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65" r:id="rId3"/>
    <p:sldId id="280" r:id="rId4"/>
    <p:sldId id="281" r:id="rId5"/>
    <p:sldId id="283" r:id="rId6"/>
    <p:sldId id="266" r:id="rId7"/>
    <p:sldId id="258" r:id="rId8"/>
    <p:sldId id="284" r:id="rId9"/>
    <p:sldId id="267" r:id="rId10"/>
    <p:sldId id="286" r:id="rId11"/>
    <p:sldId id="287" r:id="rId12"/>
    <p:sldId id="300" r:id="rId13"/>
    <p:sldId id="289" r:id="rId14"/>
    <p:sldId id="291" r:id="rId15"/>
    <p:sldId id="268" r:id="rId16"/>
    <p:sldId id="292" r:id="rId17"/>
    <p:sldId id="297" r:id="rId18"/>
    <p:sldId id="296" r:id="rId19"/>
    <p:sldId id="257" r:id="rId20"/>
    <p:sldId id="259" r:id="rId21"/>
    <p:sldId id="260" r:id="rId22"/>
    <p:sldId id="299" r:id="rId2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FF"/>
    <a:srgbClr val="00FF00"/>
    <a:srgbClr val="0000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/>
    <p:restoredTop sz="94581"/>
  </p:normalViewPr>
  <p:slideViewPr>
    <p:cSldViewPr showGuides="1">
      <p:cViewPr varScale="1">
        <p:scale>
          <a:sx n="66" d="100"/>
          <a:sy n="66" d="100"/>
        </p:scale>
        <p:origin x="-1284" y="-114"/>
      </p:cViewPr>
      <p:guideLst>
        <p:guide orient="horz" pos="2182"/>
        <p:guide pos="28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smtClean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55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smtClean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latin typeface="Arial" panose="020B0604020202020204" pitchFamily="34" charset="0"/>
              </a:rPr>
            </a:fld>
            <a:endParaRPr lang="zh-CN" altLang="en-US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png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ahoma" panose="020B0604030504040204" pitchFamily="34" charset="0"/>
            </a:endParaRPr>
          </a:p>
        </p:txBody>
      </p:sp>
      <p:pic>
        <p:nvPicPr>
          <p:cNvPr id="1031" name="Picture 7" descr="官方logo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5526088"/>
            <a:ext cx="2771775" cy="1331912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image" Target="../media/image7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6.wav"/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050" name="Text Box 2"/>
          <p:cNvSpPr txBox="1"/>
          <p:nvPr/>
        </p:nvSpPr>
        <p:spPr>
          <a:xfrm>
            <a:off x="395288" y="2997200"/>
            <a:ext cx="8424862" cy="1323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000" dirty="0">
                <a:solidFill>
                  <a:srgbClr val="990033"/>
                </a:solidFill>
                <a:latin typeface="Arial" panose="020B0604020202020204" pitchFamily="34" charset="0"/>
                <a:ea typeface="方正综艺简体" pitchFamily="2" charset="-122"/>
              </a:rPr>
              <a:t>     线的初步认识</a:t>
            </a:r>
            <a:endParaRPr lang="zh-CN" altLang="en-US" sz="8000" dirty="0">
              <a:solidFill>
                <a:srgbClr val="990033"/>
              </a:solidFill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2051" name="Text Box 4"/>
          <p:cNvSpPr txBox="1"/>
          <p:nvPr/>
        </p:nvSpPr>
        <p:spPr>
          <a:xfrm>
            <a:off x="973138" y="1038225"/>
            <a:ext cx="58308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方正综艺简体" pitchFamily="2" charset="-122"/>
              </a:rPr>
              <a:t>西师大版四年级数学上册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2052" name="Text Box 6"/>
          <p:cNvSpPr txBox="1"/>
          <p:nvPr/>
        </p:nvSpPr>
        <p:spPr>
          <a:xfrm>
            <a:off x="3276600" y="5157788"/>
            <a:ext cx="47513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黄元庆</a:t>
            </a:r>
            <a:endParaRPr lang="zh-CN" altLang="en-US" sz="24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1266" name="Text Box 7"/>
          <p:cNvSpPr txBox="1"/>
          <p:nvPr/>
        </p:nvSpPr>
        <p:spPr>
          <a:xfrm>
            <a:off x="755650" y="620713"/>
            <a:ext cx="29527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ahoma" panose="020B0604030504040204" pitchFamily="34" charset="0"/>
              </a:rPr>
              <a:t>想一想，小组讨论：</a:t>
            </a:r>
            <a:endParaRPr lang="zh-CN" altLang="en-US" sz="24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11267" name="Text Box 8"/>
          <p:cNvSpPr txBox="1"/>
          <p:nvPr/>
        </p:nvSpPr>
        <p:spPr>
          <a:xfrm>
            <a:off x="1187450" y="1484313"/>
            <a:ext cx="67691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1</a:t>
            </a:r>
            <a:r>
              <a:rPr lang="zh-CN" altLang="en-US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、你能量出直线的长度吗？为什么？</a:t>
            </a:r>
            <a:endParaRPr lang="zh-CN" altLang="en-US" sz="24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268" name="Text Box 9"/>
          <p:cNvSpPr txBox="1"/>
          <p:nvPr/>
        </p:nvSpPr>
        <p:spPr>
          <a:xfrm>
            <a:off x="1187450" y="2924175"/>
            <a:ext cx="53276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2</a:t>
            </a:r>
            <a:r>
              <a:rPr lang="zh-CN" altLang="en-US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、直线有什么特点？</a:t>
            </a:r>
            <a:endParaRPr lang="zh-CN" altLang="en-US" sz="24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4996" name="Text Box 4"/>
          <p:cNvSpPr txBox="1"/>
          <p:nvPr/>
        </p:nvSpPr>
        <p:spPr>
          <a:xfrm>
            <a:off x="1908175" y="1557338"/>
            <a:ext cx="733425" cy="3024187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ahoma" panose="020B0604030504040204" pitchFamily="34" charset="0"/>
              </a:rPr>
              <a:t>直     线</a:t>
            </a:r>
            <a:endParaRPr lang="zh-CN" altLang="en-US" sz="36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12291" name="AutoShape 5"/>
          <p:cNvSpPr/>
          <p:nvPr/>
        </p:nvSpPr>
        <p:spPr>
          <a:xfrm>
            <a:off x="2555875" y="1412875"/>
            <a:ext cx="360363" cy="2303463"/>
          </a:xfrm>
          <a:prstGeom prst="leftBrace">
            <a:avLst>
              <a:gd name="adj1" fmla="val 53267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84998" name="Text Box 6"/>
          <p:cNvSpPr txBox="1"/>
          <p:nvPr/>
        </p:nvSpPr>
        <p:spPr>
          <a:xfrm>
            <a:off x="3132138" y="1196975"/>
            <a:ext cx="40322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1</a:t>
            </a:r>
            <a:r>
              <a:rPr lang="zh-CN" altLang="en-US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</a:rPr>
              <a:t>没有端点。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84999" name="Text Box 7"/>
          <p:cNvSpPr txBox="1"/>
          <p:nvPr/>
        </p:nvSpPr>
        <p:spPr>
          <a:xfrm>
            <a:off x="3132138" y="3644900"/>
            <a:ext cx="48244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3</a:t>
            </a:r>
            <a:r>
              <a:rPr lang="zh-CN" altLang="en-US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、无限长，</a:t>
            </a: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</a:rPr>
              <a:t>不能度量。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85000" name="Text Box 8"/>
          <p:cNvSpPr txBox="1"/>
          <p:nvPr/>
        </p:nvSpPr>
        <p:spPr>
          <a:xfrm>
            <a:off x="3132138" y="2565400"/>
            <a:ext cx="36734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2</a:t>
            </a:r>
            <a:r>
              <a:rPr lang="zh-CN" altLang="en-US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</a:rPr>
              <a:t>直的。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8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8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500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500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6322" name="Text Box 2"/>
          <p:cNvSpPr txBox="1"/>
          <p:nvPr/>
        </p:nvSpPr>
        <p:spPr>
          <a:xfrm>
            <a:off x="539750" y="1144588"/>
            <a:ext cx="81375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（</a:t>
            </a:r>
            <a:r>
              <a:rPr lang="en-US" altLang="zh-CN" sz="28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1</a:t>
            </a:r>
            <a:r>
              <a:rPr lang="zh-CN" altLang="en-US" sz="28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）完成学案一：过这一点可以画多少条直线？</a:t>
            </a:r>
            <a:endParaRPr lang="zh-CN" altLang="en-US" sz="2800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56323" name="Oval 3"/>
          <p:cNvSpPr/>
          <p:nvPr/>
        </p:nvSpPr>
        <p:spPr>
          <a:xfrm>
            <a:off x="4356100" y="4222750"/>
            <a:ext cx="144463" cy="14446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56324" name="Line 4"/>
          <p:cNvSpPr/>
          <p:nvPr/>
        </p:nvSpPr>
        <p:spPr>
          <a:xfrm>
            <a:off x="1763713" y="4294188"/>
            <a:ext cx="5256212" cy="158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25" name="Line 5"/>
          <p:cNvSpPr/>
          <p:nvPr/>
        </p:nvSpPr>
        <p:spPr>
          <a:xfrm rot="5400000" flipV="1">
            <a:off x="1944688" y="4259263"/>
            <a:ext cx="4986337" cy="17462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26" name="Line 6"/>
          <p:cNvSpPr/>
          <p:nvPr/>
        </p:nvSpPr>
        <p:spPr>
          <a:xfrm rot="3600000">
            <a:off x="1800225" y="4329113"/>
            <a:ext cx="5256213" cy="158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27" name="Line 7"/>
          <p:cNvSpPr/>
          <p:nvPr/>
        </p:nvSpPr>
        <p:spPr>
          <a:xfrm rot="2700000">
            <a:off x="1871663" y="4400550"/>
            <a:ext cx="5256212" cy="1588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28" name="Line 8"/>
          <p:cNvSpPr/>
          <p:nvPr/>
        </p:nvSpPr>
        <p:spPr>
          <a:xfrm rot="1800000">
            <a:off x="1979613" y="4367213"/>
            <a:ext cx="5256212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29" name="Line 9"/>
          <p:cNvSpPr/>
          <p:nvPr/>
        </p:nvSpPr>
        <p:spPr>
          <a:xfrm rot="900000">
            <a:off x="1836738" y="4294188"/>
            <a:ext cx="5256212" cy="158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0" name="Line 10"/>
          <p:cNvSpPr/>
          <p:nvPr/>
        </p:nvSpPr>
        <p:spPr>
          <a:xfrm rot="6300000" flipV="1">
            <a:off x="1943100" y="4330700"/>
            <a:ext cx="4986338" cy="17463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1" name="Line 11"/>
          <p:cNvSpPr/>
          <p:nvPr/>
        </p:nvSpPr>
        <p:spPr>
          <a:xfrm rot="7200000" flipV="1">
            <a:off x="1870075" y="4403725"/>
            <a:ext cx="4987925" cy="15875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2" name="Line 12"/>
          <p:cNvSpPr/>
          <p:nvPr/>
        </p:nvSpPr>
        <p:spPr>
          <a:xfrm rot="8100000" flipV="1">
            <a:off x="1943100" y="4259263"/>
            <a:ext cx="4986338" cy="17462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3" name="Line 13"/>
          <p:cNvSpPr/>
          <p:nvPr/>
        </p:nvSpPr>
        <p:spPr>
          <a:xfrm rot="9000000" flipV="1">
            <a:off x="1979613" y="4294188"/>
            <a:ext cx="4987925" cy="17462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4" name="Line 14"/>
          <p:cNvSpPr/>
          <p:nvPr/>
        </p:nvSpPr>
        <p:spPr>
          <a:xfrm rot="9900000" flipV="1">
            <a:off x="1979613" y="4294188"/>
            <a:ext cx="4987925" cy="17462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5" name="Line 15"/>
          <p:cNvSpPr/>
          <p:nvPr/>
        </p:nvSpPr>
        <p:spPr>
          <a:xfrm rot="4500000" flipV="1">
            <a:off x="1943100" y="4330700"/>
            <a:ext cx="4986338" cy="17463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6" name="Text Box 16"/>
          <p:cNvSpPr txBox="1"/>
          <p:nvPr/>
        </p:nvSpPr>
        <p:spPr>
          <a:xfrm>
            <a:off x="4572000" y="2493963"/>
            <a:ext cx="2305050" cy="923925"/>
          </a:xfrm>
          <a:prstGeom prst="rect">
            <a:avLst/>
          </a:prstGeom>
          <a:solidFill>
            <a:srgbClr val="00CCFF">
              <a:alpha val="67058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无数条</a:t>
            </a:r>
            <a:endParaRPr lang="zh-CN" altLang="en-US" sz="54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6337" name="Text Box 17"/>
          <p:cNvSpPr txBox="1"/>
          <p:nvPr/>
        </p:nvSpPr>
        <p:spPr>
          <a:xfrm>
            <a:off x="828675" y="406400"/>
            <a:ext cx="20875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画一画</a:t>
            </a:r>
            <a:endParaRPr lang="en-US" altLang="zh-CN" sz="4000" b="1" dirty="0">
              <a:solidFill>
                <a:srgbClr val="000099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ldLvl="0"/>
      <p:bldP spid="56323" grpId="0" animBg="1"/>
      <p:bldP spid="56336" grpId="0" bldLvl="0" animBg="1"/>
      <p:bldP spid="56337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1442" name="Oval 2"/>
          <p:cNvSpPr/>
          <p:nvPr/>
        </p:nvSpPr>
        <p:spPr>
          <a:xfrm>
            <a:off x="5795963" y="3933825"/>
            <a:ext cx="144462" cy="14287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61443" name="Text Box 3"/>
          <p:cNvSpPr txBox="1"/>
          <p:nvPr/>
        </p:nvSpPr>
        <p:spPr>
          <a:xfrm>
            <a:off x="539750" y="836613"/>
            <a:ext cx="7777163" cy="1250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2</a:t>
            </a:r>
            <a:r>
              <a:rPr lang="zh-CN" altLang="en-US" sz="36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）完成学案二：过两点可以画多少条直线？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61444" name="Oval 4"/>
          <p:cNvSpPr/>
          <p:nvPr/>
        </p:nvSpPr>
        <p:spPr>
          <a:xfrm>
            <a:off x="2484438" y="3933825"/>
            <a:ext cx="144462" cy="144463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61445" name="Line 5"/>
          <p:cNvSpPr/>
          <p:nvPr/>
        </p:nvSpPr>
        <p:spPr>
          <a:xfrm>
            <a:off x="1187450" y="4003675"/>
            <a:ext cx="6408738" cy="1588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46" name="Text Box 6"/>
          <p:cNvSpPr txBox="1"/>
          <p:nvPr/>
        </p:nvSpPr>
        <p:spPr>
          <a:xfrm>
            <a:off x="5076825" y="2492375"/>
            <a:ext cx="2663825" cy="923925"/>
          </a:xfrm>
          <a:prstGeom prst="rect">
            <a:avLst/>
          </a:prstGeom>
          <a:solidFill>
            <a:srgbClr val="00CCFF">
              <a:alpha val="67058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只有</a:t>
            </a:r>
            <a:r>
              <a:rPr lang="en-US" altLang="zh-CN" sz="54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sz="54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条</a:t>
            </a:r>
            <a:endParaRPr lang="zh-CN" altLang="en-US" sz="54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nimBg="1"/>
      <p:bldP spid="61443" grpId="0" bldLvl="0"/>
      <p:bldP spid="61444" grpId="0" animBg="1"/>
      <p:bldP spid="614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cxnSp>
        <p:nvCxnSpPr>
          <p:cNvPr id="8194" name="AutoShape 2"/>
          <p:cNvCxnSpPr/>
          <p:nvPr/>
        </p:nvCxnSpPr>
        <p:spPr>
          <a:xfrm>
            <a:off x="1476375" y="3213100"/>
            <a:ext cx="1655763" cy="0"/>
          </a:xfrm>
          <a:prstGeom prst="straightConnector1">
            <a:avLst/>
          </a:prstGeom>
          <a:ln w="38100" cap="flat" cmpd="sng">
            <a:solidFill>
              <a:schemeClr val="tx1"/>
            </a:solidFill>
            <a:prstDash val="solid"/>
            <a:headEnd type="oval" w="med" len="med"/>
            <a:tailEnd type="none" w="med" len="med"/>
          </a:ln>
        </p:spPr>
      </p:cxnSp>
      <p:sp>
        <p:nvSpPr>
          <p:cNvPr id="8195" name="Line 3"/>
          <p:cNvSpPr/>
          <p:nvPr/>
        </p:nvSpPr>
        <p:spPr>
          <a:xfrm>
            <a:off x="3060700" y="3213100"/>
            <a:ext cx="6696075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196" name="Rectangle 4"/>
          <p:cNvSpPr/>
          <p:nvPr/>
        </p:nvSpPr>
        <p:spPr>
          <a:xfrm>
            <a:off x="1476375" y="4221163"/>
            <a:ext cx="539273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线段向一端无限延长后就是一条</a:t>
            </a:r>
            <a:r>
              <a:rPr lang="zh-CN" altLang="en-US" sz="2400" b="1" dirty="0">
                <a:solidFill>
                  <a:srgbClr val="FF0000"/>
                </a:solidFill>
                <a:latin typeface="Tahoma" panose="020B0604030504040204" pitchFamily="34" charset="0"/>
              </a:rPr>
              <a:t>射线。</a:t>
            </a:r>
            <a:endParaRPr lang="zh-CN" altLang="en-US" sz="24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2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6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6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6386" name="AutoShape 4"/>
          <p:cNvSpPr/>
          <p:nvPr/>
        </p:nvSpPr>
        <p:spPr>
          <a:xfrm>
            <a:off x="971550" y="765175"/>
            <a:ext cx="2016125" cy="1150938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</a:rPr>
              <a:t>小组讨论：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16387" name="Text Box 6"/>
          <p:cNvSpPr txBox="1"/>
          <p:nvPr/>
        </p:nvSpPr>
        <p:spPr>
          <a:xfrm>
            <a:off x="1042988" y="2205038"/>
            <a:ext cx="7921625" cy="2043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1</a:t>
            </a:r>
            <a:r>
              <a:rPr lang="zh-CN" altLang="en-US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、这条线有端点吗？</a:t>
            </a:r>
            <a:endParaRPr lang="zh-CN" altLang="en-US" sz="3200" b="1" dirty="0">
              <a:solidFill>
                <a:srgbClr val="3333FF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2</a:t>
            </a:r>
            <a:r>
              <a:rPr lang="zh-CN" altLang="en-US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、这条线能画完吗？</a:t>
            </a:r>
            <a:endParaRPr lang="zh-CN" altLang="en-US" sz="3200" b="1" dirty="0">
              <a:solidFill>
                <a:srgbClr val="3333FF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3</a:t>
            </a:r>
            <a:r>
              <a:rPr lang="zh-CN" altLang="en-US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、这条线可以度量吗？</a:t>
            </a:r>
            <a:endParaRPr lang="zh-CN" altLang="en-US" sz="3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1924" name="Text Box 4"/>
          <p:cNvSpPr txBox="1"/>
          <p:nvPr/>
        </p:nvSpPr>
        <p:spPr>
          <a:xfrm>
            <a:off x="2051050" y="2060575"/>
            <a:ext cx="733425" cy="338455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ahoma" panose="020B0604030504040204" pitchFamily="34" charset="0"/>
              </a:rPr>
              <a:t>射       线</a:t>
            </a:r>
            <a:endParaRPr lang="zh-CN" altLang="en-US" sz="36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17411" name="AutoShape 5"/>
          <p:cNvSpPr/>
          <p:nvPr/>
        </p:nvSpPr>
        <p:spPr>
          <a:xfrm>
            <a:off x="2916238" y="981075"/>
            <a:ext cx="431800" cy="4248150"/>
          </a:xfrm>
          <a:prstGeom prst="leftBrace">
            <a:avLst>
              <a:gd name="adj1" fmla="val 81985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b="1" dirty="0">
              <a:latin typeface="Tahoma" panose="020B0604030504040204" pitchFamily="34" charset="0"/>
            </a:endParaRPr>
          </a:p>
        </p:txBody>
      </p:sp>
      <p:sp>
        <p:nvSpPr>
          <p:cNvPr id="81926" name="Text Box 6"/>
          <p:cNvSpPr txBox="1"/>
          <p:nvPr/>
        </p:nvSpPr>
        <p:spPr>
          <a:xfrm>
            <a:off x="3635375" y="1268413"/>
            <a:ext cx="36734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1</a:t>
            </a:r>
            <a:r>
              <a:rPr lang="zh-CN" altLang="en-US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、只有</a:t>
            </a: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</a:rPr>
              <a:t>一个端点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81927" name="Text Box 7"/>
          <p:cNvSpPr txBox="1"/>
          <p:nvPr/>
        </p:nvSpPr>
        <p:spPr>
          <a:xfrm>
            <a:off x="3563938" y="2781300"/>
            <a:ext cx="5040312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2</a:t>
            </a:r>
            <a:r>
              <a:rPr lang="zh-CN" altLang="en-US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、不能画完有</a:t>
            </a: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</a:rPr>
              <a:t>一端无限延长。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81928" name="Text Box 8"/>
          <p:cNvSpPr txBox="1"/>
          <p:nvPr/>
        </p:nvSpPr>
        <p:spPr>
          <a:xfrm>
            <a:off x="3492500" y="4724400"/>
            <a:ext cx="31686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3</a:t>
            </a:r>
            <a:r>
              <a:rPr lang="zh-CN" altLang="en-US" sz="3200" b="1" dirty="0">
                <a:solidFill>
                  <a:srgbClr val="3333FF"/>
                </a:solidFill>
                <a:latin typeface="Tahoma" panose="020B0604030504040204" pitchFamily="34" charset="0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</a:rPr>
              <a:t>不能度量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7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7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8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8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72706" name="Picture 2" descr="2car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7088" y="1700213"/>
            <a:ext cx="2587625" cy="1149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2707" name="Picture 3" descr="太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900" y="908050"/>
            <a:ext cx="2247900" cy="2324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2708" name="AutoShape 4"/>
          <p:cNvSpPr/>
          <p:nvPr/>
        </p:nvSpPr>
        <p:spPr>
          <a:xfrm rot="-6869719">
            <a:off x="3995738" y="692150"/>
            <a:ext cx="71437" cy="1800225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206727" y="75018787"/>
              </a:cxn>
              <a:cxn ang="0">
                <a:pos x="118132" y="150037490"/>
              </a:cxn>
              <a:cxn ang="0">
                <a:pos x="29534" y="75018787"/>
              </a:cxn>
              <a:cxn ang="0">
                <a:pos x="118132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66">
                  <a:alpha val="100000"/>
                </a:srgbClr>
              </a:gs>
              <a:gs pos="100000">
                <a:schemeClr val="bg1">
                  <a:alpha val="100000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72709" name="AutoShape 5"/>
          <p:cNvSpPr/>
          <p:nvPr/>
        </p:nvSpPr>
        <p:spPr>
          <a:xfrm rot="-5685447">
            <a:off x="7307263" y="1079500"/>
            <a:ext cx="71437" cy="1943100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206734" y="87399010"/>
              </a:cxn>
              <a:cxn ang="0">
                <a:pos x="118134" y="174798019"/>
              </a:cxn>
              <a:cxn ang="0">
                <a:pos x="29534" y="87399010"/>
              </a:cxn>
              <a:cxn ang="0">
                <a:pos x="118134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66">
                  <a:alpha val="100000"/>
                </a:srgbClr>
              </a:gs>
              <a:gs pos="100000">
                <a:schemeClr val="bg1">
                  <a:alpha val="100000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72710" name="Text Box 6"/>
          <p:cNvSpPr txBox="1"/>
          <p:nvPr/>
        </p:nvSpPr>
        <p:spPr>
          <a:xfrm>
            <a:off x="666750" y="3716338"/>
            <a:ext cx="7937500" cy="1373187"/>
          </a:xfrm>
          <a:prstGeom prst="rect">
            <a:avLst/>
          </a:prstGeom>
          <a:noFill/>
          <a:ln w="3175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sz="3200" b="1" dirty="0">
                <a:solidFill>
                  <a:srgbClr val="009900"/>
                </a:solidFill>
                <a:latin typeface="Arial" panose="020B0604020202020204" pitchFamily="34" charset="0"/>
              </a:rPr>
              <a:t>像手电筒、汽车灯和太阳等射出来的光线，</a:t>
            </a:r>
            <a:endParaRPr lang="zh-CN" altLang="en-US" sz="3200" b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9900"/>
                </a:solidFill>
                <a:latin typeface="Arial" panose="020B0604020202020204" pitchFamily="34" charset="0"/>
              </a:rPr>
              <a:t>都可以近似地看成是射线。</a:t>
            </a:r>
            <a:endParaRPr lang="zh-CN" altLang="en-US" sz="3200" b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endParaRPr lang="zh-CN" altLang="en-US" b="1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72711" name="AutoShape 7"/>
          <p:cNvSpPr/>
          <p:nvPr/>
        </p:nvSpPr>
        <p:spPr>
          <a:xfrm>
            <a:off x="971550" y="5661025"/>
            <a:ext cx="6481763" cy="647700"/>
          </a:xfrm>
          <a:prstGeom prst="cloudCallout">
            <a:avLst>
              <a:gd name="adj1" fmla="val -45199"/>
              <a:gd name="adj2" fmla="val 70097"/>
            </a:avLst>
          </a:prstGeom>
          <a:noFill/>
          <a:ln w="31750" cap="flat" cmpd="sng">
            <a:solidFill>
              <a:srgbClr val="FFFF66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sz="2400" b="1" dirty="0">
              <a:solidFill>
                <a:srgbClr val="0099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pic>
        <p:nvPicPr>
          <p:cNvPr id="72712" name="Picture 8" descr="tuzi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176212" y="5597525"/>
            <a:ext cx="1568450" cy="15033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66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0" grpId="0" animBg="1"/>
      <p:bldP spid="727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242" name="Text Box 2"/>
          <p:cNvSpPr txBox="1"/>
          <p:nvPr/>
        </p:nvSpPr>
        <p:spPr>
          <a:xfrm>
            <a:off x="395288" y="188913"/>
            <a:ext cx="8640762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</a:rPr>
              <a:t>1.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</a:rPr>
              <a:t>火眼金睛。请你指出下列线中哪些是直线？哪些是射线？哪些是线段？</a:t>
            </a:r>
            <a:endParaRPr lang="zh-CN" altLang="en-US" sz="4000" b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1146175" y="2349500"/>
            <a:ext cx="1409700" cy="1482725"/>
            <a:chOff x="0" y="0"/>
            <a:chExt cx="2220" cy="2335"/>
          </a:xfrm>
        </p:grpSpPr>
        <p:cxnSp>
          <p:nvCxnSpPr>
            <p:cNvPr id="19481" name="AutoShape 4"/>
            <p:cNvCxnSpPr/>
            <p:nvPr/>
          </p:nvCxnSpPr>
          <p:spPr>
            <a:xfrm>
              <a:off x="0" y="0"/>
              <a:ext cx="2220" cy="1283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oval" w="med" len="med"/>
              <a:tailEnd type="oval" w="med" len="med"/>
            </a:ln>
          </p:spPr>
        </p:cxnSp>
        <p:sp>
          <p:nvSpPr>
            <p:cNvPr id="19482" name="Text Box 5"/>
            <p:cNvSpPr txBox="1"/>
            <p:nvPr/>
          </p:nvSpPr>
          <p:spPr>
            <a:xfrm>
              <a:off x="521" y="1135"/>
              <a:ext cx="1362" cy="1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4400" b="1" dirty="0">
                  <a:latin typeface="Arial" panose="020B0604020202020204" pitchFamily="34" charset="0"/>
                  <a:sym typeface="宋体" panose="02010600030101010101" pitchFamily="2" charset="-122"/>
                </a:rPr>
                <a:t>①</a:t>
              </a:r>
              <a:endParaRPr lang="zh-CN" altLang="en-US" sz="4400" b="1" dirty="0">
                <a:latin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3" name="Group 6"/>
          <p:cNvGrpSpPr/>
          <p:nvPr/>
        </p:nvGrpSpPr>
        <p:grpSpPr>
          <a:xfrm>
            <a:off x="1403350" y="4365625"/>
            <a:ext cx="865188" cy="1698625"/>
            <a:chOff x="0" y="0"/>
            <a:chExt cx="1362" cy="2674"/>
          </a:xfrm>
        </p:grpSpPr>
        <p:cxnSp>
          <p:nvCxnSpPr>
            <p:cNvPr id="19479" name="AutoShape 7"/>
            <p:cNvCxnSpPr/>
            <p:nvPr/>
          </p:nvCxnSpPr>
          <p:spPr>
            <a:xfrm rot="-5400000" flipH="1">
              <a:off x="-171" y="284"/>
              <a:ext cx="1588" cy="1020"/>
            </a:xfrm>
            <a:prstGeom prst="curvedConnector3">
              <a:avLst>
                <a:gd name="adj1" fmla="val 50065"/>
              </a:avLst>
            </a:prstGeom>
            <a:ln w="9525" cap="flat" cmpd="sng">
              <a:solidFill>
                <a:schemeClr val="tx1"/>
              </a:solidFill>
              <a:prstDash val="solid"/>
              <a:headEnd type="oval" w="med" len="med"/>
              <a:tailEnd type="oval" w="med" len="med"/>
            </a:ln>
          </p:spPr>
        </p:cxnSp>
        <p:sp>
          <p:nvSpPr>
            <p:cNvPr id="19480" name="Text Box 8"/>
            <p:cNvSpPr txBox="1"/>
            <p:nvPr/>
          </p:nvSpPr>
          <p:spPr>
            <a:xfrm>
              <a:off x="0" y="1474"/>
              <a:ext cx="1362" cy="1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4400" b="1" dirty="0">
                  <a:latin typeface="Arial" panose="020B0604020202020204" pitchFamily="34" charset="0"/>
                  <a:sym typeface="宋体" panose="02010600030101010101" pitchFamily="2" charset="-122"/>
                </a:rPr>
                <a:t>④</a:t>
              </a:r>
              <a:endParaRPr lang="zh-CN" altLang="en-US" sz="4400" b="1" dirty="0">
                <a:latin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4" name="Group 9"/>
          <p:cNvGrpSpPr/>
          <p:nvPr/>
        </p:nvGrpSpPr>
        <p:grpSpPr>
          <a:xfrm>
            <a:off x="3852863" y="4941888"/>
            <a:ext cx="1439862" cy="1122362"/>
            <a:chOff x="0" y="0"/>
            <a:chExt cx="2268" cy="1767"/>
          </a:xfrm>
        </p:grpSpPr>
        <p:cxnSp>
          <p:nvCxnSpPr>
            <p:cNvPr id="19477" name="AutoShape 10"/>
            <p:cNvCxnSpPr/>
            <p:nvPr/>
          </p:nvCxnSpPr>
          <p:spPr>
            <a:xfrm>
              <a:off x="0" y="0"/>
              <a:ext cx="2268" cy="0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oval" w="med" len="med"/>
            </a:ln>
          </p:spPr>
        </p:cxnSp>
        <p:sp>
          <p:nvSpPr>
            <p:cNvPr id="19478" name="Text Box 11"/>
            <p:cNvSpPr txBox="1"/>
            <p:nvPr/>
          </p:nvSpPr>
          <p:spPr>
            <a:xfrm>
              <a:off x="453" y="567"/>
              <a:ext cx="1362" cy="1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4400" b="1" dirty="0">
                  <a:latin typeface="Arial" panose="020B0604020202020204" pitchFamily="34" charset="0"/>
                  <a:sym typeface="宋体" panose="02010600030101010101" pitchFamily="2" charset="-122"/>
                </a:rPr>
                <a:t>⑤</a:t>
              </a:r>
              <a:endParaRPr lang="zh-CN" altLang="en-US" sz="4400" b="1" dirty="0">
                <a:latin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5" name="Group 12"/>
          <p:cNvGrpSpPr/>
          <p:nvPr/>
        </p:nvGrpSpPr>
        <p:grpSpPr>
          <a:xfrm>
            <a:off x="6516688" y="2565400"/>
            <a:ext cx="1582737" cy="1336675"/>
            <a:chOff x="0" y="0"/>
            <a:chExt cx="2494" cy="2106"/>
          </a:xfrm>
        </p:grpSpPr>
        <p:sp>
          <p:nvSpPr>
            <p:cNvPr id="19475" name="Line 13"/>
            <p:cNvSpPr/>
            <p:nvPr/>
          </p:nvSpPr>
          <p:spPr>
            <a:xfrm flipH="1">
              <a:off x="0" y="0"/>
              <a:ext cx="2495" cy="45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6" name="Text Box 14"/>
            <p:cNvSpPr txBox="1"/>
            <p:nvPr/>
          </p:nvSpPr>
          <p:spPr>
            <a:xfrm>
              <a:off x="567" y="906"/>
              <a:ext cx="1362" cy="1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4400" b="1" dirty="0">
                  <a:latin typeface="Arial" panose="020B0604020202020204" pitchFamily="34" charset="0"/>
                  <a:sym typeface="宋体" panose="02010600030101010101" pitchFamily="2" charset="-122"/>
                </a:rPr>
                <a:t>③</a:t>
              </a:r>
              <a:endParaRPr lang="zh-CN" altLang="en-US" sz="4400" b="1" dirty="0">
                <a:latin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6" name="Group 15"/>
          <p:cNvGrpSpPr/>
          <p:nvPr/>
        </p:nvGrpSpPr>
        <p:grpSpPr>
          <a:xfrm>
            <a:off x="3924300" y="2349500"/>
            <a:ext cx="1584325" cy="1552575"/>
            <a:chOff x="0" y="0"/>
            <a:chExt cx="2494" cy="2447"/>
          </a:xfrm>
        </p:grpSpPr>
        <p:cxnSp>
          <p:nvCxnSpPr>
            <p:cNvPr id="19473" name="AutoShape 16"/>
            <p:cNvCxnSpPr/>
            <p:nvPr/>
          </p:nvCxnSpPr>
          <p:spPr>
            <a:xfrm flipV="1">
              <a:off x="0" y="0"/>
              <a:ext cx="2495" cy="1248"/>
            </a:xfrm>
            <a:prstGeom prst="curvedConnector3">
              <a:avLst>
                <a:gd name="adj1" fmla="val 50019"/>
              </a:avLst>
            </a:prstGeom>
            <a:ln w="9525" cap="flat" cmpd="sng">
              <a:solidFill>
                <a:schemeClr val="tx1"/>
              </a:solidFill>
              <a:prstDash val="solid"/>
              <a:headEnd type="oval" w="med" len="med"/>
              <a:tailEnd type="none" w="med" len="med"/>
            </a:ln>
          </p:spPr>
        </p:cxnSp>
        <p:sp>
          <p:nvSpPr>
            <p:cNvPr id="19474" name="Text Box 17"/>
            <p:cNvSpPr txBox="1"/>
            <p:nvPr/>
          </p:nvSpPr>
          <p:spPr>
            <a:xfrm>
              <a:off x="454" y="1247"/>
              <a:ext cx="1362" cy="1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4400" b="1" dirty="0">
                  <a:latin typeface="Arial" panose="020B0604020202020204" pitchFamily="34" charset="0"/>
                  <a:sym typeface="宋体" panose="02010600030101010101" pitchFamily="2" charset="-122"/>
                </a:rPr>
                <a:t>②</a:t>
              </a:r>
              <a:endParaRPr lang="zh-CN" altLang="en-US" sz="4400" b="1" dirty="0">
                <a:latin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7" name="Group 18"/>
          <p:cNvGrpSpPr/>
          <p:nvPr/>
        </p:nvGrpSpPr>
        <p:grpSpPr>
          <a:xfrm>
            <a:off x="6588125" y="5013325"/>
            <a:ext cx="1584325" cy="1079500"/>
            <a:chOff x="0" y="0"/>
            <a:chExt cx="2494" cy="1700"/>
          </a:xfrm>
        </p:grpSpPr>
        <p:sp>
          <p:nvSpPr>
            <p:cNvPr id="19471" name="Text Box 19"/>
            <p:cNvSpPr txBox="1"/>
            <p:nvPr/>
          </p:nvSpPr>
          <p:spPr>
            <a:xfrm>
              <a:off x="680" y="500"/>
              <a:ext cx="1362" cy="1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4400" b="1" dirty="0">
                  <a:latin typeface="Arial" panose="020B0604020202020204" pitchFamily="34" charset="0"/>
                  <a:sym typeface="宋体" panose="02010600030101010101" pitchFamily="2" charset="-122"/>
                </a:rPr>
                <a:t>⑥</a:t>
              </a:r>
              <a:endParaRPr lang="zh-CN" altLang="en-US" sz="4400" b="1" dirty="0">
                <a:latin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cxnSp>
          <p:nvCxnSpPr>
            <p:cNvPr id="19472" name="AutoShape 20"/>
            <p:cNvCxnSpPr/>
            <p:nvPr/>
          </p:nvCxnSpPr>
          <p:spPr>
            <a:xfrm>
              <a:off x="0" y="0"/>
              <a:ext cx="2494" cy="0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oval" w="med" len="med"/>
              <a:tailEnd type="oval" w="med" len="med"/>
            </a:ln>
          </p:spPr>
        </p:cxnSp>
      </p:grpSp>
      <p:sp>
        <p:nvSpPr>
          <p:cNvPr id="10261" name="Text Box 21"/>
          <p:cNvSpPr txBox="1"/>
          <p:nvPr/>
        </p:nvSpPr>
        <p:spPr>
          <a:xfrm>
            <a:off x="1835150" y="2205038"/>
            <a:ext cx="1403350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线段</a:t>
            </a:r>
            <a:endParaRPr lang="zh-CN" altLang="en-US" sz="36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0262" name="Text Box 22"/>
          <p:cNvSpPr txBox="1"/>
          <p:nvPr/>
        </p:nvSpPr>
        <p:spPr>
          <a:xfrm>
            <a:off x="4213225" y="2349500"/>
            <a:ext cx="935038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╳</a:t>
            </a:r>
            <a:endParaRPr lang="zh-CN" altLang="en-US" sz="36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0263" name="Text Box 23"/>
          <p:cNvSpPr txBox="1"/>
          <p:nvPr/>
        </p:nvSpPr>
        <p:spPr>
          <a:xfrm>
            <a:off x="4032250" y="4300538"/>
            <a:ext cx="1403350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射线</a:t>
            </a:r>
            <a:endParaRPr lang="zh-CN" altLang="en-US" sz="36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0264" name="Text Box 24"/>
          <p:cNvSpPr txBox="1"/>
          <p:nvPr/>
        </p:nvSpPr>
        <p:spPr>
          <a:xfrm>
            <a:off x="6588125" y="2060575"/>
            <a:ext cx="14033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直线</a:t>
            </a:r>
            <a:endParaRPr lang="zh-CN" altLang="en-US" sz="36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0265" name="Text Box 25"/>
          <p:cNvSpPr txBox="1"/>
          <p:nvPr/>
        </p:nvSpPr>
        <p:spPr>
          <a:xfrm>
            <a:off x="6732588" y="4373563"/>
            <a:ext cx="1403350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线段</a:t>
            </a:r>
            <a:endParaRPr lang="zh-CN" altLang="en-US" sz="36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0266" name="Text Box 26"/>
          <p:cNvSpPr txBox="1"/>
          <p:nvPr/>
        </p:nvSpPr>
        <p:spPr>
          <a:xfrm>
            <a:off x="1547813" y="4438650"/>
            <a:ext cx="936625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╳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ldLvl="0"/>
      <p:bldP spid="10261" grpId="0" bldLvl="0"/>
      <p:bldP spid="10262" grpId="0" bldLvl="0"/>
      <p:bldP spid="10263" grpId="0" bldLvl="0"/>
      <p:bldP spid="10264" grpId="0" bldLvl="0"/>
      <p:bldP spid="10265" grpId="0" bldLvl="0"/>
      <p:bldP spid="10266" grpId="0" bldLvl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1116013" y="928688"/>
            <a:ext cx="3600450" cy="700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2.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我会判断。</a:t>
            </a:r>
            <a:endParaRPr lang="en-US" altLang="zh-CN" sz="4000" b="1" dirty="0">
              <a:solidFill>
                <a:srgbClr val="000099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67" name="Text Box 3"/>
          <p:cNvSpPr txBox="1"/>
          <p:nvPr/>
        </p:nvSpPr>
        <p:spPr>
          <a:xfrm>
            <a:off x="325438" y="2351088"/>
            <a:ext cx="8783637" cy="1919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（</a:t>
            </a:r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1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）一条直线长</a:t>
            </a:r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8cm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。             （    ）</a:t>
            </a:r>
            <a:endParaRPr lang="zh-CN" altLang="en-US" sz="4000" b="1" dirty="0">
              <a:solidFill>
                <a:srgbClr val="000099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（</a:t>
            </a:r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2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）射线只有一个端点。          （    ）</a:t>
            </a:r>
            <a:endParaRPr lang="zh-CN" altLang="en-US" sz="4000" b="1" dirty="0">
              <a:solidFill>
                <a:srgbClr val="000099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（</a:t>
            </a:r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3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）射线的长度是直线的一半。（    ） </a:t>
            </a:r>
            <a:endParaRPr lang="zh-CN" altLang="en-US" sz="4000" b="1" dirty="0">
              <a:solidFill>
                <a:srgbClr val="000099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68" name="Text Box 4"/>
          <p:cNvSpPr txBox="1"/>
          <p:nvPr/>
        </p:nvSpPr>
        <p:spPr>
          <a:xfrm>
            <a:off x="8101013" y="2997200"/>
            <a:ext cx="779462" cy="700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√</a:t>
            </a:r>
            <a:endParaRPr lang="zh-CN" altLang="en-US" sz="40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1269" name="Text Box 5"/>
          <p:cNvSpPr txBox="1"/>
          <p:nvPr/>
        </p:nvSpPr>
        <p:spPr>
          <a:xfrm>
            <a:off x="8101013" y="2420938"/>
            <a:ext cx="935037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╳</a:t>
            </a:r>
            <a:endParaRPr lang="zh-CN" altLang="en-US" sz="36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1270" name="Text Box 6"/>
          <p:cNvSpPr txBox="1"/>
          <p:nvPr/>
        </p:nvSpPr>
        <p:spPr>
          <a:xfrm>
            <a:off x="8245475" y="3644900"/>
            <a:ext cx="9350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990033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╳</a:t>
            </a:r>
            <a:endParaRPr lang="zh-CN" altLang="en-US" sz="3600" b="1" dirty="0">
              <a:solidFill>
                <a:srgbClr val="990033"/>
              </a:solidFill>
              <a:latin typeface="Arial" panose="020B0604020202020204" pitchFamily="34" charset="0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ldLvl="0"/>
      <p:bldP spid="11267" grpId="0" bldLvl="0"/>
      <p:bldP spid="11268" grpId="0" bldLvl="0"/>
      <p:bldP spid="11269" grpId="0" bldLvl="0"/>
      <p:bldP spid="11270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074" name="WordArt 2"/>
          <p:cNvSpPr>
            <a:spLocks noTextEdit="1"/>
          </p:cNvSpPr>
          <p:nvPr/>
        </p:nvSpPr>
        <p:spPr>
          <a:xfrm>
            <a:off x="1908175" y="692150"/>
            <a:ext cx="446405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540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教学目标</a:t>
            </a:r>
            <a:endParaRPr lang="zh-CN" altLang="en-US" sz="540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075" name="Text Box 3"/>
          <p:cNvSpPr txBox="1"/>
          <p:nvPr/>
        </p:nvSpPr>
        <p:spPr>
          <a:xfrm>
            <a:off x="1692275" y="2565400"/>
            <a:ext cx="5041900" cy="2227263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solidFill>
                  <a:srgbClr val="990033"/>
                </a:solidFill>
                <a:latin typeface="Times New Roman" panose="02020603050405020304" pitchFamily="18" charset="0"/>
              </a:rPr>
              <a:t>本节课我们主要来学习线段、直线和射线，同学们要掌握线段、直线和射线的概念，理解并掌握三者的异同点，能够解决相关的实际问题。</a:t>
            </a:r>
            <a:endParaRPr lang="zh-CN" altLang="en-US" sz="2800" b="1" dirty="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1506" name="Text Box 79"/>
          <p:cNvSpPr txBox="1"/>
          <p:nvPr/>
        </p:nvSpPr>
        <p:spPr>
          <a:xfrm>
            <a:off x="1187450" y="1700213"/>
            <a:ext cx="72009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3333FF"/>
                </a:solidFill>
                <a:latin typeface="Tahoma" panose="020B0604030504040204" pitchFamily="34" charset="0"/>
              </a:rPr>
              <a:t>   总结</a:t>
            </a:r>
            <a:r>
              <a:rPr lang="en-US" altLang="zh-CN" sz="4000" b="1" dirty="0">
                <a:solidFill>
                  <a:srgbClr val="3333FF"/>
                </a:solidFill>
                <a:latin typeface="Tahoma" panose="020B0604030504040204" pitchFamily="34" charset="0"/>
              </a:rPr>
              <a:t>:</a:t>
            </a:r>
            <a:r>
              <a:rPr lang="zh-CN" altLang="en-US" sz="4000" b="1" dirty="0">
                <a:solidFill>
                  <a:srgbClr val="3333FF"/>
                </a:solidFill>
                <a:latin typeface="Tahoma" panose="020B0604030504040204" pitchFamily="34" charset="0"/>
              </a:rPr>
              <a:t>本节课你认识了哪些线</a:t>
            </a:r>
            <a:r>
              <a:rPr lang="en-US" altLang="zh-CN" sz="4000" b="1" dirty="0">
                <a:solidFill>
                  <a:srgbClr val="3333FF"/>
                </a:solidFill>
                <a:latin typeface="Tahoma" panose="020B0604030504040204" pitchFamily="34" charset="0"/>
              </a:rPr>
              <a:t>?     </a:t>
            </a:r>
            <a:r>
              <a:rPr lang="zh-CN" altLang="en-US" sz="4000" b="1" dirty="0">
                <a:solidFill>
                  <a:srgbClr val="3333FF"/>
                </a:solidFill>
                <a:latin typeface="Tahoma" panose="020B0604030504040204" pitchFamily="34" charset="0"/>
              </a:rPr>
              <a:t>这些线有什么相同点和不点？</a:t>
            </a:r>
            <a:endParaRPr lang="zh-CN" altLang="en-US" sz="40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2530" name="Line 2"/>
          <p:cNvSpPr/>
          <p:nvPr/>
        </p:nvSpPr>
        <p:spPr>
          <a:xfrm>
            <a:off x="539750" y="2133600"/>
            <a:ext cx="8153400" cy="0"/>
          </a:xfrm>
          <a:prstGeom prst="line">
            <a:avLst/>
          </a:prstGeom>
          <a:ln w="28575" cap="sq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1" name="Line 3"/>
          <p:cNvSpPr/>
          <p:nvPr/>
        </p:nvSpPr>
        <p:spPr>
          <a:xfrm flipH="1">
            <a:off x="541338" y="2133600"/>
            <a:ext cx="11112" cy="4043363"/>
          </a:xfrm>
          <a:prstGeom prst="line">
            <a:avLst/>
          </a:prstGeom>
          <a:ln w="28575" cap="sq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2" name="Line 4"/>
          <p:cNvSpPr/>
          <p:nvPr/>
        </p:nvSpPr>
        <p:spPr>
          <a:xfrm>
            <a:off x="1619250" y="2133600"/>
            <a:ext cx="0" cy="4043363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3" name="Line 5"/>
          <p:cNvSpPr/>
          <p:nvPr/>
        </p:nvSpPr>
        <p:spPr>
          <a:xfrm>
            <a:off x="4643438" y="2781300"/>
            <a:ext cx="0" cy="3384550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4" name="Line 6"/>
          <p:cNvSpPr/>
          <p:nvPr/>
        </p:nvSpPr>
        <p:spPr>
          <a:xfrm>
            <a:off x="2916238" y="2781300"/>
            <a:ext cx="5761037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5" name="Line 7"/>
          <p:cNvSpPr/>
          <p:nvPr/>
        </p:nvSpPr>
        <p:spPr>
          <a:xfrm>
            <a:off x="8678863" y="2276475"/>
            <a:ext cx="9525" cy="9334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6" name="Line 8"/>
          <p:cNvSpPr/>
          <p:nvPr/>
        </p:nvSpPr>
        <p:spPr>
          <a:xfrm>
            <a:off x="8677275" y="2133600"/>
            <a:ext cx="0" cy="4032250"/>
          </a:xfrm>
          <a:prstGeom prst="line">
            <a:avLst/>
          </a:prstGeom>
          <a:ln w="28575" cap="sq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7" name="Line 9"/>
          <p:cNvSpPr/>
          <p:nvPr/>
        </p:nvSpPr>
        <p:spPr>
          <a:xfrm>
            <a:off x="6804025" y="2781300"/>
            <a:ext cx="0" cy="3371850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8" name="Line 10"/>
          <p:cNvSpPr/>
          <p:nvPr/>
        </p:nvSpPr>
        <p:spPr>
          <a:xfrm>
            <a:off x="2916238" y="2133600"/>
            <a:ext cx="0" cy="4032250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9" name="Line 11"/>
          <p:cNvSpPr/>
          <p:nvPr/>
        </p:nvSpPr>
        <p:spPr>
          <a:xfrm>
            <a:off x="541338" y="3789363"/>
            <a:ext cx="8153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0" name="Line 12"/>
          <p:cNvSpPr/>
          <p:nvPr/>
        </p:nvSpPr>
        <p:spPr>
          <a:xfrm>
            <a:off x="541338" y="6176963"/>
            <a:ext cx="8153400" cy="0"/>
          </a:xfrm>
          <a:prstGeom prst="line">
            <a:avLst/>
          </a:prstGeom>
          <a:ln w="28575" cap="sq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1" name="Line 13"/>
          <p:cNvSpPr/>
          <p:nvPr/>
        </p:nvSpPr>
        <p:spPr>
          <a:xfrm>
            <a:off x="541338" y="4581525"/>
            <a:ext cx="10795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2" name="Line 14"/>
          <p:cNvSpPr/>
          <p:nvPr/>
        </p:nvSpPr>
        <p:spPr>
          <a:xfrm>
            <a:off x="541338" y="5373688"/>
            <a:ext cx="10795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3" name="Line 15"/>
          <p:cNvSpPr/>
          <p:nvPr/>
        </p:nvSpPr>
        <p:spPr>
          <a:xfrm>
            <a:off x="2916238" y="4581525"/>
            <a:ext cx="5761037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4" name="Line 16"/>
          <p:cNvSpPr/>
          <p:nvPr/>
        </p:nvSpPr>
        <p:spPr>
          <a:xfrm>
            <a:off x="2916238" y="5373688"/>
            <a:ext cx="5761037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45" name="Text Box 17"/>
          <p:cNvSpPr txBox="1"/>
          <p:nvPr/>
        </p:nvSpPr>
        <p:spPr>
          <a:xfrm>
            <a:off x="431800" y="1196975"/>
            <a:ext cx="93964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latin typeface="Arial" panose="020B0604020202020204" pitchFamily="34" charset="0"/>
                <a:ea typeface="楷体_GB2312" pitchFamily="49" charset="-122"/>
              </a:rPr>
              <a:t>线段、直线和射线的</a:t>
            </a: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楷体_GB2312" pitchFamily="49" charset="-122"/>
              </a:rPr>
              <a:t>相同点</a:t>
            </a:r>
            <a:r>
              <a:rPr lang="zh-CN" altLang="en-US" sz="4000" b="1" dirty="0">
                <a:latin typeface="Arial" panose="020B0604020202020204" pitchFamily="34" charset="0"/>
                <a:ea typeface="楷体_GB2312" pitchFamily="49" charset="-122"/>
              </a:rPr>
              <a:t>和</a:t>
            </a: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楷体_GB2312" pitchFamily="49" charset="-122"/>
              </a:rPr>
              <a:t>不同点</a:t>
            </a:r>
            <a:r>
              <a:rPr lang="zh-CN" altLang="en-US" sz="4000" b="1" dirty="0">
                <a:latin typeface="Arial" panose="020B0604020202020204" pitchFamily="34" charset="0"/>
                <a:ea typeface="楷体_GB2312" pitchFamily="49" charset="-122"/>
              </a:rPr>
              <a:t>。</a:t>
            </a:r>
            <a:endParaRPr lang="zh-CN" altLang="en-US" sz="4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3986" name="Rectangle 18"/>
          <p:cNvSpPr/>
          <p:nvPr/>
        </p:nvSpPr>
        <p:spPr>
          <a:xfrm>
            <a:off x="6804025" y="2924175"/>
            <a:ext cx="1943100" cy="71913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楷体_GB2312" pitchFamily="49" charset="-122"/>
              </a:rPr>
              <a:t>能否测量长度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2547" name="Rectangle 19"/>
          <p:cNvSpPr/>
          <p:nvPr/>
        </p:nvSpPr>
        <p:spPr>
          <a:xfrm>
            <a:off x="4716463" y="2133600"/>
            <a:ext cx="2087562" cy="5746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楷体_GB2312" pitchFamily="49" charset="-122"/>
              </a:rPr>
              <a:t>不同点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algn="ctr">
              <a:spcBef>
                <a:spcPct val="20000"/>
              </a:spcBef>
            </a:pP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3988" name="Rectangle 20"/>
          <p:cNvSpPr/>
          <p:nvPr/>
        </p:nvSpPr>
        <p:spPr>
          <a:xfrm>
            <a:off x="2843213" y="2997200"/>
            <a:ext cx="1871662" cy="5000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楷体_GB2312" pitchFamily="49" charset="-122"/>
              </a:rPr>
              <a:t>端点个数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2549" name="Rectangle 21"/>
          <p:cNvSpPr/>
          <p:nvPr/>
        </p:nvSpPr>
        <p:spPr>
          <a:xfrm>
            <a:off x="541338" y="2420938"/>
            <a:ext cx="1008062" cy="10810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楷体_GB2312" pitchFamily="49" charset="-122"/>
              </a:rPr>
              <a:t>名称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3990" name="Rectangle 22"/>
          <p:cNvSpPr/>
          <p:nvPr/>
        </p:nvSpPr>
        <p:spPr>
          <a:xfrm>
            <a:off x="1763713" y="4221163"/>
            <a:ext cx="865187" cy="1270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4400" b="1" dirty="0">
                <a:solidFill>
                  <a:srgbClr val="FF0066"/>
                </a:solidFill>
                <a:latin typeface="Arial" panose="020B0604020202020204" pitchFamily="34" charset="0"/>
                <a:ea typeface="楷体_GB2312" pitchFamily="49" charset="-122"/>
              </a:rPr>
              <a:t>直的</a:t>
            </a:r>
            <a:endParaRPr lang="en-US" altLang="zh-CN" sz="4400" b="1" dirty="0">
              <a:solidFill>
                <a:srgbClr val="FF0066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algn="ctr">
              <a:spcBef>
                <a:spcPct val="20000"/>
              </a:spcBef>
            </a:pPr>
            <a:r>
              <a:rPr lang="zh-CN" altLang="en-US" sz="4400" b="1" dirty="0">
                <a:solidFill>
                  <a:srgbClr val="FF0066"/>
                </a:solidFill>
                <a:latin typeface="Arial" panose="020B0604020202020204" pitchFamily="34" charset="0"/>
                <a:ea typeface="楷体_GB2312" pitchFamily="49" charset="-122"/>
              </a:rPr>
              <a:t>线</a:t>
            </a:r>
            <a:endParaRPr lang="zh-CN" altLang="en-US" sz="4400" b="1" dirty="0">
              <a:solidFill>
                <a:srgbClr val="FF0066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3991" name="Rectangle 23"/>
          <p:cNvSpPr/>
          <p:nvPr/>
        </p:nvSpPr>
        <p:spPr>
          <a:xfrm>
            <a:off x="468313" y="5516563"/>
            <a:ext cx="1150937" cy="5969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楷体_GB2312" pitchFamily="49" charset="-122"/>
              </a:rPr>
              <a:t>直线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3992" name="Rectangle 24"/>
          <p:cNvSpPr/>
          <p:nvPr/>
        </p:nvSpPr>
        <p:spPr>
          <a:xfrm>
            <a:off x="541338" y="4652963"/>
            <a:ext cx="1008062" cy="6477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楷体_GB2312" pitchFamily="49" charset="-122"/>
              </a:rPr>
              <a:t>射线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3993" name="Rectangle 25"/>
          <p:cNvSpPr/>
          <p:nvPr/>
        </p:nvSpPr>
        <p:spPr>
          <a:xfrm>
            <a:off x="539750" y="3860800"/>
            <a:ext cx="1079500" cy="6477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楷体_GB2312" pitchFamily="49" charset="-122"/>
              </a:rPr>
              <a:t>线段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3994" name="Text Box 26"/>
          <p:cNvSpPr txBox="1"/>
          <p:nvPr/>
        </p:nvSpPr>
        <p:spPr>
          <a:xfrm>
            <a:off x="3205163" y="5516563"/>
            <a:ext cx="108108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ea typeface="楷体_GB2312" pitchFamily="49" charset="-122"/>
              </a:rPr>
              <a:t>没有</a:t>
            </a:r>
            <a:endParaRPr lang="zh-CN" altLang="en-US" sz="3200" b="1" dirty="0">
              <a:solidFill>
                <a:srgbClr val="0066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3995" name="Text Box 27"/>
          <p:cNvSpPr txBox="1"/>
          <p:nvPr/>
        </p:nvSpPr>
        <p:spPr>
          <a:xfrm>
            <a:off x="3421063" y="3933825"/>
            <a:ext cx="10810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996633"/>
                </a:solidFill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zh-CN" altLang="en-US" sz="3200" b="1" dirty="0">
                <a:solidFill>
                  <a:srgbClr val="996633"/>
                </a:solidFill>
                <a:latin typeface="Times New Roman" panose="02020603050405020304" pitchFamily="18" charset="0"/>
                <a:ea typeface="楷体_GB2312" pitchFamily="49" charset="-122"/>
              </a:rPr>
              <a:t>个</a:t>
            </a:r>
            <a:endParaRPr lang="zh-CN" altLang="en-US" sz="3200" b="1" dirty="0">
              <a:solidFill>
                <a:srgbClr val="996633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3996" name="Text Box 28"/>
          <p:cNvSpPr txBox="1"/>
          <p:nvPr/>
        </p:nvSpPr>
        <p:spPr>
          <a:xfrm>
            <a:off x="3349625" y="4797425"/>
            <a:ext cx="10080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660066"/>
                </a:solidFill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3200" b="1" dirty="0">
                <a:solidFill>
                  <a:srgbClr val="660066"/>
                </a:solidFill>
                <a:latin typeface="Times New Roman" panose="02020603050405020304" pitchFamily="18" charset="0"/>
                <a:ea typeface="楷体_GB2312" pitchFamily="49" charset="-122"/>
              </a:rPr>
              <a:t>个</a:t>
            </a:r>
            <a:endParaRPr lang="zh-CN" altLang="en-US" sz="3200" b="1" dirty="0">
              <a:solidFill>
                <a:srgbClr val="660066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3997" name="Text Box 29"/>
          <p:cNvSpPr txBox="1"/>
          <p:nvPr/>
        </p:nvSpPr>
        <p:spPr>
          <a:xfrm>
            <a:off x="7381875" y="3933825"/>
            <a:ext cx="7191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996633"/>
                </a:solidFill>
                <a:latin typeface="Times New Roman" panose="02020603050405020304" pitchFamily="18" charset="0"/>
                <a:ea typeface="楷体_GB2312" pitchFamily="49" charset="-122"/>
              </a:rPr>
              <a:t>能</a:t>
            </a:r>
            <a:endParaRPr lang="zh-CN" altLang="en-US" sz="3200" b="1" dirty="0">
              <a:solidFill>
                <a:srgbClr val="996633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3998" name="Text Box 30"/>
          <p:cNvSpPr txBox="1"/>
          <p:nvPr/>
        </p:nvSpPr>
        <p:spPr>
          <a:xfrm>
            <a:off x="7237413" y="5516563"/>
            <a:ext cx="172878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ea typeface="楷体_GB2312" pitchFamily="49" charset="-122"/>
              </a:rPr>
              <a:t>不能</a:t>
            </a:r>
            <a:endParaRPr lang="zh-CN" altLang="en-US" sz="3200" b="1" dirty="0">
              <a:solidFill>
                <a:srgbClr val="0066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3999" name="Text Box 31"/>
          <p:cNvSpPr txBox="1"/>
          <p:nvPr/>
        </p:nvSpPr>
        <p:spPr>
          <a:xfrm>
            <a:off x="7237413" y="47244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660066"/>
                </a:solidFill>
                <a:latin typeface="Times New Roman" panose="02020603050405020304" pitchFamily="18" charset="0"/>
                <a:ea typeface="楷体_GB2312" pitchFamily="49" charset="-122"/>
              </a:rPr>
              <a:t>不能</a:t>
            </a:r>
            <a:endParaRPr lang="zh-CN" altLang="en-US" sz="3200" b="1" dirty="0">
              <a:solidFill>
                <a:srgbClr val="660066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2560" name="Rectangle 32"/>
          <p:cNvSpPr/>
          <p:nvPr/>
        </p:nvSpPr>
        <p:spPr>
          <a:xfrm>
            <a:off x="1547813" y="2420938"/>
            <a:ext cx="1439862" cy="1152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楷体_GB2312" pitchFamily="49" charset="-122"/>
              </a:rPr>
              <a:t>相同点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4001" name="Rectangle 33"/>
          <p:cNvSpPr/>
          <p:nvPr/>
        </p:nvSpPr>
        <p:spPr>
          <a:xfrm>
            <a:off x="5003800" y="2924175"/>
            <a:ext cx="1873250" cy="6477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楷体_GB2312" pitchFamily="49" charset="-122"/>
              </a:rPr>
              <a:t>能否延伸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algn="ctr">
              <a:spcBef>
                <a:spcPct val="20000"/>
              </a:spcBef>
            </a:pP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4002" name="Text Box 34"/>
          <p:cNvSpPr txBox="1"/>
          <p:nvPr/>
        </p:nvSpPr>
        <p:spPr>
          <a:xfrm>
            <a:off x="4860925" y="3860800"/>
            <a:ext cx="2089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996633"/>
                </a:solidFill>
                <a:latin typeface="Times New Roman" panose="02020603050405020304" pitchFamily="18" charset="0"/>
                <a:ea typeface="楷体_GB2312" pitchFamily="49" charset="-122"/>
              </a:rPr>
              <a:t>不能延伸</a:t>
            </a:r>
            <a:endParaRPr lang="zh-CN" altLang="en-US" sz="3200" b="1" dirty="0">
              <a:solidFill>
                <a:srgbClr val="996633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4003" name="Text Box 35"/>
          <p:cNvSpPr txBox="1"/>
          <p:nvPr/>
        </p:nvSpPr>
        <p:spPr>
          <a:xfrm>
            <a:off x="4643438" y="4724400"/>
            <a:ext cx="25193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660066"/>
                </a:solidFill>
                <a:latin typeface="Times New Roman" panose="02020603050405020304" pitchFamily="18" charset="0"/>
                <a:ea typeface="楷体_GB2312" pitchFamily="49" charset="-122"/>
              </a:rPr>
              <a:t>向一端延伸</a:t>
            </a:r>
            <a:endParaRPr lang="zh-CN" altLang="en-US" sz="3200" b="1" dirty="0">
              <a:solidFill>
                <a:srgbClr val="660066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4004" name="Text Box 36"/>
          <p:cNvSpPr txBox="1"/>
          <p:nvPr/>
        </p:nvSpPr>
        <p:spPr>
          <a:xfrm>
            <a:off x="4643438" y="5445125"/>
            <a:ext cx="22320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ea typeface="楷体_GB2312" pitchFamily="49" charset="-122"/>
              </a:rPr>
              <a:t>向两端延伸</a:t>
            </a:r>
            <a:endParaRPr lang="zh-CN" altLang="en-US" sz="3200" b="1" dirty="0">
              <a:solidFill>
                <a:srgbClr val="0066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pic>
        <p:nvPicPr>
          <p:cNvPr id="84005" name="Picture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72450" y="0"/>
            <a:ext cx="747713" cy="1150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4007" name="Picture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72450" y="0"/>
            <a:ext cx="747713" cy="1150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3992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992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91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91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3990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3990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>
                                            <p:txEl>
                                              <p:charRg st="3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3990">
                                            <p:txEl>
                                              <p:charRg st="3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990">
                                            <p:txEl>
                                              <p:charRg st="3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398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398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1">
                                            <p:txEl>
                                              <p:charRg st="1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4001">
                                            <p:txEl>
                                              <p:charRg st="1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4001">
                                            <p:txEl>
                                              <p:charRg st="1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3986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3986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3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399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399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4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4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400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400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4004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4004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3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3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9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999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999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3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3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840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005"/>
                  </p:tgtEl>
                </p:cond>
              </p:nextCondLst>
            </p:seq>
          </p:childTnLst>
        </p:cTn>
      </p:par>
    </p:tnLst>
    <p:bldLst>
      <p:bldP spid="83993" grpId="0"/>
      <p:bldP spid="83995" grpId="0"/>
      <p:bldP spid="83996" grpId="0"/>
      <p:bldP spid="83997" grpId="0"/>
      <p:bldP spid="840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4098" name="Picture 2" descr="图片单元主题图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395288" y="620713"/>
            <a:ext cx="4032250" cy="4679950"/>
          </a:xfrm>
          <a:ln/>
        </p:spPr>
      </p:pic>
      <p:sp>
        <p:nvSpPr>
          <p:cNvPr id="24579" name="Rectangle 3"/>
          <p:cNvSpPr>
            <a:spLocks noGrp="1"/>
          </p:cNvSpPr>
          <p:nvPr>
            <p:ph type="title"/>
          </p:nvPr>
        </p:nvSpPr>
        <p:spPr>
          <a:xfrm>
            <a:off x="4319588" y="549275"/>
            <a:ext cx="4824412" cy="909638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b="1" dirty="0">
                <a:solidFill>
                  <a:srgbClr val="0000FF"/>
                </a:solidFill>
              </a:rPr>
              <a:t>你能找到哪些</a:t>
            </a:r>
            <a:r>
              <a:rPr lang="zh-CN" altLang="en-US" b="1" i="1" dirty="0">
                <a:solidFill>
                  <a:srgbClr val="FF6600"/>
                </a:solidFill>
              </a:rPr>
              <a:t>线</a:t>
            </a:r>
            <a:r>
              <a:rPr lang="zh-CN" altLang="en-US" b="1" dirty="0">
                <a:solidFill>
                  <a:srgbClr val="0000FF"/>
                </a:solidFill>
              </a:rPr>
              <a:t>？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7451725" y="2020888"/>
            <a:ext cx="1081088" cy="1873250"/>
            <a:chOff x="1972" y="1161"/>
            <a:chExt cx="590" cy="1135"/>
          </a:xfrm>
        </p:grpSpPr>
        <p:grpSp>
          <p:nvGrpSpPr>
            <p:cNvPr id="4109" name="Group 5"/>
            <p:cNvGrpSpPr/>
            <p:nvPr/>
          </p:nvGrpSpPr>
          <p:grpSpPr>
            <a:xfrm>
              <a:off x="1972" y="1249"/>
              <a:ext cx="590" cy="1047"/>
              <a:chOff x="1972" y="976"/>
              <a:chExt cx="590" cy="1047"/>
            </a:xfrm>
          </p:grpSpPr>
          <p:sp>
            <p:nvSpPr>
              <p:cNvPr id="4112" name="AutoShape 6"/>
              <p:cNvSpPr/>
              <p:nvPr/>
            </p:nvSpPr>
            <p:spPr>
              <a:xfrm rot="10800000">
                <a:off x="2240" y="980"/>
                <a:ext cx="54" cy="1043"/>
              </a:xfrm>
              <a:custGeom>
                <a:avLst/>
                <a:gdLst>
                  <a:gd name="txL" fmla="*/ 5200 w 21600"/>
                  <a:gd name="txT" fmla="*/ 5281 h 21600"/>
                  <a:gd name="txR" fmla="*/ 16400 w 21600"/>
                  <a:gd name="txB" fmla="*/ 16319 h 21600"/>
                </a:gdLst>
                <a:ahLst/>
                <a:cxnLst>
                  <a:cxn ang="0">
                    <a:pos x="0" y="25"/>
                  </a:cxn>
                  <a:cxn ang="0">
                    <a:pos x="0" y="50"/>
                  </a:cxn>
                  <a:cxn ang="0">
                    <a:pos x="0" y="25"/>
                  </a:cxn>
                  <a:cxn ang="0">
                    <a:pos x="0" y="0"/>
                  </a:cxn>
                </a:cxnLst>
                <a:rect l="txL" t="txT" r="txR" b="txB"/>
                <a:pathLst>
                  <a:path w="21600" h="21600">
                    <a:moveTo>
                      <a:pt x="0" y="0"/>
                    </a:moveTo>
                    <a:lnTo>
                      <a:pt x="6960" y="21600"/>
                    </a:lnTo>
                    <a:lnTo>
                      <a:pt x="1464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>
                  <a:alpha val="100000"/>
                </a:srgb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4113" name="Rectangle 7"/>
              <p:cNvSpPr/>
              <p:nvPr/>
            </p:nvSpPr>
            <p:spPr>
              <a:xfrm rot="618290">
                <a:off x="1972" y="976"/>
                <a:ext cx="590" cy="44"/>
              </a:xfrm>
              <a:prstGeom prst="rect">
                <a:avLst/>
              </a:prstGeom>
              <a:solidFill>
                <a:srgbClr val="0000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110" name="Rectangle 8"/>
            <p:cNvSpPr/>
            <p:nvPr/>
          </p:nvSpPr>
          <p:spPr>
            <a:xfrm>
              <a:off x="1972" y="1161"/>
              <a:ext cx="46" cy="46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  <p:sp>
          <p:nvSpPr>
            <p:cNvPr id="4111" name="Rectangle 9"/>
            <p:cNvSpPr/>
            <p:nvPr/>
          </p:nvSpPr>
          <p:spPr>
            <a:xfrm>
              <a:off x="2514" y="1267"/>
              <a:ext cx="46" cy="46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Group 10"/>
          <p:cNvGrpSpPr/>
          <p:nvPr/>
        </p:nvGrpSpPr>
        <p:grpSpPr>
          <a:xfrm>
            <a:off x="5076825" y="2065338"/>
            <a:ext cx="720725" cy="1370012"/>
            <a:chOff x="1972" y="1161"/>
            <a:chExt cx="590" cy="1135"/>
          </a:xfrm>
        </p:grpSpPr>
        <p:grpSp>
          <p:nvGrpSpPr>
            <p:cNvPr id="4104" name="Group 11"/>
            <p:cNvGrpSpPr/>
            <p:nvPr/>
          </p:nvGrpSpPr>
          <p:grpSpPr>
            <a:xfrm>
              <a:off x="1972" y="1249"/>
              <a:ext cx="590" cy="1047"/>
              <a:chOff x="1972" y="976"/>
              <a:chExt cx="590" cy="1047"/>
            </a:xfrm>
          </p:grpSpPr>
          <p:sp>
            <p:nvSpPr>
              <p:cNvPr id="4107" name="AutoShape 12"/>
              <p:cNvSpPr/>
              <p:nvPr/>
            </p:nvSpPr>
            <p:spPr>
              <a:xfrm rot="10800000">
                <a:off x="2240" y="980"/>
                <a:ext cx="54" cy="1043"/>
              </a:xfrm>
              <a:custGeom>
                <a:avLst/>
                <a:gdLst>
                  <a:gd name="txL" fmla="*/ 5200 w 21600"/>
                  <a:gd name="txT" fmla="*/ 5281 h 21600"/>
                  <a:gd name="txR" fmla="*/ 16400 w 21600"/>
                  <a:gd name="txB" fmla="*/ 16319 h 21600"/>
                </a:gdLst>
                <a:ahLst/>
                <a:cxnLst>
                  <a:cxn ang="0">
                    <a:pos x="0" y="25"/>
                  </a:cxn>
                  <a:cxn ang="0">
                    <a:pos x="0" y="50"/>
                  </a:cxn>
                  <a:cxn ang="0">
                    <a:pos x="0" y="25"/>
                  </a:cxn>
                  <a:cxn ang="0">
                    <a:pos x="0" y="0"/>
                  </a:cxn>
                </a:cxnLst>
                <a:rect l="txL" t="txT" r="txR" b="txB"/>
                <a:pathLst>
                  <a:path w="21600" h="21600">
                    <a:moveTo>
                      <a:pt x="0" y="0"/>
                    </a:moveTo>
                    <a:lnTo>
                      <a:pt x="6960" y="21600"/>
                    </a:lnTo>
                    <a:lnTo>
                      <a:pt x="1464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>
                  <a:alpha val="100000"/>
                </a:srgb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4108" name="Rectangle 13"/>
              <p:cNvSpPr/>
              <p:nvPr/>
            </p:nvSpPr>
            <p:spPr>
              <a:xfrm rot="618290">
                <a:off x="1972" y="976"/>
                <a:ext cx="590" cy="44"/>
              </a:xfrm>
              <a:prstGeom prst="rect">
                <a:avLst/>
              </a:prstGeom>
              <a:solidFill>
                <a:srgbClr val="0000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105" name="Rectangle 14"/>
            <p:cNvSpPr/>
            <p:nvPr/>
          </p:nvSpPr>
          <p:spPr>
            <a:xfrm>
              <a:off x="1972" y="1161"/>
              <a:ext cx="46" cy="46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  <p:sp>
          <p:nvSpPr>
            <p:cNvPr id="4106" name="Rectangle 15"/>
            <p:cNvSpPr/>
            <p:nvPr/>
          </p:nvSpPr>
          <p:spPr>
            <a:xfrm>
              <a:off x="2514" y="1267"/>
              <a:ext cx="46" cy="46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</p:grpSp>
      <p:sp>
        <p:nvSpPr>
          <p:cNvPr id="24592" name="Line 16"/>
          <p:cNvSpPr/>
          <p:nvPr/>
        </p:nvSpPr>
        <p:spPr>
          <a:xfrm>
            <a:off x="5797550" y="2216150"/>
            <a:ext cx="26638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593" name="Line 17"/>
          <p:cNvSpPr/>
          <p:nvPr/>
        </p:nvSpPr>
        <p:spPr>
          <a:xfrm flipV="1">
            <a:off x="5105400" y="2044700"/>
            <a:ext cx="2370138" cy="555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grpSp>
        <p:nvGrpSpPr>
          <p:cNvPr id="5122" name="Group 2"/>
          <p:cNvGrpSpPr/>
          <p:nvPr/>
        </p:nvGrpSpPr>
        <p:grpSpPr>
          <a:xfrm>
            <a:off x="3130550" y="1843088"/>
            <a:ext cx="1081088" cy="1873250"/>
            <a:chOff x="1972" y="1161"/>
            <a:chExt cx="590" cy="1135"/>
          </a:xfrm>
        </p:grpSpPr>
        <p:grpSp>
          <p:nvGrpSpPr>
            <p:cNvPr id="5149" name="Group 3"/>
            <p:cNvGrpSpPr/>
            <p:nvPr/>
          </p:nvGrpSpPr>
          <p:grpSpPr>
            <a:xfrm>
              <a:off x="1972" y="1249"/>
              <a:ext cx="590" cy="1047"/>
              <a:chOff x="1972" y="976"/>
              <a:chExt cx="590" cy="1047"/>
            </a:xfrm>
          </p:grpSpPr>
          <p:sp>
            <p:nvSpPr>
              <p:cNvPr id="5152" name="AutoShape 4"/>
              <p:cNvSpPr/>
              <p:nvPr/>
            </p:nvSpPr>
            <p:spPr>
              <a:xfrm rot="10800000">
                <a:off x="2240" y="980"/>
                <a:ext cx="54" cy="1043"/>
              </a:xfrm>
              <a:custGeom>
                <a:avLst/>
                <a:gdLst>
                  <a:gd name="txL" fmla="*/ 5200 w 21600"/>
                  <a:gd name="txT" fmla="*/ 5281 h 21600"/>
                  <a:gd name="txR" fmla="*/ 16400 w 21600"/>
                  <a:gd name="txB" fmla="*/ 16319 h 21600"/>
                </a:gdLst>
                <a:ahLst/>
                <a:cxnLst>
                  <a:cxn ang="0">
                    <a:pos x="0" y="25"/>
                  </a:cxn>
                  <a:cxn ang="0">
                    <a:pos x="0" y="50"/>
                  </a:cxn>
                  <a:cxn ang="0">
                    <a:pos x="0" y="25"/>
                  </a:cxn>
                  <a:cxn ang="0">
                    <a:pos x="0" y="0"/>
                  </a:cxn>
                </a:cxnLst>
                <a:rect l="txL" t="txT" r="txR" b="txB"/>
                <a:pathLst>
                  <a:path w="21600" h="21600">
                    <a:moveTo>
                      <a:pt x="0" y="0"/>
                    </a:moveTo>
                    <a:lnTo>
                      <a:pt x="6960" y="21600"/>
                    </a:lnTo>
                    <a:lnTo>
                      <a:pt x="1464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>
                  <a:alpha val="100000"/>
                </a:srgb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53" name="Rectangle 5"/>
              <p:cNvSpPr/>
              <p:nvPr/>
            </p:nvSpPr>
            <p:spPr>
              <a:xfrm rot="618290">
                <a:off x="1972" y="976"/>
                <a:ext cx="590" cy="44"/>
              </a:xfrm>
              <a:prstGeom prst="rect">
                <a:avLst/>
              </a:prstGeom>
              <a:solidFill>
                <a:srgbClr val="0000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5150" name="Rectangle 6"/>
            <p:cNvSpPr/>
            <p:nvPr/>
          </p:nvSpPr>
          <p:spPr>
            <a:xfrm>
              <a:off x="1972" y="1161"/>
              <a:ext cx="46" cy="46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  <p:sp>
          <p:nvSpPr>
            <p:cNvPr id="5151" name="Rectangle 7"/>
            <p:cNvSpPr/>
            <p:nvPr/>
          </p:nvSpPr>
          <p:spPr>
            <a:xfrm>
              <a:off x="2514" y="1267"/>
              <a:ext cx="46" cy="46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5123" name="Group 8"/>
          <p:cNvGrpSpPr/>
          <p:nvPr/>
        </p:nvGrpSpPr>
        <p:grpSpPr>
          <a:xfrm>
            <a:off x="755650" y="1887538"/>
            <a:ext cx="720725" cy="1370012"/>
            <a:chOff x="1972" y="1161"/>
            <a:chExt cx="590" cy="1135"/>
          </a:xfrm>
        </p:grpSpPr>
        <p:grpSp>
          <p:nvGrpSpPr>
            <p:cNvPr id="5144" name="Group 9"/>
            <p:cNvGrpSpPr/>
            <p:nvPr/>
          </p:nvGrpSpPr>
          <p:grpSpPr>
            <a:xfrm>
              <a:off x="1972" y="1249"/>
              <a:ext cx="590" cy="1047"/>
              <a:chOff x="1972" y="976"/>
              <a:chExt cx="590" cy="1047"/>
            </a:xfrm>
          </p:grpSpPr>
          <p:sp>
            <p:nvSpPr>
              <p:cNvPr id="5147" name="AutoShape 10"/>
              <p:cNvSpPr/>
              <p:nvPr/>
            </p:nvSpPr>
            <p:spPr>
              <a:xfrm rot="10800000">
                <a:off x="2240" y="980"/>
                <a:ext cx="54" cy="1043"/>
              </a:xfrm>
              <a:custGeom>
                <a:avLst/>
                <a:gdLst>
                  <a:gd name="txL" fmla="*/ 5200 w 21600"/>
                  <a:gd name="txT" fmla="*/ 5281 h 21600"/>
                  <a:gd name="txR" fmla="*/ 16400 w 21600"/>
                  <a:gd name="txB" fmla="*/ 16319 h 21600"/>
                </a:gdLst>
                <a:ahLst/>
                <a:cxnLst>
                  <a:cxn ang="0">
                    <a:pos x="0" y="25"/>
                  </a:cxn>
                  <a:cxn ang="0">
                    <a:pos x="0" y="50"/>
                  </a:cxn>
                  <a:cxn ang="0">
                    <a:pos x="0" y="25"/>
                  </a:cxn>
                  <a:cxn ang="0">
                    <a:pos x="0" y="0"/>
                  </a:cxn>
                </a:cxnLst>
                <a:rect l="txL" t="txT" r="txR" b="txB"/>
                <a:pathLst>
                  <a:path w="21600" h="21600">
                    <a:moveTo>
                      <a:pt x="0" y="0"/>
                    </a:moveTo>
                    <a:lnTo>
                      <a:pt x="6960" y="21600"/>
                    </a:lnTo>
                    <a:lnTo>
                      <a:pt x="1464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>
                  <a:alpha val="100000"/>
                </a:srgb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48" name="Rectangle 11"/>
              <p:cNvSpPr/>
              <p:nvPr/>
            </p:nvSpPr>
            <p:spPr>
              <a:xfrm rot="618290">
                <a:off x="1972" y="976"/>
                <a:ext cx="590" cy="44"/>
              </a:xfrm>
              <a:prstGeom prst="rect">
                <a:avLst/>
              </a:prstGeom>
              <a:solidFill>
                <a:srgbClr val="0000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5145" name="Rectangle 12"/>
            <p:cNvSpPr/>
            <p:nvPr/>
          </p:nvSpPr>
          <p:spPr>
            <a:xfrm>
              <a:off x="1972" y="1161"/>
              <a:ext cx="46" cy="46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  <p:sp>
          <p:nvSpPr>
            <p:cNvPr id="5146" name="Rectangle 13"/>
            <p:cNvSpPr/>
            <p:nvPr/>
          </p:nvSpPr>
          <p:spPr>
            <a:xfrm>
              <a:off x="2514" y="1267"/>
              <a:ext cx="46" cy="46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</p:grpSp>
      <p:sp>
        <p:nvSpPr>
          <p:cNvPr id="5124" name="Line 14"/>
          <p:cNvSpPr/>
          <p:nvPr/>
        </p:nvSpPr>
        <p:spPr>
          <a:xfrm>
            <a:off x="1476375" y="2038350"/>
            <a:ext cx="26638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5" name="Line 15"/>
          <p:cNvSpPr/>
          <p:nvPr/>
        </p:nvSpPr>
        <p:spPr>
          <a:xfrm flipV="1">
            <a:off x="784225" y="1866900"/>
            <a:ext cx="2370138" cy="555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6" name="Group 16"/>
          <p:cNvGrpSpPr/>
          <p:nvPr/>
        </p:nvGrpSpPr>
        <p:grpSpPr>
          <a:xfrm>
            <a:off x="755650" y="1811338"/>
            <a:ext cx="2459038" cy="122237"/>
            <a:chOff x="476" y="1057"/>
            <a:chExt cx="1549" cy="77"/>
          </a:xfrm>
        </p:grpSpPr>
        <p:sp>
          <p:nvSpPr>
            <p:cNvPr id="5141" name="Line 17"/>
            <p:cNvSpPr/>
            <p:nvPr/>
          </p:nvSpPr>
          <p:spPr>
            <a:xfrm flipV="1">
              <a:off x="497" y="1099"/>
              <a:ext cx="1493" cy="35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42" name="Rectangle 18"/>
            <p:cNvSpPr/>
            <p:nvPr/>
          </p:nvSpPr>
          <p:spPr>
            <a:xfrm>
              <a:off x="476" y="1085"/>
              <a:ext cx="53" cy="48"/>
            </a:xfrm>
            <a:prstGeom prst="rect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  <p:sp>
          <p:nvSpPr>
            <p:cNvPr id="5143" name="Rectangle 19"/>
            <p:cNvSpPr/>
            <p:nvPr/>
          </p:nvSpPr>
          <p:spPr>
            <a:xfrm>
              <a:off x="1972" y="1057"/>
              <a:ext cx="53" cy="48"/>
            </a:xfrm>
            <a:prstGeom prst="rect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7" name="Group 20"/>
          <p:cNvGrpSpPr/>
          <p:nvPr/>
        </p:nvGrpSpPr>
        <p:grpSpPr>
          <a:xfrm>
            <a:off x="1392238" y="1989138"/>
            <a:ext cx="2819400" cy="76200"/>
            <a:chOff x="877" y="1253"/>
            <a:chExt cx="1776" cy="48"/>
          </a:xfrm>
        </p:grpSpPr>
        <p:sp>
          <p:nvSpPr>
            <p:cNvPr id="5138" name="Line 21"/>
            <p:cNvSpPr/>
            <p:nvPr/>
          </p:nvSpPr>
          <p:spPr>
            <a:xfrm>
              <a:off x="930" y="1281"/>
              <a:ext cx="1678" cy="0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39" name="Rectangle 22"/>
            <p:cNvSpPr/>
            <p:nvPr/>
          </p:nvSpPr>
          <p:spPr>
            <a:xfrm>
              <a:off x="877" y="1253"/>
              <a:ext cx="53" cy="48"/>
            </a:xfrm>
            <a:prstGeom prst="rect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  <p:sp>
          <p:nvSpPr>
            <p:cNvPr id="5140" name="Rectangle 23"/>
            <p:cNvSpPr/>
            <p:nvPr/>
          </p:nvSpPr>
          <p:spPr>
            <a:xfrm>
              <a:off x="2600" y="1253"/>
              <a:ext cx="53" cy="48"/>
            </a:xfrm>
            <a:prstGeom prst="rect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Tahoma" panose="020B0604030504040204" pitchFamily="34" charset="0"/>
              </a:endParaRPr>
            </a:p>
          </p:txBody>
        </p:sp>
      </p:grpSp>
      <p:sp>
        <p:nvSpPr>
          <p:cNvPr id="32792" name="Line 24"/>
          <p:cNvSpPr/>
          <p:nvPr/>
        </p:nvSpPr>
        <p:spPr>
          <a:xfrm>
            <a:off x="5160963" y="2000250"/>
            <a:ext cx="2663825" cy="0"/>
          </a:xfrm>
          <a:prstGeom prst="line">
            <a:avLst/>
          </a:prstGeom>
          <a:ln w="349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93" name="Rectangle 25"/>
          <p:cNvSpPr/>
          <p:nvPr/>
        </p:nvSpPr>
        <p:spPr>
          <a:xfrm>
            <a:off x="5076825" y="1955800"/>
            <a:ext cx="84138" cy="76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32794" name="Rectangle 26"/>
          <p:cNvSpPr/>
          <p:nvPr/>
        </p:nvSpPr>
        <p:spPr>
          <a:xfrm>
            <a:off x="5099050" y="1960563"/>
            <a:ext cx="84138" cy="76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32795" name="Rectangle 27"/>
          <p:cNvSpPr/>
          <p:nvPr/>
        </p:nvSpPr>
        <p:spPr>
          <a:xfrm>
            <a:off x="7800975" y="1955800"/>
            <a:ext cx="84138" cy="76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32796" name="Rectangle 28"/>
          <p:cNvSpPr/>
          <p:nvPr/>
        </p:nvSpPr>
        <p:spPr>
          <a:xfrm>
            <a:off x="7834313" y="1960563"/>
            <a:ext cx="84137" cy="76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32797" name="Text Box 29"/>
          <p:cNvSpPr txBox="1"/>
          <p:nvPr/>
        </p:nvSpPr>
        <p:spPr>
          <a:xfrm>
            <a:off x="4716463" y="1308100"/>
            <a:ext cx="863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</a:rPr>
              <a:t>端点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32798" name="Text Box 30"/>
          <p:cNvSpPr txBox="1"/>
          <p:nvPr/>
        </p:nvSpPr>
        <p:spPr>
          <a:xfrm>
            <a:off x="7524750" y="1308100"/>
            <a:ext cx="863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</a:rPr>
              <a:t>端点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5135" name="Text Box 31"/>
          <p:cNvSpPr txBox="1"/>
          <p:nvPr/>
        </p:nvSpPr>
        <p:spPr>
          <a:xfrm>
            <a:off x="1187450" y="4076700"/>
            <a:ext cx="68421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2800" name="Text Box 32"/>
          <p:cNvSpPr txBox="1"/>
          <p:nvPr/>
        </p:nvSpPr>
        <p:spPr>
          <a:xfrm>
            <a:off x="1835150" y="4221163"/>
            <a:ext cx="63373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3399"/>
                </a:solidFill>
                <a:latin typeface="Arial" panose="020B0604020202020204" pitchFamily="34" charset="0"/>
              </a:rPr>
              <a:t>说一说：生活中还有哪些可以看成线段？</a:t>
            </a:r>
            <a:endParaRPr lang="zh-CN" altLang="en-US" sz="2400" b="1" dirty="0">
              <a:solidFill>
                <a:srgbClr val="FF3399"/>
              </a:solidFill>
              <a:latin typeface="Arial" panose="020B0604020202020204" pitchFamily="34" charset="0"/>
            </a:endParaRPr>
          </a:p>
        </p:txBody>
      </p:sp>
      <p:sp>
        <p:nvSpPr>
          <p:cNvPr id="32801" name="Text Box 33"/>
          <p:cNvSpPr txBox="1"/>
          <p:nvPr/>
        </p:nvSpPr>
        <p:spPr>
          <a:xfrm>
            <a:off x="5867400" y="2420938"/>
            <a:ext cx="11525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线段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28476E-6 L 0.40625 -0.0055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32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32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3" grpId="0" animBg="1"/>
      <p:bldP spid="32793" grpId="1" animBg="1"/>
      <p:bldP spid="32794" grpId="0" animBg="1"/>
      <p:bldP spid="32795" grpId="0" animBg="1"/>
      <p:bldP spid="32795" grpId="1" animBg="1"/>
      <p:bldP spid="32796" grpId="0" animBg="1"/>
      <p:bldP spid="32797" grpId="0"/>
      <p:bldP spid="32798" grpId="0"/>
      <p:bldP spid="32800" grpId="0"/>
      <p:bldP spid="328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 rot="-120000">
            <a:off x="2268538" y="1773238"/>
            <a:ext cx="4679950" cy="3960812"/>
            <a:chOff x="0" y="0"/>
            <a:chExt cx="2948" cy="2495"/>
          </a:xfrm>
        </p:grpSpPr>
        <p:pic>
          <p:nvPicPr>
            <p:cNvPr id="6150" name="Picture 3" descr="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2813" cy="24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1" name="Text Box 4"/>
            <p:cNvSpPr txBox="1"/>
            <p:nvPr/>
          </p:nvSpPr>
          <p:spPr>
            <a:xfrm>
              <a:off x="635" y="2178"/>
              <a:ext cx="2313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5125" name="Line 5"/>
          <p:cNvSpPr/>
          <p:nvPr/>
        </p:nvSpPr>
        <p:spPr>
          <a:xfrm rot="-120000">
            <a:off x="2411413" y="2638425"/>
            <a:ext cx="3744912" cy="142875"/>
          </a:xfrm>
          <a:prstGeom prst="line">
            <a:avLst/>
          </a:prstGeom>
          <a:ln w="38100" cap="flat" cmpd="sng">
            <a:solidFill>
              <a:srgbClr val="00008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6" name="Oval 6"/>
          <p:cNvSpPr/>
          <p:nvPr/>
        </p:nvSpPr>
        <p:spPr>
          <a:xfrm>
            <a:off x="2339975" y="2638425"/>
            <a:ext cx="142875" cy="144463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5127" name="Oval 7"/>
          <p:cNvSpPr/>
          <p:nvPr/>
        </p:nvSpPr>
        <p:spPr>
          <a:xfrm>
            <a:off x="6084888" y="2638425"/>
            <a:ext cx="142875" cy="144463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1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5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6" grpId="1" animBg="1"/>
      <p:bldP spid="5127" grpId="0" animBg="1"/>
      <p:bldP spid="512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146" name="Text Box 2"/>
          <p:cNvSpPr txBox="1"/>
          <p:nvPr/>
        </p:nvSpPr>
        <p:spPr>
          <a:xfrm>
            <a:off x="757238" y="390525"/>
            <a:ext cx="813593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   小明放学回家有几条路可走，聪明的你请为小明选择一条最短的路吧。</a:t>
            </a:r>
            <a:endParaRPr lang="zh-CN" altLang="en-US" sz="2800" b="1" dirty="0">
              <a:solidFill>
                <a:srgbClr val="000099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147" name="Picture 3" descr="学校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1550" y="3213100"/>
            <a:ext cx="1143000" cy="952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8" name="Picture 4" descr="家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5825" y="3197225"/>
            <a:ext cx="1143000" cy="9525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6149" name="AutoShape 5"/>
          <p:cNvCxnSpPr/>
          <p:nvPr/>
        </p:nvCxnSpPr>
        <p:spPr>
          <a:xfrm>
            <a:off x="2124075" y="4076700"/>
            <a:ext cx="5040313" cy="0"/>
          </a:xfrm>
          <a:prstGeom prst="straightConnector1">
            <a:avLst/>
          </a:prstGeom>
          <a:ln w="38100" cap="flat" cmpd="sng">
            <a:solidFill>
              <a:schemeClr val="tx1"/>
            </a:solidFill>
            <a:prstDash val="solid"/>
            <a:headEnd type="oval" w="med" len="med"/>
            <a:tailEnd type="oval" w="med" len="med"/>
          </a:ln>
        </p:spPr>
      </p:cxnSp>
      <p:sp>
        <p:nvSpPr>
          <p:cNvPr id="6150" name="未知"/>
          <p:cNvSpPr/>
          <p:nvPr/>
        </p:nvSpPr>
        <p:spPr>
          <a:xfrm>
            <a:off x="2195513" y="3284538"/>
            <a:ext cx="5040312" cy="757237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0" y="757237"/>
              </a:cxn>
              <a:cxn ang="0">
                <a:pos x="2326944" y="0"/>
              </a:cxn>
              <a:cxn ang="0">
                <a:pos x="5040079" y="757237"/>
              </a:cxn>
            </a:cxnLst>
            <a:rect l="txL" t="txT" r="txR" b="txB"/>
            <a:pathLst>
              <a:path w="21600" h="21600">
                <a:moveTo>
                  <a:pt x="0" y="21600"/>
                </a:moveTo>
                <a:cubicBezTo>
                  <a:pt x="1662" y="17996"/>
                  <a:pt x="6372" y="0"/>
                  <a:pt x="9972" y="0"/>
                </a:cubicBezTo>
                <a:cubicBezTo>
                  <a:pt x="13572" y="0"/>
                  <a:pt x="19662" y="17996"/>
                  <a:pt x="21599" y="21600"/>
                </a:cubicBezTo>
              </a:path>
            </a:pathLst>
          </a:custGeom>
          <a:noFill/>
          <a:ln w="38100" cap="flat" cmpd="sng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1" name="未知"/>
          <p:cNvSpPr/>
          <p:nvPr/>
        </p:nvSpPr>
        <p:spPr>
          <a:xfrm>
            <a:off x="2112963" y="4076700"/>
            <a:ext cx="5089525" cy="66357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68567" y="82548"/>
              </a:cxn>
              <a:cxn ang="0">
                <a:pos x="192271" y="220331"/>
              </a:cxn>
              <a:cxn ang="0">
                <a:pos x="302780" y="358115"/>
              </a:cxn>
              <a:cxn ang="0">
                <a:pos x="453816" y="467974"/>
              </a:cxn>
              <a:cxn ang="0">
                <a:pos x="605559" y="550522"/>
              </a:cxn>
              <a:cxn ang="0">
                <a:pos x="743400" y="591811"/>
              </a:cxn>
              <a:cxn ang="0">
                <a:pos x="881242" y="591811"/>
              </a:cxn>
              <a:cxn ang="0">
                <a:pos x="1018376" y="591811"/>
              </a:cxn>
              <a:cxn ang="0">
                <a:pos x="1155982" y="605789"/>
              </a:cxn>
              <a:cxn ang="0">
                <a:pos x="1293823" y="591811"/>
              </a:cxn>
              <a:cxn ang="0">
                <a:pos x="1445566" y="605789"/>
              </a:cxn>
              <a:cxn ang="0">
                <a:pos x="1596603" y="605789"/>
              </a:cxn>
              <a:cxn ang="0">
                <a:pos x="1734444" y="591811"/>
              </a:cxn>
              <a:cxn ang="0">
                <a:pos x="1886187" y="550522"/>
              </a:cxn>
              <a:cxn ang="0">
                <a:pos x="2024029" y="523211"/>
              </a:cxn>
              <a:cxn ang="0">
                <a:pos x="2161163" y="495285"/>
              </a:cxn>
              <a:cxn ang="0">
                <a:pos x="2312906" y="467974"/>
              </a:cxn>
              <a:cxn ang="0">
                <a:pos x="2463943" y="412737"/>
              </a:cxn>
              <a:cxn ang="0">
                <a:pos x="2574451" y="537189"/>
              </a:cxn>
              <a:cxn ang="0">
                <a:pos x="2712293" y="605789"/>
              </a:cxn>
              <a:cxn ang="0">
                <a:pos x="2850134" y="661025"/>
              </a:cxn>
              <a:cxn ang="0">
                <a:pos x="2987740" y="661025"/>
              </a:cxn>
              <a:cxn ang="0">
                <a:pos x="3139011" y="647047"/>
              </a:cxn>
              <a:cxn ang="0">
                <a:pos x="3290755" y="564500"/>
              </a:cxn>
              <a:cxn ang="0">
                <a:pos x="3428360" y="467974"/>
              </a:cxn>
              <a:cxn ang="0">
                <a:pos x="3579632" y="371448"/>
              </a:cxn>
              <a:cxn ang="0">
                <a:pos x="3717238" y="330190"/>
              </a:cxn>
              <a:cxn ang="0">
                <a:pos x="3868982" y="344168"/>
              </a:cxn>
              <a:cxn ang="0">
                <a:pos x="3979019" y="481952"/>
              </a:cxn>
              <a:cxn ang="0">
                <a:pos x="4116625" y="605789"/>
              </a:cxn>
              <a:cxn ang="0">
                <a:pos x="4254466" y="578478"/>
              </a:cxn>
              <a:cxn ang="0">
                <a:pos x="4405503" y="523211"/>
              </a:cxn>
              <a:cxn ang="0">
                <a:pos x="4543344" y="412737"/>
              </a:cxn>
              <a:cxn ang="0">
                <a:pos x="4708518" y="316857"/>
              </a:cxn>
              <a:cxn ang="0">
                <a:pos x="4846123" y="233664"/>
              </a:cxn>
              <a:cxn ang="0">
                <a:pos x="4997866" y="151117"/>
              </a:cxn>
              <a:cxn ang="0">
                <a:pos x="5053239" y="0"/>
              </a:cxn>
            </a:cxnLst>
            <a:rect l="txL" t="txT" r="txR" b="txB"/>
            <a:pathLst>
              <a:path w="21600" h="21600">
                <a:moveTo>
                  <a:pt x="0" y="434"/>
                </a:moveTo>
                <a:lnTo>
                  <a:pt x="291" y="2687"/>
                </a:lnTo>
                <a:lnTo>
                  <a:pt x="582" y="4919"/>
                </a:lnTo>
                <a:cubicBezTo>
                  <a:pt x="668" y="5663"/>
                  <a:pt x="749" y="6428"/>
                  <a:pt x="816" y="7172"/>
                </a:cubicBezTo>
                <a:cubicBezTo>
                  <a:pt x="883" y="7916"/>
                  <a:pt x="913" y="8660"/>
                  <a:pt x="991" y="9404"/>
                </a:cubicBezTo>
                <a:cubicBezTo>
                  <a:pt x="1069" y="10148"/>
                  <a:pt x="1177" y="10996"/>
                  <a:pt x="1285" y="11657"/>
                </a:cubicBezTo>
                <a:cubicBezTo>
                  <a:pt x="1393" y="12319"/>
                  <a:pt x="1527" y="12835"/>
                  <a:pt x="1635" y="13435"/>
                </a:cubicBezTo>
                <a:cubicBezTo>
                  <a:pt x="1743" y="14034"/>
                  <a:pt x="1818" y="14634"/>
                  <a:pt x="1926" y="15233"/>
                </a:cubicBezTo>
                <a:cubicBezTo>
                  <a:pt x="2034" y="15833"/>
                  <a:pt x="2169" y="16577"/>
                  <a:pt x="2276" y="17031"/>
                </a:cubicBezTo>
                <a:cubicBezTo>
                  <a:pt x="2384" y="17486"/>
                  <a:pt x="2473" y="17548"/>
                  <a:pt x="2570" y="17920"/>
                </a:cubicBezTo>
                <a:cubicBezTo>
                  <a:pt x="2667" y="18292"/>
                  <a:pt x="2764" y="19036"/>
                  <a:pt x="2861" y="19264"/>
                </a:cubicBezTo>
                <a:cubicBezTo>
                  <a:pt x="2958" y="19491"/>
                  <a:pt x="3058" y="19264"/>
                  <a:pt x="3155" y="19264"/>
                </a:cubicBezTo>
                <a:cubicBezTo>
                  <a:pt x="3252" y="19264"/>
                  <a:pt x="3349" y="19264"/>
                  <a:pt x="3446" y="19264"/>
                </a:cubicBezTo>
                <a:cubicBezTo>
                  <a:pt x="3543" y="19264"/>
                  <a:pt x="3643" y="19264"/>
                  <a:pt x="3740" y="19264"/>
                </a:cubicBezTo>
                <a:cubicBezTo>
                  <a:pt x="3837" y="19264"/>
                  <a:pt x="3934" y="19264"/>
                  <a:pt x="4031" y="19264"/>
                </a:cubicBezTo>
                <a:cubicBezTo>
                  <a:pt x="4128" y="19264"/>
                  <a:pt x="4225" y="19181"/>
                  <a:pt x="4322" y="19264"/>
                </a:cubicBezTo>
                <a:cubicBezTo>
                  <a:pt x="4419" y="19346"/>
                  <a:pt x="4518" y="19636"/>
                  <a:pt x="4615" y="19719"/>
                </a:cubicBezTo>
                <a:cubicBezTo>
                  <a:pt x="4712" y="19801"/>
                  <a:pt x="4809" y="19801"/>
                  <a:pt x="4906" y="19719"/>
                </a:cubicBezTo>
                <a:cubicBezTo>
                  <a:pt x="5003" y="19636"/>
                  <a:pt x="5103" y="19346"/>
                  <a:pt x="5200" y="19264"/>
                </a:cubicBezTo>
                <a:cubicBezTo>
                  <a:pt x="5297" y="19181"/>
                  <a:pt x="5383" y="19181"/>
                  <a:pt x="5491" y="19264"/>
                </a:cubicBezTo>
                <a:cubicBezTo>
                  <a:pt x="5599" y="19346"/>
                  <a:pt x="5734" y="19636"/>
                  <a:pt x="5841" y="19719"/>
                </a:cubicBezTo>
                <a:cubicBezTo>
                  <a:pt x="5949" y="19801"/>
                  <a:pt x="6027" y="19719"/>
                  <a:pt x="6135" y="19719"/>
                </a:cubicBezTo>
                <a:cubicBezTo>
                  <a:pt x="6243" y="19719"/>
                  <a:pt x="6378" y="19719"/>
                  <a:pt x="6485" y="19719"/>
                </a:cubicBezTo>
                <a:cubicBezTo>
                  <a:pt x="6593" y="19719"/>
                  <a:pt x="6679" y="19719"/>
                  <a:pt x="6776" y="19719"/>
                </a:cubicBezTo>
                <a:cubicBezTo>
                  <a:pt x="6873" y="19719"/>
                  <a:pt x="6973" y="19801"/>
                  <a:pt x="7070" y="19719"/>
                </a:cubicBezTo>
                <a:cubicBezTo>
                  <a:pt x="7167" y="19636"/>
                  <a:pt x="7253" y="19408"/>
                  <a:pt x="7361" y="19264"/>
                </a:cubicBezTo>
                <a:cubicBezTo>
                  <a:pt x="7469" y="19119"/>
                  <a:pt x="7604" y="19057"/>
                  <a:pt x="7711" y="18830"/>
                </a:cubicBezTo>
                <a:cubicBezTo>
                  <a:pt x="7819" y="18602"/>
                  <a:pt x="7908" y="18148"/>
                  <a:pt x="8005" y="17920"/>
                </a:cubicBezTo>
                <a:cubicBezTo>
                  <a:pt x="8102" y="17693"/>
                  <a:pt x="8199" y="17631"/>
                  <a:pt x="8296" y="17486"/>
                </a:cubicBezTo>
                <a:cubicBezTo>
                  <a:pt x="8393" y="17342"/>
                  <a:pt x="8493" y="17259"/>
                  <a:pt x="8590" y="17031"/>
                </a:cubicBezTo>
                <a:cubicBezTo>
                  <a:pt x="8687" y="16804"/>
                  <a:pt x="8784" y="16267"/>
                  <a:pt x="8881" y="16122"/>
                </a:cubicBezTo>
                <a:cubicBezTo>
                  <a:pt x="8978" y="15977"/>
                  <a:pt x="9075" y="16122"/>
                  <a:pt x="9172" y="16122"/>
                </a:cubicBezTo>
                <a:cubicBezTo>
                  <a:pt x="9269" y="16122"/>
                  <a:pt x="9358" y="16267"/>
                  <a:pt x="9466" y="16122"/>
                </a:cubicBezTo>
                <a:cubicBezTo>
                  <a:pt x="9573" y="15977"/>
                  <a:pt x="9708" y="15523"/>
                  <a:pt x="9816" y="15233"/>
                </a:cubicBezTo>
                <a:cubicBezTo>
                  <a:pt x="9924" y="14944"/>
                  <a:pt x="9999" y="14634"/>
                  <a:pt x="10107" y="14344"/>
                </a:cubicBezTo>
                <a:cubicBezTo>
                  <a:pt x="10215" y="14055"/>
                  <a:pt x="10368" y="13208"/>
                  <a:pt x="10457" y="13435"/>
                </a:cubicBezTo>
                <a:cubicBezTo>
                  <a:pt x="10546" y="13662"/>
                  <a:pt x="10557" y="15006"/>
                  <a:pt x="10635" y="15688"/>
                </a:cubicBezTo>
                <a:cubicBezTo>
                  <a:pt x="10713" y="16370"/>
                  <a:pt x="10829" y="16969"/>
                  <a:pt x="10926" y="17486"/>
                </a:cubicBezTo>
                <a:cubicBezTo>
                  <a:pt x="11023" y="18003"/>
                  <a:pt x="11120" y="18458"/>
                  <a:pt x="11217" y="18830"/>
                </a:cubicBezTo>
                <a:cubicBezTo>
                  <a:pt x="11314" y="19202"/>
                  <a:pt x="11414" y="19346"/>
                  <a:pt x="11511" y="19719"/>
                </a:cubicBezTo>
                <a:cubicBezTo>
                  <a:pt x="11608" y="20091"/>
                  <a:pt x="11705" y="20773"/>
                  <a:pt x="11802" y="21062"/>
                </a:cubicBezTo>
                <a:cubicBezTo>
                  <a:pt x="11899" y="21351"/>
                  <a:pt x="11999" y="21434"/>
                  <a:pt x="12096" y="21517"/>
                </a:cubicBezTo>
                <a:cubicBezTo>
                  <a:pt x="12193" y="21600"/>
                  <a:pt x="12290" y="21517"/>
                  <a:pt x="12387" y="21517"/>
                </a:cubicBezTo>
                <a:cubicBezTo>
                  <a:pt x="12484" y="21517"/>
                  <a:pt x="12583" y="21517"/>
                  <a:pt x="12680" y="21517"/>
                </a:cubicBezTo>
                <a:cubicBezTo>
                  <a:pt x="12777" y="21517"/>
                  <a:pt x="12864" y="21600"/>
                  <a:pt x="12971" y="21517"/>
                </a:cubicBezTo>
                <a:cubicBezTo>
                  <a:pt x="13079" y="21434"/>
                  <a:pt x="13214" y="21289"/>
                  <a:pt x="13322" y="21062"/>
                </a:cubicBezTo>
                <a:cubicBezTo>
                  <a:pt x="13429" y="20835"/>
                  <a:pt x="13508" y="20628"/>
                  <a:pt x="13615" y="20173"/>
                </a:cubicBezTo>
                <a:cubicBezTo>
                  <a:pt x="13723" y="19719"/>
                  <a:pt x="13858" y="18892"/>
                  <a:pt x="13966" y="18375"/>
                </a:cubicBezTo>
                <a:cubicBezTo>
                  <a:pt x="14073" y="17858"/>
                  <a:pt x="14160" y="17548"/>
                  <a:pt x="14257" y="17031"/>
                </a:cubicBezTo>
                <a:cubicBezTo>
                  <a:pt x="14354" y="16515"/>
                  <a:pt x="14443" y="15833"/>
                  <a:pt x="14550" y="15233"/>
                </a:cubicBezTo>
                <a:cubicBezTo>
                  <a:pt x="14658" y="14634"/>
                  <a:pt x="14793" y="13952"/>
                  <a:pt x="14901" y="13435"/>
                </a:cubicBezTo>
                <a:cubicBezTo>
                  <a:pt x="15008" y="12918"/>
                  <a:pt x="15095" y="12463"/>
                  <a:pt x="15192" y="12091"/>
                </a:cubicBezTo>
                <a:cubicBezTo>
                  <a:pt x="15289" y="11719"/>
                  <a:pt x="15388" y="11430"/>
                  <a:pt x="15485" y="11203"/>
                </a:cubicBezTo>
                <a:cubicBezTo>
                  <a:pt x="15582" y="10975"/>
                  <a:pt x="15679" y="10831"/>
                  <a:pt x="15776" y="10748"/>
                </a:cubicBezTo>
                <a:cubicBezTo>
                  <a:pt x="15873" y="10665"/>
                  <a:pt x="15960" y="10665"/>
                  <a:pt x="16067" y="10748"/>
                </a:cubicBezTo>
                <a:cubicBezTo>
                  <a:pt x="16175" y="10831"/>
                  <a:pt x="16323" y="10748"/>
                  <a:pt x="16420" y="11203"/>
                </a:cubicBezTo>
                <a:cubicBezTo>
                  <a:pt x="16517" y="11657"/>
                  <a:pt x="16574" y="12691"/>
                  <a:pt x="16652" y="13435"/>
                </a:cubicBezTo>
                <a:cubicBezTo>
                  <a:pt x="16730" y="14179"/>
                  <a:pt x="16800" y="14944"/>
                  <a:pt x="16887" y="15688"/>
                </a:cubicBezTo>
                <a:cubicBezTo>
                  <a:pt x="16973" y="16432"/>
                  <a:pt x="17081" y="17259"/>
                  <a:pt x="17178" y="17920"/>
                </a:cubicBezTo>
                <a:cubicBezTo>
                  <a:pt x="17275" y="18582"/>
                  <a:pt x="17374" y="19491"/>
                  <a:pt x="17471" y="19719"/>
                </a:cubicBezTo>
                <a:cubicBezTo>
                  <a:pt x="17568" y="19946"/>
                  <a:pt x="17665" y="19408"/>
                  <a:pt x="17762" y="19264"/>
                </a:cubicBezTo>
                <a:cubicBezTo>
                  <a:pt x="17859" y="19119"/>
                  <a:pt x="17959" y="18974"/>
                  <a:pt x="18056" y="18830"/>
                </a:cubicBezTo>
                <a:cubicBezTo>
                  <a:pt x="18153" y="18685"/>
                  <a:pt x="18239" y="18664"/>
                  <a:pt x="18347" y="18375"/>
                </a:cubicBezTo>
                <a:cubicBezTo>
                  <a:pt x="18455" y="18086"/>
                  <a:pt x="18590" y="17631"/>
                  <a:pt x="18697" y="17031"/>
                </a:cubicBezTo>
                <a:cubicBezTo>
                  <a:pt x="18805" y="16432"/>
                  <a:pt x="18894" y="15378"/>
                  <a:pt x="18991" y="14778"/>
                </a:cubicBezTo>
                <a:cubicBezTo>
                  <a:pt x="19088" y="14179"/>
                  <a:pt x="19174" y="13890"/>
                  <a:pt x="19282" y="13435"/>
                </a:cubicBezTo>
                <a:cubicBezTo>
                  <a:pt x="19390" y="12980"/>
                  <a:pt x="19517" y="12608"/>
                  <a:pt x="19632" y="12091"/>
                </a:cubicBezTo>
                <a:cubicBezTo>
                  <a:pt x="19748" y="11575"/>
                  <a:pt x="19875" y="10913"/>
                  <a:pt x="19983" y="10314"/>
                </a:cubicBezTo>
                <a:cubicBezTo>
                  <a:pt x="20091" y="9714"/>
                  <a:pt x="20179" y="8970"/>
                  <a:pt x="20276" y="8515"/>
                </a:cubicBezTo>
                <a:cubicBezTo>
                  <a:pt x="20373" y="8061"/>
                  <a:pt x="20470" y="7895"/>
                  <a:pt x="20567" y="7606"/>
                </a:cubicBezTo>
                <a:cubicBezTo>
                  <a:pt x="20664" y="7317"/>
                  <a:pt x="20753" y="7172"/>
                  <a:pt x="20861" y="6717"/>
                </a:cubicBezTo>
                <a:cubicBezTo>
                  <a:pt x="20969" y="6262"/>
                  <a:pt x="21096" y="5518"/>
                  <a:pt x="21211" y="4919"/>
                </a:cubicBezTo>
                <a:cubicBezTo>
                  <a:pt x="21327" y="4320"/>
                  <a:pt x="21524" y="3968"/>
                  <a:pt x="21562" y="3141"/>
                </a:cubicBezTo>
                <a:cubicBezTo>
                  <a:pt x="21600" y="2315"/>
                  <a:pt x="21465" y="516"/>
                  <a:pt x="21446" y="0"/>
                </a:cubicBezTo>
              </a:path>
            </a:pathLst>
          </a:custGeom>
          <a:noFill/>
          <a:ln w="38100" cap="flat" cmpd="sng">
            <a:solidFill>
              <a:srgbClr val="FF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2" name="Text Box 8"/>
          <p:cNvSpPr txBox="1"/>
          <p:nvPr/>
        </p:nvSpPr>
        <p:spPr>
          <a:xfrm>
            <a:off x="684213" y="4941888"/>
            <a:ext cx="8135937" cy="13096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990033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两点之间</a:t>
            </a:r>
            <a:r>
              <a:rPr lang="zh-CN" altLang="en-US" sz="4000" b="1" u="sng" dirty="0">
                <a:solidFill>
                  <a:srgbClr val="00009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线段</a:t>
            </a:r>
            <a:r>
              <a:rPr lang="zh-CN" altLang="en-US" sz="4000" b="1" dirty="0">
                <a:solidFill>
                  <a:srgbClr val="990033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最短，线段的长度就是两点间的距离。</a:t>
            </a:r>
            <a:endParaRPr lang="zh-CN" altLang="en-US" sz="4000" b="1" dirty="0">
              <a:solidFill>
                <a:srgbClr val="990033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2124075" y="2997200"/>
            <a:ext cx="5040313" cy="1079500"/>
            <a:chOff x="0" y="0"/>
            <a:chExt cx="3175" cy="680"/>
          </a:xfrm>
        </p:grpSpPr>
        <p:sp>
          <p:nvSpPr>
            <p:cNvPr id="7182" name="Line 10"/>
            <p:cNvSpPr/>
            <p:nvPr/>
          </p:nvSpPr>
          <p:spPr>
            <a:xfrm flipV="1">
              <a:off x="0" y="0"/>
              <a:ext cx="589" cy="635"/>
            </a:xfrm>
            <a:prstGeom prst="line">
              <a:avLst/>
            </a:prstGeom>
            <a:ln w="38100" cap="flat" cmpd="sng">
              <a:solidFill>
                <a:srgbClr val="00CC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3" name="Line 11"/>
            <p:cNvSpPr/>
            <p:nvPr/>
          </p:nvSpPr>
          <p:spPr>
            <a:xfrm>
              <a:off x="589" y="0"/>
              <a:ext cx="1679" cy="0"/>
            </a:xfrm>
            <a:prstGeom prst="line">
              <a:avLst/>
            </a:prstGeom>
            <a:ln w="38100" cap="flat" cmpd="sng">
              <a:solidFill>
                <a:srgbClr val="00CC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4" name="Line 12"/>
            <p:cNvSpPr/>
            <p:nvPr/>
          </p:nvSpPr>
          <p:spPr>
            <a:xfrm>
              <a:off x="2268" y="0"/>
              <a:ext cx="907" cy="680"/>
            </a:xfrm>
            <a:prstGeom prst="line">
              <a:avLst/>
            </a:prstGeom>
            <a:ln w="38100" cap="flat" cmpd="sng">
              <a:solidFill>
                <a:srgbClr val="00CCFF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6157" name="Rectangle 13"/>
          <p:cNvSpPr/>
          <p:nvPr/>
        </p:nvSpPr>
        <p:spPr>
          <a:xfrm>
            <a:off x="4140200" y="4292600"/>
            <a:ext cx="5905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④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6158" name="Rectangle 14"/>
          <p:cNvSpPr/>
          <p:nvPr/>
        </p:nvSpPr>
        <p:spPr>
          <a:xfrm>
            <a:off x="4067175" y="2492375"/>
            <a:ext cx="5905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①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6159" name="Rectangle 15"/>
          <p:cNvSpPr/>
          <p:nvPr/>
        </p:nvSpPr>
        <p:spPr>
          <a:xfrm>
            <a:off x="4067175" y="2997200"/>
            <a:ext cx="5905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②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6160" name="Rectangle 16"/>
          <p:cNvSpPr/>
          <p:nvPr/>
        </p:nvSpPr>
        <p:spPr>
          <a:xfrm>
            <a:off x="3995738" y="3573463"/>
            <a:ext cx="59055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③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ldLvl="0"/>
      <p:bldP spid="6152" grpId="0" bldLvl="0" build="allAtOnce"/>
      <p:bldP spid="6152" grpId="1" bldLvl="0"/>
      <p:bldP spid="6157" grpId="0"/>
      <p:bldP spid="6158" grpId="0"/>
      <p:bldP spid="6159" grpId="0"/>
      <p:bldP spid="61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1988" name="Text Box 4"/>
          <p:cNvSpPr txBox="1"/>
          <p:nvPr/>
        </p:nvSpPr>
        <p:spPr>
          <a:xfrm>
            <a:off x="1547813" y="981075"/>
            <a:ext cx="5472112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FF0000"/>
                </a:solidFill>
                <a:latin typeface="Tahoma" panose="020B0604030504040204" pitchFamily="34" charset="0"/>
              </a:rPr>
              <a:t>说一说：你知道哪些有关线段的知识呢？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41989" name="Text Box 5"/>
          <p:cNvSpPr txBox="1"/>
          <p:nvPr/>
        </p:nvSpPr>
        <p:spPr>
          <a:xfrm>
            <a:off x="2016125" y="2205038"/>
            <a:ext cx="611188" cy="295275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333FF"/>
                </a:solidFill>
                <a:latin typeface="Tahoma" panose="020B0604030504040204" pitchFamily="34" charset="0"/>
              </a:rPr>
              <a:t>    线          段</a:t>
            </a:r>
            <a:endParaRPr lang="zh-CN" altLang="en-US" sz="28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41990" name="AutoShape 6"/>
          <p:cNvSpPr/>
          <p:nvPr/>
        </p:nvSpPr>
        <p:spPr>
          <a:xfrm>
            <a:off x="2987675" y="2060575"/>
            <a:ext cx="144463" cy="3097213"/>
          </a:xfrm>
          <a:prstGeom prst="leftBrace">
            <a:avLst>
              <a:gd name="adj1" fmla="val 178662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41991" name="Text Box 7"/>
          <p:cNvSpPr txBox="1"/>
          <p:nvPr/>
        </p:nvSpPr>
        <p:spPr>
          <a:xfrm>
            <a:off x="3419475" y="2060575"/>
            <a:ext cx="25209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1</a:t>
            </a:r>
            <a:r>
              <a:rPr lang="zh-CN" altLang="en-US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、有</a:t>
            </a:r>
            <a:r>
              <a:rPr lang="zh-CN" altLang="en-US" sz="2400" b="1" dirty="0">
                <a:solidFill>
                  <a:srgbClr val="FF0000"/>
                </a:solidFill>
                <a:latin typeface="Tahoma" panose="020B0604030504040204" pitchFamily="34" charset="0"/>
              </a:rPr>
              <a:t>两个端点</a:t>
            </a:r>
            <a:endParaRPr lang="zh-CN" altLang="en-US" sz="24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41992" name="Text Box 8"/>
          <p:cNvSpPr txBox="1"/>
          <p:nvPr/>
        </p:nvSpPr>
        <p:spPr>
          <a:xfrm>
            <a:off x="3419475" y="2924175"/>
            <a:ext cx="41052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2</a:t>
            </a:r>
            <a:r>
              <a:rPr lang="zh-CN" altLang="en-US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、两个端点间的线是</a:t>
            </a:r>
            <a:r>
              <a:rPr lang="zh-CN" altLang="en-US" sz="2400" b="1" dirty="0">
                <a:solidFill>
                  <a:srgbClr val="FF0000"/>
                </a:solidFill>
                <a:latin typeface="Tahoma" panose="020B0604030504040204" pitchFamily="34" charset="0"/>
              </a:rPr>
              <a:t>直的</a:t>
            </a:r>
            <a:endParaRPr lang="zh-CN" altLang="en-US" sz="24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41993" name="Text Box 9"/>
          <p:cNvSpPr txBox="1"/>
          <p:nvPr/>
        </p:nvSpPr>
        <p:spPr>
          <a:xfrm>
            <a:off x="3419475" y="3860800"/>
            <a:ext cx="30241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3</a:t>
            </a:r>
            <a:r>
              <a:rPr lang="zh-CN" altLang="en-US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、线段</a:t>
            </a:r>
            <a:r>
              <a:rPr lang="zh-CN" altLang="en-US" sz="2400" b="1" dirty="0">
                <a:solidFill>
                  <a:srgbClr val="FF0000"/>
                </a:solidFill>
                <a:latin typeface="Tahoma" panose="020B0604030504040204" pitchFamily="34" charset="0"/>
              </a:rPr>
              <a:t>可以量长度</a:t>
            </a:r>
            <a:endParaRPr lang="zh-CN" altLang="en-US" sz="24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41994" name="Text Box 10"/>
          <p:cNvSpPr txBox="1"/>
          <p:nvPr/>
        </p:nvSpPr>
        <p:spPr>
          <a:xfrm>
            <a:off x="3492500" y="4724400"/>
            <a:ext cx="33845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4</a:t>
            </a:r>
            <a:r>
              <a:rPr lang="zh-CN" altLang="en-US" sz="2400" b="1" dirty="0">
                <a:solidFill>
                  <a:srgbClr val="3333FF"/>
                </a:solidFill>
                <a:latin typeface="Tahoma" panose="020B0604030504040204" pitchFamily="34" charset="0"/>
              </a:rPr>
              <a:t>、两点之间</a:t>
            </a:r>
            <a:r>
              <a:rPr lang="zh-CN" altLang="en-US" sz="2400" b="1" dirty="0">
                <a:solidFill>
                  <a:srgbClr val="FF0000"/>
                </a:solidFill>
                <a:latin typeface="Tahoma" panose="020B0604030504040204" pitchFamily="34" charset="0"/>
              </a:rPr>
              <a:t>线段最短</a:t>
            </a:r>
            <a:endParaRPr lang="zh-CN" altLang="en-US" sz="24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1" grpId="0"/>
      <p:bldP spid="41992" grpId="0"/>
      <p:bldP spid="41993" grpId="0"/>
      <p:bldP spid="419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9218" name="Text Box 6"/>
          <p:cNvSpPr txBox="1"/>
          <p:nvPr/>
        </p:nvSpPr>
        <p:spPr>
          <a:xfrm>
            <a:off x="1258888" y="836613"/>
            <a:ext cx="6481762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FF0000"/>
                </a:solidFill>
                <a:latin typeface="Tahoma" panose="020B0604030504040204" pitchFamily="34" charset="0"/>
              </a:rPr>
              <a:t>试一试：过下面两点画一条线段</a:t>
            </a:r>
            <a:endParaRPr lang="zh-CN" altLang="en-US" sz="20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9219" name="Rectangle 7"/>
          <p:cNvSpPr/>
          <p:nvPr/>
        </p:nvSpPr>
        <p:spPr>
          <a:xfrm>
            <a:off x="2124075" y="2205038"/>
            <a:ext cx="1368425" cy="1433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8800" dirty="0">
                <a:latin typeface="Tahoma" panose="020B0604030504040204" pitchFamily="34" charset="0"/>
              </a:rPr>
              <a:t>﹒</a:t>
            </a:r>
            <a:endParaRPr lang="zh-CN" altLang="en-US" sz="8800" dirty="0">
              <a:latin typeface="Tahoma" panose="020B0604030504040204" pitchFamily="34" charset="0"/>
            </a:endParaRPr>
          </a:p>
        </p:txBody>
      </p:sp>
      <p:sp>
        <p:nvSpPr>
          <p:cNvPr id="9220" name="Rectangle 8"/>
          <p:cNvSpPr/>
          <p:nvPr/>
        </p:nvSpPr>
        <p:spPr>
          <a:xfrm>
            <a:off x="4427538" y="2308225"/>
            <a:ext cx="1200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8000" dirty="0">
                <a:latin typeface="Tahoma" panose="020B0604030504040204" pitchFamily="34" charset="0"/>
              </a:rPr>
              <a:t>﹒</a:t>
            </a:r>
            <a:endParaRPr lang="zh-CN" altLang="en-US" sz="80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7106" name="Line 2"/>
          <p:cNvSpPr/>
          <p:nvPr/>
        </p:nvSpPr>
        <p:spPr>
          <a:xfrm>
            <a:off x="4130675" y="2062163"/>
            <a:ext cx="2232025" cy="0"/>
          </a:xfrm>
          <a:prstGeom prst="line">
            <a:avLst/>
          </a:prstGeom>
          <a:ln w="317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07" name="Line 3"/>
          <p:cNvSpPr/>
          <p:nvPr/>
        </p:nvSpPr>
        <p:spPr>
          <a:xfrm flipV="1">
            <a:off x="1979613" y="2060575"/>
            <a:ext cx="2241550" cy="1588"/>
          </a:xfrm>
          <a:prstGeom prst="line">
            <a:avLst/>
          </a:prstGeom>
          <a:ln w="317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08" name="Oval 4"/>
          <p:cNvSpPr/>
          <p:nvPr/>
        </p:nvSpPr>
        <p:spPr>
          <a:xfrm>
            <a:off x="4059238" y="1989138"/>
            <a:ext cx="142875" cy="142875"/>
          </a:xfrm>
          <a:prstGeom prst="ellipse">
            <a:avLst/>
          </a:prstGeom>
          <a:solidFill>
            <a:srgbClr val="FF3300"/>
          </a:solidFill>
          <a:ln w="3175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0245" name="Text Box 12"/>
          <p:cNvSpPr txBox="1"/>
          <p:nvPr/>
        </p:nvSpPr>
        <p:spPr>
          <a:xfrm>
            <a:off x="395288" y="3716338"/>
            <a:ext cx="7959725" cy="488950"/>
          </a:xfrm>
          <a:prstGeom prst="rect">
            <a:avLst/>
          </a:prstGeom>
          <a:solidFill>
            <a:schemeClr val="bg1"/>
          </a:solidFill>
          <a:ln w="31750" cap="flat" cmpd="sng">
            <a:pattFill prst="weave">
              <a:fgClr>
                <a:srgbClr val="0000FF"/>
              </a:fgClr>
              <a:bgClr>
                <a:srgbClr val="FFFFFF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rPr>
              <a:t>一条线段向两端无限延长后就是 一条直线，直线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没有端点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47117" name="Text Box 13"/>
          <p:cNvSpPr txBox="1"/>
          <p:nvPr/>
        </p:nvSpPr>
        <p:spPr>
          <a:xfrm>
            <a:off x="6597650" y="1773238"/>
            <a:ext cx="895350" cy="519112"/>
          </a:xfrm>
          <a:prstGeom prst="rect">
            <a:avLst/>
          </a:prstGeom>
          <a:noFill/>
          <a:ln w="31750">
            <a:noFill/>
          </a:ln>
        </p:spPr>
        <p:txBody>
          <a:bodyPr wrap="none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华文仿宋" panose="02010600040101010101" pitchFamily="2" charset="-122"/>
              </a:rPr>
              <a:t>直线</a:t>
            </a:r>
            <a:endParaRPr lang="zh-CN" altLang="en-US" sz="2800" b="1" dirty="0">
              <a:latin typeface="Arial" panose="020B0604020202020204" pitchFamily="34" charset="0"/>
              <a:ea typeface="华文仿宋" panose="02010600040101010101" pitchFamily="2" charset="-122"/>
            </a:endParaRPr>
          </a:p>
        </p:txBody>
      </p:sp>
      <p:sp>
        <p:nvSpPr>
          <p:cNvPr id="47120" name="Oval 16"/>
          <p:cNvSpPr/>
          <p:nvPr/>
        </p:nvSpPr>
        <p:spPr>
          <a:xfrm>
            <a:off x="2844800" y="1989138"/>
            <a:ext cx="142875" cy="142875"/>
          </a:xfrm>
          <a:prstGeom prst="ellipse">
            <a:avLst/>
          </a:prstGeom>
          <a:solidFill>
            <a:srgbClr val="FF3300"/>
          </a:solidFill>
          <a:ln w="3175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08" grpId="1" animBg="1"/>
      <p:bldP spid="10245" grpId="0" animBg="1"/>
      <p:bldP spid="47117" grpId="0"/>
      <p:bldP spid="47120" grpId="0" animBg="1"/>
      <p:bldP spid="47120" grpId="1" animBg="1"/>
    </p:bldLst>
  </p:timing>
</p:sld>
</file>

<file path=ppt/theme/theme1.xml><?xml version="1.0" encoding="utf-8"?>
<a:theme xmlns:a="http://schemas.openxmlformats.org/drawingml/2006/main" name="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</Words>
  <Application>WPS 演示</Application>
  <PresentationFormat>全屏显示(4:3)</PresentationFormat>
  <Paragraphs>181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Arial</vt:lpstr>
      <vt:lpstr>宋体</vt:lpstr>
      <vt:lpstr>Wingdings</vt:lpstr>
      <vt:lpstr>Tahoma</vt:lpstr>
      <vt:lpstr>方正综艺简体</vt:lpstr>
      <vt:lpstr>微软雅黑</vt:lpstr>
      <vt:lpstr>Times New Roman</vt:lpstr>
      <vt:lpstr>楷体_GB2312</vt:lpstr>
      <vt:lpstr>新宋体</vt:lpstr>
      <vt:lpstr>华文仿宋</vt:lpstr>
      <vt:lpstr>黑体</vt:lpstr>
      <vt:lpstr>Arial Unicode MS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绿色圃中小学教育网http://www.lspjy.com</dc:title>
  <dc:creator>绿色圃中小学教育网http://www.lspjy.com</dc:creator>
  <cp:keywords>绿色圃中小学教育网http://www.lspjy.com</cp:keywords>
  <dc:description>绿色圃中小学教育网http://www.lspjy.com</dc:description>
  <dc:subject>绿色圃中小学教育网http://www.lspjy.com</dc:subject>
  <cp:category>绿色圃中小学教育网http://www.lspjy.com</cp:category>
  <cp:lastModifiedBy>Administrator</cp:lastModifiedBy>
  <cp:revision>59</cp:revision>
  <dcterms:created xsi:type="dcterms:W3CDTF">2009-10-15T06:30:30Z</dcterms:created>
  <dcterms:modified xsi:type="dcterms:W3CDTF">2023-04-16T08:04:20Z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2052-11.8.2.8808</vt:lpwstr>
  </property>
</Properties>
</file>