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7" r:id="rId2"/>
  </p:sldMasterIdLst>
  <p:notesMasterIdLst>
    <p:notesMasterId r:id="rId41"/>
  </p:notesMasterIdLst>
  <p:sldIdLst>
    <p:sldId id="793" r:id="rId3"/>
    <p:sldId id="794" r:id="rId4"/>
    <p:sldId id="838" r:id="rId5"/>
    <p:sldId id="823" r:id="rId6"/>
    <p:sldId id="824" r:id="rId7"/>
    <p:sldId id="767" r:id="rId8"/>
    <p:sldId id="822" r:id="rId9"/>
    <p:sldId id="803" r:id="rId10"/>
    <p:sldId id="804" r:id="rId11"/>
    <p:sldId id="821" r:id="rId12"/>
    <p:sldId id="826" r:id="rId13"/>
    <p:sldId id="820" r:id="rId14"/>
    <p:sldId id="805" r:id="rId15"/>
    <p:sldId id="806" r:id="rId16"/>
    <p:sldId id="807" r:id="rId17"/>
    <p:sldId id="829" r:id="rId18"/>
    <p:sldId id="808" r:id="rId19"/>
    <p:sldId id="831" r:id="rId20"/>
    <p:sldId id="809" r:id="rId21"/>
    <p:sldId id="832" r:id="rId22"/>
    <p:sldId id="828" r:id="rId23"/>
    <p:sldId id="833" r:id="rId24"/>
    <p:sldId id="811" r:id="rId25"/>
    <p:sldId id="813" r:id="rId26"/>
    <p:sldId id="830" r:id="rId27"/>
    <p:sldId id="825" r:id="rId28"/>
    <p:sldId id="814" r:id="rId29"/>
    <p:sldId id="834" r:id="rId30"/>
    <p:sldId id="815" r:id="rId31"/>
    <p:sldId id="816" r:id="rId32"/>
    <p:sldId id="827" r:id="rId33"/>
    <p:sldId id="817" r:id="rId34"/>
    <p:sldId id="835" r:id="rId35"/>
    <p:sldId id="818" r:id="rId36"/>
    <p:sldId id="819" r:id="rId37"/>
    <p:sldId id="836" r:id="rId38"/>
    <p:sldId id="837" r:id="rId39"/>
    <p:sldId id="800" r:id="rId40"/>
  </p:sldIdLst>
  <p:sldSz cx="9144000" cy="5143500" type="screen16x9"/>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7" orient="horz" pos="1620" userDrawn="1">
          <p15:clr>
            <a:srgbClr val="A4A3A4"/>
          </p15:clr>
        </p15:guide>
        <p15:guide id="8" orient="horz" pos="849" userDrawn="1">
          <p15:clr>
            <a:srgbClr val="A4A3A4"/>
          </p15:clr>
        </p15:guide>
        <p15:guide id="9" pos="2880">
          <p15:clr>
            <a:srgbClr val="A4A3A4"/>
          </p15:clr>
        </p15:guide>
        <p15:guide id="10" pos="703" userDrawn="1">
          <p15:clr>
            <a:srgbClr val="A4A3A4"/>
          </p15:clr>
        </p15:guide>
        <p15:guide id="11" pos="49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C08FBB"/>
    <a:srgbClr val="008C8A"/>
    <a:srgbClr val="F29548"/>
    <a:srgbClr val="2F2F2F"/>
    <a:srgbClr val="3F3F3F"/>
    <a:srgbClr val="000000"/>
    <a:srgbClr val="7F7F7F"/>
    <a:srgbClr val="B0131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0542" autoAdjust="0"/>
  </p:normalViewPr>
  <p:slideViewPr>
    <p:cSldViewPr>
      <p:cViewPr>
        <p:scale>
          <a:sx n="66" d="100"/>
          <a:sy n="66" d="100"/>
        </p:scale>
        <p:origin x="-1398" y="-564"/>
      </p:cViewPr>
      <p:guideLst>
        <p:guide orient="horz" pos="1620"/>
        <p:guide orient="horz" pos="849"/>
        <p:guide pos="2880"/>
        <p:guide pos="703"/>
        <p:guide pos="49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94E7F-285B-417C-9DA0-1758E5620CF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CN" altLang="en-US"/>
        </a:p>
      </dgm:t>
    </dgm:pt>
    <dgm:pt modelId="{1011845D-ECF0-4B7C-835B-12CB15194A79}">
      <dgm:prSet phldrT="[文本]" custT="1"/>
      <dgm:spPr/>
      <dgm:t>
        <a:bodyPr/>
        <a:lstStyle/>
        <a:p>
          <a:r>
            <a:rPr lang="zh-CN" altLang="en-US" sz="2800" dirty="0" smtClean="0">
              <a:latin typeface="微软雅黑" pitchFamily="34" charset="-122"/>
              <a:ea typeface="微软雅黑" pitchFamily="34" charset="-122"/>
            </a:rPr>
            <a:t>处处是创造之地</a:t>
          </a:r>
          <a:endParaRPr lang="zh-CN" altLang="en-US" sz="2800" dirty="0">
            <a:latin typeface="微软雅黑" pitchFamily="34" charset="-122"/>
            <a:ea typeface="微软雅黑" pitchFamily="34" charset="-122"/>
          </a:endParaRPr>
        </a:p>
      </dgm:t>
    </dgm:pt>
    <dgm:pt modelId="{D202BB72-4AAA-4426-AB4A-0894B2E16ADA}" type="parTrans" cxnId="{9462C672-1A81-4751-835C-0B43A634DE13}">
      <dgm:prSet/>
      <dgm:spPr/>
      <dgm:t>
        <a:bodyPr/>
        <a:lstStyle/>
        <a:p>
          <a:endParaRPr lang="zh-CN" altLang="en-US"/>
        </a:p>
      </dgm:t>
    </dgm:pt>
    <dgm:pt modelId="{07B6BCCB-2C24-4C81-8E5E-861C2A040536}" type="sibTrans" cxnId="{9462C672-1A81-4751-835C-0B43A634DE13}">
      <dgm:prSet/>
      <dgm:spPr/>
      <dgm:t>
        <a:bodyPr/>
        <a:lstStyle/>
        <a:p>
          <a:endParaRPr lang="zh-CN" altLang="en-US"/>
        </a:p>
      </dgm:t>
    </dgm:pt>
    <dgm:pt modelId="{CBDA540A-5DF4-4A71-A14D-5FC7E1CCFB75}">
      <dgm:prSet phldrT="[文本]" custT="1"/>
      <dgm:spPr/>
      <dgm:t>
        <a:bodyPr/>
        <a:lstStyle/>
        <a:p>
          <a:r>
            <a:rPr lang="zh-CN" altLang="en-US" sz="2800" dirty="0" smtClean="0">
              <a:latin typeface="微软雅黑" pitchFamily="34" charset="-122"/>
              <a:ea typeface="微软雅黑" pitchFamily="34" charset="-122"/>
            </a:rPr>
            <a:t>人人是创造之人</a:t>
          </a:r>
        </a:p>
      </dgm:t>
    </dgm:pt>
    <dgm:pt modelId="{8268B2CD-D416-4BC3-A8D3-9C5A1EF205D9}" type="parTrans" cxnId="{194498F0-FCD2-4886-8CAA-1FC2BBA7E422}">
      <dgm:prSet/>
      <dgm:spPr/>
      <dgm:t>
        <a:bodyPr/>
        <a:lstStyle/>
        <a:p>
          <a:endParaRPr lang="zh-CN" altLang="en-US"/>
        </a:p>
      </dgm:t>
    </dgm:pt>
    <dgm:pt modelId="{C21F16F5-C8B2-49BF-AD62-3C2E8EC14519}" type="sibTrans" cxnId="{194498F0-FCD2-4886-8CAA-1FC2BBA7E422}">
      <dgm:prSet/>
      <dgm:spPr/>
      <dgm:t>
        <a:bodyPr/>
        <a:lstStyle/>
        <a:p>
          <a:endParaRPr lang="zh-CN" altLang="en-US"/>
        </a:p>
      </dgm:t>
    </dgm:pt>
    <dgm:pt modelId="{10FBB835-205A-43E1-80D8-9185172EF662}">
      <dgm:prSet phldrT="[文本]" custT="1"/>
      <dgm:spPr/>
      <dgm:t>
        <a:bodyPr/>
        <a:lstStyle/>
        <a:p>
          <a:r>
            <a:rPr lang="zh-CN" altLang="en-US" sz="2800" dirty="0" smtClean="0">
              <a:latin typeface="微软雅黑" pitchFamily="34" charset="-122"/>
              <a:ea typeface="微软雅黑" pitchFamily="34" charset="-122"/>
            </a:rPr>
            <a:t>天天是创造之时</a:t>
          </a:r>
          <a:endParaRPr lang="zh-CN" altLang="en-US" sz="2800" dirty="0">
            <a:latin typeface="微软雅黑" pitchFamily="34" charset="-122"/>
            <a:ea typeface="微软雅黑" pitchFamily="34" charset="-122"/>
          </a:endParaRPr>
        </a:p>
      </dgm:t>
    </dgm:pt>
    <dgm:pt modelId="{7EDBE736-D9C5-4021-9E70-448AE4EE8D6E}" type="parTrans" cxnId="{06D84F28-7A76-4403-9850-20930BA41769}">
      <dgm:prSet/>
      <dgm:spPr/>
      <dgm:t>
        <a:bodyPr/>
        <a:lstStyle/>
        <a:p>
          <a:endParaRPr lang="zh-CN" altLang="en-US"/>
        </a:p>
      </dgm:t>
    </dgm:pt>
    <dgm:pt modelId="{0DD98CDD-AA25-4AFC-92AC-288C58EE0D21}" type="sibTrans" cxnId="{06D84F28-7A76-4403-9850-20930BA41769}">
      <dgm:prSet/>
      <dgm:spPr/>
      <dgm:t>
        <a:bodyPr/>
        <a:lstStyle/>
        <a:p>
          <a:endParaRPr lang="zh-CN" altLang="en-US"/>
        </a:p>
      </dgm:t>
    </dgm:pt>
    <dgm:pt modelId="{8573B1C6-92AA-4490-8B4D-731F6170F506}" type="pres">
      <dgm:prSet presAssocID="{B3294E7F-285B-417C-9DA0-1758E5620CFD}" presName="linear" presStyleCnt="0">
        <dgm:presLayoutVars>
          <dgm:animLvl val="lvl"/>
          <dgm:resizeHandles val="exact"/>
        </dgm:presLayoutVars>
      </dgm:prSet>
      <dgm:spPr/>
      <dgm:t>
        <a:bodyPr/>
        <a:lstStyle/>
        <a:p>
          <a:endParaRPr lang="zh-CN" altLang="en-US"/>
        </a:p>
      </dgm:t>
    </dgm:pt>
    <dgm:pt modelId="{76DF079F-6644-4139-A8B2-6A9C6FC72885}" type="pres">
      <dgm:prSet presAssocID="{1011845D-ECF0-4B7C-835B-12CB15194A79}" presName="parentText" presStyleLbl="node1" presStyleIdx="0" presStyleCnt="3" custLinFactNeighborY="-13470">
        <dgm:presLayoutVars>
          <dgm:chMax val="0"/>
          <dgm:bulletEnabled val="1"/>
        </dgm:presLayoutVars>
      </dgm:prSet>
      <dgm:spPr/>
      <dgm:t>
        <a:bodyPr/>
        <a:lstStyle/>
        <a:p>
          <a:endParaRPr lang="zh-CN" altLang="en-US"/>
        </a:p>
      </dgm:t>
    </dgm:pt>
    <dgm:pt modelId="{A84E7684-9238-43AB-82B5-1AD96BDBB764}" type="pres">
      <dgm:prSet presAssocID="{07B6BCCB-2C24-4C81-8E5E-861C2A040536}" presName="spacer" presStyleCnt="0"/>
      <dgm:spPr/>
    </dgm:pt>
    <dgm:pt modelId="{60F989A6-39C7-423D-AD5B-B21E9FD66549}" type="pres">
      <dgm:prSet presAssocID="{CBDA540A-5DF4-4A71-A14D-5FC7E1CCFB75}" presName="parentText" presStyleLbl="node1" presStyleIdx="1" presStyleCnt="3">
        <dgm:presLayoutVars>
          <dgm:chMax val="0"/>
          <dgm:bulletEnabled val="1"/>
        </dgm:presLayoutVars>
      </dgm:prSet>
      <dgm:spPr/>
      <dgm:t>
        <a:bodyPr/>
        <a:lstStyle/>
        <a:p>
          <a:endParaRPr lang="zh-CN" altLang="en-US"/>
        </a:p>
      </dgm:t>
    </dgm:pt>
    <dgm:pt modelId="{1D8BC889-D3F5-40E0-9EED-5F86C222F822}" type="pres">
      <dgm:prSet presAssocID="{C21F16F5-C8B2-49BF-AD62-3C2E8EC14519}" presName="spacer" presStyleCnt="0"/>
      <dgm:spPr/>
    </dgm:pt>
    <dgm:pt modelId="{81DABF3B-F876-435D-B539-4A00692C2B8B}" type="pres">
      <dgm:prSet presAssocID="{10FBB835-205A-43E1-80D8-9185172EF662}" presName="parentText" presStyleLbl="node1" presStyleIdx="2" presStyleCnt="3">
        <dgm:presLayoutVars>
          <dgm:chMax val="0"/>
          <dgm:bulletEnabled val="1"/>
        </dgm:presLayoutVars>
      </dgm:prSet>
      <dgm:spPr/>
      <dgm:t>
        <a:bodyPr/>
        <a:lstStyle/>
        <a:p>
          <a:endParaRPr lang="zh-CN" altLang="en-US"/>
        </a:p>
      </dgm:t>
    </dgm:pt>
  </dgm:ptLst>
  <dgm:cxnLst>
    <dgm:cxn modelId="{194498F0-FCD2-4886-8CAA-1FC2BBA7E422}" srcId="{B3294E7F-285B-417C-9DA0-1758E5620CFD}" destId="{CBDA540A-5DF4-4A71-A14D-5FC7E1CCFB75}" srcOrd="1" destOrd="0" parTransId="{8268B2CD-D416-4BC3-A8D3-9C5A1EF205D9}" sibTransId="{C21F16F5-C8B2-49BF-AD62-3C2E8EC14519}"/>
    <dgm:cxn modelId="{3A57250D-0DB4-496C-B751-D4FAF88A72B0}" type="presOf" srcId="{10FBB835-205A-43E1-80D8-9185172EF662}" destId="{81DABF3B-F876-435D-B539-4A00692C2B8B}" srcOrd="0" destOrd="0" presId="urn:microsoft.com/office/officeart/2005/8/layout/vList2"/>
    <dgm:cxn modelId="{AFBB4EF7-BD3D-4DBC-91A9-6240A7921DB5}" type="presOf" srcId="{1011845D-ECF0-4B7C-835B-12CB15194A79}" destId="{76DF079F-6644-4139-A8B2-6A9C6FC72885}" srcOrd="0" destOrd="0" presId="urn:microsoft.com/office/officeart/2005/8/layout/vList2"/>
    <dgm:cxn modelId="{06D84F28-7A76-4403-9850-20930BA41769}" srcId="{B3294E7F-285B-417C-9DA0-1758E5620CFD}" destId="{10FBB835-205A-43E1-80D8-9185172EF662}" srcOrd="2" destOrd="0" parTransId="{7EDBE736-D9C5-4021-9E70-448AE4EE8D6E}" sibTransId="{0DD98CDD-AA25-4AFC-92AC-288C58EE0D21}"/>
    <dgm:cxn modelId="{9462C672-1A81-4751-835C-0B43A634DE13}" srcId="{B3294E7F-285B-417C-9DA0-1758E5620CFD}" destId="{1011845D-ECF0-4B7C-835B-12CB15194A79}" srcOrd="0" destOrd="0" parTransId="{D202BB72-4AAA-4426-AB4A-0894B2E16ADA}" sibTransId="{07B6BCCB-2C24-4C81-8E5E-861C2A040536}"/>
    <dgm:cxn modelId="{5BB983AE-7DB5-40A4-B454-ED2AD4CCC5BB}" type="presOf" srcId="{B3294E7F-285B-417C-9DA0-1758E5620CFD}" destId="{8573B1C6-92AA-4490-8B4D-731F6170F506}" srcOrd="0" destOrd="0" presId="urn:microsoft.com/office/officeart/2005/8/layout/vList2"/>
    <dgm:cxn modelId="{B9631E76-5CC4-423B-9547-386856A49C41}" type="presOf" srcId="{CBDA540A-5DF4-4A71-A14D-5FC7E1CCFB75}" destId="{60F989A6-39C7-423D-AD5B-B21E9FD66549}" srcOrd="0" destOrd="0" presId="urn:microsoft.com/office/officeart/2005/8/layout/vList2"/>
    <dgm:cxn modelId="{F09BA069-148E-4A0F-98B4-A534E7BB1F35}" type="presParOf" srcId="{8573B1C6-92AA-4490-8B4D-731F6170F506}" destId="{76DF079F-6644-4139-A8B2-6A9C6FC72885}" srcOrd="0" destOrd="0" presId="urn:microsoft.com/office/officeart/2005/8/layout/vList2"/>
    <dgm:cxn modelId="{7021BB06-4437-434B-8173-98057A3DA8ED}" type="presParOf" srcId="{8573B1C6-92AA-4490-8B4D-731F6170F506}" destId="{A84E7684-9238-43AB-82B5-1AD96BDBB764}" srcOrd="1" destOrd="0" presId="urn:microsoft.com/office/officeart/2005/8/layout/vList2"/>
    <dgm:cxn modelId="{26B098DC-3939-4E3E-8A72-53510548E5E7}" type="presParOf" srcId="{8573B1C6-92AA-4490-8B4D-731F6170F506}" destId="{60F989A6-39C7-423D-AD5B-B21E9FD66549}" srcOrd="2" destOrd="0" presId="urn:microsoft.com/office/officeart/2005/8/layout/vList2"/>
    <dgm:cxn modelId="{1E821BE0-82A5-4390-8A4C-A2FE7C6A8B1B}" type="presParOf" srcId="{8573B1C6-92AA-4490-8B4D-731F6170F506}" destId="{1D8BC889-D3F5-40E0-9EED-5F86C222F822}" srcOrd="3" destOrd="0" presId="urn:microsoft.com/office/officeart/2005/8/layout/vList2"/>
    <dgm:cxn modelId="{B597B4D8-3DE8-4AD1-82F3-BF6FA4688968}" type="presParOf" srcId="{8573B1C6-92AA-4490-8B4D-731F6170F506}" destId="{81DABF3B-F876-435D-B539-4A00692C2B8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C3776-C92E-4580-8055-B5D7F6FAE8B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zh-CN" altLang="en-US"/>
        </a:p>
      </dgm:t>
    </dgm:pt>
    <dgm:pt modelId="{FEBA605C-9C90-47C7-8E76-5A905932EC47}">
      <dgm:prSet phldrT="[文本]"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4800" dirty="0" smtClean="0">
              <a:latin typeface="微软雅黑" pitchFamily="34" charset="-122"/>
              <a:ea typeface="微软雅黑" pitchFamily="34" charset="-122"/>
            </a:rPr>
            <a:t>动静分区</a:t>
          </a:r>
          <a:endParaRPr lang="zh-CN" altLang="en-US" sz="4800" dirty="0">
            <a:latin typeface="微软雅黑" pitchFamily="34" charset="-122"/>
            <a:ea typeface="微软雅黑" pitchFamily="34" charset="-122"/>
          </a:endParaRPr>
        </a:p>
      </dgm:t>
    </dgm:pt>
    <dgm:pt modelId="{B8D51D25-4BB5-4238-AA35-5F520E0E25B8}" type="sibTrans" cxnId="{F954649B-3DB7-4FDF-9D7A-20012EEC34FA}">
      <dgm:prSet/>
      <dgm:spPr/>
      <dgm:t>
        <a:bodyPr/>
        <a:lstStyle/>
        <a:p>
          <a:endParaRPr lang="zh-CN" altLang="en-US"/>
        </a:p>
      </dgm:t>
    </dgm:pt>
    <dgm:pt modelId="{B4D43F48-A6E1-4DD2-B57A-B937D7D5FFA0}" type="parTrans" cxnId="{F954649B-3DB7-4FDF-9D7A-20012EEC34FA}">
      <dgm:prSet/>
      <dgm:spPr/>
      <dgm:t>
        <a:bodyPr/>
        <a:lstStyle/>
        <a:p>
          <a:endParaRPr lang="zh-CN" altLang="en-US"/>
        </a:p>
      </dgm:t>
    </dgm:pt>
    <dgm:pt modelId="{4FCAB1B4-B1D7-45DA-BA89-6D2888A5CC2D}" type="pres">
      <dgm:prSet presAssocID="{6E0C3776-C92E-4580-8055-B5D7F6FAE8B7}" presName="diagram" presStyleCnt="0">
        <dgm:presLayoutVars>
          <dgm:dir/>
          <dgm:resizeHandles val="exact"/>
        </dgm:presLayoutVars>
      </dgm:prSet>
      <dgm:spPr/>
      <dgm:t>
        <a:bodyPr/>
        <a:lstStyle/>
        <a:p>
          <a:endParaRPr lang="zh-CN" altLang="en-US"/>
        </a:p>
      </dgm:t>
    </dgm:pt>
    <dgm:pt modelId="{E5417F94-BF20-4A70-99BB-0DF48D107E7B}" type="pres">
      <dgm:prSet presAssocID="{FEBA605C-9C90-47C7-8E76-5A905932EC47}" presName="node" presStyleLbl="node1" presStyleIdx="0" presStyleCnt="1" custScaleX="17140" custLinFactNeighborX="10935" custLinFactNeighborY="7149">
        <dgm:presLayoutVars>
          <dgm:bulletEnabled val="1"/>
        </dgm:presLayoutVars>
      </dgm:prSet>
      <dgm:spPr/>
      <dgm:t>
        <a:bodyPr/>
        <a:lstStyle/>
        <a:p>
          <a:endParaRPr lang="zh-CN" altLang="en-US"/>
        </a:p>
      </dgm:t>
    </dgm:pt>
  </dgm:ptLst>
  <dgm:cxnLst>
    <dgm:cxn modelId="{86796B1E-C501-404E-8FC4-C04A3D2EB8AF}" type="presOf" srcId="{FEBA605C-9C90-47C7-8E76-5A905932EC47}" destId="{E5417F94-BF20-4A70-99BB-0DF48D107E7B}" srcOrd="0" destOrd="0" presId="urn:microsoft.com/office/officeart/2005/8/layout/default"/>
    <dgm:cxn modelId="{D3662732-8DE0-4350-B0BD-60713806F078}" type="presOf" srcId="{6E0C3776-C92E-4580-8055-B5D7F6FAE8B7}" destId="{4FCAB1B4-B1D7-45DA-BA89-6D2888A5CC2D}" srcOrd="0" destOrd="0" presId="urn:microsoft.com/office/officeart/2005/8/layout/default"/>
    <dgm:cxn modelId="{F954649B-3DB7-4FDF-9D7A-20012EEC34FA}" srcId="{6E0C3776-C92E-4580-8055-B5D7F6FAE8B7}" destId="{FEBA605C-9C90-47C7-8E76-5A905932EC47}" srcOrd="0" destOrd="0" parTransId="{B4D43F48-A6E1-4DD2-B57A-B937D7D5FFA0}" sibTransId="{B8D51D25-4BB5-4238-AA35-5F520E0E25B8}"/>
    <dgm:cxn modelId="{3DFFFD58-43BF-4A1D-B42F-D6BA76FD580A}" type="presParOf" srcId="{4FCAB1B4-B1D7-45DA-BA89-6D2888A5CC2D}" destId="{E5417F94-BF20-4A70-99BB-0DF48D107E7B}"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FBB7F4-DF97-4B1F-B2E4-9CBF87423C7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87D78F38-2ED4-425A-B0D3-E07B43952983}">
      <dgm:prSet phldrT="[文本]" custT="1"/>
      <dgm:spPr/>
      <dgm:t>
        <a:bodyPr/>
        <a:lstStyle/>
        <a:p>
          <a:r>
            <a:rPr lang="zh-CN" altLang="en-US" sz="4000" dirty="0" smtClean="0">
              <a:latin typeface="华文隶书" pitchFamily="2" charset="-122"/>
              <a:ea typeface="华文隶书" pitchFamily="2" charset="-122"/>
            </a:rPr>
            <a:t>请</a:t>
          </a:r>
          <a:endParaRPr lang="zh-CN" altLang="en-US" sz="4000" dirty="0">
            <a:latin typeface="华文隶书" pitchFamily="2" charset="-122"/>
            <a:ea typeface="华文隶书" pitchFamily="2" charset="-122"/>
          </a:endParaRPr>
        </a:p>
      </dgm:t>
    </dgm:pt>
    <dgm:pt modelId="{8A78B719-9957-45DE-9B64-D0EF7E950843}" type="parTrans" cxnId="{B2399BA2-C51A-4F3B-A740-C7D3F8EADB98}">
      <dgm:prSet/>
      <dgm:spPr/>
      <dgm:t>
        <a:bodyPr/>
        <a:lstStyle/>
        <a:p>
          <a:endParaRPr lang="zh-CN" altLang="en-US" sz="4000">
            <a:latin typeface="华文隶书" pitchFamily="2" charset="-122"/>
            <a:ea typeface="华文隶书" pitchFamily="2" charset="-122"/>
          </a:endParaRPr>
        </a:p>
      </dgm:t>
    </dgm:pt>
    <dgm:pt modelId="{AF032E5E-F673-44B8-814B-F9D6DEACFE44}" type="sibTrans" cxnId="{B2399BA2-C51A-4F3B-A740-C7D3F8EADB98}">
      <dgm:prSet/>
      <dgm:spPr/>
      <dgm:t>
        <a:bodyPr/>
        <a:lstStyle/>
        <a:p>
          <a:endParaRPr lang="zh-CN" altLang="en-US" sz="4000">
            <a:latin typeface="华文隶书" pitchFamily="2" charset="-122"/>
            <a:ea typeface="华文隶书" pitchFamily="2" charset="-122"/>
          </a:endParaRPr>
        </a:p>
      </dgm:t>
    </dgm:pt>
    <dgm:pt modelId="{A183A033-2A13-4FC5-8231-01157B2DAF7F}">
      <dgm:prSet phldrT="[文本]" custT="1"/>
      <dgm:spPr/>
      <dgm:t>
        <a:bodyPr/>
        <a:lstStyle/>
        <a:p>
          <a:r>
            <a:rPr lang="zh-CN" altLang="en-US" sz="4000" dirty="0" smtClean="0">
              <a:latin typeface="华文隶书" pitchFamily="2" charset="-122"/>
              <a:ea typeface="华文隶书" pitchFamily="2" charset="-122"/>
            </a:rPr>
            <a:t>对不起</a:t>
          </a:r>
          <a:endParaRPr lang="zh-CN" altLang="en-US" sz="4000" dirty="0">
            <a:latin typeface="华文隶书" pitchFamily="2" charset="-122"/>
            <a:ea typeface="华文隶书" pitchFamily="2" charset="-122"/>
          </a:endParaRPr>
        </a:p>
      </dgm:t>
    </dgm:pt>
    <dgm:pt modelId="{F491812F-2019-4C5C-B12F-111973414076}" type="parTrans" cxnId="{67E5FF28-A9FF-4883-AB42-D3BF224A784A}">
      <dgm:prSet/>
      <dgm:spPr/>
      <dgm:t>
        <a:bodyPr/>
        <a:lstStyle/>
        <a:p>
          <a:endParaRPr lang="zh-CN" altLang="en-US" sz="4000">
            <a:latin typeface="华文隶书" pitchFamily="2" charset="-122"/>
            <a:ea typeface="华文隶书" pitchFamily="2" charset="-122"/>
          </a:endParaRPr>
        </a:p>
      </dgm:t>
    </dgm:pt>
    <dgm:pt modelId="{C0B6467E-FB8B-421F-9006-35876D192868}" type="sibTrans" cxnId="{67E5FF28-A9FF-4883-AB42-D3BF224A784A}">
      <dgm:prSet/>
      <dgm:spPr/>
      <dgm:t>
        <a:bodyPr/>
        <a:lstStyle/>
        <a:p>
          <a:endParaRPr lang="zh-CN" altLang="en-US" sz="4000">
            <a:latin typeface="华文隶书" pitchFamily="2" charset="-122"/>
            <a:ea typeface="华文隶书" pitchFamily="2" charset="-122"/>
          </a:endParaRPr>
        </a:p>
      </dgm:t>
    </dgm:pt>
    <dgm:pt modelId="{67B186FF-E3D0-4642-B715-5050A7831E8C}">
      <dgm:prSet phldrT="[文本]" custT="1"/>
      <dgm:spPr/>
      <dgm:t>
        <a:bodyPr/>
        <a:lstStyle/>
        <a:p>
          <a:r>
            <a:rPr lang="zh-CN" altLang="en-US" sz="4000" dirty="0" smtClean="0">
              <a:latin typeface="华文隶书" pitchFamily="2" charset="-122"/>
              <a:ea typeface="华文隶书" pitchFamily="2" charset="-122"/>
            </a:rPr>
            <a:t>谢谢</a:t>
          </a:r>
          <a:endParaRPr lang="zh-CN" altLang="en-US" sz="4000" dirty="0">
            <a:latin typeface="华文隶书" pitchFamily="2" charset="-122"/>
            <a:ea typeface="华文隶书" pitchFamily="2" charset="-122"/>
          </a:endParaRPr>
        </a:p>
      </dgm:t>
    </dgm:pt>
    <dgm:pt modelId="{B2F62F34-EF56-434F-B094-73D4CC4BEFF6}" type="parTrans" cxnId="{AE43FA26-34D9-409B-A04A-D5B8A2DA20E7}">
      <dgm:prSet/>
      <dgm:spPr/>
      <dgm:t>
        <a:bodyPr/>
        <a:lstStyle/>
        <a:p>
          <a:endParaRPr lang="zh-CN" altLang="en-US" sz="4000">
            <a:latin typeface="华文隶书" pitchFamily="2" charset="-122"/>
            <a:ea typeface="华文隶书" pitchFamily="2" charset="-122"/>
          </a:endParaRPr>
        </a:p>
      </dgm:t>
    </dgm:pt>
    <dgm:pt modelId="{50C1A838-8031-4D2A-AA42-AC7CCF12428B}" type="sibTrans" cxnId="{AE43FA26-34D9-409B-A04A-D5B8A2DA20E7}">
      <dgm:prSet/>
      <dgm:spPr/>
      <dgm:t>
        <a:bodyPr/>
        <a:lstStyle/>
        <a:p>
          <a:endParaRPr lang="zh-CN" altLang="en-US" sz="4000">
            <a:latin typeface="华文隶书" pitchFamily="2" charset="-122"/>
            <a:ea typeface="华文隶书" pitchFamily="2" charset="-122"/>
          </a:endParaRPr>
        </a:p>
      </dgm:t>
    </dgm:pt>
    <dgm:pt modelId="{C78ED390-2BD8-40CC-8E1F-114DD2D96302}">
      <dgm:prSet custT="1"/>
      <dgm:spPr/>
      <dgm:t>
        <a:bodyPr/>
        <a:lstStyle/>
        <a:p>
          <a:r>
            <a:rPr lang="zh-CN" altLang="en-US" sz="4000" dirty="0" smtClean="0">
              <a:latin typeface="华文隶书" pitchFamily="2" charset="-122"/>
              <a:ea typeface="华文隶书" pitchFamily="2" charset="-122"/>
            </a:rPr>
            <a:t>不客气</a:t>
          </a:r>
          <a:endParaRPr lang="zh-CN" altLang="en-US" sz="4000" dirty="0">
            <a:latin typeface="华文隶书" pitchFamily="2" charset="-122"/>
            <a:ea typeface="华文隶书" pitchFamily="2" charset="-122"/>
          </a:endParaRPr>
        </a:p>
      </dgm:t>
    </dgm:pt>
    <dgm:pt modelId="{3EBC057E-0958-4CE1-8164-0969A4504602}" type="parTrans" cxnId="{B5034ECB-AE87-4F39-A3DB-4BFEF68C54BF}">
      <dgm:prSet/>
      <dgm:spPr/>
      <dgm:t>
        <a:bodyPr/>
        <a:lstStyle/>
        <a:p>
          <a:endParaRPr lang="zh-CN" altLang="en-US" sz="4000">
            <a:latin typeface="华文隶书" pitchFamily="2" charset="-122"/>
            <a:ea typeface="华文隶书" pitchFamily="2" charset="-122"/>
          </a:endParaRPr>
        </a:p>
      </dgm:t>
    </dgm:pt>
    <dgm:pt modelId="{722E1DD3-6F12-449D-8EBB-FC1A1FFCF117}" type="sibTrans" cxnId="{B5034ECB-AE87-4F39-A3DB-4BFEF68C54BF}">
      <dgm:prSet/>
      <dgm:spPr/>
      <dgm:t>
        <a:bodyPr/>
        <a:lstStyle/>
        <a:p>
          <a:endParaRPr lang="zh-CN" altLang="en-US" sz="4000">
            <a:latin typeface="华文隶书" pitchFamily="2" charset="-122"/>
            <a:ea typeface="华文隶书" pitchFamily="2" charset="-122"/>
          </a:endParaRPr>
        </a:p>
      </dgm:t>
    </dgm:pt>
    <dgm:pt modelId="{6F81DA5C-D959-472A-B6A6-94B423A1774A}">
      <dgm:prSet custT="1"/>
      <dgm:spPr/>
      <dgm:t>
        <a:bodyPr/>
        <a:lstStyle/>
        <a:p>
          <a:r>
            <a:rPr lang="zh-CN" altLang="en-US" sz="4000" dirty="0" smtClean="0">
              <a:latin typeface="华文隶书" pitchFamily="2" charset="-122"/>
              <a:ea typeface="华文隶书" pitchFamily="2" charset="-122"/>
            </a:rPr>
            <a:t>没关系</a:t>
          </a:r>
          <a:endParaRPr lang="zh-CN" altLang="en-US" sz="4000" dirty="0">
            <a:latin typeface="华文隶书" pitchFamily="2" charset="-122"/>
            <a:ea typeface="华文隶书" pitchFamily="2" charset="-122"/>
          </a:endParaRPr>
        </a:p>
      </dgm:t>
    </dgm:pt>
    <dgm:pt modelId="{AD9E5F79-0443-40F6-9D47-BCF9DD92F891}" type="parTrans" cxnId="{D7683012-2784-49F5-8872-3BD0935261D5}">
      <dgm:prSet/>
      <dgm:spPr/>
      <dgm:t>
        <a:bodyPr/>
        <a:lstStyle/>
        <a:p>
          <a:endParaRPr lang="zh-CN" altLang="en-US" sz="4000">
            <a:latin typeface="华文隶书" pitchFamily="2" charset="-122"/>
            <a:ea typeface="华文隶书" pitchFamily="2" charset="-122"/>
          </a:endParaRPr>
        </a:p>
      </dgm:t>
    </dgm:pt>
    <dgm:pt modelId="{3B695791-6D07-486E-A1AF-EBCB8D2362A1}" type="sibTrans" cxnId="{D7683012-2784-49F5-8872-3BD0935261D5}">
      <dgm:prSet/>
      <dgm:spPr/>
      <dgm:t>
        <a:bodyPr/>
        <a:lstStyle/>
        <a:p>
          <a:endParaRPr lang="zh-CN" altLang="en-US" sz="4000">
            <a:latin typeface="华文隶书" pitchFamily="2" charset="-122"/>
            <a:ea typeface="华文隶书" pitchFamily="2" charset="-122"/>
          </a:endParaRPr>
        </a:p>
      </dgm:t>
    </dgm:pt>
    <dgm:pt modelId="{F47D26C7-DAB9-4DAB-9650-8BFE6A3CCBFA}" type="pres">
      <dgm:prSet presAssocID="{ACFBB7F4-DF97-4B1F-B2E4-9CBF87423C7D}" presName="Name0" presStyleCnt="0">
        <dgm:presLayoutVars>
          <dgm:dir/>
          <dgm:resizeHandles val="exact"/>
        </dgm:presLayoutVars>
      </dgm:prSet>
      <dgm:spPr/>
      <dgm:t>
        <a:bodyPr/>
        <a:lstStyle/>
        <a:p>
          <a:endParaRPr lang="zh-CN" altLang="en-US"/>
        </a:p>
      </dgm:t>
    </dgm:pt>
    <dgm:pt modelId="{389A3668-5AFD-4965-A896-3AE8AE896CED}" type="pres">
      <dgm:prSet presAssocID="{87D78F38-2ED4-425A-B0D3-E07B43952983}" presName="composite" presStyleCnt="0"/>
      <dgm:spPr/>
    </dgm:pt>
    <dgm:pt modelId="{D8763514-1930-4B32-8599-4176D4AB7BEA}" type="pres">
      <dgm:prSet presAssocID="{87D78F38-2ED4-425A-B0D3-E07B43952983}" presName="rect1" presStyleLbl="trAlignAcc1" presStyleIdx="0" presStyleCnt="5">
        <dgm:presLayoutVars>
          <dgm:bulletEnabled val="1"/>
        </dgm:presLayoutVars>
      </dgm:prSet>
      <dgm:spPr/>
      <dgm:t>
        <a:bodyPr/>
        <a:lstStyle/>
        <a:p>
          <a:endParaRPr lang="zh-CN" altLang="en-US"/>
        </a:p>
      </dgm:t>
    </dgm:pt>
    <dgm:pt modelId="{420A9139-BF91-42D8-9736-9A12BB2F6247}" type="pres">
      <dgm:prSet presAssocID="{87D78F38-2ED4-425A-B0D3-E07B43952983}" presName="rect2" presStyleLbl="fgImgPlace1" presStyleIdx="0" presStyleCnt="5"/>
      <dgm:spPr/>
    </dgm:pt>
    <dgm:pt modelId="{5123299E-14DD-418F-8538-9EA12E01D2A7}" type="pres">
      <dgm:prSet presAssocID="{AF032E5E-F673-44B8-814B-F9D6DEACFE44}" presName="sibTrans" presStyleCnt="0"/>
      <dgm:spPr/>
    </dgm:pt>
    <dgm:pt modelId="{CE5E0FFB-6252-40C2-97FE-0C6678446F60}" type="pres">
      <dgm:prSet presAssocID="{A183A033-2A13-4FC5-8231-01157B2DAF7F}" presName="composite" presStyleCnt="0"/>
      <dgm:spPr/>
    </dgm:pt>
    <dgm:pt modelId="{2D3ECFB2-2B7F-4B6B-AAEB-2BD128FE2D3A}" type="pres">
      <dgm:prSet presAssocID="{A183A033-2A13-4FC5-8231-01157B2DAF7F}" presName="rect1" presStyleLbl="trAlignAcc1" presStyleIdx="1" presStyleCnt="5">
        <dgm:presLayoutVars>
          <dgm:bulletEnabled val="1"/>
        </dgm:presLayoutVars>
      </dgm:prSet>
      <dgm:spPr/>
      <dgm:t>
        <a:bodyPr/>
        <a:lstStyle/>
        <a:p>
          <a:endParaRPr lang="zh-CN" altLang="en-US"/>
        </a:p>
      </dgm:t>
    </dgm:pt>
    <dgm:pt modelId="{A0BEA585-A5B6-4B32-B906-679272A21A40}" type="pres">
      <dgm:prSet presAssocID="{A183A033-2A13-4FC5-8231-01157B2DAF7F}" presName="rect2" presStyleLbl="fgImgPlace1" presStyleIdx="1" presStyleCnt="5"/>
      <dgm:spPr/>
    </dgm:pt>
    <dgm:pt modelId="{6182F2F0-6ACC-4BB2-9A75-35713148E908}" type="pres">
      <dgm:prSet presAssocID="{C0B6467E-FB8B-421F-9006-35876D192868}" presName="sibTrans" presStyleCnt="0"/>
      <dgm:spPr/>
    </dgm:pt>
    <dgm:pt modelId="{8F037087-59DA-44EF-8AD8-336303CCD4B2}" type="pres">
      <dgm:prSet presAssocID="{67B186FF-E3D0-4642-B715-5050A7831E8C}" presName="composite" presStyleCnt="0"/>
      <dgm:spPr/>
    </dgm:pt>
    <dgm:pt modelId="{D03FD408-27F4-4EE2-BBA1-1EA4F697D8C8}" type="pres">
      <dgm:prSet presAssocID="{67B186FF-E3D0-4642-B715-5050A7831E8C}" presName="rect1" presStyleLbl="trAlignAcc1" presStyleIdx="2" presStyleCnt="5">
        <dgm:presLayoutVars>
          <dgm:bulletEnabled val="1"/>
        </dgm:presLayoutVars>
      </dgm:prSet>
      <dgm:spPr/>
      <dgm:t>
        <a:bodyPr/>
        <a:lstStyle/>
        <a:p>
          <a:endParaRPr lang="zh-CN" altLang="en-US"/>
        </a:p>
      </dgm:t>
    </dgm:pt>
    <dgm:pt modelId="{40BF4366-41CB-432E-BCB0-1C6793CE028C}" type="pres">
      <dgm:prSet presAssocID="{67B186FF-E3D0-4642-B715-5050A7831E8C}" presName="rect2" presStyleLbl="fgImgPlace1" presStyleIdx="2" presStyleCnt="5"/>
      <dgm:spPr/>
    </dgm:pt>
    <dgm:pt modelId="{A8C8DA8F-5C4B-4387-A6E4-B0E1E61D0CFA}" type="pres">
      <dgm:prSet presAssocID="{50C1A838-8031-4D2A-AA42-AC7CCF12428B}" presName="sibTrans" presStyleCnt="0"/>
      <dgm:spPr/>
    </dgm:pt>
    <dgm:pt modelId="{169A2287-CC2B-4F4D-8F80-07E86C3DE16B}" type="pres">
      <dgm:prSet presAssocID="{C78ED390-2BD8-40CC-8E1F-114DD2D96302}" presName="composite" presStyleCnt="0"/>
      <dgm:spPr/>
    </dgm:pt>
    <dgm:pt modelId="{0E1B8E32-1839-454A-A8D9-AD01B2BCF29E}" type="pres">
      <dgm:prSet presAssocID="{C78ED390-2BD8-40CC-8E1F-114DD2D96302}" presName="rect1" presStyleLbl="trAlignAcc1" presStyleIdx="3" presStyleCnt="5">
        <dgm:presLayoutVars>
          <dgm:bulletEnabled val="1"/>
        </dgm:presLayoutVars>
      </dgm:prSet>
      <dgm:spPr/>
      <dgm:t>
        <a:bodyPr/>
        <a:lstStyle/>
        <a:p>
          <a:endParaRPr lang="zh-CN" altLang="en-US"/>
        </a:p>
      </dgm:t>
    </dgm:pt>
    <dgm:pt modelId="{1238F923-4A2C-4FA1-95DA-69FA6C4E6AA2}" type="pres">
      <dgm:prSet presAssocID="{C78ED390-2BD8-40CC-8E1F-114DD2D96302}" presName="rect2" presStyleLbl="fgImgPlace1" presStyleIdx="3" presStyleCnt="5"/>
      <dgm:spPr/>
    </dgm:pt>
    <dgm:pt modelId="{F79F5B73-672D-42ED-AF95-68D833D396D4}" type="pres">
      <dgm:prSet presAssocID="{722E1DD3-6F12-449D-8EBB-FC1A1FFCF117}" presName="sibTrans" presStyleCnt="0"/>
      <dgm:spPr/>
    </dgm:pt>
    <dgm:pt modelId="{02210487-905B-4DE5-88AD-B20EE7325F1F}" type="pres">
      <dgm:prSet presAssocID="{6F81DA5C-D959-472A-B6A6-94B423A1774A}" presName="composite" presStyleCnt="0"/>
      <dgm:spPr/>
    </dgm:pt>
    <dgm:pt modelId="{FAF6988D-F916-45C9-8820-21BF741B5CEB}" type="pres">
      <dgm:prSet presAssocID="{6F81DA5C-D959-472A-B6A6-94B423A1774A}" presName="rect1" presStyleLbl="trAlignAcc1" presStyleIdx="4" presStyleCnt="5">
        <dgm:presLayoutVars>
          <dgm:bulletEnabled val="1"/>
        </dgm:presLayoutVars>
      </dgm:prSet>
      <dgm:spPr/>
      <dgm:t>
        <a:bodyPr/>
        <a:lstStyle/>
        <a:p>
          <a:endParaRPr lang="zh-CN" altLang="en-US"/>
        </a:p>
      </dgm:t>
    </dgm:pt>
    <dgm:pt modelId="{FBA7D48A-F99E-4AF9-843A-33CE9A8D64A1}" type="pres">
      <dgm:prSet presAssocID="{6F81DA5C-D959-472A-B6A6-94B423A1774A}" presName="rect2" presStyleLbl="fgImgPlace1" presStyleIdx="4" presStyleCnt="5"/>
      <dgm:spPr/>
    </dgm:pt>
  </dgm:ptLst>
  <dgm:cxnLst>
    <dgm:cxn modelId="{BECCB1C5-A8F1-47C1-B433-456C9CB06F30}" type="presOf" srcId="{67B186FF-E3D0-4642-B715-5050A7831E8C}" destId="{D03FD408-27F4-4EE2-BBA1-1EA4F697D8C8}" srcOrd="0" destOrd="0" presId="urn:microsoft.com/office/officeart/2008/layout/PictureStrips"/>
    <dgm:cxn modelId="{CA042778-5A2E-4967-8624-F7A0AC39D8BE}" type="presOf" srcId="{A183A033-2A13-4FC5-8231-01157B2DAF7F}" destId="{2D3ECFB2-2B7F-4B6B-AAEB-2BD128FE2D3A}" srcOrd="0" destOrd="0" presId="urn:microsoft.com/office/officeart/2008/layout/PictureStrips"/>
    <dgm:cxn modelId="{AE43FA26-34D9-409B-A04A-D5B8A2DA20E7}" srcId="{ACFBB7F4-DF97-4B1F-B2E4-9CBF87423C7D}" destId="{67B186FF-E3D0-4642-B715-5050A7831E8C}" srcOrd="2" destOrd="0" parTransId="{B2F62F34-EF56-434F-B094-73D4CC4BEFF6}" sibTransId="{50C1A838-8031-4D2A-AA42-AC7CCF12428B}"/>
    <dgm:cxn modelId="{0D620B46-296B-4427-A07E-96E91D402AE3}" type="presOf" srcId="{C78ED390-2BD8-40CC-8E1F-114DD2D96302}" destId="{0E1B8E32-1839-454A-A8D9-AD01B2BCF29E}" srcOrd="0" destOrd="0" presId="urn:microsoft.com/office/officeart/2008/layout/PictureStrips"/>
    <dgm:cxn modelId="{B2399BA2-C51A-4F3B-A740-C7D3F8EADB98}" srcId="{ACFBB7F4-DF97-4B1F-B2E4-9CBF87423C7D}" destId="{87D78F38-2ED4-425A-B0D3-E07B43952983}" srcOrd="0" destOrd="0" parTransId="{8A78B719-9957-45DE-9B64-D0EF7E950843}" sibTransId="{AF032E5E-F673-44B8-814B-F9D6DEACFE44}"/>
    <dgm:cxn modelId="{E248D4D8-FCD6-4856-BA6A-1AFE42B4DBA2}" type="presOf" srcId="{6F81DA5C-D959-472A-B6A6-94B423A1774A}" destId="{FAF6988D-F916-45C9-8820-21BF741B5CEB}" srcOrd="0" destOrd="0" presId="urn:microsoft.com/office/officeart/2008/layout/PictureStrips"/>
    <dgm:cxn modelId="{B5034ECB-AE87-4F39-A3DB-4BFEF68C54BF}" srcId="{ACFBB7F4-DF97-4B1F-B2E4-9CBF87423C7D}" destId="{C78ED390-2BD8-40CC-8E1F-114DD2D96302}" srcOrd="3" destOrd="0" parTransId="{3EBC057E-0958-4CE1-8164-0969A4504602}" sibTransId="{722E1DD3-6F12-449D-8EBB-FC1A1FFCF117}"/>
    <dgm:cxn modelId="{67E5FF28-A9FF-4883-AB42-D3BF224A784A}" srcId="{ACFBB7F4-DF97-4B1F-B2E4-9CBF87423C7D}" destId="{A183A033-2A13-4FC5-8231-01157B2DAF7F}" srcOrd="1" destOrd="0" parTransId="{F491812F-2019-4C5C-B12F-111973414076}" sibTransId="{C0B6467E-FB8B-421F-9006-35876D192868}"/>
    <dgm:cxn modelId="{4045CFFB-2F13-41C6-9234-D1703C072994}" type="presOf" srcId="{87D78F38-2ED4-425A-B0D3-E07B43952983}" destId="{D8763514-1930-4B32-8599-4176D4AB7BEA}" srcOrd="0" destOrd="0" presId="urn:microsoft.com/office/officeart/2008/layout/PictureStrips"/>
    <dgm:cxn modelId="{D7683012-2784-49F5-8872-3BD0935261D5}" srcId="{ACFBB7F4-DF97-4B1F-B2E4-9CBF87423C7D}" destId="{6F81DA5C-D959-472A-B6A6-94B423A1774A}" srcOrd="4" destOrd="0" parTransId="{AD9E5F79-0443-40F6-9D47-BCF9DD92F891}" sibTransId="{3B695791-6D07-486E-A1AF-EBCB8D2362A1}"/>
    <dgm:cxn modelId="{6E123973-3F2C-4C36-8B4E-AE598FF98A88}" type="presOf" srcId="{ACFBB7F4-DF97-4B1F-B2E4-9CBF87423C7D}" destId="{F47D26C7-DAB9-4DAB-9650-8BFE6A3CCBFA}" srcOrd="0" destOrd="0" presId="urn:microsoft.com/office/officeart/2008/layout/PictureStrips"/>
    <dgm:cxn modelId="{CC9A1633-884D-4C00-84D6-842A7B00D8A9}" type="presParOf" srcId="{F47D26C7-DAB9-4DAB-9650-8BFE6A3CCBFA}" destId="{389A3668-5AFD-4965-A896-3AE8AE896CED}" srcOrd="0" destOrd="0" presId="urn:microsoft.com/office/officeart/2008/layout/PictureStrips"/>
    <dgm:cxn modelId="{24DCC3E4-E8BA-419E-97C6-5E5551D390F6}" type="presParOf" srcId="{389A3668-5AFD-4965-A896-3AE8AE896CED}" destId="{D8763514-1930-4B32-8599-4176D4AB7BEA}" srcOrd="0" destOrd="0" presId="urn:microsoft.com/office/officeart/2008/layout/PictureStrips"/>
    <dgm:cxn modelId="{6F622DB1-D600-47BD-B0C0-5932AA88C5FD}" type="presParOf" srcId="{389A3668-5AFD-4965-A896-3AE8AE896CED}" destId="{420A9139-BF91-42D8-9736-9A12BB2F6247}" srcOrd="1" destOrd="0" presId="urn:microsoft.com/office/officeart/2008/layout/PictureStrips"/>
    <dgm:cxn modelId="{0437EA50-0562-4D3A-8243-A4E18565B57C}" type="presParOf" srcId="{F47D26C7-DAB9-4DAB-9650-8BFE6A3CCBFA}" destId="{5123299E-14DD-418F-8538-9EA12E01D2A7}" srcOrd="1" destOrd="0" presId="urn:microsoft.com/office/officeart/2008/layout/PictureStrips"/>
    <dgm:cxn modelId="{0D66A246-3C8B-45EF-80D0-BE0EE0C9BDD6}" type="presParOf" srcId="{F47D26C7-DAB9-4DAB-9650-8BFE6A3CCBFA}" destId="{CE5E0FFB-6252-40C2-97FE-0C6678446F60}" srcOrd="2" destOrd="0" presId="urn:microsoft.com/office/officeart/2008/layout/PictureStrips"/>
    <dgm:cxn modelId="{FB3F5CEE-C21F-41E2-96C7-698E3CB07708}" type="presParOf" srcId="{CE5E0FFB-6252-40C2-97FE-0C6678446F60}" destId="{2D3ECFB2-2B7F-4B6B-AAEB-2BD128FE2D3A}" srcOrd="0" destOrd="0" presId="urn:microsoft.com/office/officeart/2008/layout/PictureStrips"/>
    <dgm:cxn modelId="{4F86EAF9-132A-4BE0-B581-1C003BB4A1FF}" type="presParOf" srcId="{CE5E0FFB-6252-40C2-97FE-0C6678446F60}" destId="{A0BEA585-A5B6-4B32-B906-679272A21A40}" srcOrd="1" destOrd="0" presId="urn:microsoft.com/office/officeart/2008/layout/PictureStrips"/>
    <dgm:cxn modelId="{D2306EAB-5B08-444A-B44B-5114124C413D}" type="presParOf" srcId="{F47D26C7-DAB9-4DAB-9650-8BFE6A3CCBFA}" destId="{6182F2F0-6ACC-4BB2-9A75-35713148E908}" srcOrd="3" destOrd="0" presId="urn:microsoft.com/office/officeart/2008/layout/PictureStrips"/>
    <dgm:cxn modelId="{D586325D-3D9C-452B-AFCF-A698046DD268}" type="presParOf" srcId="{F47D26C7-DAB9-4DAB-9650-8BFE6A3CCBFA}" destId="{8F037087-59DA-44EF-8AD8-336303CCD4B2}" srcOrd="4" destOrd="0" presId="urn:microsoft.com/office/officeart/2008/layout/PictureStrips"/>
    <dgm:cxn modelId="{0FF08DEC-F4C5-4740-92BB-077A810AC8F7}" type="presParOf" srcId="{8F037087-59DA-44EF-8AD8-336303CCD4B2}" destId="{D03FD408-27F4-4EE2-BBA1-1EA4F697D8C8}" srcOrd="0" destOrd="0" presId="urn:microsoft.com/office/officeart/2008/layout/PictureStrips"/>
    <dgm:cxn modelId="{21647C17-38E9-411F-AB75-6B54862654F2}" type="presParOf" srcId="{8F037087-59DA-44EF-8AD8-336303CCD4B2}" destId="{40BF4366-41CB-432E-BCB0-1C6793CE028C}" srcOrd="1" destOrd="0" presId="urn:microsoft.com/office/officeart/2008/layout/PictureStrips"/>
    <dgm:cxn modelId="{C3F5D99B-CF15-40B6-AF98-7B7284A7C77A}" type="presParOf" srcId="{F47D26C7-DAB9-4DAB-9650-8BFE6A3CCBFA}" destId="{A8C8DA8F-5C4B-4387-A6E4-B0E1E61D0CFA}" srcOrd="5" destOrd="0" presId="urn:microsoft.com/office/officeart/2008/layout/PictureStrips"/>
    <dgm:cxn modelId="{47A902A6-ADC8-444C-BC07-1055B0C9EEE3}" type="presParOf" srcId="{F47D26C7-DAB9-4DAB-9650-8BFE6A3CCBFA}" destId="{169A2287-CC2B-4F4D-8F80-07E86C3DE16B}" srcOrd="6" destOrd="0" presId="urn:microsoft.com/office/officeart/2008/layout/PictureStrips"/>
    <dgm:cxn modelId="{9F5B5C34-0ABD-451B-BBF8-6A7628C54D98}" type="presParOf" srcId="{169A2287-CC2B-4F4D-8F80-07E86C3DE16B}" destId="{0E1B8E32-1839-454A-A8D9-AD01B2BCF29E}" srcOrd="0" destOrd="0" presId="urn:microsoft.com/office/officeart/2008/layout/PictureStrips"/>
    <dgm:cxn modelId="{26A31557-AA51-4BB1-97B3-07724F508648}" type="presParOf" srcId="{169A2287-CC2B-4F4D-8F80-07E86C3DE16B}" destId="{1238F923-4A2C-4FA1-95DA-69FA6C4E6AA2}" srcOrd="1" destOrd="0" presId="urn:microsoft.com/office/officeart/2008/layout/PictureStrips"/>
    <dgm:cxn modelId="{6680E7DC-CE72-4488-B521-45914A50A43C}" type="presParOf" srcId="{F47D26C7-DAB9-4DAB-9650-8BFE6A3CCBFA}" destId="{F79F5B73-672D-42ED-AF95-68D833D396D4}" srcOrd="7" destOrd="0" presId="urn:microsoft.com/office/officeart/2008/layout/PictureStrips"/>
    <dgm:cxn modelId="{AC54BD4A-FF14-4C48-88CA-6727478156D7}" type="presParOf" srcId="{F47D26C7-DAB9-4DAB-9650-8BFE6A3CCBFA}" destId="{02210487-905B-4DE5-88AD-B20EE7325F1F}" srcOrd="8" destOrd="0" presId="urn:microsoft.com/office/officeart/2008/layout/PictureStrips"/>
    <dgm:cxn modelId="{789CB4CE-0119-49B5-B0EB-A55233146DB0}" type="presParOf" srcId="{02210487-905B-4DE5-88AD-B20EE7325F1F}" destId="{FAF6988D-F916-45C9-8820-21BF741B5CEB}" srcOrd="0" destOrd="0" presId="urn:microsoft.com/office/officeart/2008/layout/PictureStrips"/>
    <dgm:cxn modelId="{AEF87D10-8B91-4CC7-AB93-33351970F3B9}" type="presParOf" srcId="{02210487-905B-4DE5-88AD-B20EE7325F1F}" destId="{FBA7D48A-F99E-4AF9-843A-33CE9A8D64A1}" srcOrd="1" destOrd="0" presId="urn:microsoft.com/office/officeart/2008/layout/PictureStrips"/>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F079F-6644-4139-A8B2-6A9C6FC72885}">
      <dsp:nvSpPr>
        <dsp:cNvPr id="0" name=""/>
        <dsp:cNvSpPr/>
      </dsp:nvSpPr>
      <dsp:spPr>
        <a:xfrm>
          <a:off x="0" y="0"/>
          <a:ext cx="3384376" cy="992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处处是创造之地</a:t>
          </a:r>
          <a:endParaRPr lang="zh-CN" altLang="en-US" sz="2800" kern="1200" dirty="0">
            <a:latin typeface="微软雅黑" pitchFamily="34" charset="-122"/>
            <a:ea typeface="微软雅黑" pitchFamily="34" charset="-122"/>
          </a:endParaRPr>
        </a:p>
      </dsp:txBody>
      <dsp:txXfrm>
        <a:off x="48433" y="48433"/>
        <a:ext cx="3287510" cy="895294"/>
      </dsp:txXfrm>
    </dsp:sp>
    <dsp:sp modelId="{60F989A6-39C7-423D-AD5B-B21E9FD66549}">
      <dsp:nvSpPr>
        <dsp:cNvPr id="0" name=""/>
        <dsp:cNvSpPr/>
      </dsp:nvSpPr>
      <dsp:spPr>
        <a:xfrm>
          <a:off x="0" y="1160104"/>
          <a:ext cx="3384376" cy="992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人人是创造之人</a:t>
          </a:r>
        </a:p>
      </dsp:txBody>
      <dsp:txXfrm>
        <a:off x="48433" y="1208537"/>
        <a:ext cx="3287510" cy="895294"/>
      </dsp:txXfrm>
    </dsp:sp>
    <dsp:sp modelId="{81DABF3B-F876-435D-B539-4A00692C2B8B}">
      <dsp:nvSpPr>
        <dsp:cNvPr id="0" name=""/>
        <dsp:cNvSpPr/>
      </dsp:nvSpPr>
      <dsp:spPr>
        <a:xfrm>
          <a:off x="0" y="2304904"/>
          <a:ext cx="3384376" cy="992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天天是创造之时</a:t>
          </a:r>
          <a:endParaRPr lang="zh-CN" altLang="en-US" sz="2800" kern="1200" dirty="0">
            <a:latin typeface="微软雅黑" pitchFamily="34" charset="-122"/>
            <a:ea typeface="微软雅黑" pitchFamily="34" charset="-122"/>
          </a:endParaRPr>
        </a:p>
      </dsp:txBody>
      <dsp:txXfrm>
        <a:off x="48433" y="2353337"/>
        <a:ext cx="3287510" cy="895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17F94-BF20-4A70-99BB-0DF48D107E7B}">
      <dsp:nvSpPr>
        <dsp:cNvPr id="0" name=""/>
        <dsp:cNvSpPr/>
      </dsp:nvSpPr>
      <dsp:spPr>
        <a:xfrm>
          <a:off x="3192029" y="409971"/>
          <a:ext cx="1043834" cy="3654028"/>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CN" altLang="en-US" sz="4800" kern="1200" dirty="0" smtClean="0">
              <a:latin typeface="微软雅黑" pitchFamily="34" charset="-122"/>
              <a:ea typeface="微软雅黑" pitchFamily="34" charset="-122"/>
            </a:rPr>
            <a:t>动静分区</a:t>
          </a:r>
          <a:endParaRPr lang="zh-CN" altLang="en-US" sz="4800" kern="1200" dirty="0">
            <a:latin typeface="微软雅黑" pitchFamily="34" charset="-122"/>
            <a:ea typeface="微软雅黑" pitchFamily="34" charset="-122"/>
          </a:endParaRPr>
        </a:p>
      </dsp:txBody>
      <dsp:txXfrm>
        <a:off x="3192029" y="409971"/>
        <a:ext cx="1043834" cy="3654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63514-1930-4B32-8599-4176D4AB7BEA}">
      <dsp:nvSpPr>
        <dsp:cNvPr id="0" name=""/>
        <dsp:cNvSpPr/>
      </dsp:nvSpPr>
      <dsp:spPr>
        <a:xfrm>
          <a:off x="94504" y="842775"/>
          <a:ext cx="2256235" cy="7050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757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华文隶书" pitchFamily="2" charset="-122"/>
              <a:ea typeface="华文隶书" pitchFamily="2" charset="-122"/>
            </a:rPr>
            <a:t>请</a:t>
          </a:r>
          <a:endParaRPr lang="zh-CN" altLang="en-US" sz="4000" kern="1200" dirty="0">
            <a:latin typeface="华文隶书" pitchFamily="2" charset="-122"/>
            <a:ea typeface="华文隶书" pitchFamily="2" charset="-122"/>
          </a:endParaRPr>
        </a:p>
      </dsp:txBody>
      <dsp:txXfrm>
        <a:off x="94504" y="842775"/>
        <a:ext cx="2256235" cy="705073"/>
      </dsp:txXfrm>
    </dsp:sp>
    <dsp:sp modelId="{420A9139-BF91-42D8-9736-9A12BB2F6247}">
      <dsp:nvSpPr>
        <dsp:cNvPr id="0" name=""/>
        <dsp:cNvSpPr/>
      </dsp:nvSpPr>
      <dsp:spPr>
        <a:xfrm>
          <a:off x="494" y="740931"/>
          <a:ext cx="493551" cy="74032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ECFB2-2B7F-4B6B-AAEB-2BD128FE2D3A}">
      <dsp:nvSpPr>
        <dsp:cNvPr id="0" name=""/>
        <dsp:cNvSpPr/>
      </dsp:nvSpPr>
      <dsp:spPr>
        <a:xfrm>
          <a:off x="2639813" y="842775"/>
          <a:ext cx="2256235" cy="7050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757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华文隶书" pitchFamily="2" charset="-122"/>
              <a:ea typeface="华文隶书" pitchFamily="2" charset="-122"/>
            </a:rPr>
            <a:t>对不起</a:t>
          </a:r>
          <a:endParaRPr lang="zh-CN" altLang="en-US" sz="4000" kern="1200" dirty="0">
            <a:latin typeface="华文隶书" pitchFamily="2" charset="-122"/>
            <a:ea typeface="华文隶书" pitchFamily="2" charset="-122"/>
          </a:endParaRPr>
        </a:p>
      </dsp:txBody>
      <dsp:txXfrm>
        <a:off x="2639813" y="842775"/>
        <a:ext cx="2256235" cy="705073"/>
      </dsp:txXfrm>
    </dsp:sp>
    <dsp:sp modelId="{A0BEA585-A5B6-4B32-B906-679272A21A40}">
      <dsp:nvSpPr>
        <dsp:cNvPr id="0" name=""/>
        <dsp:cNvSpPr/>
      </dsp:nvSpPr>
      <dsp:spPr>
        <a:xfrm>
          <a:off x="2545804" y="740931"/>
          <a:ext cx="493551" cy="74032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FD408-27F4-4EE2-BBA1-1EA4F697D8C8}">
      <dsp:nvSpPr>
        <dsp:cNvPr id="0" name=""/>
        <dsp:cNvSpPr/>
      </dsp:nvSpPr>
      <dsp:spPr>
        <a:xfrm>
          <a:off x="94504" y="1730384"/>
          <a:ext cx="2256235" cy="7050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757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华文隶书" pitchFamily="2" charset="-122"/>
              <a:ea typeface="华文隶书" pitchFamily="2" charset="-122"/>
            </a:rPr>
            <a:t>谢谢</a:t>
          </a:r>
          <a:endParaRPr lang="zh-CN" altLang="en-US" sz="4000" kern="1200" dirty="0">
            <a:latin typeface="华文隶书" pitchFamily="2" charset="-122"/>
            <a:ea typeface="华文隶书" pitchFamily="2" charset="-122"/>
          </a:endParaRPr>
        </a:p>
      </dsp:txBody>
      <dsp:txXfrm>
        <a:off x="94504" y="1730384"/>
        <a:ext cx="2256235" cy="705073"/>
      </dsp:txXfrm>
    </dsp:sp>
    <dsp:sp modelId="{40BF4366-41CB-432E-BCB0-1C6793CE028C}">
      <dsp:nvSpPr>
        <dsp:cNvPr id="0" name=""/>
        <dsp:cNvSpPr/>
      </dsp:nvSpPr>
      <dsp:spPr>
        <a:xfrm>
          <a:off x="494" y="1628540"/>
          <a:ext cx="493551" cy="74032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B8E32-1839-454A-A8D9-AD01B2BCF29E}">
      <dsp:nvSpPr>
        <dsp:cNvPr id="0" name=""/>
        <dsp:cNvSpPr/>
      </dsp:nvSpPr>
      <dsp:spPr>
        <a:xfrm>
          <a:off x="2639813" y="1730384"/>
          <a:ext cx="2256235" cy="7050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757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华文隶书" pitchFamily="2" charset="-122"/>
              <a:ea typeface="华文隶书" pitchFamily="2" charset="-122"/>
            </a:rPr>
            <a:t>不客气</a:t>
          </a:r>
          <a:endParaRPr lang="zh-CN" altLang="en-US" sz="4000" kern="1200" dirty="0">
            <a:latin typeface="华文隶书" pitchFamily="2" charset="-122"/>
            <a:ea typeface="华文隶书" pitchFamily="2" charset="-122"/>
          </a:endParaRPr>
        </a:p>
      </dsp:txBody>
      <dsp:txXfrm>
        <a:off x="2639813" y="1730384"/>
        <a:ext cx="2256235" cy="705073"/>
      </dsp:txXfrm>
    </dsp:sp>
    <dsp:sp modelId="{1238F923-4A2C-4FA1-95DA-69FA6C4E6AA2}">
      <dsp:nvSpPr>
        <dsp:cNvPr id="0" name=""/>
        <dsp:cNvSpPr/>
      </dsp:nvSpPr>
      <dsp:spPr>
        <a:xfrm>
          <a:off x="2545804" y="1628540"/>
          <a:ext cx="493551" cy="74032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6988D-F916-45C9-8820-21BF741B5CEB}">
      <dsp:nvSpPr>
        <dsp:cNvPr id="0" name=""/>
        <dsp:cNvSpPr/>
      </dsp:nvSpPr>
      <dsp:spPr>
        <a:xfrm>
          <a:off x="1367159" y="2617994"/>
          <a:ext cx="2256235" cy="7050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757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latin typeface="华文隶书" pitchFamily="2" charset="-122"/>
              <a:ea typeface="华文隶书" pitchFamily="2" charset="-122"/>
            </a:rPr>
            <a:t>没关系</a:t>
          </a:r>
          <a:endParaRPr lang="zh-CN" altLang="en-US" sz="4000" kern="1200" dirty="0">
            <a:latin typeface="华文隶书" pitchFamily="2" charset="-122"/>
            <a:ea typeface="华文隶书" pitchFamily="2" charset="-122"/>
          </a:endParaRPr>
        </a:p>
      </dsp:txBody>
      <dsp:txXfrm>
        <a:off x="1367159" y="2617994"/>
        <a:ext cx="2256235" cy="705073"/>
      </dsp:txXfrm>
    </dsp:sp>
    <dsp:sp modelId="{FBA7D48A-F99E-4AF9-843A-33CE9A8D64A1}">
      <dsp:nvSpPr>
        <dsp:cNvPr id="0" name=""/>
        <dsp:cNvSpPr/>
      </dsp:nvSpPr>
      <dsp:spPr>
        <a:xfrm>
          <a:off x="1273149" y="2516150"/>
          <a:ext cx="493551" cy="74032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2022/11/18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extLst>
      <p:ext uri="{BB962C8B-B14F-4D97-AF65-F5344CB8AC3E}">
        <p14:creationId xmlns:p14="http://schemas.microsoft.com/office/powerpoint/2010/main" val="69824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a:t>
            </a:fld>
            <a:endParaRPr lang="en-US"/>
          </a:p>
        </p:txBody>
      </p:sp>
    </p:spTree>
    <p:extLst>
      <p:ext uri="{BB962C8B-B14F-4D97-AF65-F5344CB8AC3E}">
        <p14:creationId xmlns:p14="http://schemas.microsoft.com/office/powerpoint/2010/main" val="251911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11</a:t>
            </a:fld>
            <a:endParaRPr lang="en-US" altLang="zh-CN"/>
          </a:p>
        </p:txBody>
      </p:sp>
    </p:spTree>
    <p:extLst>
      <p:ext uri="{BB962C8B-B14F-4D97-AF65-F5344CB8AC3E}">
        <p14:creationId xmlns:p14="http://schemas.microsoft.com/office/powerpoint/2010/main" val="221600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extLst>
      <p:ext uri="{BB962C8B-B14F-4D97-AF65-F5344CB8AC3E}">
        <p14:creationId xmlns:p14="http://schemas.microsoft.com/office/powerpoint/2010/main" val="136190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16</a:t>
            </a:fld>
            <a:endParaRPr lang="en-US" altLang="zh-CN"/>
          </a:p>
        </p:txBody>
      </p:sp>
    </p:spTree>
    <p:extLst>
      <p:ext uri="{BB962C8B-B14F-4D97-AF65-F5344CB8AC3E}">
        <p14:creationId xmlns:p14="http://schemas.microsoft.com/office/powerpoint/2010/main" val="1739859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4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21</a:t>
            </a:fld>
            <a:endParaRPr lang="en-US" altLang="zh-CN"/>
          </a:p>
        </p:txBody>
      </p:sp>
    </p:spTree>
    <p:extLst>
      <p:ext uri="{BB962C8B-B14F-4D97-AF65-F5344CB8AC3E}">
        <p14:creationId xmlns:p14="http://schemas.microsoft.com/office/powerpoint/2010/main" val="173985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26</a:t>
            </a:fld>
            <a:endParaRPr lang="en-US" altLang="zh-CN"/>
          </a:p>
        </p:txBody>
      </p:sp>
    </p:spTree>
    <p:extLst>
      <p:ext uri="{BB962C8B-B14F-4D97-AF65-F5344CB8AC3E}">
        <p14:creationId xmlns:p14="http://schemas.microsoft.com/office/powerpoint/2010/main" val="865617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28</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29</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43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30</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31</a:t>
            </a:fld>
            <a:endParaRPr lang="en-US" altLang="zh-CN"/>
          </a:p>
        </p:txBody>
      </p:sp>
    </p:spTree>
    <p:extLst>
      <p:ext uri="{BB962C8B-B14F-4D97-AF65-F5344CB8AC3E}">
        <p14:creationId xmlns:p14="http://schemas.microsoft.com/office/powerpoint/2010/main" val="251503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32</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33</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34</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35</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43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43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38</a:t>
            </a:fld>
            <a:endParaRPr lang="en-US"/>
          </a:p>
        </p:txBody>
      </p:sp>
    </p:spTree>
    <p:extLst>
      <p:ext uri="{BB962C8B-B14F-4D97-AF65-F5344CB8AC3E}">
        <p14:creationId xmlns:p14="http://schemas.microsoft.com/office/powerpoint/2010/main" val="165820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4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5</a:t>
            </a:fld>
            <a:endParaRPr lang="en-US" altLang="zh-CN"/>
          </a:p>
        </p:txBody>
      </p:sp>
    </p:spTree>
    <p:extLst>
      <p:ext uri="{BB962C8B-B14F-4D97-AF65-F5344CB8AC3E}">
        <p14:creationId xmlns:p14="http://schemas.microsoft.com/office/powerpoint/2010/main" val="173985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extLst>
      <p:ext uri="{BB962C8B-B14F-4D97-AF65-F5344CB8AC3E}">
        <p14:creationId xmlns:p14="http://schemas.microsoft.com/office/powerpoint/2010/main" val="271461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54130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2022/11/18</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3472223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2022/11/18</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324838254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2022/11/18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3216197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2022/11/18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0600471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88215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节标题">
    <p:bg>
      <p:bgPr>
        <a:gradFill flip="none" rotWithShape="1">
          <a:gsLst>
            <a:gs pos="0">
              <a:srgbClr val="F4F4F4"/>
            </a:gs>
            <a:gs pos="35000">
              <a:srgbClr val="D4D4D4"/>
            </a:gs>
            <a:gs pos="100000">
              <a:srgbClr val="BABBBB"/>
            </a:gs>
          </a:gsLst>
          <a:lin ang="2700000" scaled="1"/>
          <a:tileRect/>
        </a:gra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479402" y="3724305"/>
            <a:ext cx="1664346" cy="1419194"/>
          </a:xfrm>
          <a:prstGeom prst="rect">
            <a:avLst/>
          </a:prstGeom>
        </p:spPr>
      </p:pic>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43" y="0"/>
            <a:ext cx="1214367" cy="1035495"/>
          </a:xfrm>
          <a:prstGeom prst="rect">
            <a:avLst/>
          </a:prstGeom>
        </p:spPr>
      </p:pic>
    </p:spTree>
    <p:extLst>
      <p:ext uri="{BB962C8B-B14F-4D97-AF65-F5344CB8AC3E}">
        <p14:creationId xmlns:p14="http://schemas.microsoft.com/office/powerpoint/2010/main" val="170673363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8561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76932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节标题">
    <p:bg>
      <p:bgPr>
        <a:gradFill flip="none" rotWithShape="1">
          <a:gsLst>
            <a:gs pos="0">
              <a:srgbClr val="F4F4F4"/>
            </a:gs>
            <a:gs pos="35000">
              <a:srgbClr val="D4D4D4"/>
            </a:gs>
            <a:gs pos="100000">
              <a:srgbClr val="BABBBB"/>
            </a:gs>
          </a:gsLst>
          <a:lin ang="2700000" scaled="1"/>
          <a:tileRect/>
        </a:gra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479402" y="3724305"/>
            <a:ext cx="1664346" cy="1419194"/>
          </a:xfrm>
          <a:prstGeom prst="rect">
            <a:avLst/>
          </a:prstGeom>
        </p:spPr>
      </p:pic>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43" y="0"/>
            <a:ext cx="1214367" cy="1035495"/>
          </a:xfrm>
          <a:prstGeom prst="rect">
            <a:avLst/>
          </a:prstGeom>
        </p:spPr>
      </p:pic>
    </p:spTree>
    <p:extLst>
      <p:ext uri="{BB962C8B-B14F-4D97-AF65-F5344CB8AC3E}">
        <p14:creationId xmlns:p14="http://schemas.microsoft.com/office/powerpoint/2010/main" val="236725194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84368" y="123478"/>
            <a:ext cx="1117104" cy="113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5828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矩形 3"/>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59361"/>
          <a:stretch/>
        </p:blipFill>
        <p:spPr>
          <a:xfrm>
            <a:off x="8502" y="12687"/>
            <a:ext cx="2259242" cy="1084995"/>
          </a:xfrm>
          <a:prstGeom prst="rect">
            <a:avLst/>
          </a:prstGeom>
        </p:spPr>
      </p:pic>
      <p:pic>
        <p:nvPicPr>
          <p:cNvPr id="5" name="Picture 2"/>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84368" y="123478"/>
            <a:ext cx="1117104" cy="113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28183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58424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Group 5"/>
          <p:cNvGrpSpPr/>
          <p:nvPr userDrawn="1"/>
        </p:nvGrpSpPr>
        <p:grpSpPr>
          <a:xfrm>
            <a:off x="7938092" y="4731991"/>
            <a:ext cx="224082" cy="221156"/>
            <a:chOff x="4328868" y="5502988"/>
            <a:chExt cx="500307" cy="493774"/>
          </a:xfrm>
        </p:grpSpPr>
        <p:sp>
          <p:nvSpPr>
            <p:cNvPr id="3"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 name="Group 9"/>
          <p:cNvGrpSpPr/>
          <p:nvPr userDrawn="1"/>
        </p:nvGrpSpPr>
        <p:grpSpPr>
          <a:xfrm flipH="1">
            <a:off x="8524382" y="4731991"/>
            <a:ext cx="224082" cy="221156"/>
            <a:chOff x="4328868" y="5502988"/>
            <a:chExt cx="500307" cy="493774"/>
          </a:xfrm>
        </p:grpSpPr>
        <p:sp>
          <p:nvSpPr>
            <p:cNvPr id="6"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8" name="Straight Connector 3"/>
          <p:cNvCxnSpPr/>
          <p:nvPr userDrawn="1"/>
        </p:nvCxnSpPr>
        <p:spPr>
          <a:xfrm>
            <a:off x="8143382"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82317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90832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4455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2022/11/18</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331255668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2022/11/18</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extLst>
      <p:ext uri="{BB962C8B-B14F-4D97-AF65-F5344CB8AC3E}">
        <p14:creationId xmlns:p14="http://schemas.microsoft.com/office/powerpoint/2010/main" val="228502315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252746"/>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8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81" r:id="rId15"/>
    <p:sldLayoutId id="2147483682" r:id="rId16"/>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9144000" cy="5143500"/>
          </a:xfrm>
          <a:prstGeom prst="rect">
            <a:avLst/>
          </a:prstGeom>
          <a:solidFill>
            <a:srgbClr val="DF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extLst>
      <p:ext uri="{BB962C8B-B14F-4D97-AF65-F5344CB8AC3E}">
        <p14:creationId xmlns:p14="http://schemas.microsoft.com/office/powerpoint/2010/main" val="3303329603"/>
      </p:ext>
    </p:extLst>
  </p:cSld>
  <p:clrMap bg1="lt1" tx1="dk1" bg2="lt2" tx2="dk2" accent1="accent1" accent2="accent2" accent3="accent3" accent4="accent4" accent5="accent5" accent6="accent6" hlink="hlink" folHlink="folHlink"/>
  <p:sldLayoutIdLst>
    <p:sldLayoutId id="2147483678" r:id="rId1"/>
    <p:sldLayoutId id="2147483679" r:id="rId2"/>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650284" rtl="0" eaLnBrk="1" latinLnBrk="0" hangingPunct="1">
        <a:lnSpc>
          <a:spcPct val="90000"/>
        </a:lnSpc>
        <a:spcBef>
          <a:spcPct val="0"/>
        </a:spcBef>
        <a:buNone/>
        <a:defRPr sz="3129" kern="1200">
          <a:solidFill>
            <a:schemeClr val="tx1"/>
          </a:solidFill>
          <a:latin typeface="+mj-lt"/>
          <a:ea typeface="+mj-ea"/>
          <a:cs typeface="+mj-cs"/>
        </a:defRPr>
      </a:lvl1pPr>
    </p:titleStyle>
    <p:bodyStyle>
      <a:lvl1pPr marL="162572" indent="-162572" algn="l" defTabSz="650284" rtl="0" eaLnBrk="1" latinLnBrk="0" hangingPunct="1">
        <a:lnSpc>
          <a:spcPct val="90000"/>
        </a:lnSpc>
        <a:spcBef>
          <a:spcPts val="711"/>
        </a:spcBef>
        <a:buFont typeface="Arial" panose="020B0604020202020204" pitchFamily="34" charset="0"/>
        <a:buChar char="•"/>
        <a:defRPr sz="1991" kern="1200">
          <a:solidFill>
            <a:schemeClr val="tx1"/>
          </a:solidFill>
          <a:latin typeface="+mn-lt"/>
          <a:ea typeface="+mn-ea"/>
          <a:cs typeface="+mn-cs"/>
        </a:defRPr>
      </a:lvl1pPr>
      <a:lvl2pPr marL="487714" indent="-162572" algn="l" defTabSz="650284" rtl="0" eaLnBrk="1" latinLnBrk="0" hangingPunct="1">
        <a:lnSpc>
          <a:spcPct val="90000"/>
        </a:lnSpc>
        <a:spcBef>
          <a:spcPts val="356"/>
        </a:spcBef>
        <a:buFont typeface="Arial" panose="020B0604020202020204" pitchFamily="34" charset="0"/>
        <a:buChar char="•"/>
        <a:defRPr sz="1707" kern="1200">
          <a:solidFill>
            <a:schemeClr val="tx1"/>
          </a:solidFill>
          <a:latin typeface="+mn-lt"/>
          <a:ea typeface="+mn-ea"/>
          <a:cs typeface="+mn-cs"/>
        </a:defRPr>
      </a:lvl2pPr>
      <a:lvl3pPr marL="812854" indent="-162572" algn="l" defTabSz="650284" rtl="0" eaLnBrk="1" latinLnBrk="0" hangingPunct="1">
        <a:lnSpc>
          <a:spcPct val="90000"/>
        </a:lnSpc>
        <a:spcBef>
          <a:spcPts val="356"/>
        </a:spcBef>
        <a:buFont typeface="Arial" panose="020B0604020202020204" pitchFamily="34" charset="0"/>
        <a:buChar char="•"/>
        <a:defRPr sz="1422" kern="1200">
          <a:solidFill>
            <a:schemeClr val="tx1"/>
          </a:solidFill>
          <a:latin typeface="+mn-lt"/>
          <a:ea typeface="+mn-ea"/>
          <a:cs typeface="+mn-cs"/>
        </a:defRPr>
      </a:lvl3pPr>
      <a:lvl4pPr marL="1137997" indent="-162572" algn="l" defTabSz="650284"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4pPr>
      <a:lvl5pPr marL="1463139" indent="-162572" algn="l" defTabSz="650284"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5pPr>
      <a:lvl6pPr marL="1788281" indent="-162572" algn="l" defTabSz="650284"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6pPr>
      <a:lvl7pPr marL="2113423" indent="-162572" algn="l" defTabSz="650284"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7pPr>
      <a:lvl8pPr marL="2438565" indent="-162572" algn="l" defTabSz="650284"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8pPr>
      <a:lvl9pPr marL="2763707" indent="-162572" algn="l" defTabSz="650284"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84" rtl="0" eaLnBrk="1" latinLnBrk="0" hangingPunct="1">
        <a:defRPr sz="1280" kern="1200">
          <a:solidFill>
            <a:schemeClr val="tx1"/>
          </a:solidFill>
          <a:latin typeface="+mn-lt"/>
          <a:ea typeface="+mn-ea"/>
          <a:cs typeface="+mn-cs"/>
        </a:defRPr>
      </a:lvl1pPr>
      <a:lvl2pPr marL="325143" algn="l" defTabSz="650284" rtl="0" eaLnBrk="1" latinLnBrk="0" hangingPunct="1">
        <a:defRPr sz="1280" kern="1200">
          <a:solidFill>
            <a:schemeClr val="tx1"/>
          </a:solidFill>
          <a:latin typeface="+mn-lt"/>
          <a:ea typeface="+mn-ea"/>
          <a:cs typeface="+mn-cs"/>
        </a:defRPr>
      </a:lvl2pPr>
      <a:lvl3pPr marL="650284" algn="l" defTabSz="650284" rtl="0" eaLnBrk="1" latinLnBrk="0" hangingPunct="1">
        <a:defRPr sz="1280" kern="1200">
          <a:solidFill>
            <a:schemeClr val="tx1"/>
          </a:solidFill>
          <a:latin typeface="+mn-lt"/>
          <a:ea typeface="+mn-ea"/>
          <a:cs typeface="+mn-cs"/>
        </a:defRPr>
      </a:lvl3pPr>
      <a:lvl4pPr marL="975426" algn="l" defTabSz="650284" rtl="0" eaLnBrk="1" latinLnBrk="0" hangingPunct="1">
        <a:defRPr sz="1280" kern="1200">
          <a:solidFill>
            <a:schemeClr val="tx1"/>
          </a:solidFill>
          <a:latin typeface="+mn-lt"/>
          <a:ea typeface="+mn-ea"/>
          <a:cs typeface="+mn-cs"/>
        </a:defRPr>
      </a:lvl4pPr>
      <a:lvl5pPr marL="1300568" algn="l" defTabSz="650284" rtl="0" eaLnBrk="1" latinLnBrk="0" hangingPunct="1">
        <a:defRPr sz="1280" kern="1200">
          <a:solidFill>
            <a:schemeClr val="tx1"/>
          </a:solidFill>
          <a:latin typeface="+mn-lt"/>
          <a:ea typeface="+mn-ea"/>
          <a:cs typeface="+mn-cs"/>
        </a:defRPr>
      </a:lvl5pPr>
      <a:lvl6pPr marL="1625710" algn="l" defTabSz="650284" rtl="0" eaLnBrk="1" latinLnBrk="0" hangingPunct="1">
        <a:defRPr sz="1280" kern="1200">
          <a:solidFill>
            <a:schemeClr val="tx1"/>
          </a:solidFill>
          <a:latin typeface="+mn-lt"/>
          <a:ea typeface="+mn-ea"/>
          <a:cs typeface="+mn-cs"/>
        </a:defRPr>
      </a:lvl6pPr>
      <a:lvl7pPr marL="1950852" algn="l" defTabSz="650284" rtl="0" eaLnBrk="1" latinLnBrk="0" hangingPunct="1">
        <a:defRPr sz="1280" kern="1200">
          <a:solidFill>
            <a:schemeClr val="tx1"/>
          </a:solidFill>
          <a:latin typeface="+mn-lt"/>
          <a:ea typeface="+mn-ea"/>
          <a:cs typeface="+mn-cs"/>
        </a:defRPr>
      </a:lvl7pPr>
      <a:lvl8pPr marL="2275994" algn="l" defTabSz="650284" rtl="0" eaLnBrk="1" latinLnBrk="0" hangingPunct="1">
        <a:defRPr sz="1280" kern="1200">
          <a:solidFill>
            <a:schemeClr val="tx1"/>
          </a:solidFill>
          <a:latin typeface="+mn-lt"/>
          <a:ea typeface="+mn-ea"/>
          <a:cs typeface="+mn-cs"/>
        </a:defRPr>
      </a:lvl8pPr>
      <a:lvl9pPr marL="2601137" algn="l" defTabSz="650284"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9.jpeg"/><Relationship Id="rId7" Type="http://schemas.openxmlformats.org/officeDocument/2006/relationships/diagramData" Target="../diagrams/data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2.jpeg"/><Relationship Id="rId11" Type="http://schemas.microsoft.com/office/2007/relationships/diagramDrawing" Target="../diagrams/drawing2.xml"/><Relationship Id="rId5" Type="http://schemas.openxmlformats.org/officeDocument/2006/relationships/image" Target="../media/image31.jpeg"/><Relationship Id="rId10" Type="http://schemas.openxmlformats.org/officeDocument/2006/relationships/diagramColors" Target="../diagrams/colors2.xml"/><Relationship Id="rId4" Type="http://schemas.openxmlformats.org/officeDocument/2006/relationships/image" Target="../media/image30.jpeg"/><Relationship Id="rId9"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image" Target="../media/image42.jpeg"/><Relationship Id="rId5" Type="http://schemas.openxmlformats.org/officeDocument/2006/relationships/diagramData" Target="../diagrams/data3.xml"/><Relationship Id="rId10" Type="http://schemas.openxmlformats.org/officeDocument/2006/relationships/image" Target="../media/image41.jpeg"/><Relationship Id="rId4" Type="http://schemas.openxmlformats.org/officeDocument/2006/relationships/image" Target="../media/image1.png"/><Relationship Id="rId9" Type="http://schemas.microsoft.com/office/2007/relationships/diagramDrawing" Target="../diagrams/drawing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2" y="1779662"/>
            <a:ext cx="9144000" cy="364288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68" y="-31318"/>
            <a:ext cx="7920880" cy="1545877"/>
          </a:xfrm>
          <a:prstGeom prst="rect">
            <a:avLst/>
          </a:prstGeom>
        </p:spPr>
      </p:pic>
      <p:sp>
        <p:nvSpPr>
          <p:cNvPr id="11" name="TextBox 10"/>
          <p:cNvSpPr txBox="1">
            <a:spLocks noChangeArrowheads="1"/>
          </p:cNvSpPr>
          <p:nvPr/>
        </p:nvSpPr>
        <p:spPr bwMode="auto">
          <a:xfrm>
            <a:off x="683568" y="1328450"/>
            <a:ext cx="628890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sz="2800" b="1" dirty="0">
                <a:solidFill>
                  <a:srgbClr val="2A8910"/>
                </a:solidFill>
                <a:latin typeface="微软雅黑" pitchFamily="34" charset="-122"/>
                <a:ea typeface="微软雅黑" pitchFamily="34" charset="-122"/>
              </a:rPr>
              <a:t>如何培养幼儿在区域活动中的思维能力</a:t>
            </a: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129" y="-15592"/>
            <a:ext cx="1529082" cy="4891598"/>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4701" y="2272024"/>
            <a:ext cx="3208926" cy="2720031"/>
          </a:xfrm>
          <a:prstGeom prst="rect">
            <a:avLst/>
          </a:prstGeom>
        </p:spPr>
      </p:pic>
      <p:sp>
        <p:nvSpPr>
          <p:cNvPr id="14" name="TextBox 5"/>
          <p:cNvSpPr txBox="1">
            <a:spLocks noChangeArrowheads="1"/>
          </p:cNvSpPr>
          <p:nvPr/>
        </p:nvSpPr>
        <p:spPr bwMode="auto">
          <a:xfrm>
            <a:off x="755576" y="2294751"/>
            <a:ext cx="358944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sz="1600" b="1" dirty="0">
                <a:solidFill>
                  <a:schemeClr val="tx2">
                    <a:lumMod val="50000"/>
                  </a:schemeClr>
                </a:solidFill>
                <a:latin typeface="微软雅黑" panose="020B0503020204020204" pitchFamily="34" charset="-122"/>
                <a:ea typeface="微软雅黑" panose="020B0503020204020204" pitchFamily="34" charset="-122"/>
              </a:rPr>
              <a:t>汇报人</a:t>
            </a:r>
            <a:r>
              <a:rPr lang="zh-CN" altLang="en-US" sz="1600" b="1" dirty="0" smtClean="0">
                <a:solidFill>
                  <a:schemeClr val="tx2">
                    <a:lumMod val="50000"/>
                  </a:schemeClr>
                </a:solidFill>
                <a:latin typeface="微软雅黑" panose="020B0503020204020204" pitchFamily="34" charset="-122"/>
                <a:ea typeface="微软雅黑" panose="020B0503020204020204" pitchFamily="34" charset="-122"/>
              </a:rPr>
              <a:t>：张世平   </a:t>
            </a:r>
            <a:r>
              <a:rPr lang="zh-CN" altLang="en-US" sz="1600" b="1" dirty="0">
                <a:solidFill>
                  <a:schemeClr val="tx2">
                    <a:lumMod val="50000"/>
                  </a:schemeClr>
                </a:solidFill>
                <a:latin typeface="微软雅黑" panose="020B0503020204020204" pitchFamily="34" charset="-122"/>
                <a:ea typeface="微软雅黑" panose="020B0503020204020204" pitchFamily="34" charset="-122"/>
              </a:rPr>
              <a:t>时间</a:t>
            </a:r>
            <a:r>
              <a:rPr lang="zh-CN" altLang="en-US" sz="1600" b="1" dirty="0" smtClean="0">
                <a:solidFill>
                  <a:schemeClr val="tx2">
                    <a:lumMod val="50000"/>
                  </a:schemeClr>
                </a:solidFill>
                <a:latin typeface="微软雅黑" panose="020B0503020204020204" pitchFamily="34" charset="-122"/>
                <a:ea typeface="微软雅黑" panose="020B0503020204020204" pitchFamily="34" charset="-122"/>
              </a:rPr>
              <a:t>：</a:t>
            </a:r>
            <a:r>
              <a:rPr lang="en-US" altLang="zh-CN" sz="1600" b="1" dirty="0" smtClean="0">
                <a:solidFill>
                  <a:schemeClr val="tx2">
                    <a:lumMod val="50000"/>
                  </a:schemeClr>
                </a:solidFill>
                <a:latin typeface="微软雅黑" panose="020B0503020204020204" pitchFamily="34" charset="-122"/>
                <a:ea typeface="微软雅黑" panose="020B0503020204020204" pitchFamily="34" charset="-122"/>
              </a:rPr>
              <a:t>2022</a:t>
            </a:r>
            <a:r>
              <a:rPr lang="zh-CN" altLang="en-US" sz="1600" b="1" dirty="0" smtClean="0">
                <a:solidFill>
                  <a:schemeClr val="tx2">
                    <a:lumMod val="50000"/>
                  </a:schemeClr>
                </a:solidFill>
                <a:latin typeface="微软雅黑" panose="020B0503020204020204" pitchFamily="34" charset="-122"/>
                <a:ea typeface="微软雅黑" panose="020B0503020204020204" pitchFamily="34" charset="-122"/>
              </a:rPr>
              <a:t>年</a:t>
            </a:r>
            <a:r>
              <a:rPr lang="en-US" altLang="zh-CN" sz="1600" b="1" dirty="0" smtClean="0">
                <a:solidFill>
                  <a:schemeClr val="tx2">
                    <a:lumMod val="50000"/>
                  </a:schemeClr>
                </a:solidFill>
                <a:latin typeface="微软雅黑" panose="020B0503020204020204" pitchFamily="34" charset="-122"/>
                <a:ea typeface="微软雅黑" panose="020B0503020204020204" pitchFamily="34" charset="-122"/>
              </a:rPr>
              <a:t>11</a:t>
            </a:r>
            <a:r>
              <a:rPr lang="zh-CN" altLang="en-US" sz="1600" b="1" dirty="0" smtClean="0">
                <a:solidFill>
                  <a:schemeClr val="tx2">
                    <a:lumMod val="50000"/>
                  </a:schemeClr>
                </a:solidFill>
                <a:latin typeface="微软雅黑" panose="020B0503020204020204" pitchFamily="34" charset="-122"/>
                <a:ea typeface="微软雅黑" panose="020B0503020204020204" pitchFamily="34" charset="-122"/>
              </a:rPr>
              <a:t>月</a:t>
            </a:r>
            <a:endParaRPr lang="en-US" altLang="zh-CN" sz="1600"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2059" y="171871"/>
            <a:ext cx="1117104" cy="113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91691808"/>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915816" y="267494"/>
            <a:ext cx="4392488" cy="452432"/>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 </a:t>
            </a: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四）要调动孩子的多种感官参加</a:t>
            </a:r>
            <a:r>
              <a:rPr lang="zh-CN" altLang="en-US" dirty="0" smtClean="0">
                <a:solidFill>
                  <a:schemeClr val="tx2"/>
                </a:solidFill>
                <a:latin typeface="微软雅黑" panose="020B0503020204020204" pitchFamily="34" charset="-122"/>
                <a:ea typeface="微软雅黑" panose="020B0503020204020204" pitchFamily="34" charset="-122"/>
              </a:rPr>
              <a:t>观察</a:t>
            </a: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0" name="等腰三角形 29"/>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2364291563"/>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algn="ctr"/>
                      <a:endParaRPr lang="zh-CN"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anose="020B0503020204020204" pitchFamily="34" charset="-122"/>
                          <a:ea typeface="微软雅黑" panose="020B0503020204020204" pitchFamily="34" charset="-122"/>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7" name="矩形 6"/>
          <p:cNvSpPr/>
          <p:nvPr/>
        </p:nvSpPr>
        <p:spPr>
          <a:xfrm>
            <a:off x="0" y="112308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扩宽幼儿视角</a:t>
            </a:r>
          </a:p>
          <a:p>
            <a:pPr algn="ctr"/>
            <a:r>
              <a:rPr lang="zh-CN" altLang="en-US" sz="1400" dirty="0">
                <a:solidFill>
                  <a:schemeClr val="bg1"/>
                </a:solidFill>
                <a:latin typeface="微软雅黑" panose="020B0503020204020204" pitchFamily="34" charset="-122"/>
                <a:ea typeface="微软雅黑" panose="020B0503020204020204" pitchFamily="34" charset="-122"/>
              </a:rPr>
              <a:t>掌握观察</a:t>
            </a:r>
            <a:r>
              <a:rPr lang="zh-CN" altLang="en-US" sz="1400" dirty="0" smtClean="0">
                <a:solidFill>
                  <a:schemeClr val="bg1"/>
                </a:solidFill>
                <a:latin typeface="微软雅黑" panose="020B0503020204020204" pitchFamily="34" charset="-122"/>
                <a:ea typeface="微软雅黑" panose="020B0503020204020204" pitchFamily="34" charset="-122"/>
              </a:rPr>
              <a:t>方法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979712" y="1735873"/>
            <a:ext cx="6048672" cy="2169825"/>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要</a:t>
            </a:r>
            <a:r>
              <a:rPr lang="zh-CN" altLang="zh-CN" dirty="0">
                <a:latin typeface="微软雅黑" pitchFamily="34" charset="-122"/>
                <a:ea typeface="微软雅黑" pitchFamily="34" charset="-122"/>
              </a:rPr>
              <a:t>调动孩子的多种感官参加观察。这样可以使大脑从多方面进行分析综合活动。同时，由于孩子注意力的稳定性不强，需要经常变换方式，调动孩子的视觉、听觉、触觉、嗅觉来参加观察，使孩子的兴奋中心能不断地转移，但又不离开所观察的事物。</a:t>
            </a:r>
            <a:endParaRPr lang="zh-CN" altLang="en-US" dirty="0">
              <a:latin typeface="微软雅黑" pitchFamily="34" charset="-122"/>
              <a:ea typeface="微软雅黑" pitchFamily="34" charset="-122"/>
            </a:endParaRPr>
          </a:p>
        </p:txBody>
      </p:sp>
      <p:sp>
        <p:nvSpPr>
          <p:cNvPr id="8" name="等腰三角形 7"/>
          <p:cNvSpPr/>
          <p:nvPr/>
        </p:nvSpPr>
        <p:spPr>
          <a:xfrm rot="16200000">
            <a:off x="1173448" y="1351807"/>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20832552"/>
      </p:ext>
    </p:extLst>
  </p:cSld>
  <p:clrMapOvr>
    <a:masterClrMapping/>
  </p:clrMapOvr>
  <p:transition spd="slow" advClick="0" advTm="3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48"/>
          <p:cNvSpPr txBox="1"/>
          <p:nvPr/>
        </p:nvSpPr>
        <p:spPr>
          <a:xfrm>
            <a:off x="3282127" y="1474747"/>
            <a:ext cx="3998056" cy="369332"/>
          </a:xfrm>
          <a:prstGeom prst="rect">
            <a:avLst/>
          </a:prstGeom>
          <a:noFill/>
        </p:spPr>
        <p:txBody>
          <a:bodyPr wrap="square" lIns="0" tIns="0" rIns="0" bIns="0" rtlCol="0">
            <a:spAutoFit/>
          </a:bodyPr>
          <a:lstStyle/>
          <a:p>
            <a:r>
              <a:rPr lang="zh-CN" altLang="en-US" sz="2400" b="1" dirty="0">
                <a:solidFill>
                  <a:srgbClr val="2A8910"/>
                </a:solidFill>
                <a:latin typeface="微软雅黑" panose="020B0503020204020204" pitchFamily="34" charset="-122"/>
                <a:ea typeface="微软雅黑" panose="020B0503020204020204" pitchFamily="34" charset="-122"/>
                <a:cs typeface="+mn-ea"/>
                <a:sym typeface="+mn-lt"/>
              </a:rPr>
              <a:t>激发幼儿灵感  闪现创新火花</a:t>
            </a:r>
          </a:p>
        </p:txBody>
      </p:sp>
      <p:sp>
        <p:nvSpPr>
          <p:cNvPr id="35" name="矩形 259"/>
          <p:cNvSpPr>
            <a:spLocks noChangeArrowheads="1"/>
          </p:cNvSpPr>
          <p:nvPr/>
        </p:nvSpPr>
        <p:spPr bwMode="auto">
          <a:xfrm>
            <a:off x="1691680" y="1047790"/>
            <a:ext cx="15619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spc="213" dirty="0" smtClean="0">
                <a:solidFill>
                  <a:schemeClr val="accent1"/>
                </a:solidFill>
                <a:latin typeface="Harrington" panose="04040505050A02020702" pitchFamily="82" charset="0"/>
                <a:cs typeface="Arial" panose="020B0604020202020204" pitchFamily="34" charset="0"/>
              </a:rPr>
              <a:t>02</a:t>
            </a:r>
            <a:endParaRPr lang="zh-CN" altLang="en-US" sz="8800" cap="all" spc="213" dirty="0">
              <a:solidFill>
                <a:schemeClr val="accent1"/>
              </a:solidFill>
              <a:latin typeface="Harrington" panose="04040505050A02020702" pitchFamily="82" charset="0"/>
              <a:cs typeface="Arial" panose="020B0604020202020204" pitchFamily="34" charset="0"/>
            </a:endParaRPr>
          </a:p>
        </p:txBody>
      </p:sp>
      <p:grpSp>
        <p:nvGrpSpPr>
          <p:cNvPr id="7" name="组合 6"/>
          <p:cNvGrpSpPr/>
          <p:nvPr/>
        </p:nvGrpSpPr>
        <p:grpSpPr>
          <a:xfrm>
            <a:off x="-53293" y="2190760"/>
            <a:ext cx="9211855" cy="2951064"/>
            <a:chOff x="-53293" y="2190760"/>
            <a:chExt cx="9211855" cy="2951064"/>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cxnSp>
        <p:nvCxnSpPr>
          <p:cNvPr id="4" name="直接连接符 3"/>
          <p:cNvCxnSpPr/>
          <p:nvPr/>
        </p:nvCxnSpPr>
        <p:spPr>
          <a:xfrm>
            <a:off x="3291838" y="1885968"/>
            <a:ext cx="38583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48"/>
          <p:cNvSpPr txBox="1"/>
          <p:nvPr/>
        </p:nvSpPr>
        <p:spPr>
          <a:xfrm>
            <a:off x="3218194" y="1935398"/>
            <a:ext cx="3998056" cy="369332"/>
          </a:xfrm>
          <a:prstGeom prst="rect">
            <a:avLst/>
          </a:prstGeom>
          <a:noFill/>
        </p:spPr>
        <p:txBody>
          <a:bodyPr wrap="square" lIns="0" tIns="0" rIns="0" bIns="0" rtlCol="0">
            <a:spAutoFit/>
          </a:bodyPr>
          <a:lstStyle/>
          <a:p>
            <a:pPr algn="ctr"/>
            <a:r>
              <a:rPr lang="zh-CN" altLang="en-US" sz="2400" dirty="0" smtClean="0">
                <a:solidFill>
                  <a:srgbClr val="005A9E"/>
                </a:solidFill>
                <a:latin typeface="微软雅黑" panose="020B0503020204020204" pitchFamily="34" charset="-122"/>
                <a:ea typeface="微软雅黑" panose="020B0503020204020204" pitchFamily="34" charset="-122"/>
                <a:cs typeface="+mn-ea"/>
                <a:sym typeface="+mn-lt"/>
              </a:rPr>
              <a:t>培养幼儿的创造力</a:t>
            </a:r>
            <a:endParaRPr lang="zh-CN" altLang="en-US" sz="2400" dirty="0">
              <a:solidFill>
                <a:srgbClr val="005A9E"/>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94177940"/>
      </p:ext>
    </p:extLst>
  </p:cSld>
  <p:clrMapOvr>
    <a:masterClrMapping/>
  </p:clrMapOvr>
  <p:transition spd="slow" advClick="0" advTm="3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kimg.cdn.bcebos.com/pic/342ac65c1038534367890f909a13b07eca808839?x-bce-process=image/watermark,image_d2F0ZXIvYmFpa2U4MA==,g_7,xp_5,yp_5"/>
          <p:cNvPicPr>
            <a:picLocks noChangeAspect="1" noChangeArrowheads="1"/>
          </p:cNvPicPr>
          <p:nvPr/>
        </p:nvPicPr>
        <p:blipFill rotWithShape="1">
          <a:blip r:embed="rId3">
            <a:extLst>
              <a:ext uri="{28A0092B-C50C-407E-A947-70E740481C1C}">
                <a14:useLocalDpi xmlns:a14="http://schemas.microsoft.com/office/drawing/2010/main" val="0"/>
              </a:ext>
            </a:extLst>
          </a:blip>
          <a:srcRect b="9566"/>
          <a:stretch/>
        </p:blipFill>
        <p:spPr bwMode="auto">
          <a:xfrm>
            <a:off x="2027789" y="1173604"/>
            <a:ext cx="2496133" cy="31490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图示 1"/>
          <p:cNvGraphicFramePr/>
          <p:nvPr>
            <p:extLst>
              <p:ext uri="{D42A27DB-BD31-4B8C-83A1-F6EECF244321}">
                <p14:modId xmlns:p14="http://schemas.microsoft.com/office/powerpoint/2010/main" val="2501319207"/>
              </p:ext>
            </p:extLst>
          </p:nvPr>
        </p:nvGraphicFramePr>
        <p:xfrm>
          <a:off x="5004048" y="1064840"/>
          <a:ext cx="3384376"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2181624577"/>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扩宽幼儿视角</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9" name="等腰三角形 28"/>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a:off x="1160748" y="4355164"/>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2700" y="1741562"/>
            <a:ext cx="1268760" cy="591140"/>
            <a:chOff x="0" y="1134516"/>
            <a:chExt cx="1268760" cy="591140"/>
          </a:xfrm>
        </p:grpSpPr>
        <p:sp>
          <p:nvSpPr>
            <p:cNvPr id="15" name="矩形 14"/>
            <p:cNvSpPr/>
            <p:nvPr/>
          </p:nvSpPr>
          <p:spPr>
            <a:xfrm>
              <a:off x="0" y="1134516"/>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激发幼儿灵感  闪现创新</a:t>
              </a:r>
              <a:r>
                <a:rPr lang="zh-CN" altLang="en-US" sz="1400" dirty="0" smtClean="0">
                  <a:latin typeface="微软雅黑" panose="020B0503020204020204" pitchFamily="34" charset="-122"/>
                  <a:ea typeface="微软雅黑" panose="020B0503020204020204" pitchFamily="34" charset="-122"/>
                </a:rPr>
                <a:t>火花</a:t>
              </a:r>
              <a:endParaRPr lang="zh-CN" altLang="en-US" sz="1400" dirty="0">
                <a:latin typeface="微软雅黑" panose="020B0503020204020204" pitchFamily="34" charset="-122"/>
                <a:ea typeface="微软雅黑" panose="020B0503020204020204" pitchFamily="34" charset="-122"/>
              </a:endParaRPr>
            </a:p>
          </p:txBody>
        </p:sp>
        <p:sp>
          <p:nvSpPr>
            <p:cNvPr id="16" name="等腰三角形 15"/>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66234066"/>
      </p:ext>
    </p:extLst>
  </p:cSld>
  <p:clrMapOvr>
    <a:masterClrMapping/>
  </p:clrMapOvr>
  <p:transition spd="slow" advClick="0" advTm="3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051720" y="237242"/>
            <a:ext cx="4896544" cy="417358"/>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一）提供富含创造力因素的材料</a:t>
            </a:r>
          </a:p>
        </p:txBody>
      </p:sp>
      <p:graphicFrame>
        <p:nvGraphicFramePr>
          <p:cNvPr id="7" name="表格 6"/>
          <p:cNvGraphicFramePr>
            <a:graphicFrameLocks noGrp="1"/>
          </p:cNvGraphicFramePr>
          <p:nvPr>
            <p:extLst>
              <p:ext uri="{D42A27DB-BD31-4B8C-83A1-F6EECF244321}">
                <p14:modId xmlns:p14="http://schemas.microsoft.com/office/powerpoint/2010/main" val="3881228056"/>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8" name="组合 7"/>
          <p:cNvGrpSpPr/>
          <p:nvPr/>
        </p:nvGrpSpPr>
        <p:grpSpPr>
          <a:xfrm>
            <a:off x="-12700" y="1741562"/>
            <a:ext cx="1268760" cy="591140"/>
            <a:chOff x="0" y="1134516"/>
            <a:chExt cx="1268760" cy="591140"/>
          </a:xfrm>
        </p:grpSpPr>
        <p:sp>
          <p:nvSpPr>
            <p:cNvPr id="9" name="矩形 8"/>
            <p:cNvSpPr/>
            <p:nvPr/>
          </p:nvSpPr>
          <p:spPr>
            <a:xfrm>
              <a:off x="0" y="1134516"/>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激发幼儿灵感  闪现创新</a:t>
              </a:r>
              <a:r>
                <a:rPr lang="zh-CN" altLang="en-US" sz="1400" dirty="0" smtClean="0">
                  <a:latin typeface="微软雅黑" panose="020B0503020204020204" pitchFamily="34" charset="-122"/>
                  <a:ea typeface="微软雅黑" panose="020B0503020204020204" pitchFamily="34" charset="-122"/>
                </a:rPr>
                <a:t>火花</a:t>
              </a:r>
              <a:endParaRPr lang="zh-CN" altLang="en-US" sz="1400" dirty="0">
                <a:latin typeface="微软雅黑" panose="020B0503020204020204" pitchFamily="34" charset="-122"/>
                <a:ea typeface="微软雅黑" panose="020B0503020204020204" pitchFamily="34" charset="-122"/>
              </a:endParaRPr>
            </a:p>
          </p:txBody>
        </p:sp>
        <p:sp>
          <p:nvSpPr>
            <p:cNvPr id="10" name="等腰三角形 9"/>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386" name="Picture 2" descr="C:\Users\Administrator\Documents\Tencent Files\29903699\Image\C2C\58E90BFB1517D7262820E93471B915D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2332" y="2649240"/>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Administrator\Documents\Tencent Files\29903699\Image\C2C\43C34CFF5B0FC8C42A0D85339DD628A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340" y="2643758"/>
            <a:ext cx="162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691680" y="915566"/>
            <a:ext cx="6137984" cy="1338828"/>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儿童</a:t>
            </a:r>
            <a:r>
              <a:rPr lang="zh-CN" altLang="zh-CN" dirty="0">
                <a:latin typeface="微软雅黑" pitchFamily="34" charset="-122"/>
                <a:ea typeface="微软雅黑" pitchFamily="34" charset="-122"/>
              </a:rPr>
              <a:t>之所以对区角活动比较感兴趣，主要是因为他们能使用材料进行创造。因此，幼儿园提供的材料量一定要大、种类齐全，便于儿童选择，材料需要带有一定的创造性。</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590068274"/>
      </p:ext>
    </p:extLst>
  </p:cSld>
  <p:clrMapOvr>
    <a:masterClrMapping/>
  </p:clrMapOvr>
  <p:transition spd="slow" advClick="0" advTm="3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4896544" cy="417358"/>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（二）设置幼儿创造的环境</a:t>
            </a:r>
          </a:p>
        </p:txBody>
      </p:sp>
      <p:sp>
        <p:nvSpPr>
          <p:cNvPr id="30" name="等腰三角形 29"/>
          <p:cNvSpPr/>
          <p:nvPr/>
        </p:nvSpPr>
        <p:spPr>
          <a:xfrm rot="16200000">
            <a:off x="1160748" y="1971425"/>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2686127581"/>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8" name="组合 7"/>
          <p:cNvGrpSpPr/>
          <p:nvPr/>
        </p:nvGrpSpPr>
        <p:grpSpPr>
          <a:xfrm>
            <a:off x="-12700" y="1741562"/>
            <a:ext cx="1268760" cy="591140"/>
            <a:chOff x="0" y="1134516"/>
            <a:chExt cx="1268760" cy="591140"/>
          </a:xfrm>
        </p:grpSpPr>
        <p:sp>
          <p:nvSpPr>
            <p:cNvPr id="9" name="矩形 8"/>
            <p:cNvSpPr/>
            <p:nvPr/>
          </p:nvSpPr>
          <p:spPr>
            <a:xfrm>
              <a:off x="0" y="1134516"/>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激发幼儿灵感  闪现创新</a:t>
              </a:r>
              <a:r>
                <a:rPr lang="zh-CN" altLang="en-US" sz="1400" dirty="0" smtClean="0">
                  <a:latin typeface="微软雅黑" panose="020B0503020204020204" pitchFamily="34" charset="-122"/>
                  <a:ea typeface="微软雅黑" panose="020B0503020204020204" pitchFamily="34" charset="-122"/>
                </a:rPr>
                <a:t>火花</a:t>
              </a:r>
              <a:endParaRPr lang="zh-CN" altLang="en-US" sz="1400" dirty="0">
                <a:latin typeface="微软雅黑" panose="020B0503020204020204" pitchFamily="34" charset="-122"/>
                <a:ea typeface="微软雅黑" panose="020B0503020204020204" pitchFamily="34" charset="-122"/>
              </a:endParaRPr>
            </a:p>
          </p:txBody>
        </p:sp>
        <p:sp>
          <p:nvSpPr>
            <p:cNvPr id="10" name="等腰三角形 9"/>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979712" y="987574"/>
            <a:ext cx="6192688" cy="1754326"/>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幼儿</a:t>
            </a:r>
            <a:r>
              <a:rPr lang="zh-CN" altLang="zh-CN" dirty="0">
                <a:latin typeface="微软雅黑" pitchFamily="34" charset="-122"/>
                <a:ea typeface="微软雅黑" pitchFamily="34" charset="-122"/>
              </a:rPr>
              <a:t>比较喜欢和奇怪、特别的事物，在他们幼稚的想法中，创造力时隐时现，有时候幼儿独特的思维方式所表现出来的行为可能让人无法理解，这就要老师及时去发现、解放儿童的思想、手、口，充分发挥儿童的创造力。</a:t>
            </a:r>
            <a:endParaRPr lang="zh-CN" altLang="en-US" dirty="0">
              <a:latin typeface="微软雅黑" pitchFamily="34" charset="-122"/>
              <a:ea typeface="微软雅黑" pitchFamily="34" charset="-122"/>
            </a:endParaRPr>
          </a:p>
        </p:txBody>
      </p:sp>
      <p:pic>
        <p:nvPicPr>
          <p:cNvPr id="15362" name="Picture 2" descr="C:\Users\Administrator\Documents\Tencent Files\29903699\Image\C2C\9DC394E1567027EBCFEEB069BC242DA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4228" y="3018656"/>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Administrator\Documents\Tencent Files\29903699\Image\C2C\B32EE63DF112EC33022355D267C41F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972544"/>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11936"/>
      </p:ext>
    </p:extLst>
  </p:cSld>
  <p:clrMapOvr>
    <a:masterClrMapping/>
  </p:clrMapOvr>
  <p:transition spd="slow" advClick="0" advTm="3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4896544" cy="417358"/>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（三）对幼儿的感官进行开发</a:t>
            </a:r>
          </a:p>
        </p:txBody>
      </p:sp>
      <p:graphicFrame>
        <p:nvGraphicFramePr>
          <p:cNvPr id="7" name="表格 6"/>
          <p:cNvGraphicFramePr>
            <a:graphicFrameLocks noGrp="1"/>
          </p:cNvGraphicFramePr>
          <p:nvPr>
            <p:extLst>
              <p:ext uri="{D42A27DB-BD31-4B8C-83A1-F6EECF244321}">
                <p14:modId xmlns:p14="http://schemas.microsoft.com/office/powerpoint/2010/main" val="3641357339"/>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8" name="组合 7"/>
          <p:cNvGrpSpPr/>
          <p:nvPr/>
        </p:nvGrpSpPr>
        <p:grpSpPr>
          <a:xfrm>
            <a:off x="-12700" y="1741562"/>
            <a:ext cx="1268760" cy="591140"/>
            <a:chOff x="0" y="1134516"/>
            <a:chExt cx="1268760" cy="591140"/>
          </a:xfrm>
        </p:grpSpPr>
        <p:sp>
          <p:nvSpPr>
            <p:cNvPr id="9" name="矩形 8"/>
            <p:cNvSpPr/>
            <p:nvPr/>
          </p:nvSpPr>
          <p:spPr>
            <a:xfrm>
              <a:off x="0" y="1134516"/>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激发幼儿灵感  闪现创新</a:t>
              </a:r>
              <a:r>
                <a:rPr lang="zh-CN" altLang="en-US" sz="1400" dirty="0" smtClean="0">
                  <a:latin typeface="微软雅黑" panose="020B0503020204020204" pitchFamily="34" charset="-122"/>
                  <a:ea typeface="微软雅黑" panose="020B0503020204020204" pitchFamily="34" charset="-122"/>
                </a:rPr>
                <a:t>火花</a:t>
              </a:r>
              <a:endParaRPr lang="zh-CN" altLang="en-US" sz="1400" dirty="0">
                <a:latin typeface="微软雅黑" panose="020B0503020204020204" pitchFamily="34" charset="-122"/>
                <a:ea typeface="微软雅黑" panose="020B0503020204020204" pitchFamily="34" charset="-122"/>
              </a:endParaRPr>
            </a:p>
          </p:txBody>
        </p:sp>
        <p:sp>
          <p:nvSpPr>
            <p:cNvPr id="10" name="等腰三角形 9"/>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916708" y="1009948"/>
            <a:ext cx="5904656" cy="1289905"/>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区</a:t>
            </a:r>
            <a:r>
              <a:rPr lang="zh-CN" altLang="zh-CN" dirty="0">
                <a:latin typeface="微软雅黑" pitchFamily="34" charset="-122"/>
                <a:ea typeface="微软雅黑" pitchFamily="34" charset="-122"/>
              </a:rPr>
              <a:t>角活动存在的主要形式是幼儿的自我动手活动。教师引导幼儿在区角活动中多看、多想、多做，让幼儿能在活动的过程中拓宽自己的眼界，提高自己的知识储备量。</a:t>
            </a:r>
            <a:endParaRPr lang="zh-CN" altLang="en-US" dirty="0">
              <a:latin typeface="微软雅黑" pitchFamily="34" charset="-122"/>
              <a:ea typeface="微软雅黑" pitchFamily="34" charset="-122"/>
            </a:endParaRPr>
          </a:p>
        </p:txBody>
      </p:sp>
      <p:pic>
        <p:nvPicPr>
          <p:cNvPr id="14338" name="Picture 2" descr="C:\Users\Administrator\Documents\Tencent Files\29903699\Image\C2C\69CBFB5AB99F527A62D8AB28A06BE8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57175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Administrator\Documents\Tencent Files\29903699\Image\C2C\A1D96042AAC5AC5077AC96D4963BF0F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257175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571750"/>
            <a:ext cx="240013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111936"/>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ppt_x"/>
                                          </p:val>
                                        </p:tav>
                                        <p:tav tm="100000">
                                          <p:val>
                                            <p:strVal val="#ppt_x"/>
                                          </p:val>
                                        </p:tav>
                                      </p:tavLst>
                                    </p:anim>
                                    <p:anim calcmode="lin" valueType="num">
                                      <p:cBhvr additive="base">
                                        <p:cTn id="20"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48"/>
          <p:cNvSpPr txBox="1"/>
          <p:nvPr/>
        </p:nvSpPr>
        <p:spPr>
          <a:xfrm>
            <a:off x="3282127" y="1474747"/>
            <a:ext cx="3998056" cy="369332"/>
          </a:xfrm>
          <a:prstGeom prst="rect">
            <a:avLst/>
          </a:prstGeom>
          <a:noFill/>
        </p:spPr>
        <p:txBody>
          <a:bodyPr wrap="square" lIns="0" tIns="0" rIns="0" bIns="0" rtlCol="0">
            <a:spAutoFit/>
          </a:bodyPr>
          <a:lstStyle/>
          <a:p>
            <a:r>
              <a:rPr lang="zh-CN" altLang="en-US" sz="2400" b="1" dirty="0">
                <a:solidFill>
                  <a:srgbClr val="2A8910"/>
                </a:solidFill>
                <a:latin typeface="微软雅黑" panose="020B0503020204020204" pitchFamily="34" charset="-122"/>
                <a:ea typeface="微软雅黑" panose="020B0503020204020204" pitchFamily="34" charset="-122"/>
                <a:cs typeface="+mn-ea"/>
                <a:sym typeface="+mn-lt"/>
              </a:rPr>
              <a:t>训练幼儿思维  插上想象翅膀</a:t>
            </a:r>
          </a:p>
        </p:txBody>
      </p:sp>
      <p:sp>
        <p:nvSpPr>
          <p:cNvPr id="35" name="矩形 259"/>
          <p:cNvSpPr>
            <a:spLocks noChangeArrowheads="1"/>
          </p:cNvSpPr>
          <p:nvPr/>
        </p:nvSpPr>
        <p:spPr bwMode="auto">
          <a:xfrm>
            <a:off x="1691680" y="1047790"/>
            <a:ext cx="15619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spc="213" dirty="0" smtClean="0">
                <a:solidFill>
                  <a:schemeClr val="accent3"/>
                </a:solidFill>
                <a:latin typeface="Harrington" panose="04040505050A02020702" pitchFamily="82" charset="0"/>
                <a:cs typeface="Arial" panose="020B0604020202020204" pitchFamily="34" charset="0"/>
              </a:rPr>
              <a:t>03</a:t>
            </a:r>
            <a:endParaRPr lang="zh-CN" altLang="en-US" sz="8800" cap="all" spc="213" dirty="0">
              <a:solidFill>
                <a:schemeClr val="accent3"/>
              </a:solidFill>
              <a:latin typeface="Harrington" panose="04040505050A02020702" pitchFamily="82" charset="0"/>
              <a:cs typeface="Arial" panose="020B0604020202020204" pitchFamily="34" charset="0"/>
            </a:endParaRPr>
          </a:p>
        </p:txBody>
      </p:sp>
      <p:grpSp>
        <p:nvGrpSpPr>
          <p:cNvPr id="7" name="组合 6"/>
          <p:cNvGrpSpPr/>
          <p:nvPr/>
        </p:nvGrpSpPr>
        <p:grpSpPr>
          <a:xfrm>
            <a:off x="-53293" y="2190760"/>
            <a:ext cx="9211855" cy="2951064"/>
            <a:chOff x="-53293" y="2190760"/>
            <a:chExt cx="9211855" cy="2951064"/>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cxnSp>
        <p:nvCxnSpPr>
          <p:cNvPr id="4" name="直接连接符 3"/>
          <p:cNvCxnSpPr/>
          <p:nvPr/>
        </p:nvCxnSpPr>
        <p:spPr>
          <a:xfrm>
            <a:off x="3291838" y="1885968"/>
            <a:ext cx="38583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48"/>
          <p:cNvSpPr txBox="1"/>
          <p:nvPr/>
        </p:nvSpPr>
        <p:spPr>
          <a:xfrm>
            <a:off x="3218194" y="1935398"/>
            <a:ext cx="3998056" cy="369332"/>
          </a:xfrm>
          <a:prstGeom prst="rect">
            <a:avLst/>
          </a:prstGeom>
          <a:noFill/>
        </p:spPr>
        <p:txBody>
          <a:bodyPr wrap="square" lIns="0" tIns="0" rIns="0" bIns="0" rtlCol="0">
            <a:spAutoFit/>
          </a:bodyPr>
          <a:lstStyle/>
          <a:p>
            <a:pPr algn="ctr"/>
            <a:r>
              <a:rPr lang="zh-CN" altLang="en-US" sz="2400" dirty="0" smtClean="0">
                <a:solidFill>
                  <a:srgbClr val="005A9E"/>
                </a:solidFill>
                <a:latin typeface="微软雅黑" panose="020B0503020204020204" pitchFamily="34" charset="-122"/>
                <a:ea typeface="微软雅黑" panose="020B0503020204020204" pitchFamily="34" charset="-122"/>
                <a:cs typeface="+mn-ea"/>
                <a:sym typeface="+mn-lt"/>
              </a:rPr>
              <a:t>培养幼儿的想象力</a:t>
            </a:r>
            <a:endParaRPr lang="zh-CN" altLang="en-US" sz="2400" dirty="0">
              <a:solidFill>
                <a:srgbClr val="005A9E"/>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88085008"/>
      </p:ext>
    </p:extLst>
  </p:cSld>
  <p:clrMapOvr>
    <a:masterClrMapping/>
  </p:clrMapOvr>
  <p:transition spd="slow" advClick="0" advTm="3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等腰三角形 29"/>
          <p:cNvSpPr/>
          <p:nvPr/>
        </p:nvSpPr>
        <p:spPr>
          <a:xfrm rot="16200000">
            <a:off x="4004556" y="2509504"/>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5" name="表格 14"/>
          <p:cNvGraphicFramePr>
            <a:graphicFrameLocks noGrp="1"/>
          </p:cNvGraphicFramePr>
          <p:nvPr>
            <p:extLst>
              <p:ext uri="{D42A27DB-BD31-4B8C-83A1-F6EECF244321}">
                <p14:modId xmlns:p14="http://schemas.microsoft.com/office/powerpoint/2010/main" val="2393273670"/>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9" name="矩形 18"/>
          <p:cNvSpPr/>
          <p:nvPr/>
        </p:nvSpPr>
        <p:spPr>
          <a:xfrm>
            <a:off x="-12700" y="2318739"/>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训练幼儿思维</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插上想象</a:t>
            </a:r>
            <a:r>
              <a:rPr lang="zh-CN" altLang="en-US" sz="1400" dirty="0" smtClean="0">
                <a:solidFill>
                  <a:schemeClr val="bg1"/>
                </a:solidFill>
                <a:latin typeface="微软雅黑" panose="020B0503020204020204" pitchFamily="34" charset="-122"/>
                <a:ea typeface="微软雅黑" panose="020B0503020204020204" pitchFamily="34" charset="-122"/>
              </a:rPr>
              <a:t>翅膀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856284" y="1186355"/>
            <a:ext cx="6318448" cy="2862322"/>
          </a:xfrm>
          <a:prstGeom prst="rect">
            <a:avLst/>
          </a:prstGeom>
        </p:spPr>
        <p:txBody>
          <a:bodyPr wrap="square">
            <a:spAutoFit/>
          </a:bodyPr>
          <a:lstStyle/>
          <a:p>
            <a:pPr>
              <a:lnSpc>
                <a:spcPct val="20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想象力</a:t>
            </a:r>
            <a:r>
              <a:rPr lang="zh-CN" altLang="zh-CN" dirty="0">
                <a:latin typeface="微软雅黑" pitchFamily="34" charset="-122"/>
                <a:ea typeface="微软雅黑" pitchFamily="34" charset="-122"/>
              </a:rPr>
              <a:t>是在幼儿头脑中“描绘”画面的能力，就好像是一只画笔，清晰的、色彩鲜艳的、天马行空等，想象力是人大脑中一种强大的功能，属于右脑的形象思维能力。在区域内，我们从游戏主题、内容、材料等不同角度对幼儿进行启发引导，培养幼儿的多向思维能力。</a:t>
            </a:r>
          </a:p>
        </p:txBody>
      </p:sp>
    </p:spTree>
    <p:extLst>
      <p:ext uri="{BB962C8B-B14F-4D97-AF65-F5344CB8AC3E}">
        <p14:creationId xmlns:p14="http://schemas.microsoft.com/office/powerpoint/2010/main" val="1738553901"/>
      </p:ext>
    </p:extLst>
  </p:cSld>
  <p:clrMapOvr>
    <a:masterClrMapping/>
  </p:clrMapOvr>
  <p:transition spd="slow" advClick="0" advTm="3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5256584" cy="452432"/>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一）启发诱导，唤起联想</a:t>
            </a:r>
          </a:p>
        </p:txBody>
      </p:sp>
      <p:sp>
        <p:nvSpPr>
          <p:cNvPr id="30" name="等腰三角形 29"/>
          <p:cNvSpPr/>
          <p:nvPr/>
        </p:nvSpPr>
        <p:spPr>
          <a:xfrm rot="16200000">
            <a:off x="4004556" y="2509504"/>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5" name="表格 14"/>
          <p:cNvGraphicFramePr>
            <a:graphicFrameLocks noGrp="1"/>
          </p:cNvGraphicFramePr>
          <p:nvPr>
            <p:extLst>
              <p:ext uri="{D42A27DB-BD31-4B8C-83A1-F6EECF244321}">
                <p14:modId xmlns:p14="http://schemas.microsoft.com/office/powerpoint/2010/main" val="162096318"/>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9" name="矩形 18"/>
          <p:cNvSpPr/>
          <p:nvPr/>
        </p:nvSpPr>
        <p:spPr>
          <a:xfrm>
            <a:off x="-12700" y="2318739"/>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训练幼儿思维</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插上想象</a:t>
            </a:r>
            <a:r>
              <a:rPr lang="zh-CN" altLang="en-US" sz="1400" dirty="0" smtClean="0">
                <a:solidFill>
                  <a:schemeClr val="bg1"/>
                </a:solidFill>
                <a:latin typeface="微软雅黑" panose="020B0503020204020204" pitchFamily="34" charset="-122"/>
                <a:ea typeface="微软雅黑" panose="020B0503020204020204" pitchFamily="34" charset="-122"/>
              </a:rPr>
              <a:t>翅膀</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134232" y="1216841"/>
            <a:ext cx="5617108" cy="2585323"/>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引导</a:t>
            </a:r>
            <a:r>
              <a:rPr lang="zh-CN" altLang="zh-CN" b="1" dirty="0">
                <a:latin typeface="微软雅黑" pitchFamily="34" charset="-122"/>
                <a:ea typeface="微软雅黑" pitchFamily="34" charset="-122"/>
              </a:rPr>
              <a:t>幼儿建构丰富的形象。</a:t>
            </a:r>
            <a:r>
              <a:rPr lang="zh-CN" altLang="zh-CN" dirty="0">
                <a:latin typeface="微软雅黑" pitchFamily="34" charset="-122"/>
                <a:ea typeface="微软雅黑" pitchFamily="34" charset="-122"/>
              </a:rPr>
              <a:t>一般来说，我们希望幼儿围绕主题内容进行建构。幼儿建构的内容是否离题，形象是否丰富，往往反映了幼儿的思维水平。在以“欢乐的动物园”为主题的活动中，我们先从主体形象一一动物入手，引导幼儿说说打算建构哪些动物形象。</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023645078"/>
      </p:ext>
    </p:extLst>
  </p:cSld>
  <p:clrMapOvr>
    <a:masterClrMapping/>
  </p:clrMapOvr>
  <p:transition spd="slow" advClick="0" advTm="300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1907704" y="275342"/>
            <a:ext cx="5256584" cy="417358"/>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二）利用本土资源，体现个性化特点</a:t>
            </a:r>
          </a:p>
        </p:txBody>
      </p:sp>
      <p:sp>
        <p:nvSpPr>
          <p:cNvPr id="30" name="等腰三角形 29"/>
          <p:cNvSpPr/>
          <p:nvPr/>
        </p:nvSpPr>
        <p:spPr>
          <a:xfrm rot="16200000">
            <a:off x="1160748" y="256351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3882181703"/>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12700" y="2318739"/>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训练幼儿思维</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插上想象</a:t>
            </a:r>
            <a:r>
              <a:rPr lang="zh-CN" altLang="en-US" sz="1400" dirty="0" smtClean="0">
                <a:solidFill>
                  <a:schemeClr val="bg1"/>
                </a:solidFill>
                <a:latin typeface="微软雅黑" panose="020B0503020204020204" pitchFamily="34" charset="-122"/>
                <a:ea typeface="微软雅黑" panose="020B0503020204020204" pitchFamily="34" charset="-122"/>
              </a:rPr>
              <a:t>翅膀</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9" name="Picture 2" descr="C:\Users\Administrator\Documents\Tencent Files\29903699\Image\C2C\26FF45AE003D4D7821E13B9B0F25C5E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987574"/>
            <a:ext cx="27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117384" y="1399826"/>
            <a:ext cx="3390720" cy="2169825"/>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在</a:t>
            </a:r>
            <a:r>
              <a:rPr lang="zh-CN" altLang="zh-CN" dirty="0">
                <a:latin typeface="微软雅黑" pitchFamily="34" charset="-122"/>
                <a:ea typeface="微软雅黑" pitchFamily="34" charset="-122"/>
              </a:rPr>
              <a:t>农村地区幼儿园开展多样化教学活动的过程中，老师有意识将本土资源和教学活动进行结合，能够全面展示出幼儿自身的个性化特点。</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147358891"/>
      </p:ext>
    </p:extLst>
  </p:cSld>
  <p:clrMapOvr>
    <a:masterClrMapping/>
  </p:clrMapOvr>
  <p:transition spd="slow" advClick="0" advTm="3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3">
            <a:extLst>
              <a:ext uri="{28A0092B-C50C-407E-A947-70E740481C1C}">
                <a14:useLocalDpi xmlns:a14="http://schemas.microsoft.com/office/drawing/2010/main" val="0"/>
              </a:ext>
            </a:extLst>
          </a:blip>
          <a:srcRect r="38243"/>
          <a:stretch/>
        </p:blipFill>
        <p:spPr>
          <a:xfrm>
            <a:off x="152517" y="38101"/>
            <a:ext cx="4952884" cy="1623840"/>
          </a:xfrm>
          <a:prstGeom prst="rect">
            <a:avLst/>
          </a:prstGeom>
        </p:spPr>
      </p:pic>
      <p:sp>
        <p:nvSpPr>
          <p:cNvPr id="2" name="矩形 1"/>
          <p:cNvSpPr/>
          <p:nvPr/>
        </p:nvSpPr>
        <p:spPr>
          <a:xfrm>
            <a:off x="584076" y="1065064"/>
            <a:ext cx="7933317" cy="3416320"/>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《幼儿园教育指导纲要》</a:t>
            </a:r>
            <a:r>
              <a:rPr lang="zh-CN" altLang="zh-CN" b="1" dirty="0">
                <a:latin typeface="微软雅黑" pitchFamily="34" charset="-122"/>
                <a:ea typeface="微软雅黑" pitchFamily="34" charset="-122"/>
              </a:rPr>
              <a:t>中强调：</a:t>
            </a:r>
            <a:r>
              <a:rPr lang="en-US" altLang="zh-CN" b="1" dirty="0">
                <a:latin typeface="微软雅黑" pitchFamily="34" charset="-122"/>
                <a:ea typeface="微软雅黑" pitchFamily="34" charset="-122"/>
              </a:rPr>
              <a:t>“</a:t>
            </a:r>
            <a:r>
              <a:rPr lang="zh-CN" altLang="zh-CN" b="1" dirty="0">
                <a:latin typeface="微软雅黑" pitchFamily="34" charset="-122"/>
                <a:ea typeface="微软雅黑" pitchFamily="34" charset="-122"/>
              </a:rPr>
              <a:t>在幼儿园教学中，要给足幼儿发展的空间、设施、活动材料和常规要求等，以促进幼儿利用各种游戏活动来探索未知世界。</a:t>
            </a:r>
            <a:r>
              <a:rPr lang="en-US" altLang="zh-CN" b="1" dirty="0">
                <a:latin typeface="微软雅黑" pitchFamily="34" charset="-122"/>
                <a:ea typeface="微软雅黑" pitchFamily="34" charset="-122"/>
              </a:rPr>
              <a:t>”</a:t>
            </a:r>
            <a:r>
              <a:rPr lang="zh-CN" altLang="zh-CN" b="1" dirty="0">
                <a:latin typeface="微软雅黑" pitchFamily="34" charset="-122"/>
                <a:ea typeface="微软雅黑" pitchFamily="34" charset="-122"/>
              </a:rPr>
              <a:t>因此，在幼儿教学过程中，教师应该结合教学内容，引导幼儿广泛开展区域活动。幼儿园区域活动是幼儿自由自主活动的主要场所，能为幼儿之间的交往营造良好的心理环境。由于区域活动具有开放性和自由性，孩子们可按照自己的喜好到区域内活动，为孩子们的探索、求知和交往提供比较好的环境，在区域活动中能愉快的找到自已的空间感受，孩子们的双手和头脑始终保持活跃的状态，在自己建造的小世界里发挥想象和创新能力。</a:t>
            </a:r>
            <a:endParaRPr lang="zh-CN" altLang="en-US" b="1" dirty="0">
              <a:latin typeface="微软雅黑" pitchFamily="34" charset="-122"/>
              <a:ea typeface="微软雅黑" pitchFamily="34" charset="-122"/>
            </a:endParaRPr>
          </a:p>
        </p:txBody>
      </p:sp>
      <p:pic>
        <p:nvPicPr>
          <p:cNvPr id="36" name="Picture 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84368" y="123478"/>
            <a:ext cx="1117104" cy="113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279206"/>
      </p:ext>
    </p:extLst>
  </p:cSld>
  <p:clrMapOvr>
    <a:masterClrMapping/>
  </p:clrMapOvr>
  <p:transition spd="slow" advClick="0" advTm="3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1907704" y="275342"/>
            <a:ext cx="5256584" cy="417358"/>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二）利用本土资源，体现个性化特点</a:t>
            </a:r>
          </a:p>
        </p:txBody>
      </p:sp>
      <p:sp>
        <p:nvSpPr>
          <p:cNvPr id="30" name="等腰三角形 29"/>
          <p:cNvSpPr/>
          <p:nvPr/>
        </p:nvSpPr>
        <p:spPr>
          <a:xfrm rot="16200000">
            <a:off x="1160748" y="256351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1473753818"/>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12700" y="2318739"/>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训练幼儿思维</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插上想象</a:t>
            </a:r>
            <a:r>
              <a:rPr lang="zh-CN" altLang="en-US" sz="1400" dirty="0" smtClean="0">
                <a:solidFill>
                  <a:schemeClr val="bg1"/>
                </a:solidFill>
                <a:latin typeface="微软雅黑" panose="020B0503020204020204" pitchFamily="34" charset="-122"/>
                <a:ea typeface="微软雅黑" panose="020B0503020204020204" pitchFamily="34" charset="-122"/>
              </a:rPr>
              <a:t>翅膀</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8674" name="Picture 2" descr="C:\Users\Administrator\Documents\Tencent Files\29903699\Image\C2C\3E5556EA5DB2A0225C164673C7964A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275846"/>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Users\Administrator\Documents\Tencent Files\29903699\Image\C2C\EFBE2717FD5BC80C5F9D7926289E76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085340"/>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C:\Users\Administrator\Documents\Tencent Files\29903699\Image\C2C\B1CEAD4233556EBB061FE4C8B74BDD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8464" y="2427734"/>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C:\Users\Administrator\Documents\Tencent Files\29903699\Image\C2C\B8E834CBF6F2DF230ED9A46E35B230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2427734"/>
            <a:ext cx="162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85161"/>
      </p:ext>
    </p:extLst>
  </p:cSld>
  <p:clrMapOvr>
    <a:masterClrMapping/>
  </p:clrMapOvr>
  <p:transition spd="slow" advClick="0" advTm="3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48"/>
          <p:cNvSpPr txBox="1"/>
          <p:nvPr/>
        </p:nvSpPr>
        <p:spPr>
          <a:xfrm>
            <a:off x="3282127" y="1474747"/>
            <a:ext cx="3998056" cy="369332"/>
          </a:xfrm>
          <a:prstGeom prst="rect">
            <a:avLst/>
          </a:prstGeom>
          <a:noFill/>
        </p:spPr>
        <p:txBody>
          <a:bodyPr wrap="square" lIns="0" tIns="0" rIns="0" bIns="0" rtlCol="0">
            <a:spAutoFit/>
          </a:bodyPr>
          <a:lstStyle/>
          <a:p>
            <a:r>
              <a:rPr lang="zh-CN" altLang="en-US" sz="2400" b="1" dirty="0">
                <a:solidFill>
                  <a:srgbClr val="2A8910"/>
                </a:solidFill>
                <a:latin typeface="微软雅黑" panose="020B0503020204020204" pitchFamily="34" charset="-122"/>
                <a:ea typeface="微软雅黑" panose="020B0503020204020204" pitchFamily="34" charset="-122"/>
                <a:cs typeface="+mn-ea"/>
                <a:sym typeface="+mn-lt"/>
              </a:rPr>
              <a:t>唤醒主体意识  提高专注品质</a:t>
            </a:r>
          </a:p>
        </p:txBody>
      </p:sp>
      <p:sp>
        <p:nvSpPr>
          <p:cNvPr id="35" name="矩形 259"/>
          <p:cNvSpPr>
            <a:spLocks noChangeArrowheads="1"/>
          </p:cNvSpPr>
          <p:nvPr/>
        </p:nvSpPr>
        <p:spPr bwMode="auto">
          <a:xfrm>
            <a:off x="1691680" y="1047790"/>
            <a:ext cx="15619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spc="213" dirty="0" smtClean="0">
                <a:solidFill>
                  <a:schemeClr val="accent3"/>
                </a:solidFill>
                <a:latin typeface="Harrington" panose="04040505050A02020702" pitchFamily="82" charset="0"/>
                <a:cs typeface="Arial" panose="020B0604020202020204" pitchFamily="34" charset="0"/>
              </a:rPr>
              <a:t>04</a:t>
            </a:r>
            <a:endParaRPr lang="zh-CN" altLang="en-US" sz="8800" cap="all" spc="213" dirty="0">
              <a:solidFill>
                <a:schemeClr val="accent3"/>
              </a:solidFill>
              <a:latin typeface="Harrington" panose="04040505050A02020702" pitchFamily="82" charset="0"/>
              <a:cs typeface="Arial" panose="020B0604020202020204" pitchFamily="34" charset="0"/>
            </a:endParaRPr>
          </a:p>
        </p:txBody>
      </p:sp>
      <p:grpSp>
        <p:nvGrpSpPr>
          <p:cNvPr id="7" name="组合 6"/>
          <p:cNvGrpSpPr/>
          <p:nvPr/>
        </p:nvGrpSpPr>
        <p:grpSpPr>
          <a:xfrm>
            <a:off x="-53293" y="2190760"/>
            <a:ext cx="9211855" cy="2951064"/>
            <a:chOff x="-53293" y="2190760"/>
            <a:chExt cx="9211855" cy="2951064"/>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cxnSp>
        <p:nvCxnSpPr>
          <p:cNvPr id="4" name="直接连接符 3"/>
          <p:cNvCxnSpPr/>
          <p:nvPr/>
        </p:nvCxnSpPr>
        <p:spPr>
          <a:xfrm>
            <a:off x="3291838" y="1885968"/>
            <a:ext cx="38583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48"/>
          <p:cNvSpPr txBox="1"/>
          <p:nvPr/>
        </p:nvSpPr>
        <p:spPr>
          <a:xfrm>
            <a:off x="3218194" y="1935398"/>
            <a:ext cx="3998056" cy="369332"/>
          </a:xfrm>
          <a:prstGeom prst="rect">
            <a:avLst/>
          </a:prstGeom>
          <a:noFill/>
        </p:spPr>
        <p:txBody>
          <a:bodyPr wrap="square" lIns="0" tIns="0" rIns="0" bIns="0" rtlCol="0">
            <a:spAutoFit/>
          </a:bodyPr>
          <a:lstStyle/>
          <a:p>
            <a:pPr algn="ctr"/>
            <a:r>
              <a:rPr lang="zh-CN" altLang="en-US" sz="2400" dirty="0" smtClean="0">
                <a:solidFill>
                  <a:srgbClr val="005A9E"/>
                </a:solidFill>
                <a:latin typeface="微软雅黑" panose="020B0503020204020204" pitchFamily="34" charset="-122"/>
                <a:ea typeface="微软雅黑" panose="020B0503020204020204" pitchFamily="34" charset="-122"/>
                <a:cs typeface="+mn-ea"/>
                <a:sym typeface="+mn-lt"/>
              </a:rPr>
              <a:t>培养幼儿的专注力</a:t>
            </a:r>
            <a:endParaRPr lang="zh-CN" altLang="en-US" sz="2400" dirty="0">
              <a:solidFill>
                <a:srgbClr val="005A9E"/>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823629941"/>
      </p:ext>
    </p:extLst>
  </p:cSld>
  <p:clrMapOvr>
    <a:masterClrMapping/>
  </p:clrMapOvr>
  <p:transition spd="slow" advClick="0" advTm="300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等腰三角形 29"/>
          <p:cNvSpPr/>
          <p:nvPr/>
        </p:nvSpPr>
        <p:spPr>
          <a:xfrm rot="16200000">
            <a:off x="1150618" y="3158518"/>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43408627"/>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10130" y="2916954"/>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唤醒主体意识</a:t>
            </a:r>
          </a:p>
          <a:p>
            <a:pPr algn="ctr"/>
            <a:r>
              <a:rPr lang="zh-CN" altLang="en-US" sz="1400" dirty="0">
                <a:solidFill>
                  <a:schemeClr val="bg1"/>
                </a:solidFill>
                <a:latin typeface="微软雅黑" panose="020B0503020204020204" pitchFamily="34" charset="-122"/>
                <a:ea typeface="微软雅黑" panose="020B0503020204020204" pitchFamily="34" charset="-122"/>
              </a:rPr>
              <a:t>提高专注</a:t>
            </a:r>
            <a:r>
              <a:rPr lang="zh-CN" altLang="en-US" sz="1400" dirty="0" smtClean="0">
                <a:solidFill>
                  <a:schemeClr val="bg1"/>
                </a:solidFill>
                <a:latin typeface="微软雅黑" panose="020B0503020204020204" pitchFamily="34" charset="-122"/>
                <a:ea typeface="微软雅黑" panose="020B0503020204020204" pitchFamily="34" charset="-122"/>
              </a:rPr>
              <a:t>品质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907704" y="843558"/>
            <a:ext cx="6120680" cy="3416320"/>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a:t>
            </a:r>
            <a:r>
              <a:rPr lang="zh-CN" altLang="zh-CN" dirty="0">
                <a:latin typeface="微软雅黑" pitchFamily="34" charset="-122"/>
                <a:ea typeface="微软雅黑" pitchFamily="34" charset="-122"/>
              </a:rPr>
              <a:t>守少则固，力专则强”，专注力是对一定对象的指向和集中，是人的心理活动的一种能动的积极状态。《指南》中指出：幼儿园教育应尊重幼儿身心发展的规律和学习特点，重视幼儿的学习品质幼儿在活动过程中所表现出的积极态度和良好的行为倾向是终身学习与发展所必需的宝贵品质。因此非常有必要掌握幼儿身心发展的规律，充分利用区域活动的有效资源，有意识地、有目的地加强幼儿专注力的培养。</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169221421"/>
      </p:ext>
    </p:extLst>
  </p:cSld>
  <p:clrMapOvr>
    <a:masterClrMapping/>
  </p:clrMapOvr>
  <p:transition spd="slow" advClick="0" advTm="300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4320480" cy="417358"/>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（一）营造环境，设置合理</a:t>
            </a:r>
          </a:p>
        </p:txBody>
      </p:sp>
      <p:graphicFrame>
        <p:nvGraphicFramePr>
          <p:cNvPr id="7" name="表格 6"/>
          <p:cNvGraphicFramePr>
            <a:graphicFrameLocks noGrp="1"/>
          </p:cNvGraphicFramePr>
          <p:nvPr>
            <p:extLst>
              <p:ext uri="{D42A27DB-BD31-4B8C-83A1-F6EECF244321}">
                <p14:modId xmlns:p14="http://schemas.microsoft.com/office/powerpoint/2010/main" val="4195696195"/>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10130" y="2916954"/>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唤醒主体意识</a:t>
            </a:r>
          </a:p>
          <a:p>
            <a:pPr algn="ctr"/>
            <a:r>
              <a:rPr lang="zh-CN" altLang="en-US" sz="1400" dirty="0">
                <a:solidFill>
                  <a:schemeClr val="bg1"/>
                </a:solidFill>
                <a:latin typeface="微软雅黑" panose="020B0503020204020204" pitchFamily="34" charset="-122"/>
                <a:ea typeface="微软雅黑" panose="020B0503020204020204" pitchFamily="34" charset="-122"/>
              </a:rPr>
              <a:t>提高专注</a:t>
            </a:r>
            <a:r>
              <a:rPr lang="zh-CN" altLang="en-US" sz="1400" dirty="0" smtClean="0">
                <a:solidFill>
                  <a:schemeClr val="bg1"/>
                </a:solidFill>
                <a:latin typeface="微软雅黑" panose="020B0503020204020204" pitchFamily="34" charset="-122"/>
                <a:ea typeface="微软雅黑" panose="020B0503020204020204" pitchFamily="34" charset="-122"/>
              </a:rPr>
              <a:t>品质</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9218" name="Picture 2" descr="C:\Users\Administrator\Documents\Tencent Files\29903699\Image\C2C\C10A27692CE0BDD497884FB1F9EAB93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9331" y="3148014"/>
            <a:ext cx="239999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dministrator\Documents\Tencent Files\29903699\Image\C2C\0B6F10350A121FC102DE0EA5319D88E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988014"/>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Administrator\Documents\Tencent Files\29903699\Image\C2C\AF593F67C8E488A333A8C0213782D8C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4948" y="988014"/>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Administrator\Documents\Tencent Files\29903699\Image\C2C\2D565939C6656B6F60AF4F1F07DDE8F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0432" y="3141976"/>
            <a:ext cx="2400000" cy="18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图示 3"/>
          <p:cNvGraphicFramePr/>
          <p:nvPr>
            <p:extLst>
              <p:ext uri="{D42A27DB-BD31-4B8C-83A1-F6EECF244321}">
                <p14:modId xmlns:p14="http://schemas.microsoft.com/office/powerpoint/2010/main" val="2655176398"/>
              </p:ext>
            </p:extLst>
          </p:nvPr>
        </p:nvGraphicFramePr>
        <p:xfrm>
          <a:off x="1491330" y="75601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07604232"/>
      </p:ext>
    </p:extLst>
  </p:cSld>
  <p:clrMapOvr>
    <a:masterClrMapping/>
  </p:clrMapOvr>
  <p:transition spd="slow" advClick="0" advTm="3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4320480" cy="417358"/>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二）投放材料，适宜丰富</a:t>
            </a:r>
          </a:p>
        </p:txBody>
      </p:sp>
      <p:sp>
        <p:nvSpPr>
          <p:cNvPr id="30" name="等腰三角形 29"/>
          <p:cNvSpPr/>
          <p:nvPr/>
        </p:nvSpPr>
        <p:spPr>
          <a:xfrm rot="16200000">
            <a:off x="1150618" y="3158518"/>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2306586894"/>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10130" y="2916954"/>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唤醒主体意识</a:t>
            </a:r>
          </a:p>
          <a:p>
            <a:pPr algn="ctr"/>
            <a:r>
              <a:rPr lang="zh-CN" altLang="en-US" sz="1400" dirty="0">
                <a:solidFill>
                  <a:schemeClr val="bg1"/>
                </a:solidFill>
                <a:latin typeface="微软雅黑" panose="020B0503020204020204" pitchFamily="34" charset="-122"/>
                <a:ea typeface="微软雅黑" panose="020B0503020204020204" pitchFamily="34" charset="-122"/>
              </a:rPr>
              <a:t>提高专注</a:t>
            </a:r>
            <a:r>
              <a:rPr lang="zh-CN" altLang="en-US" sz="1400" dirty="0" smtClean="0">
                <a:solidFill>
                  <a:schemeClr val="bg1"/>
                </a:solidFill>
                <a:latin typeface="微软雅黑" panose="020B0503020204020204" pitchFamily="34" charset="-122"/>
                <a:ea typeface="微软雅黑" panose="020B0503020204020204" pitchFamily="34" charset="-122"/>
              </a:rPr>
              <a:t>品质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763688" y="1132880"/>
            <a:ext cx="6246440" cy="3000821"/>
          </a:xfrm>
          <a:prstGeom prst="rect">
            <a:avLst/>
          </a:prstGeom>
        </p:spPr>
        <p:txBody>
          <a:bodyPr wrap="square">
            <a:spAutoFit/>
          </a:bodyPr>
          <a:lstStyle/>
          <a:p>
            <a:pPr>
              <a:lnSpc>
                <a:spcPct val="150000"/>
              </a:lnSpc>
            </a:pPr>
            <a:r>
              <a:rPr lang="zh-CN"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要</a:t>
            </a:r>
            <a:r>
              <a:rPr lang="zh-CN" altLang="zh-CN" dirty="0">
                <a:latin typeface="微软雅黑" pitchFamily="34" charset="-122"/>
                <a:ea typeface="微软雅黑" pitchFamily="34" charset="-122"/>
              </a:rPr>
              <a:t>有意识地投放与幼儿年龄相符合的专注力材料，让幼儿参与到活动中，在活动中体验到快乐。还要注意材料的丰富性和层次性，教师应为幼儿提供数量充足和形式、功能多样的材料。教师要根据幼儿的年龄特点、近期的教育目标为不同发展水平的幼儿提供不同层次的材料，在选择和投放材料时预先思考该材料的多种玩法，怎样才适合班级内的不同层次的幼儿操作等。</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91214718"/>
      </p:ext>
    </p:extLst>
  </p:cSld>
  <p:clrMapOvr>
    <a:masterClrMapping/>
  </p:clrMapOvr>
  <p:transition spd="slow" advClick="0" advTm="3000">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4320480" cy="417358"/>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（三）建立常规，养成好习惯</a:t>
            </a:r>
          </a:p>
        </p:txBody>
      </p:sp>
      <p:sp>
        <p:nvSpPr>
          <p:cNvPr id="30" name="等腰三角形 29"/>
          <p:cNvSpPr/>
          <p:nvPr/>
        </p:nvSpPr>
        <p:spPr>
          <a:xfrm rot="16200000">
            <a:off x="1150618" y="3158518"/>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3501852593"/>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10130" y="2916954"/>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唤醒主体意识</a:t>
            </a:r>
          </a:p>
          <a:p>
            <a:pPr algn="ctr"/>
            <a:r>
              <a:rPr lang="zh-CN" altLang="en-US" sz="1400" dirty="0">
                <a:solidFill>
                  <a:schemeClr val="bg1"/>
                </a:solidFill>
                <a:latin typeface="微软雅黑" panose="020B0503020204020204" pitchFamily="34" charset="-122"/>
                <a:ea typeface="微软雅黑" panose="020B0503020204020204" pitchFamily="34" charset="-122"/>
              </a:rPr>
              <a:t>提高专注</a:t>
            </a:r>
            <a:r>
              <a:rPr lang="zh-CN" altLang="en-US" sz="1400" dirty="0" smtClean="0">
                <a:solidFill>
                  <a:schemeClr val="bg1"/>
                </a:solidFill>
                <a:latin typeface="微软雅黑" panose="020B0503020204020204" pitchFamily="34" charset="-122"/>
                <a:ea typeface="微软雅黑" panose="020B0503020204020204" pitchFamily="34" charset="-122"/>
              </a:rPr>
              <a:t>品质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619672" y="977989"/>
            <a:ext cx="6768752" cy="2169825"/>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新</a:t>
            </a:r>
            <a:r>
              <a:rPr lang="zh-CN" altLang="zh-CN" dirty="0">
                <a:latin typeface="微软雅黑" pitchFamily="34" charset="-122"/>
                <a:ea typeface="微软雅黑" pitchFamily="34" charset="-122"/>
              </a:rPr>
              <a:t>《纲要》明确指出：教师要引导建立良好的常规，避免不必要的管理行为，逐步引导幼儿学习自我管理。教师可以与孩子们共同讨论和制定区域规则和要求，帮助幼儿更加深入地理解规则，养成良好的规则习惯，减少干扰幼儿专注力的因素，增强自制力。</a:t>
            </a:r>
            <a:endParaRPr lang="zh-CN" altLang="en-US" dirty="0">
              <a:latin typeface="微软雅黑" pitchFamily="34" charset="-122"/>
              <a:ea typeface="微软雅黑" pitchFamily="34" charset="-122"/>
            </a:endParaRPr>
          </a:p>
        </p:txBody>
      </p:sp>
      <p:pic>
        <p:nvPicPr>
          <p:cNvPr id="26626" name="Picture 2" descr="C:\Users\Administrator\Documents\Tencent Files\29903699\Image\C2C\4E79D451AD738B7ACE6873A44AE432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794" y="2859782"/>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61281"/>
      </p:ext>
    </p:extLst>
  </p:cSld>
  <p:clrMapOvr>
    <a:masterClrMapping/>
  </p:clrMapOvr>
  <p:transition spd="slow" advClick="0" advTm="3000">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48"/>
          <p:cNvSpPr txBox="1"/>
          <p:nvPr/>
        </p:nvSpPr>
        <p:spPr>
          <a:xfrm>
            <a:off x="3282127" y="1474747"/>
            <a:ext cx="3998056" cy="369332"/>
          </a:xfrm>
          <a:prstGeom prst="rect">
            <a:avLst/>
          </a:prstGeom>
          <a:noFill/>
        </p:spPr>
        <p:txBody>
          <a:bodyPr wrap="square" lIns="0" tIns="0" rIns="0" bIns="0" rtlCol="0">
            <a:spAutoFit/>
          </a:bodyPr>
          <a:lstStyle/>
          <a:p>
            <a:r>
              <a:rPr lang="zh-CN" altLang="en-US" sz="2400" b="1" dirty="0">
                <a:solidFill>
                  <a:srgbClr val="2A8910"/>
                </a:solidFill>
                <a:latin typeface="微软雅黑" panose="020B0503020204020204" pitchFamily="34" charset="-122"/>
                <a:ea typeface="微软雅黑" panose="020B0503020204020204" pitchFamily="34" charset="-122"/>
                <a:cs typeface="+mn-ea"/>
                <a:sym typeface="+mn-lt"/>
              </a:rPr>
              <a:t>解放幼儿小手  发展指尖智慧 </a:t>
            </a:r>
          </a:p>
        </p:txBody>
      </p:sp>
      <p:sp>
        <p:nvSpPr>
          <p:cNvPr id="35" name="矩形 259"/>
          <p:cNvSpPr>
            <a:spLocks noChangeArrowheads="1"/>
          </p:cNvSpPr>
          <p:nvPr/>
        </p:nvSpPr>
        <p:spPr bwMode="auto">
          <a:xfrm>
            <a:off x="1691680" y="1047790"/>
            <a:ext cx="15619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spc="213" dirty="0" smtClean="0">
                <a:solidFill>
                  <a:schemeClr val="accent3"/>
                </a:solidFill>
                <a:latin typeface="Harrington" panose="04040505050A02020702" pitchFamily="82" charset="0"/>
                <a:cs typeface="Arial" panose="020B0604020202020204" pitchFamily="34" charset="0"/>
              </a:rPr>
              <a:t>05</a:t>
            </a:r>
            <a:endParaRPr lang="zh-CN" altLang="en-US" sz="8800" cap="all" spc="213" dirty="0">
              <a:solidFill>
                <a:schemeClr val="accent3"/>
              </a:solidFill>
              <a:latin typeface="Harrington" panose="04040505050A02020702" pitchFamily="82" charset="0"/>
              <a:cs typeface="Arial" panose="020B0604020202020204" pitchFamily="34" charset="0"/>
            </a:endParaRPr>
          </a:p>
        </p:txBody>
      </p:sp>
      <p:grpSp>
        <p:nvGrpSpPr>
          <p:cNvPr id="7" name="组合 6"/>
          <p:cNvGrpSpPr/>
          <p:nvPr/>
        </p:nvGrpSpPr>
        <p:grpSpPr>
          <a:xfrm>
            <a:off x="-53293" y="2190760"/>
            <a:ext cx="9211855" cy="2951064"/>
            <a:chOff x="-53293" y="2190760"/>
            <a:chExt cx="9211855" cy="2951064"/>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cxnSp>
        <p:nvCxnSpPr>
          <p:cNvPr id="4" name="直接连接符 3"/>
          <p:cNvCxnSpPr/>
          <p:nvPr/>
        </p:nvCxnSpPr>
        <p:spPr>
          <a:xfrm>
            <a:off x="3291838" y="1885968"/>
            <a:ext cx="37863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48"/>
          <p:cNvSpPr txBox="1"/>
          <p:nvPr/>
        </p:nvSpPr>
        <p:spPr>
          <a:xfrm>
            <a:off x="3218194" y="1935398"/>
            <a:ext cx="3998056" cy="369332"/>
          </a:xfrm>
          <a:prstGeom prst="rect">
            <a:avLst/>
          </a:prstGeom>
          <a:noFill/>
        </p:spPr>
        <p:txBody>
          <a:bodyPr wrap="square" lIns="0" tIns="0" rIns="0" bIns="0" rtlCol="0">
            <a:spAutoFit/>
          </a:bodyPr>
          <a:lstStyle/>
          <a:p>
            <a:pPr algn="ctr"/>
            <a:r>
              <a:rPr lang="zh-CN" altLang="en-US" sz="2400" dirty="0" smtClean="0">
                <a:solidFill>
                  <a:srgbClr val="005A9E"/>
                </a:solidFill>
                <a:latin typeface="微软雅黑" panose="020B0503020204020204" pitchFamily="34" charset="-122"/>
                <a:ea typeface="微软雅黑" panose="020B0503020204020204" pitchFamily="34" charset="-122"/>
                <a:cs typeface="+mn-ea"/>
                <a:sym typeface="+mn-lt"/>
              </a:rPr>
              <a:t>培养幼儿的动手能力</a:t>
            </a:r>
            <a:endParaRPr lang="zh-CN" altLang="en-US" sz="2400" dirty="0">
              <a:solidFill>
                <a:srgbClr val="005A9E"/>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018717921"/>
      </p:ext>
    </p:extLst>
  </p:cSld>
  <p:clrMapOvr>
    <a:masterClrMapping/>
  </p:clrMapOvr>
  <p:transition spd="slow" advClick="0" advTm="3000">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875754218"/>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矩形 8"/>
          <p:cNvSpPr/>
          <p:nvPr/>
        </p:nvSpPr>
        <p:spPr>
          <a:xfrm>
            <a:off x="0" y="351636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解放幼儿小手</a:t>
            </a:r>
          </a:p>
          <a:p>
            <a:pPr algn="ctr"/>
            <a:r>
              <a:rPr lang="zh-CN" altLang="en-US" sz="1400" dirty="0">
                <a:solidFill>
                  <a:schemeClr val="bg1"/>
                </a:solidFill>
                <a:latin typeface="微软雅黑" panose="020B0503020204020204" pitchFamily="34" charset="-122"/>
                <a:ea typeface="微软雅黑" panose="020B0503020204020204" pitchFamily="34" charset="-122"/>
              </a:rPr>
              <a:t>发展指尖</a:t>
            </a:r>
            <a:r>
              <a:rPr lang="zh-CN" altLang="en-US" sz="1400" dirty="0" smtClean="0">
                <a:solidFill>
                  <a:schemeClr val="bg1"/>
                </a:solidFill>
                <a:latin typeface="微软雅黑" panose="020B0503020204020204" pitchFamily="34" charset="-122"/>
                <a:ea typeface="微软雅黑" panose="020B0503020204020204" pitchFamily="34" charset="-122"/>
              </a:rPr>
              <a:t>智慧</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194" name="Picture 2" descr="https://bkimg.cdn.bcebos.com/pic/34fae6cd7b899e515f8085c749a7d933c9950dd2?x-bce-process=image/watermark,image_d2F0ZXIvYmFpa2UxNTA=,g_7,xp_5,yp_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159752"/>
            <a:ext cx="2206897"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950102" y="1514839"/>
            <a:ext cx="3456384" cy="2169825"/>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俗话说</a:t>
            </a:r>
            <a:r>
              <a:rPr lang="zh-CN" altLang="zh-CN" dirty="0">
                <a:latin typeface="微软雅黑" pitchFamily="34" charset="-122"/>
                <a:ea typeface="微软雅黑" pitchFamily="34" charset="-122"/>
              </a:rPr>
              <a:t>“心灵手巧”“十指连心”，这说明大脑与手之间有非常密切的关系。苏联教育家苏霍姆林斯基也说过：“儿童的智慧在它的手指尖上”。</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571452201"/>
      </p:ext>
    </p:extLst>
  </p:cSld>
  <p:clrMapOvr>
    <a:masterClrMapping/>
  </p:clrMapOvr>
  <p:transition spd="slow" advClick="0" advTm="3000">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4320480" cy="417358"/>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一）师幼互动设置区角，激发动手兴趣</a:t>
            </a:r>
          </a:p>
        </p:txBody>
      </p:sp>
      <p:graphicFrame>
        <p:nvGraphicFramePr>
          <p:cNvPr id="7" name="表格 6"/>
          <p:cNvGraphicFramePr>
            <a:graphicFrameLocks noGrp="1"/>
          </p:cNvGraphicFramePr>
          <p:nvPr>
            <p:extLst>
              <p:ext uri="{D42A27DB-BD31-4B8C-83A1-F6EECF244321}">
                <p14:modId xmlns:p14="http://schemas.microsoft.com/office/powerpoint/2010/main" val="2921943158"/>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矩形 8"/>
          <p:cNvSpPr/>
          <p:nvPr/>
        </p:nvSpPr>
        <p:spPr>
          <a:xfrm>
            <a:off x="0" y="351636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解放幼儿小手</a:t>
            </a:r>
          </a:p>
          <a:p>
            <a:pPr algn="ctr"/>
            <a:r>
              <a:rPr lang="zh-CN" altLang="en-US" sz="1400" dirty="0">
                <a:solidFill>
                  <a:schemeClr val="bg1"/>
                </a:solidFill>
                <a:latin typeface="微软雅黑" panose="020B0503020204020204" pitchFamily="34" charset="-122"/>
                <a:ea typeface="微软雅黑" panose="020B0503020204020204" pitchFamily="34" charset="-122"/>
              </a:rPr>
              <a:t>发展指尖</a:t>
            </a:r>
            <a:r>
              <a:rPr lang="zh-CN" altLang="en-US" sz="1400" dirty="0" smtClean="0">
                <a:solidFill>
                  <a:schemeClr val="bg1"/>
                </a:solidFill>
                <a:latin typeface="微软雅黑" panose="020B0503020204020204" pitchFamily="34" charset="-122"/>
                <a:ea typeface="微软雅黑" panose="020B0503020204020204" pitchFamily="34" charset="-122"/>
              </a:rPr>
              <a:t>智慧</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021202" y="947905"/>
            <a:ext cx="586316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区</a:t>
            </a:r>
            <a:r>
              <a:rPr lang="zh-CN" altLang="zh-CN" dirty="0">
                <a:latin typeface="微软雅黑" pitchFamily="34" charset="-122"/>
                <a:ea typeface="微软雅黑" pitchFamily="34" charset="-122"/>
              </a:rPr>
              <a:t>角的设置直接影响幼儿的活动效果，在设置区角时，我园注重引导幼儿参与，充分发挥幼儿的主体作用，首先根据幼儿的认知特点、兴趣、季节，通过与幼儿探讨来设置区角。</a:t>
            </a:r>
            <a:endParaRPr lang="zh-CN" altLang="en-US" dirty="0">
              <a:latin typeface="微软雅黑" pitchFamily="34" charset="-122"/>
              <a:ea typeface="微软雅黑" pitchFamily="34" charset="-122"/>
            </a:endParaRPr>
          </a:p>
        </p:txBody>
      </p:sp>
      <p:pic>
        <p:nvPicPr>
          <p:cNvPr id="30722" name="Picture 2" descr="C:\Users\Administrator\Documents\Tencent Files\29903699\Image\C2C\07DE3D625DDAED7C1314A6C392D8863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859782"/>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C:\Users\Administrator\Documents\Tencent Files\29903699\Image\C2C\84198CF3E52EF2F72CEE341D905222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859782"/>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77705"/>
      </p:ext>
    </p:extLst>
  </p:cSld>
  <p:clrMapOvr>
    <a:masterClrMapping/>
  </p:clrMapOvr>
  <p:transition spd="slow" advClick="0" advTm="3000">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4320480" cy="417358"/>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（二）合理投放材料，激发动手</a:t>
            </a:r>
            <a:r>
              <a:rPr lang="zh-CN" altLang="en-US" dirty="0" smtClean="0">
                <a:solidFill>
                  <a:schemeClr val="tx2"/>
                </a:solidFill>
                <a:latin typeface="微软雅黑" panose="020B0503020204020204" pitchFamily="34" charset="-122"/>
                <a:ea typeface="微软雅黑" panose="020B0503020204020204" pitchFamily="34" charset="-122"/>
              </a:rPr>
              <a:t>欲望</a:t>
            </a:r>
            <a:endParaRPr lang="zh-CN" altLang="en-US" dirty="0">
              <a:solidFill>
                <a:schemeClr val="tx2"/>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682588009"/>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0" y="351636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解放幼儿小手</a:t>
            </a:r>
          </a:p>
          <a:p>
            <a:pPr algn="ctr"/>
            <a:r>
              <a:rPr lang="zh-CN" altLang="en-US" sz="1400" dirty="0">
                <a:solidFill>
                  <a:schemeClr val="bg1"/>
                </a:solidFill>
                <a:latin typeface="微软雅黑" panose="020B0503020204020204" pitchFamily="34" charset="-122"/>
                <a:ea typeface="微软雅黑" panose="020B0503020204020204" pitchFamily="34" charset="-122"/>
              </a:rPr>
              <a:t>发展指尖</a:t>
            </a:r>
            <a:r>
              <a:rPr lang="zh-CN" altLang="en-US" sz="1400" dirty="0" smtClean="0">
                <a:solidFill>
                  <a:schemeClr val="bg1"/>
                </a:solidFill>
                <a:latin typeface="微软雅黑" panose="020B0503020204020204" pitchFamily="34" charset="-122"/>
                <a:ea typeface="微软雅黑" panose="020B0503020204020204" pitchFamily="34" charset="-122"/>
              </a:rPr>
              <a:t>智慧</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979712" y="1131590"/>
            <a:ext cx="5598368" cy="2585323"/>
          </a:xfrm>
          <a:prstGeom prst="rect">
            <a:avLst/>
          </a:prstGeom>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材料</a:t>
            </a:r>
            <a:r>
              <a:rPr lang="zh-CN" altLang="zh-CN" dirty="0">
                <a:latin typeface="微软雅黑" pitchFamily="34" charset="-122"/>
                <a:ea typeface="微软雅黑" pitchFamily="34" charset="-122"/>
              </a:rPr>
              <a:t>是幼儿开展区角活动的物质基础，在建构区投放搭建类、插接类玩具。在科学区中班投放球、铁钉、水、透明杯子。大班投放鸡蛋、水、杯子、盐等。通过操作区的活动《物体的沉与浮》，幼儿既获得了感性的经验，又有效地激发了探索精神，动手能力得到了很大的提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104181706"/>
      </p:ext>
    </p:extLst>
  </p:cSld>
  <p:clrMapOvr>
    <a:masterClrMapping/>
  </p:clrMapOvr>
  <p:transition spd="slow" advClick="0" advTm="3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6" y="38101"/>
            <a:ext cx="8320353" cy="1623840"/>
          </a:xfrm>
          <a:prstGeom prst="rect">
            <a:avLst/>
          </a:prstGeom>
        </p:spPr>
      </p:pic>
      <p:sp>
        <p:nvSpPr>
          <p:cNvPr id="4" name="任意多边形 3"/>
          <p:cNvSpPr/>
          <p:nvPr/>
        </p:nvSpPr>
        <p:spPr>
          <a:xfrm>
            <a:off x="4211961" y="1743658"/>
            <a:ext cx="1584175" cy="1584175"/>
          </a:xfrm>
          <a:custGeom>
            <a:avLst/>
            <a:gdLst>
              <a:gd name="connsiteX0" fmla="*/ 0 w 1584175"/>
              <a:gd name="connsiteY0" fmla="*/ 792088 h 1584175"/>
              <a:gd name="connsiteX1" fmla="*/ 792088 w 1584175"/>
              <a:gd name="connsiteY1" fmla="*/ 0 h 1584175"/>
              <a:gd name="connsiteX2" fmla="*/ 1584176 w 1584175"/>
              <a:gd name="connsiteY2" fmla="*/ 792088 h 1584175"/>
              <a:gd name="connsiteX3" fmla="*/ 792088 w 1584175"/>
              <a:gd name="connsiteY3" fmla="*/ 1584176 h 1584175"/>
              <a:gd name="connsiteX4" fmla="*/ 0 w 1584175"/>
              <a:gd name="connsiteY4" fmla="*/ 792088 h 158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5" h="1584175">
                <a:moveTo>
                  <a:pt x="0" y="792088"/>
                </a:moveTo>
                <a:cubicBezTo>
                  <a:pt x="0" y="354630"/>
                  <a:pt x="354630" y="0"/>
                  <a:pt x="792088" y="0"/>
                </a:cubicBezTo>
                <a:cubicBezTo>
                  <a:pt x="1229546" y="0"/>
                  <a:pt x="1584176" y="354630"/>
                  <a:pt x="1584176" y="792088"/>
                </a:cubicBezTo>
                <a:cubicBezTo>
                  <a:pt x="1584176" y="1229546"/>
                  <a:pt x="1229546" y="1584176"/>
                  <a:pt x="792088" y="1584176"/>
                </a:cubicBezTo>
                <a:cubicBezTo>
                  <a:pt x="354630" y="1584176"/>
                  <a:pt x="0" y="1229546"/>
                  <a:pt x="0" y="79208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317" tIns="252317" rIns="252317" bIns="252317"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培养幼儿在区域活动中的思维能力</a:t>
            </a:r>
            <a:endParaRPr lang="zh-CN" altLang="en-US" sz="1600" b="1" kern="1200" dirty="0">
              <a:latin typeface="微软雅黑" pitchFamily="34" charset="-122"/>
              <a:ea typeface="微软雅黑" pitchFamily="34" charset="-122"/>
            </a:endParaRPr>
          </a:p>
        </p:txBody>
      </p:sp>
      <p:sp>
        <p:nvSpPr>
          <p:cNvPr id="5" name="任意多边形 4"/>
          <p:cNvSpPr/>
          <p:nvPr/>
        </p:nvSpPr>
        <p:spPr>
          <a:xfrm rot="16200000">
            <a:off x="4920532" y="1381723"/>
            <a:ext cx="167033" cy="418166"/>
          </a:xfrm>
          <a:custGeom>
            <a:avLst/>
            <a:gdLst>
              <a:gd name="connsiteX0" fmla="*/ 0 w 167033"/>
              <a:gd name="connsiteY0" fmla="*/ 83633 h 418166"/>
              <a:gd name="connsiteX1" fmla="*/ 83517 w 167033"/>
              <a:gd name="connsiteY1" fmla="*/ 83633 h 418166"/>
              <a:gd name="connsiteX2" fmla="*/ 83517 w 167033"/>
              <a:gd name="connsiteY2" fmla="*/ 0 h 418166"/>
              <a:gd name="connsiteX3" fmla="*/ 167033 w 167033"/>
              <a:gd name="connsiteY3" fmla="*/ 209083 h 418166"/>
              <a:gd name="connsiteX4" fmla="*/ 83517 w 167033"/>
              <a:gd name="connsiteY4" fmla="*/ 418166 h 418166"/>
              <a:gd name="connsiteX5" fmla="*/ 83517 w 167033"/>
              <a:gd name="connsiteY5" fmla="*/ 334533 h 418166"/>
              <a:gd name="connsiteX6" fmla="*/ 0 w 167033"/>
              <a:gd name="connsiteY6" fmla="*/ 334533 h 418166"/>
              <a:gd name="connsiteX7" fmla="*/ 0 w 167033"/>
              <a:gd name="connsiteY7" fmla="*/ 83633 h 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33" h="418166">
                <a:moveTo>
                  <a:pt x="0" y="83633"/>
                </a:moveTo>
                <a:lnTo>
                  <a:pt x="83517" y="83633"/>
                </a:lnTo>
                <a:lnTo>
                  <a:pt x="83517" y="0"/>
                </a:lnTo>
                <a:lnTo>
                  <a:pt x="167033" y="209083"/>
                </a:lnTo>
                <a:lnTo>
                  <a:pt x="83517" y="418166"/>
                </a:lnTo>
                <a:lnTo>
                  <a:pt x="83517" y="334533"/>
                </a:lnTo>
                <a:lnTo>
                  <a:pt x="0" y="334533"/>
                </a:lnTo>
                <a:lnTo>
                  <a:pt x="0" y="83633"/>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83633" rIns="50110" bIns="83632" numCol="1" spcCol="1270" anchor="ctr" anchorCtr="0">
            <a:noAutofit/>
          </a:bodyPr>
          <a:lstStyle/>
          <a:p>
            <a:pPr lvl="0" algn="ctr" defTabSz="711200">
              <a:lnSpc>
                <a:spcPct val="90000"/>
              </a:lnSpc>
              <a:spcBef>
                <a:spcPct val="0"/>
              </a:spcBef>
              <a:spcAft>
                <a:spcPct val="35000"/>
              </a:spcAft>
            </a:pPr>
            <a:endParaRPr lang="zh-CN" altLang="en-US" sz="1600" kern="1200">
              <a:latin typeface="微软雅黑" pitchFamily="34" charset="-122"/>
              <a:ea typeface="微软雅黑" pitchFamily="34" charset="-122"/>
            </a:endParaRPr>
          </a:p>
        </p:txBody>
      </p:sp>
      <p:sp>
        <p:nvSpPr>
          <p:cNvPr id="6" name="任意多边形 5"/>
          <p:cNvSpPr/>
          <p:nvPr/>
        </p:nvSpPr>
        <p:spPr>
          <a:xfrm>
            <a:off x="4389097" y="198599"/>
            <a:ext cx="1229902" cy="1229902"/>
          </a:xfrm>
          <a:custGeom>
            <a:avLst/>
            <a:gdLst>
              <a:gd name="connsiteX0" fmla="*/ 0 w 1229902"/>
              <a:gd name="connsiteY0" fmla="*/ 614951 h 1229902"/>
              <a:gd name="connsiteX1" fmla="*/ 614951 w 1229902"/>
              <a:gd name="connsiteY1" fmla="*/ 0 h 1229902"/>
              <a:gd name="connsiteX2" fmla="*/ 1229902 w 1229902"/>
              <a:gd name="connsiteY2" fmla="*/ 614951 h 1229902"/>
              <a:gd name="connsiteX3" fmla="*/ 614951 w 1229902"/>
              <a:gd name="connsiteY3" fmla="*/ 1229902 h 1229902"/>
              <a:gd name="connsiteX4" fmla="*/ 0 w 1229902"/>
              <a:gd name="connsiteY4" fmla="*/ 614951 h 1229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02" h="1229902">
                <a:moveTo>
                  <a:pt x="0" y="614951"/>
                </a:moveTo>
                <a:cubicBezTo>
                  <a:pt x="0" y="275323"/>
                  <a:pt x="275323" y="0"/>
                  <a:pt x="614951" y="0"/>
                </a:cubicBezTo>
                <a:cubicBezTo>
                  <a:pt x="954579" y="0"/>
                  <a:pt x="1229902" y="275323"/>
                  <a:pt x="1229902" y="614951"/>
                </a:cubicBezTo>
                <a:cubicBezTo>
                  <a:pt x="1229902" y="954579"/>
                  <a:pt x="954579" y="1229902"/>
                  <a:pt x="614951" y="1229902"/>
                </a:cubicBezTo>
                <a:cubicBezTo>
                  <a:pt x="275323" y="1229902"/>
                  <a:pt x="0" y="954579"/>
                  <a:pt x="0" y="61495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5675" tIns="215675" rIns="215675" bIns="215675"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观察力</a:t>
            </a:r>
            <a:endParaRPr lang="zh-CN" altLang="en-US" sz="2800" kern="1200" dirty="0">
              <a:latin typeface="微软雅黑" pitchFamily="34" charset="-122"/>
              <a:ea typeface="微软雅黑" pitchFamily="34" charset="-122"/>
            </a:endParaRPr>
          </a:p>
        </p:txBody>
      </p:sp>
      <p:sp>
        <p:nvSpPr>
          <p:cNvPr id="7" name="任意多边形 6"/>
          <p:cNvSpPr/>
          <p:nvPr/>
        </p:nvSpPr>
        <p:spPr>
          <a:xfrm rot="19800000">
            <a:off x="5738873" y="1854193"/>
            <a:ext cx="167033" cy="418166"/>
          </a:xfrm>
          <a:custGeom>
            <a:avLst/>
            <a:gdLst>
              <a:gd name="connsiteX0" fmla="*/ 0 w 167033"/>
              <a:gd name="connsiteY0" fmla="*/ 83633 h 418166"/>
              <a:gd name="connsiteX1" fmla="*/ 83517 w 167033"/>
              <a:gd name="connsiteY1" fmla="*/ 83633 h 418166"/>
              <a:gd name="connsiteX2" fmla="*/ 83517 w 167033"/>
              <a:gd name="connsiteY2" fmla="*/ 0 h 418166"/>
              <a:gd name="connsiteX3" fmla="*/ 167033 w 167033"/>
              <a:gd name="connsiteY3" fmla="*/ 209083 h 418166"/>
              <a:gd name="connsiteX4" fmla="*/ 83517 w 167033"/>
              <a:gd name="connsiteY4" fmla="*/ 418166 h 418166"/>
              <a:gd name="connsiteX5" fmla="*/ 83517 w 167033"/>
              <a:gd name="connsiteY5" fmla="*/ 334533 h 418166"/>
              <a:gd name="connsiteX6" fmla="*/ 0 w 167033"/>
              <a:gd name="connsiteY6" fmla="*/ 334533 h 418166"/>
              <a:gd name="connsiteX7" fmla="*/ 0 w 167033"/>
              <a:gd name="connsiteY7" fmla="*/ 83633 h 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33" h="418166">
                <a:moveTo>
                  <a:pt x="0" y="83633"/>
                </a:moveTo>
                <a:lnTo>
                  <a:pt x="83517" y="83633"/>
                </a:lnTo>
                <a:lnTo>
                  <a:pt x="83517" y="0"/>
                </a:lnTo>
                <a:lnTo>
                  <a:pt x="167033" y="209083"/>
                </a:lnTo>
                <a:lnTo>
                  <a:pt x="83517" y="418166"/>
                </a:lnTo>
                <a:lnTo>
                  <a:pt x="83517" y="334533"/>
                </a:lnTo>
                <a:lnTo>
                  <a:pt x="0" y="334533"/>
                </a:lnTo>
                <a:lnTo>
                  <a:pt x="0" y="83633"/>
                </a:lnTo>
                <a:close/>
              </a:path>
            </a:pathLst>
          </a:custGeom>
        </p:spPr>
        <p:style>
          <a:lnRef idx="0">
            <a:schemeClr val="lt1">
              <a:hueOff val="0"/>
              <a:satOff val="0"/>
              <a:lumOff val="0"/>
              <a:alphaOff val="0"/>
            </a:schemeClr>
          </a:lnRef>
          <a:fillRef idx="1">
            <a:schemeClr val="accent2">
              <a:hueOff val="2153482"/>
              <a:satOff val="-1439"/>
              <a:lumOff val="157"/>
              <a:alphaOff val="0"/>
            </a:schemeClr>
          </a:fillRef>
          <a:effectRef idx="0">
            <a:schemeClr val="accent2">
              <a:hueOff val="2153482"/>
              <a:satOff val="-1439"/>
              <a:lumOff val="157"/>
              <a:alphaOff val="0"/>
            </a:schemeClr>
          </a:effectRef>
          <a:fontRef idx="minor">
            <a:schemeClr val="lt1"/>
          </a:fontRef>
        </p:style>
        <p:txBody>
          <a:bodyPr spcFirstLastPara="0" vert="horz" wrap="square" lIns="-1" tIns="83633" rIns="50110" bIns="83632" numCol="1" spcCol="1270" anchor="ctr" anchorCtr="0">
            <a:noAutofit/>
          </a:bodyPr>
          <a:lstStyle/>
          <a:p>
            <a:pPr lvl="0" algn="ctr" defTabSz="711200">
              <a:lnSpc>
                <a:spcPct val="90000"/>
              </a:lnSpc>
              <a:spcBef>
                <a:spcPct val="0"/>
              </a:spcBef>
              <a:spcAft>
                <a:spcPct val="35000"/>
              </a:spcAft>
            </a:pPr>
            <a:endParaRPr lang="zh-CN" altLang="en-US" sz="1600" kern="1200">
              <a:latin typeface="微软雅黑" pitchFamily="34" charset="-122"/>
              <a:ea typeface="微软雅黑" pitchFamily="34" charset="-122"/>
            </a:endParaRPr>
          </a:p>
        </p:txBody>
      </p:sp>
      <p:sp>
        <p:nvSpPr>
          <p:cNvPr id="8" name="任意多边形 7"/>
          <p:cNvSpPr/>
          <p:nvPr/>
        </p:nvSpPr>
        <p:spPr>
          <a:xfrm>
            <a:off x="5880563" y="1059696"/>
            <a:ext cx="1229902" cy="1229902"/>
          </a:xfrm>
          <a:custGeom>
            <a:avLst/>
            <a:gdLst>
              <a:gd name="connsiteX0" fmla="*/ 0 w 1229902"/>
              <a:gd name="connsiteY0" fmla="*/ 614951 h 1229902"/>
              <a:gd name="connsiteX1" fmla="*/ 614951 w 1229902"/>
              <a:gd name="connsiteY1" fmla="*/ 0 h 1229902"/>
              <a:gd name="connsiteX2" fmla="*/ 1229902 w 1229902"/>
              <a:gd name="connsiteY2" fmla="*/ 614951 h 1229902"/>
              <a:gd name="connsiteX3" fmla="*/ 614951 w 1229902"/>
              <a:gd name="connsiteY3" fmla="*/ 1229902 h 1229902"/>
              <a:gd name="connsiteX4" fmla="*/ 0 w 1229902"/>
              <a:gd name="connsiteY4" fmla="*/ 614951 h 1229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02" h="1229902">
                <a:moveTo>
                  <a:pt x="0" y="614951"/>
                </a:moveTo>
                <a:cubicBezTo>
                  <a:pt x="0" y="275323"/>
                  <a:pt x="275323" y="0"/>
                  <a:pt x="614951" y="0"/>
                </a:cubicBezTo>
                <a:cubicBezTo>
                  <a:pt x="954579" y="0"/>
                  <a:pt x="1229902" y="275323"/>
                  <a:pt x="1229902" y="614951"/>
                </a:cubicBezTo>
                <a:cubicBezTo>
                  <a:pt x="1229902" y="954579"/>
                  <a:pt x="954579" y="1229902"/>
                  <a:pt x="614951" y="1229902"/>
                </a:cubicBezTo>
                <a:cubicBezTo>
                  <a:pt x="275323" y="1229902"/>
                  <a:pt x="0" y="954579"/>
                  <a:pt x="0" y="614951"/>
                </a:cubicBezTo>
                <a:close/>
              </a:path>
            </a:pathLst>
          </a:custGeom>
        </p:spPr>
        <p:style>
          <a:lnRef idx="2">
            <a:schemeClr val="lt1">
              <a:hueOff val="0"/>
              <a:satOff val="0"/>
              <a:lumOff val="0"/>
              <a:alphaOff val="0"/>
            </a:schemeClr>
          </a:lnRef>
          <a:fillRef idx="1">
            <a:schemeClr val="accent2">
              <a:hueOff val="2153482"/>
              <a:satOff val="-1439"/>
              <a:lumOff val="157"/>
              <a:alphaOff val="0"/>
            </a:schemeClr>
          </a:fillRef>
          <a:effectRef idx="0">
            <a:schemeClr val="accent2">
              <a:hueOff val="2153482"/>
              <a:satOff val="-1439"/>
              <a:lumOff val="157"/>
              <a:alphaOff val="0"/>
            </a:schemeClr>
          </a:effectRef>
          <a:fontRef idx="minor">
            <a:schemeClr val="lt1"/>
          </a:fontRef>
        </p:style>
        <p:txBody>
          <a:bodyPr spcFirstLastPara="0" vert="horz" wrap="square" lIns="215675" tIns="215675" rIns="215675" bIns="215675"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创造力</a:t>
            </a:r>
            <a:endParaRPr lang="zh-CN" altLang="en-US" sz="2800" kern="1200" dirty="0">
              <a:latin typeface="微软雅黑" pitchFamily="34" charset="-122"/>
              <a:ea typeface="微软雅黑" pitchFamily="34" charset="-122"/>
            </a:endParaRPr>
          </a:p>
        </p:txBody>
      </p:sp>
      <p:sp>
        <p:nvSpPr>
          <p:cNvPr id="9" name="任意多边形 8"/>
          <p:cNvSpPr/>
          <p:nvPr/>
        </p:nvSpPr>
        <p:spPr>
          <a:xfrm rot="1800000">
            <a:off x="5738873" y="2799132"/>
            <a:ext cx="167033" cy="418166"/>
          </a:xfrm>
          <a:custGeom>
            <a:avLst/>
            <a:gdLst>
              <a:gd name="connsiteX0" fmla="*/ 0 w 167033"/>
              <a:gd name="connsiteY0" fmla="*/ 83633 h 418166"/>
              <a:gd name="connsiteX1" fmla="*/ 83517 w 167033"/>
              <a:gd name="connsiteY1" fmla="*/ 83633 h 418166"/>
              <a:gd name="connsiteX2" fmla="*/ 83517 w 167033"/>
              <a:gd name="connsiteY2" fmla="*/ 0 h 418166"/>
              <a:gd name="connsiteX3" fmla="*/ 167033 w 167033"/>
              <a:gd name="connsiteY3" fmla="*/ 209083 h 418166"/>
              <a:gd name="connsiteX4" fmla="*/ 83517 w 167033"/>
              <a:gd name="connsiteY4" fmla="*/ 418166 h 418166"/>
              <a:gd name="connsiteX5" fmla="*/ 83517 w 167033"/>
              <a:gd name="connsiteY5" fmla="*/ 334533 h 418166"/>
              <a:gd name="connsiteX6" fmla="*/ 0 w 167033"/>
              <a:gd name="connsiteY6" fmla="*/ 334533 h 418166"/>
              <a:gd name="connsiteX7" fmla="*/ 0 w 167033"/>
              <a:gd name="connsiteY7" fmla="*/ 83633 h 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33" h="418166">
                <a:moveTo>
                  <a:pt x="0" y="83633"/>
                </a:moveTo>
                <a:lnTo>
                  <a:pt x="83517" y="83633"/>
                </a:lnTo>
                <a:lnTo>
                  <a:pt x="83517" y="0"/>
                </a:lnTo>
                <a:lnTo>
                  <a:pt x="167033" y="209083"/>
                </a:lnTo>
                <a:lnTo>
                  <a:pt x="83517" y="418166"/>
                </a:lnTo>
                <a:lnTo>
                  <a:pt x="83517" y="334533"/>
                </a:lnTo>
                <a:lnTo>
                  <a:pt x="0" y="334533"/>
                </a:lnTo>
                <a:lnTo>
                  <a:pt x="0" y="83633"/>
                </a:lnTo>
                <a:close/>
              </a:path>
            </a:pathLst>
          </a:custGeom>
        </p:spPr>
        <p:style>
          <a:lnRef idx="0">
            <a:schemeClr val="lt1">
              <a:hueOff val="0"/>
              <a:satOff val="0"/>
              <a:lumOff val="0"/>
              <a:alphaOff val="0"/>
            </a:schemeClr>
          </a:lnRef>
          <a:fillRef idx="1">
            <a:schemeClr val="accent2">
              <a:hueOff val="4306964"/>
              <a:satOff val="-2878"/>
              <a:lumOff val="314"/>
              <a:alphaOff val="0"/>
            </a:schemeClr>
          </a:fillRef>
          <a:effectRef idx="0">
            <a:schemeClr val="accent2">
              <a:hueOff val="4306964"/>
              <a:satOff val="-2878"/>
              <a:lumOff val="314"/>
              <a:alphaOff val="0"/>
            </a:schemeClr>
          </a:effectRef>
          <a:fontRef idx="minor">
            <a:schemeClr val="lt1"/>
          </a:fontRef>
        </p:style>
        <p:txBody>
          <a:bodyPr spcFirstLastPara="0" vert="horz" wrap="square" lIns="0" tIns="83633" rIns="50109" bIns="83632" numCol="1" spcCol="1270" anchor="ctr" anchorCtr="0">
            <a:noAutofit/>
          </a:bodyPr>
          <a:lstStyle/>
          <a:p>
            <a:pPr lvl="0" algn="ctr" defTabSz="711200">
              <a:lnSpc>
                <a:spcPct val="90000"/>
              </a:lnSpc>
              <a:spcBef>
                <a:spcPct val="0"/>
              </a:spcBef>
              <a:spcAft>
                <a:spcPct val="35000"/>
              </a:spcAft>
            </a:pPr>
            <a:endParaRPr lang="zh-CN" altLang="en-US" sz="1600" kern="1200">
              <a:latin typeface="微软雅黑" pitchFamily="34" charset="-122"/>
              <a:ea typeface="微软雅黑" pitchFamily="34" charset="-122"/>
            </a:endParaRPr>
          </a:p>
        </p:txBody>
      </p:sp>
      <p:sp>
        <p:nvSpPr>
          <p:cNvPr id="10" name="任意多边形 9"/>
          <p:cNvSpPr/>
          <p:nvPr/>
        </p:nvSpPr>
        <p:spPr>
          <a:xfrm>
            <a:off x="5880563" y="2781892"/>
            <a:ext cx="1229902" cy="1229902"/>
          </a:xfrm>
          <a:custGeom>
            <a:avLst/>
            <a:gdLst>
              <a:gd name="connsiteX0" fmla="*/ 0 w 1229902"/>
              <a:gd name="connsiteY0" fmla="*/ 614951 h 1229902"/>
              <a:gd name="connsiteX1" fmla="*/ 614951 w 1229902"/>
              <a:gd name="connsiteY1" fmla="*/ 0 h 1229902"/>
              <a:gd name="connsiteX2" fmla="*/ 1229902 w 1229902"/>
              <a:gd name="connsiteY2" fmla="*/ 614951 h 1229902"/>
              <a:gd name="connsiteX3" fmla="*/ 614951 w 1229902"/>
              <a:gd name="connsiteY3" fmla="*/ 1229902 h 1229902"/>
              <a:gd name="connsiteX4" fmla="*/ 0 w 1229902"/>
              <a:gd name="connsiteY4" fmla="*/ 614951 h 1229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02" h="1229902">
                <a:moveTo>
                  <a:pt x="0" y="614951"/>
                </a:moveTo>
                <a:cubicBezTo>
                  <a:pt x="0" y="275323"/>
                  <a:pt x="275323" y="0"/>
                  <a:pt x="614951" y="0"/>
                </a:cubicBezTo>
                <a:cubicBezTo>
                  <a:pt x="954579" y="0"/>
                  <a:pt x="1229902" y="275323"/>
                  <a:pt x="1229902" y="614951"/>
                </a:cubicBezTo>
                <a:cubicBezTo>
                  <a:pt x="1229902" y="954579"/>
                  <a:pt x="954579" y="1229902"/>
                  <a:pt x="614951" y="1229902"/>
                </a:cubicBezTo>
                <a:cubicBezTo>
                  <a:pt x="275323" y="1229902"/>
                  <a:pt x="0" y="954579"/>
                  <a:pt x="0" y="614951"/>
                </a:cubicBezTo>
                <a:close/>
              </a:path>
            </a:pathLst>
          </a:custGeom>
        </p:spPr>
        <p:style>
          <a:lnRef idx="2">
            <a:schemeClr val="lt1">
              <a:hueOff val="0"/>
              <a:satOff val="0"/>
              <a:lumOff val="0"/>
              <a:alphaOff val="0"/>
            </a:schemeClr>
          </a:lnRef>
          <a:fillRef idx="1">
            <a:schemeClr val="accent2">
              <a:hueOff val="4306964"/>
              <a:satOff val="-2878"/>
              <a:lumOff val="314"/>
              <a:alphaOff val="0"/>
            </a:schemeClr>
          </a:fillRef>
          <a:effectRef idx="0">
            <a:schemeClr val="accent2">
              <a:hueOff val="4306964"/>
              <a:satOff val="-2878"/>
              <a:lumOff val="314"/>
              <a:alphaOff val="0"/>
            </a:schemeClr>
          </a:effectRef>
          <a:fontRef idx="minor">
            <a:schemeClr val="lt1"/>
          </a:fontRef>
        </p:style>
        <p:txBody>
          <a:bodyPr spcFirstLastPara="0" vert="horz" wrap="square" lIns="215675" tIns="215675" rIns="215675" bIns="215675"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想象力</a:t>
            </a:r>
            <a:endParaRPr lang="zh-CN" altLang="en-US" sz="2800" kern="1200" dirty="0">
              <a:latin typeface="微软雅黑" pitchFamily="34" charset="-122"/>
              <a:ea typeface="微软雅黑" pitchFamily="34" charset="-122"/>
            </a:endParaRPr>
          </a:p>
        </p:txBody>
      </p:sp>
      <p:sp>
        <p:nvSpPr>
          <p:cNvPr id="11" name="任意多边形 10"/>
          <p:cNvSpPr/>
          <p:nvPr/>
        </p:nvSpPr>
        <p:spPr>
          <a:xfrm rot="5400000">
            <a:off x="4920532" y="3271601"/>
            <a:ext cx="167033" cy="418166"/>
          </a:xfrm>
          <a:custGeom>
            <a:avLst/>
            <a:gdLst>
              <a:gd name="connsiteX0" fmla="*/ 0 w 167033"/>
              <a:gd name="connsiteY0" fmla="*/ 83633 h 418166"/>
              <a:gd name="connsiteX1" fmla="*/ 83517 w 167033"/>
              <a:gd name="connsiteY1" fmla="*/ 83633 h 418166"/>
              <a:gd name="connsiteX2" fmla="*/ 83517 w 167033"/>
              <a:gd name="connsiteY2" fmla="*/ 0 h 418166"/>
              <a:gd name="connsiteX3" fmla="*/ 167033 w 167033"/>
              <a:gd name="connsiteY3" fmla="*/ 209083 h 418166"/>
              <a:gd name="connsiteX4" fmla="*/ 83517 w 167033"/>
              <a:gd name="connsiteY4" fmla="*/ 418166 h 418166"/>
              <a:gd name="connsiteX5" fmla="*/ 83517 w 167033"/>
              <a:gd name="connsiteY5" fmla="*/ 334533 h 418166"/>
              <a:gd name="connsiteX6" fmla="*/ 0 w 167033"/>
              <a:gd name="connsiteY6" fmla="*/ 334533 h 418166"/>
              <a:gd name="connsiteX7" fmla="*/ 0 w 167033"/>
              <a:gd name="connsiteY7" fmla="*/ 83633 h 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33" h="418166">
                <a:moveTo>
                  <a:pt x="0" y="83633"/>
                </a:moveTo>
                <a:lnTo>
                  <a:pt x="83517" y="83633"/>
                </a:lnTo>
                <a:lnTo>
                  <a:pt x="83517" y="0"/>
                </a:lnTo>
                <a:lnTo>
                  <a:pt x="167033" y="209083"/>
                </a:lnTo>
                <a:lnTo>
                  <a:pt x="83517" y="418166"/>
                </a:lnTo>
                <a:lnTo>
                  <a:pt x="83517" y="334533"/>
                </a:lnTo>
                <a:lnTo>
                  <a:pt x="0" y="334533"/>
                </a:lnTo>
                <a:lnTo>
                  <a:pt x="0" y="83633"/>
                </a:lnTo>
                <a:close/>
              </a:path>
            </a:pathLst>
          </a:custGeom>
        </p:spPr>
        <p:style>
          <a:lnRef idx="0">
            <a:schemeClr val="lt1">
              <a:hueOff val="0"/>
              <a:satOff val="0"/>
              <a:lumOff val="0"/>
              <a:alphaOff val="0"/>
            </a:schemeClr>
          </a:lnRef>
          <a:fillRef idx="1">
            <a:schemeClr val="accent2">
              <a:hueOff val="6460447"/>
              <a:satOff val="-4317"/>
              <a:lumOff val="471"/>
              <a:alphaOff val="0"/>
            </a:schemeClr>
          </a:fillRef>
          <a:effectRef idx="0">
            <a:schemeClr val="accent2">
              <a:hueOff val="6460447"/>
              <a:satOff val="-4317"/>
              <a:lumOff val="471"/>
              <a:alphaOff val="0"/>
            </a:schemeClr>
          </a:effectRef>
          <a:fontRef idx="minor">
            <a:schemeClr val="lt1"/>
          </a:fontRef>
        </p:style>
        <p:txBody>
          <a:bodyPr spcFirstLastPara="0" vert="horz" wrap="square" lIns="-1" tIns="83632" rIns="50110" bIns="83633" numCol="1" spcCol="1270" anchor="ctr" anchorCtr="0">
            <a:noAutofit/>
          </a:bodyPr>
          <a:lstStyle/>
          <a:p>
            <a:pPr lvl="0" algn="ctr" defTabSz="711200">
              <a:lnSpc>
                <a:spcPct val="90000"/>
              </a:lnSpc>
              <a:spcBef>
                <a:spcPct val="0"/>
              </a:spcBef>
              <a:spcAft>
                <a:spcPct val="35000"/>
              </a:spcAft>
            </a:pPr>
            <a:endParaRPr lang="zh-CN" altLang="en-US" sz="1600" kern="1200">
              <a:latin typeface="微软雅黑" pitchFamily="34" charset="-122"/>
              <a:ea typeface="微软雅黑" pitchFamily="34" charset="-122"/>
            </a:endParaRPr>
          </a:p>
        </p:txBody>
      </p:sp>
      <p:sp>
        <p:nvSpPr>
          <p:cNvPr id="12" name="任意多边形 11"/>
          <p:cNvSpPr/>
          <p:nvPr/>
        </p:nvSpPr>
        <p:spPr>
          <a:xfrm>
            <a:off x="4389097" y="3642990"/>
            <a:ext cx="1229902" cy="1229902"/>
          </a:xfrm>
          <a:custGeom>
            <a:avLst/>
            <a:gdLst>
              <a:gd name="connsiteX0" fmla="*/ 0 w 1229902"/>
              <a:gd name="connsiteY0" fmla="*/ 614951 h 1229902"/>
              <a:gd name="connsiteX1" fmla="*/ 614951 w 1229902"/>
              <a:gd name="connsiteY1" fmla="*/ 0 h 1229902"/>
              <a:gd name="connsiteX2" fmla="*/ 1229902 w 1229902"/>
              <a:gd name="connsiteY2" fmla="*/ 614951 h 1229902"/>
              <a:gd name="connsiteX3" fmla="*/ 614951 w 1229902"/>
              <a:gd name="connsiteY3" fmla="*/ 1229902 h 1229902"/>
              <a:gd name="connsiteX4" fmla="*/ 0 w 1229902"/>
              <a:gd name="connsiteY4" fmla="*/ 614951 h 1229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02" h="1229902">
                <a:moveTo>
                  <a:pt x="0" y="614951"/>
                </a:moveTo>
                <a:cubicBezTo>
                  <a:pt x="0" y="275323"/>
                  <a:pt x="275323" y="0"/>
                  <a:pt x="614951" y="0"/>
                </a:cubicBezTo>
                <a:cubicBezTo>
                  <a:pt x="954579" y="0"/>
                  <a:pt x="1229902" y="275323"/>
                  <a:pt x="1229902" y="614951"/>
                </a:cubicBezTo>
                <a:cubicBezTo>
                  <a:pt x="1229902" y="954579"/>
                  <a:pt x="954579" y="1229902"/>
                  <a:pt x="614951" y="1229902"/>
                </a:cubicBezTo>
                <a:cubicBezTo>
                  <a:pt x="275323" y="1229902"/>
                  <a:pt x="0" y="954579"/>
                  <a:pt x="0" y="614951"/>
                </a:cubicBezTo>
                <a:close/>
              </a:path>
            </a:pathLst>
          </a:custGeom>
        </p:spPr>
        <p:style>
          <a:lnRef idx="2">
            <a:schemeClr val="lt1">
              <a:hueOff val="0"/>
              <a:satOff val="0"/>
              <a:lumOff val="0"/>
              <a:alphaOff val="0"/>
            </a:schemeClr>
          </a:lnRef>
          <a:fillRef idx="1">
            <a:schemeClr val="accent2">
              <a:hueOff val="6460447"/>
              <a:satOff val="-4317"/>
              <a:lumOff val="471"/>
              <a:alphaOff val="0"/>
            </a:schemeClr>
          </a:fillRef>
          <a:effectRef idx="0">
            <a:schemeClr val="accent2">
              <a:hueOff val="6460447"/>
              <a:satOff val="-4317"/>
              <a:lumOff val="471"/>
              <a:alphaOff val="0"/>
            </a:schemeClr>
          </a:effectRef>
          <a:fontRef idx="minor">
            <a:schemeClr val="lt1"/>
          </a:fontRef>
        </p:style>
        <p:txBody>
          <a:bodyPr spcFirstLastPara="0" vert="horz" wrap="square" lIns="215675" tIns="215675" rIns="215675" bIns="215675"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专注力</a:t>
            </a:r>
            <a:endParaRPr lang="zh-CN" altLang="en-US" sz="2800" kern="1200" dirty="0">
              <a:latin typeface="微软雅黑" pitchFamily="34" charset="-122"/>
              <a:ea typeface="微软雅黑" pitchFamily="34" charset="-122"/>
            </a:endParaRPr>
          </a:p>
        </p:txBody>
      </p:sp>
      <p:sp>
        <p:nvSpPr>
          <p:cNvPr id="13" name="任意多边形 12"/>
          <p:cNvSpPr/>
          <p:nvPr/>
        </p:nvSpPr>
        <p:spPr>
          <a:xfrm rot="19800000">
            <a:off x="4102191" y="2799131"/>
            <a:ext cx="167034" cy="418167"/>
          </a:xfrm>
          <a:custGeom>
            <a:avLst/>
            <a:gdLst>
              <a:gd name="connsiteX0" fmla="*/ 0 w 167033"/>
              <a:gd name="connsiteY0" fmla="*/ 83633 h 418166"/>
              <a:gd name="connsiteX1" fmla="*/ 83517 w 167033"/>
              <a:gd name="connsiteY1" fmla="*/ 83633 h 418166"/>
              <a:gd name="connsiteX2" fmla="*/ 83517 w 167033"/>
              <a:gd name="connsiteY2" fmla="*/ 0 h 418166"/>
              <a:gd name="connsiteX3" fmla="*/ 167033 w 167033"/>
              <a:gd name="connsiteY3" fmla="*/ 209083 h 418166"/>
              <a:gd name="connsiteX4" fmla="*/ 83517 w 167033"/>
              <a:gd name="connsiteY4" fmla="*/ 418166 h 418166"/>
              <a:gd name="connsiteX5" fmla="*/ 83517 w 167033"/>
              <a:gd name="connsiteY5" fmla="*/ 334533 h 418166"/>
              <a:gd name="connsiteX6" fmla="*/ 0 w 167033"/>
              <a:gd name="connsiteY6" fmla="*/ 334533 h 418166"/>
              <a:gd name="connsiteX7" fmla="*/ 0 w 167033"/>
              <a:gd name="connsiteY7" fmla="*/ 83633 h 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33" h="418166">
                <a:moveTo>
                  <a:pt x="167032" y="334533"/>
                </a:moveTo>
                <a:lnTo>
                  <a:pt x="83516" y="334533"/>
                </a:lnTo>
                <a:lnTo>
                  <a:pt x="83516" y="418166"/>
                </a:lnTo>
                <a:lnTo>
                  <a:pt x="1" y="209083"/>
                </a:lnTo>
                <a:lnTo>
                  <a:pt x="83516" y="0"/>
                </a:lnTo>
                <a:lnTo>
                  <a:pt x="83516" y="83633"/>
                </a:lnTo>
                <a:lnTo>
                  <a:pt x="167032" y="83633"/>
                </a:lnTo>
                <a:lnTo>
                  <a:pt x="167032" y="334533"/>
                </a:lnTo>
                <a:close/>
              </a:path>
            </a:pathLst>
          </a:custGeom>
        </p:spPr>
        <p:style>
          <a:lnRef idx="0">
            <a:schemeClr val="lt1">
              <a:hueOff val="0"/>
              <a:satOff val="0"/>
              <a:lumOff val="0"/>
              <a:alphaOff val="0"/>
            </a:schemeClr>
          </a:lnRef>
          <a:fillRef idx="1">
            <a:schemeClr val="accent2">
              <a:hueOff val="8613929"/>
              <a:satOff val="-5756"/>
              <a:lumOff val="628"/>
              <a:alphaOff val="0"/>
            </a:schemeClr>
          </a:fillRef>
          <a:effectRef idx="0">
            <a:schemeClr val="accent2">
              <a:hueOff val="8613929"/>
              <a:satOff val="-5756"/>
              <a:lumOff val="628"/>
              <a:alphaOff val="0"/>
            </a:schemeClr>
          </a:effectRef>
          <a:fontRef idx="minor">
            <a:schemeClr val="lt1"/>
          </a:fontRef>
        </p:style>
        <p:txBody>
          <a:bodyPr spcFirstLastPara="0" vert="horz" wrap="square" lIns="50109" tIns="83633" rIns="1" bIns="83633" numCol="1" spcCol="1270" anchor="ctr" anchorCtr="0">
            <a:noAutofit/>
          </a:bodyPr>
          <a:lstStyle/>
          <a:p>
            <a:pPr lvl="0" algn="ctr" defTabSz="711200">
              <a:lnSpc>
                <a:spcPct val="90000"/>
              </a:lnSpc>
              <a:spcBef>
                <a:spcPct val="0"/>
              </a:spcBef>
              <a:spcAft>
                <a:spcPct val="35000"/>
              </a:spcAft>
            </a:pPr>
            <a:endParaRPr lang="zh-CN" altLang="en-US" sz="1600" kern="1200">
              <a:latin typeface="微软雅黑" pitchFamily="34" charset="-122"/>
              <a:ea typeface="微软雅黑" pitchFamily="34" charset="-122"/>
            </a:endParaRPr>
          </a:p>
        </p:txBody>
      </p:sp>
      <p:sp>
        <p:nvSpPr>
          <p:cNvPr id="14" name="任意多边形 13"/>
          <p:cNvSpPr/>
          <p:nvPr/>
        </p:nvSpPr>
        <p:spPr>
          <a:xfrm>
            <a:off x="2897632" y="2781892"/>
            <a:ext cx="1229902" cy="1229902"/>
          </a:xfrm>
          <a:custGeom>
            <a:avLst/>
            <a:gdLst>
              <a:gd name="connsiteX0" fmla="*/ 0 w 1229902"/>
              <a:gd name="connsiteY0" fmla="*/ 614951 h 1229902"/>
              <a:gd name="connsiteX1" fmla="*/ 614951 w 1229902"/>
              <a:gd name="connsiteY1" fmla="*/ 0 h 1229902"/>
              <a:gd name="connsiteX2" fmla="*/ 1229902 w 1229902"/>
              <a:gd name="connsiteY2" fmla="*/ 614951 h 1229902"/>
              <a:gd name="connsiteX3" fmla="*/ 614951 w 1229902"/>
              <a:gd name="connsiteY3" fmla="*/ 1229902 h 1229902"/>
              <a:gd name="connsiteX4" fmla="*/ 0 w 1229902"/>
              <a:gd name="connsiteY4" fmla="*/ 614951 h 1229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02" h="1229902">
                <a:moveTo>
                  <a:pt x="0" y="614951"/>
                </a:moveTo>
                <a:cubicBezTo>
                  <a:pt x="0" y="275323"/>
                  <a:pt x="275323" y="0"/>
                  <a:pt x="614951" y="0"/>
                </a:cubicBezTo>
                <a:cubicBezTo>
                  <a:pt x="954579" y="0"/>
                  <a:pt x="1229902" y="275323"/>
                  <a:pt x="1229902" y="614951"/>
                </a:cubicBezTo>
                <a:cubicBezTo>
                  <a:pt x="1229902" y="954579"/>
                  <a:pt x="954579" y="1229902"/>
                  <a:pt x="614951" y="1229902"/>
                </a:cubicBezTo>
                <a:cubicBezTo>
                  <a:pt x="275323" y="1229902"/>
                  <a:pt x="0" y="954579"/>
                  <a:pt x="0" y="614951"/>
                </a:cubicBezTo>
                <a:close/>
              </a:path>
            </a:pathLst>
          </a:custGeom>
        </p:spPr>
        <p:style>
          <a:lnRef idx="2">
            <a:schemeClr val="lt1">
              <a:hueOff val="0"/>
              <a:satOff val="0"/>
              <a:lumOff val="0"/>
              <a:alphaOff val="0"/>
            </a:schemeClr>
          </a:lnRef>
          <a:fillRef idx="1">
            <a:schemeClr val="accent2">
              <a:hueOff val="8613929"/>
              <a:satOff val="-5756"/>
              <a:lumOff val="628"/>
              <a:alphaOff val="0"/>
            </a:schemeClr>
          </a:fillRef>
          <a:effectRef idx="0">
            <a:schemeClr val="accent2">
              <a:hueOff val="8613929"/>
              <a:satOff val="-5756"/>
              <a:lumOff val="628"/>
              <a:alphaOff val="0"/>
            </a:schemeClr>
          </a:effectRef>
          <a:fontRef idx="minor">
            <a:schemeClr val="lt1"/>
          </a:fontRef>
        </p:style>
        <p:txBody>
          <a:bodyPr spcFirstLastPara="0" vert="horz" wrap="square" lIns="215675" tIns="215675" rIns="215675" bIns="215675"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动作能力</a:t>
            </a:r>
            <a:endParaRPr lang="zh-CN" altLang="en-US" sz="2800" kern="1200" dirty="0">
              <a:latin typeface="微软雅黑" pitchFamily="34" charset="-122"/>
              <a:ea typeface="微软雅黑" pitchFamily="34" charset="-122"/>
            </a:endParaRPr>
          </a:p>
        </p:txBody>
      </p:sp>
      <p:sp>
        <p:nvSpPr>
          <p:cNvPr id="15" name="任意多边形 14"/>
          <p:cNvSpPr/>
          <p:nvPr/>
        </p:nvSpPr>
        <p:spPr>
          <a:xfrm rot="1800000">
            <a:off x="4102191" y="1854193"/>
            <a:ext cx="167034" cy="418166"/>
          </a:xfrm>
          <a:custGeom>
            <a:avLst/>
            <a:gdLst>
              <a:gd name="connsiteX0" fmla="*/ 0 w 167033"/>
              <a:gd name="connsiteY0" fmla="*/ 83633 h 418166"/>
              <a:gd name="connsiteX1" fmla="*/ 83517 w 167033"/>
              <a:gd name="connsiteY1" fmla="*/ 83633 h 418166"/>
              <a:gd name="connsiteX2" fmla="*/ 83517 w 167033"/>
              <a:gd name="connsiteY2" fmla="*/ 0 h 418166"/>
              <a:gd name="connsiteX3" fmla="*/ 167033 w 167033"/>
              <a:gd name="connsiteY3" fmla="*/ 209083 h 418166"/>
              <a:gd name="connsiteX4" fmla="*/ 83517 w 167033"/>
              <a:gd name="connsiteY4" fmla="*/ 418166 h 418166"/>
              <a:gd name="connsiteX5" fmla="*/ 83517 w 167033"/>
              <a:gd name="connsiteY5" fmla="*/ 334533 h 418166"/>
              <a:gd name="connsiteX6" fmla="*/ 0 w 167033"/>
              <a:gd name="connsiteY6" fmla="*/ 334533 h 418166"/>
              <a:gd name="connsiteX7" fmla="*/ 0 w 167033"/>
              <a:gd name="connsiteY7" fmla="*/ 83633 h 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33" h="418166">
                <a:moveTo>
                  <a:pt x="167032" y="334533"/>
                </a:moveTo>
                <a:lnTo>
                  <a:pt x="83516" y="334533"/>
                </a:lnTo>
                <a:lnTo>
                  <a:pt x="83516" y="418166"/>
                </a:lnTo>
                <a:lnTo>
                  <a:pt x="1" y="209083"/>
                </a:lnTo>
                <a:lnTo>
                  <a:pt x="83516" y="0"/>
                </a:lnTo>
                <a:lnTo>
                  <a:pt x="83516" y="83633"/>
                </a:lnTo>
                <a:lnTo>
                  <a:pt x="167032" y="83633"/>
                </a:lnTo>
                <a:lnTo>
                  <a:pt x="167032" y="334533"/>
                </a:lnTo>
                <a:close/>
              </a:path>
            </a:pathLst>
          </a:custGeom>
        </p:spPr>
        <p:style>
          <a:lnRef idx="0">
            <a:schemeClr val="lt1">
              <a:hueOff val="0"/>
              <a:satOff val="0"/>
              <a:lumOff val="0"/>
              <a:alphaOff val="0"/>
            </a:schemeClr>
          </a:lnRef>
          <a:fillRef idx="1">
            <a:schemeClr val="accent2">
              <a:hueOff val="10767411"/>
              <a:satOff val="-7195"/>
              <a:lumOff val="785"/>
              <a:alphaOff val="0"/>
            </a:schemeClr>
          </a:fillRef>
          <a:effectRef idx="0">
            <a:schemeClr val="accent2">
              <a:hueOff val="10767411"/>
              <a:satOff val="-7195"/>
              <a:lumOff val="785"/>
              <a:alphaOff val="0"/>
            </a:schemeClr>
          </a:effectRef>
          <a:fontRef idx="minor">
            <a:schemeClr val="lt1"/>
          </a:fontRef>
        </p:style>
        <p:txBody>
          <a:bodyPr spcFirstLastPara="0" vert="horz" wrap="square" lIns="50110" tIns="83633" rIns="0" bIns="83632" numCol="1" spcCol="1270" anchor="ctr" anchorCtr="0">
            <a:noAutofit/>
          </a:bodyPr>
          <a:lstStyle/>
          <a:p>
            <a:pPr lvl="0" algn="ctr" defTabSz="711200">
              <a:lnSpc>
                <a:spcPct val="90000"/>
              </a:lnSpc>
              <a:spcBef>
                <a:spcPct val="0"/>
              </a:spcBef>
              <a:spcAft>
                <a:spcPct val="35000"/>
              </a:spcAft>
            </a:pPr>
            <a:endParaRPr lang="zh-CN" altLang="en-US" sz="1600" kern="1200">
              <a:latin typeface="微软雅黑" pitchFamily="34" charset="-122"/>
              <a:ea typeface="微软雅黑" pitchFamily="34" charset="-122"/>
            </a:endParaRPr>
          </a:p>
        </p:txBody>
      </p:sp>
      <p:sp>
        <p:nvSpPr>
          <p:cNvPr id="16" name="任意多边形 15"/>
          <p:cNvSpPr/>
          <p:nvPr/>
        </p:nvSpPr>
        <p:spPr>
          <a:xfrm>
            <a:off x="2897632" y="1059696"/>
            <a:ext cx="1229902" cy="1229902"/>
          </a:xfrm>
          <a:custGeom>
            <a:avLst/>
            <a:gdLst>
              <a:gd name="connsiteX0" fmla="*/ 0 w 1229902"/>
              <a:gd name="connsiteY0" fmla="*/ 614951 h 1229902"/>
              <a:gd name="connsiteX1" fmla="*/ 614951 w 1229902"/>
              <a:gd name="connsiteY1" fmla="*/ 0 h 1229902"/>
              <a:gd name="connsiteX2" fmla="*/ 1229902 w 1229902"/>
              <a:gd name="connsiteY2" fmla="*/ 614951 h 1229902"/>
              <a:gd name="connsiteX3" fmla="*/ 614951 w 1229902"/>
              <a:gd name="connsiteY3" fmla="*/ 1229902 h 1229902"/>
              <a:gd name="connsiteX4" fmla="*/ 0 w 1229902"/>
              <a:gd name="connsiteY4" fmla="*/ 614951 h 1229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02" h="1229902">
                <a:moveTo>
                  <a:pt x="0" y="614951"/>
                </a:moveTo>
                <a:cubicBezTo>
                  <a:pt x="0" y="275323"/>
                  <a:pt x="275323" y="0"/>
                  <a:pt x="614951" y="0"/>
                </a:cubicBezTo>
                <a:cubicBezTo>
                  <a:pt x="954579" y="0"/>
                  <a:pt x="1229902" y="275323"/>
                  <a:pt x="1229902" y="614951"/>
                </a:cubicBezTo>
                <a:cubicBezTo>
                  <a:pt x="1229902" y="954579"/>
                  <a:pt x="954579" y="1229902"/>
                  <a:pt x="614951" y="1229902"/>
                </a:cubicBezTo>
                <a:cubicBezTo>
                  <a:pt x="275323" y="1229902"/>
                  <a:pt x="0" y="954579"/>
                  <a:pt x="0" y="614951"/>
                </a:cubicBezTo>
                <a:close/>
              </a:path>
            </a:pathLst>
          </a:custGeom>
        </p:spPr>
        <p:style>
          <a:lnRef idx="2">
            <a:schemeClr val="lt1">
              <a:hueOff val="0"/>
              <a:satOff val="0"/>
              <a:lumOff val="0"/>
              <a:alphaOff val="0"/>
            </a:schemeClr>
          </a:lnRef>
          <a:fillRef idx="1">
            <a:schemeClr val="accent2">
              <a:hueOff val="10767411"/>
              <a:satOff val="-7195"/>
              <a:lumOff val="785"/>
              <a:alphaOff val="0"/>
            </a:schemeClr>
          </a:fillRef>
          <a:effectRef idx="0">
            <a:schemeClr val="accent2">
              <a:hueOff val="10767411"/>
              <a:satOff val="-7195"/>
              <a:lumOff val="785"/>
              <a:alphaOff val="0"/>
            </a:schemeClr>
          </a:effectRef>
          <a:fontRef idx="minor">
            <a:schemeClr val="lt1"/>
          </a:fontRef>
        </p:style>
        <p:txBody>
          <a:bodyPr spcFirstLastPara="0" vert="horz" wrap="square" lIns="215675" tIns="215675" rIns="215675" bIns="215675"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表达能力</a:t>
            </a:r>
            <a:endParaRPr lang="zh-CN" altLang="en-US" sz="2800" kern="1200" dirty="0">
              <a:latin typeface="微软雅黑" pitchFamily="34" charset="-122"/>
              <a:ea typeface="微软雅黑" pitchFamily="34" charset="-122"/>
            </a:endParaRPr>
          </a:p>
        </p:txBody>
      </p:sp>
    </p:spTree>
    <p:extLst>
      <p:ext uri="{BB962C8B-B14F-4D97-AF65-F5344CB8AC3E}">
        <p14:creationId xmlns:p14="http://schemas.microsoft.com/office/powerpoint/2010/main" val="339460644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4320480" cy="417358"/>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三）提供练习机会，促进记忆发展</a:t>
            </a:r>
          </a:p>
        </p:txBody>
      </p:sp>
      <p:graphicFrame>
        <p:nvGraphicFramePr>
          <p:cNvPr id="7" name="表格 6"/>
          <p:cNvGraphicFramePr>
            <a:graphicFrameLocks noGrp="1"/>
          </p:cNvGraphicFramePr>
          <p:nvPr>
            <p:extLst>
              <p:ext uri="{D42A27DB-BD31-4B8C-83A1-F6EECF244321}">
                <p14:modId xmlns:p14="http://schemas.microsoft.com/office/powerpoint/2010/main" val="682588009"/>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0" y="351636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解放幼儿小手</a:t>
            </a:r>
          </a:p>
          <a:p>
            <a:pPr algn="ctr"/>
            <a:r>
              <a:rPr lang="zh-CN" altLang="en-US" sz="1400" dirty="0">
                <a:solidFill>
                  <a:schemeClr val="bg1"/>
                </a:solidFill>
                <a:latin typeface="微软雅黑" panose="020B0503020204020204" pitchFamily="34" charset="-122"/>
                <a:ea typeface="微软雅黑" panose="020B0503020204020204" pitchFamily="34" charset="-122"/>
              </a:rPr>
              <a:t>发展指尖</a:t>
            </a:r>
            <a:r>
              <a:rPr lang="zh-CN" altLang="en-US" sz="1400" dirty="0" smtClean="0">
                <a:solidFill>
                  <a:schemeClr val="bg1"/>
                </a:solidFill>
                <a:latin typeface="微软雅黑" panose="020B0503020204020204" pitchFamily="34" charset="-122"/>
                <a:ea typeface="微软雅黑" panose="020B0503020204020204" pitchFamily="34" charset="-122"/>
              </a:rPr>
              <a:t>智慧</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763688" y="699542"/>
            <a:ext cx="6264696" cy="2169825"/>
          </a:xfrm>
          <a:prstGeom prst="rect">
            <a:avLst/>
          </a:prstGeom>
          <a:no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幼儿</a:t>
            </a:r>
            <a:r>
              <a:rPr lang="zh-CN" altLang="zh-CN" dirty="0">
                <a:latin typeface="微软雅黑" pitchFamily="34" charset="-122"/>
                <a:ea typeface="微软雅黑" pitchFamily="34" charset="-122"/>
              </a:rPr>
              <a:t>在选择区角时根据自己的爱好需要选择区角，如有的幼儿选择图书角、有的选择手工区进行剪纸，幼儿需要分别练习剪短直线、长直线、曲线及各种形状，还要分别目测剪、沿轮廓剪和折纸剪。手的动作，可促进记忆和思维能力的发展。所以民间有“眼看十遍，不如手过一遍”的说法。</a:t>
            </a:r>
            <a:endParaRPr lang="zh-CN" altLang="en-US" dirty="0">
              <a:latin typeface="微软雅黑" pitchFamily="34" charset="-122"/>
              <a:ea typeface="微软雅黑" pitchFamily="34" charset="-122"/>
            </a:endParaRPr>
          </a:p>
        </p:txBody>
      </p:sp>
      <p:pic>
        <p:nvPicPr>
          <p:cNvPr id="10" name="Picture 2" descr="C:\Users\Administrator\Documents\Tencent Files\29903699\Image\C2C\21F8FA6D866F0C5EC06DF27D984848F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602"/>
          <a:stretch/>
        </p:blipFill>
        <p:spPr bwMode="auto">
          <a:xfrm>
            <a:off x="1547664" y="3076006"/>
            <a:ext cx="209273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istrator\Documents\Tencent Files\29903699\Image\C2C\391EDCDAF8FEB76847974B38C2C5E3F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24" r="8924" b="2384"/>
          <a:stretch/>
        </p:blipFill>
        <p:spPr bwMode="auto">
          <a:xfrm>
            <a:off x="4067944" y="3051512"/>
            <a:ext cx="186492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dministrator\Documents\Tencent Files\29903699\Image\C2C\3AD259CBBBC038CF863A879229A82D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527" y="3040624"/>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57201"/>
      </p:ext>
    </p:extLst>
  </p:cSld>
  <p:clrMapOvr>
    <a:masterClrMapping/>
  </p:clrMapOvr>
  <p:transition spd="slow" advClick="0" advTm="3000">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48"/>
          <p:cNvSpPr txBox="1"/>
          <p:nvPr/>
        </p:nvSpPr>
        <p:spPr>
          <a:xfrm>
            <a:off x="3282127" y="1474747"/>
            <a:ext cx="3998056" cy="369332"/>
          </a:xfrm>
          <a:prstGeom prst="rect">
            <a:avLst/>
          </a:prstGeom>
          <a:noFill/>
        </p:spPr>
        <p:txBody>
          <a:bodyPr wrap="square" lIns="0" tIns="0" rIns="0" bIns="0" rtlCol="0">
            <a:spAutoFit/>
          </a:bodyPr>
          <a:lstStyle/>
          <a:p>
            <a:r>
              <a:rPr lang="zh-CN" altLang="en-US" sz="2400" b="1" dirty="0">
                <a:solidFill>
                  <a:srgbClr val="2A8910"/>
                </a:solidFill>
                <a:latin typeface="微软雅黑" panose="020B0503020204020204" pitchFamily="34" charset="-122"/>
                <a:ea typeface="微软雅黑" panose="020B0503020204020204" pitchFamily="34" charset="-122"/>
                <a:cs typeface="+mn-ea"/>
                <a:sym typeface="+mn-lt"/>
              </a:rPr>
              <a:t>鼓励幼儿表达  内化语言驱动</a:t>
            </a:r>
          </a:p>
        </p:txBody>
      </p:sp>
      <p:sp>
        <p:nvSpPr>
          <p:cNvPr id="35" name="矩形 259"/>
          <p:cNvSpPr>
            <a:spLocks noChangeArrowheads="1"/>
          </p:cNvSpPr>
          <p:nvPr/>
        </p:nvSpPr>
        <p:spPr bwMode="auto">
          <a:xfrm>
            <a:off x="1691680" y="1047790"/>
            <a:ext cx="15619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spc="213" dirty="0" smtClean="0">
                <a:solidFill>
                  <a:schemeClr val="accent3"/>
                </a:solidFill>
                <a:latin typeface="Harrington" panose="04040505050A02020702" pitchFamily="82" charset="0"/>
                <a:cs typeface="Arial" panose="020B0604020202020204" pitchFamily="34" charset="0"/>
              </a:rPr>
              <a:t>06</a:t>
            </a:r>
            <a:endParaRPr lang="zh-CN" altLang="en-US" sz="8800" cap="all" spc="213" dirty="0">
              <a:solidFill>
                <a:schemeClr val="accent3"/>
              </a:solidFill>
              <a:latin typeface="Harrington" panose="04040505050A02020702" pitchFamily="82" charset="0"/>
              <a:cs typeface="Arial" panose="020B0604020202020204" pitchFamily="34" charset="0"/>
            </a:endParaRPr>
          </a:p>
        </p:txBody>
      </p:sp>
      <p:grpSp>
        <p:nvGrpSpPr>
          <p:cNvPr id="7" name="组合 6"/>
          <p:cNvGrpSpPr/>
          <p:nvPr/>
        </p:nvGrpSpPr>
        <p:grpSpPr>
          <a:xfrm>
            <a:off x="-53293" y="2190760"/>
            <a:ext cx="9211855" cy="2951064"/>
            <a:chOff x="-53293" y="2190760"/>
            <a:chExt cx="9211855" cy="2951064"/>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cxnSp>
        <p:nvCxnSpPr>
          <p:cNvPr id="4" name="直接连接符 3"/>
          <p:cNvCxnSpPr/>
          <p:nvPr/>
        </p:nvCxnSpPr>
        <p:spPr>
          <a:xfrm>
            <a:off x="3291838" y="1885968"/>
            <a:ext cx="38583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48"/>
          <p:cNvSpPr txBox="1"/>
          <p:nvPr/>
        </p:nvSpPr>
        <p:spPr>
          <a:xfrm>
            <a:off x="3218194" y="1935398"/>
            <a:ext cx="3998056" cy="369332"/>
          </a:xfrm>
          <a:prstGeom prst="rect">
            <a:avLst/>
          </a:prstGeom>
          <a:noFill/>
        </p:spPr>
        <p:txBody>
          <a:bodyPr wrap="square" lIns="0" tIns="0" rIns="0" bIns="0" rtlCol="0">
            <a:spAutoFit/>
          </a:bodyPr>
          <a:lstStyle/>
          <a:p>
            <a:pPr algn="ctr"/>
            <a:r>
              <a:rPr lang="zh-CN" altLang="en-US" sz="2400" dirty="0" smtClean="0">
                <a:solidFill>
                  <a:srgbClr val="005A9E"/>
                </a:solidFill>
                <a:latin typeface="微软雅黑" panose="020B0503020204020204" pitchFamily="34" charset="-122"/>
                <a:ea typeface="微软雅黑" panose="020B0503020204020204" pitchFamily="34" charset="-122"/>
                <a:cs typeface="+mn-ea"/>
                <a:sym typeface="+mn-lt"/>
              </a:rPr>
              <a:t>培养幼儿的语言能力</a:t>
            </a:r>
            <a:endParaRPr lang="zh-CN" altLang="en-US" sz="2400" dirty="0">
              <a:solidFill>
                <a:srgbClr val="005A9E"/>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21455338"/>
      </p:ext>
    </p:extLst>
  </p:cSld>
  <p:clrMapOvr>
    <a:masterClrMapping/>
  </p:clrMapOvr>
  <p:transition spd="slow" advClick="0" advTm="3000">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826183693"/>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矩形 8"/>
          <p:cNvSpPr/>
          <p:nvPr/>
        </p:nvSpPr>
        <p:spPr>
          <a:xfrm>
            <a:off x="0" y="4096618"/>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鼓励幼儿表达</a:t>
            </a:r>
          </a:p>
          <a:p>
            <a:pPr algn="ctr"/>
            <a:r>
              <a:rPr lang="zh-CN" altLang="en-US" sz="1400" dirty="0">
                <a:solidFill>
                  <a:schemeClr val="bg1"/>
                </a:solidFill>
                <a:latin typeface="微软雅黑" panose="020B0503020204020204" pitchFamily="34" charset="-122"/>
                <a:ea typeface="微软雅黑" panose="020B0503020204020204" pitchFamily="34" charset="-122"/>
              </a:rPr>
              <a:t>内化语言</a:t>
            </a:r>
            <a:r>
              <a:rPr lang="zh-CN" altLang="en-US" sz="1400" dirty="0" smtClean="0">
                <a:solidFill>
                  <a:schemeClr val="bg1"/>
                </a:solidFill>
                <a:latin typeface="微软雅黑" panose="020B0503020204020204" pitchFamily="34" charset="-122"/>
                <a:ea typeface="微软雅黑" panose="020B0503020204020204" pitchFamily="34" charset="-122"/>
              </a:rPr>
              <a:t>驱动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835696" y="1203598"/>
            <a:ext cx="6246440" cy="2862322"/>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幼儿</a:t>
            </a:r>
            <a:r>
              <a:rPr lang="zh-CN" altLang="zh-CN" sz="2000" dirty="0">
                <a:latin typeface="微软雅黑" pitchFamily="34" charset="-122"/>
                <a:ea typeface="微软雅黑" pitchFamily="34" charset="-122"/>
              </a:rPr>
              <a:t>的语言是通过在生活中积极主动地运用而发展起来的，教师应充分利用各种机会，引导幼儿积极运用语言进行交往。区域活动的设置和参与，可以创设有利于幼儿语言发展的环境，提高语言运用的频率，提升良好的表达能力，准确地用词用句，促进幼儿语言能力的不断完善和发展。</a:t>
            </a:r>
          </a:p>
        </p:txBody>
      </p:sp>
    </p:spTree>
    <p:extLst>
      <p:ext uri="{BB962C8B-B14F-4D97-AF65-F5344CB8AC3E}">
        <p14:creationId xmlns:p14="http://schemas.microsoft.com/office/powerpoint/2010/main" val="2876557103"/>
      </p:ext>
    </p:extLst>
  </p:cSld>
  <p:clrMapOvr>
    <a:masterClrMapping/>
  </p:clrMapOvr>
  <p:transition spd="slow" advClick="0" advTm="3000">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411760" y="245621"/>
            <a:ext cx="5112568" cy="452432"/>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（一）利用区域营造轻松气氛，让幼儿乐于</a:t>
            </a:r>
            <a:r>
              <a:rPr lang="zh-CN" altLang="en-US" dirty="0" smtClean="0">
                <a:solidFill>
                  <a:schemeClr val="tx2"/>
                </a:solidFill>
                <a:latin typeface="微软雅黑" panose="020B0503020204020204" pitchFamily="34" charset="-122"/>
                <a:ea typeface="微软雅黑" panose="020B0503020204020204" pitchFamily="34" charset="-122"/>
              </a:rPr>
              <a:t>表达</a:t>
            </a:r>
            <a:endParaRPr lang="zh-CN" altLang="en-US" dirty="0">
              <a:solidFill>
                <a:schemeClr val="tx2"/>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1911667844"/>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矩形 8"/>
          <p:cNvSpPr/>
          <p:nvPr/>
        </p:nvSpPr>
        <p:spPr>
          <a:xfrm>
            <a:off x="0" y="4096618"/>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鼓励幼儿表达</a:t>
            </a:r>
          </a:p>
          <a:p>
            <a:pPr algn="ctr"/>
            <a:r>
              <a:rPr lang="zh-CN" altLang="en-US" sz="1400" dirty="0">
                <a:solidFill>
                  <a:schemeClr val="bg1"/>
                </a:solidFill>
                <a:latin typeface="微软雅黑" panose="020B0503020204020204" pitchFamily="34" charset="-122"/>
                <a:ea typeface="微软雅黑" panose="020B0503020204020204" pitchFamily="34" charset="-122"/>
              </a:rPr>
              <a:t>内化语言</a:t>
            </a:r>
            <a:r>
              <a:rPr lang="zh-CN" altLang="en-US" sz="1400" dirty="0" smtClean="0">
                <a:solidFill>
                  <a:schemeClr val="bg1"/>
                </a:solidFill>
                <a:latin typeface="微软雅黑" panose="020B0503020204020204" pitchFamily="34" charset="-122"/>
                <a:ea typeface="微软雅黑" panose="020B0503020204020204" pitchFamily="34" charset="-122"/>
              </a:rPr>
              <a:t>驱动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835696" y="1203598"/>
            <a:ext cx="6102424" cy="2862322"/>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在</a:t>
            </a:r>
            <a:r>
              <a:rPr lang="zh-CN" altLang="zh-CN" sz="2000" dirty="0">
                <a:latin typeface="微软雅黑" pitchFamily="34" charset="-122"/>
                <a:ea typeface="微软雅黑" pitchFamily="34" charset="-122"/>
              </a:rPr>
              <a:t>幼儿语言发展过程中，语言能力的获得大多是通过幼儿的非正式的交往活动发展而来的。而在区域活动中，幼儿可以自主选择活动区域与游戏、角色的扮演、情节的运行等，需要幼儿之间进行交流与合作，讨论，就无形之中给予幼儿更多语言训练的机会，大大地提高了幼儿的表达能力与交往能力。</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773952929"/>
      </p:ext>
    </p:extLst>
  </p:cSld>
  <p:clrMapOvr>
    <a:masterClrMapping/>
  </p:clrMapOvr>
  <p:transition spd="slow" advClick="0" advTm="3000">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5400600" cy="452432"/>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（二）利用区域活动增强交流，提升语言表达</a:t>
            </a:r>
            <a:r>
              <a:rPr lang="zh-CN" altLang="en-US" dirty="0" smtClean="0">
                <a:solidFill>
                  <a:schemeClr val="tx2"/>
                </a:solidFill>
                <a:latin typeface="微软雅黑" panose="020B0503020204020204" pitchFamily="34" charset="-122"/>
                <a:ea typeface="微软雅黑" panose="020B0503020204020204" pitchFamily="34" charset="-122"/>
              </a:rPr>
              <a:t>能力</a:t>
            </a:r>
            <a:endParaRPr lang="zh-CN" altLang="en-US" dirty="0">
              <a:solidFill>
                <a:schemeClr val="tx2"/>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1459782271"/>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矩形 8"/>
          <p:cNvSpPr/>
          <p:nvPr/>
        </p:nvSpPr>
        <p:spPr>
          <a:xfrm>
            <a:off x="0" y="4096618"/>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鼓励幼儿表达</a:t>
            </a:r>
          </a:p>
          <a:p>
            <a:pPr algn="ctr"/>
            <a:r>
              <a:rPr lang="zh-CN" altLang="en-US" sz="1400" dirty="0">
                <a:solidFill>
                  <a:schemeClr val="bg1"/>
                </a:solidFill>
                <a:latin typeface="微软雅黑" panose="020B0503020204020204" pitchFamily="34" charset="-122"/>
                <a:ea typeface="微软雅黑" panose="020B0503020204020204" pitchFamily="34" charset="-122"/>
              </a:rPr>
              <a:t>内化语言</a:t>
            </a:r>
            <a:r>
              <a:rPr lang="zh-CN" altLang="en-US" sz="1400" dirty="0" smtClean="0">
                <a:solidFill>
                  <a:schemeClr val="bg1"/>
                </a:solidFill>
                <a:latin typeface="微软雅黑" panose="020B0503020204020204" pitchFamily="34" charset="-122"/>
                <a:ea typeface="微软雅黑" panose="020B0503020204020204" pitchFamily="34" charset="-122"/>
              </a:rPr>
              <a:t>驱动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907704" y="1275606"/>
            <a:ext cx="5904656" cy="1938992"/>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区域</a:t>
            </a:r>
            <a:r>
              <a:rPr lang="zh-CN" altLang="zh-CN" sz="2000" dirty="0">
                <a:latin typeface="微软雅黑" pitchFamily="34" charset="-122"/>
                <a:ea typeface="微软雅黑" pitchFamily="34" charset="-122"/>
              </a:rPr>
              <a:t>互动对幼儿的语言表达能力发展具有重要的意义。给幼儿设置不同区域，创设不同的语言环境，相互合作与探究以及自我协调，迅速提升自我的语言能力。</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330403252"/>
      </p:ext>
    </p:extLst>
  </p:cSld>
  <p:clrMapOvr>
    <a:masterClrMapping/>
  </p:clrMapOvr>
  <p:transition spd="slow" advClick="0" advTm="3000">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555776" y="245621"/>
            <a:ext cx="5328592" cy="452432"/>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三）利用区域活动，提升幼儿语言表达的准确性</a:t>
            </a:r>
          </a:p>
        </p:txBody>
      </p:sp>
      <p:graphicFrame>
        <p:nvGraphicFramePr>
          <p:cNvPr id="7" name="表格 6"/>
          <p:cNvGraphicFramePr>
            <a:graphicFrameLocks noGrp="1"/>
          </p:cNvGraphicFramePr>
          <p:nvPr>
            <p:extLst>
              <p:ext uri="{D42A27DB-BD31-4B8C-83A1-F6EECF244321}">
                <p14:modId xmlns:p14="http://schemas.microsoft.com/office/powerpoint/2010/main" val="1459782271"/>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扩宽幼儿视角</a:t>
                      </a:r>
                    </a:p>
                    <a:p>
                      <a:pPr marL="0" algn="ctr" defTabSz="914400" rtl="0" eaLnBrk="1" latinLnBrk="0" hangingPunct="1"/>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掌握观察方法</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0" y="4096618"/>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鼓励幼儿表达</a:t>
            </a:r>
          </a:p>
          <a:p>
            <a:pPr algn="ctr"/>
            <a:r>
              <a:rPr lang="zh-CN" altLang="en-US" sz="1400" dirty="0">
                <a:solidFill>
                  <a:schemeClr val="bg1"/>
                </a:solidFill>
                <a:latin typeface="微软雅黑" panose="020B0503020204020204" pitchFamily="34" charset="-122"/>
                <a:ea typeface="微软雅黑" panose="020B0503020204020204" pitchFamily="34" charset="-122"/>
              </a:rPr>
              <a:t>内化语言</a:t>
            </a:r>
            <a:r>
              <a:rPr lang="zh-CN" altLang="en-US" sz="1400" dirty="0" smtClean="0">
                <a:solidFill>
                  <a:schemeClr val="bg1"/>
                </a:solidFill>
                <a:latin typeface="微软雅黑" panose="020B0503020204020204" pitchFamily="34" charset="-122"/>
                <a:ea typeface="微软雅黑" panose="020B0503020204020204" pitchFamily="34" charset="-122"/>
              </a:rPr>
              <a:t>驱动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691680" y="843558"/>
            <a:ext cx="6192688" cy="1015663"/>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区域</a:t>
            </a:r>
            <a:r>
              <a:rPr lang="zh-CN" altLang="zh-CN" sz="2000" dirty="0">
                <a:latin typeface="微软雅黑" pitchFamily="34" charset="-122"/>
                <a:ea typeface="微软雅黑" pitchFamily="34" charset="-122"/>
              </a:rPr>
              <a:t>的设置为幼儿创造了不同的意境与情境，为幼儿语言准确表达提供了重要条件。</a:t>
            </a:r>
            <a:endParaRPr lang="zh-CN" altLang="en-US" sz="2000" dirty="0">
              <a:latin typeface="微软雅黑" pitchFamily="34" charset="-122"/>
              <a:ea typeface="微软雅黑" pitchFamily="34" charset="-122"/>
            </a:endParaRPr>
          </a:p>
        </p:txBody>
      </p:sp>
      <p:pic>
        <p:nvPicPr>
          <p:cNvPr id="3074" name="Picture 2" descr="C:\Users\Administrator\Documents\Tencent Files\29903699\Image\C2C\5BB55F9AB8AD5DE98A4365561C0067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923998"/>
            <a:ext cx="383999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03252"/>
      </p:ext>
    </p:extLst>
  </p:cSld>
  <p:clrMapOvr>
    <a:masterClrMapping/>
  </p:clrMapOvr>
  <p:transition spd="slow" advClick="0" advTm="3000">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3">
            <a:extLst>
              <a:ext uri="{28A0092B-C50C-407E-A947-70E740481C1C}">
                <a14:useLocalDpi xmlns:a14="http://schemas.microsoft.com/office/drawing/2010/main" val="0"/>
              </a:ext>
            </a:extLst>
          </a:blip>
          <a:srcRect r="38243"/>
          <a:stretch/>
        </p:blipFill>
        <p:spPr>
          <a:xfrm>
            <a:off x="152517" y="38101"/>
            <a:ext cx="4952884" cy="1623840"/>
          </a:xfrm>
          <a:prstGeom prst="rect">
            <a:avLst/>
          </a:prstGeom>
        </p:spPr>
      </p:pic>
      <p:pic>
        <p:nvPicPr>
          <p:cNvPr id="36" name="Picture 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84368" y="123478"/>
            <a:ext cx="1117104" cy="113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图示 3"/>
          <p:cNvGraphicFramePr/>
          <p:nvPr>
            <p:extLst>
              <p:ext uri="{D42A27DB-BD31-4B8C-83A1-F6EECF244321}">
                <p14:modId xmlns:p14="http://schemas.microsoft.com/office/powerpoint/2010/main" val="3912808003"/>
              </p:ext>
            </p:extLst>
          </p:nvPr>
        </p:nvGraphicFramePr>
        <p:xfrm>
          <a:off x="3563888" y="740478"/>
          <a:ext cx="4896544" cy="4063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C:\Users\Administrator\Documents\Tencent Files\29903699\Image\C2C\40F80210C6EFFEAD7548E553B897663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840" y="1203798"/>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ocuments\Tencent Files\29903699\Image\C2C\23EB8E6723606CCDC3A748F3C161A6F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144" y="3148014"/>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37506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3">
            <a:extLst>
              <a:ext uri="{28A0092B-C50C-407E-A947-70E740481C1C}">
                <a14:useLocalDpi xmlns:a14="http://schemas.microsoft.com/office/drawing/2010/main" val="0"/>
              </a:ext>
            </a:extLst>
          </a:blip>
          <a:srcRect r="38243"/>
          <a:stretch/>
        </p:blipFill>
        <p:spPr>
          <a:xfrm>
            <a:off x="152517" y="38101"/>
            <a:ext cx="4952884" cy="1623840"/>
          </a:xfrm>
          <a:prstGeom prst="rect">
            <a:avLst/>
          </a:prstGeom>
        </p:spPr>
      </p:pic>
      <p:pic>
        <p:nvPicPr>
          <p:cNvPr id="36" name="Picture 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884368" y="123478"/>
            <a:ext cx="1117104" cy="113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259632" y="1293604"/>
            <a:ext cx="7344816" cy="2862322"/>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总之</a:t>
            </a:r>
            <a:r>
              <a:rPr lang="zh-CN" altLang="zh-CN" sz="2000" dirty="0">
                <a:latin typeface="微软雅黑" pitchFamily="34" charset="-122"/>
                <a:ea typeface="微软雅黑" pitchFamily="34" charset="-122"/>
              </a:rPr>
              <a:t>，区域活动作为能够让幼儿获得良性发展的有效平台，教师应认真分析当下幼儿园区域活动中存在的误区，并努力探索行之有效的方式、方法、策略与途径等，以真正发挥区域活动对幼儿的促进作用，让幼儿在区域活动中学会合作探索，促进幼儿在知识理解能力、分析判断能力、解决问题能力等方面的全方位发展。</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684556765"/>
      </p:ext>
    </p:extLst>
  </p:cSld>
  <p:clrMapOvr>
    <a:masterClrMapping/>
  </p:clrMapOvr>
  <p:transition spd="slow" advClick="0" advTm="3000">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2" y="1498943"/>
            <a:ext cx="9144000" cy="364288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17" y="7614"/>
            <a:ext cx="8320353" cy="1623840"/>
          </a:xfrm>
          <a:prstGeom prst="rect">
            <a:avLst/>
          </a:prstGeom>
        </p:spPr>
      </p:pic>
      <p:sp>
        <p:nvSpPr>
          <p:cNvPr id="11" name="TextBox 10"/>
          <p:cNvSpPr txBox="1">
            <a:spLocks noChangeArrowheads="1"/>
          </p:cNvSpPr>
          <p:nvPr/>
        </p:nvSpPr>
        <p:spPr bwMode="auto">
          <a:xfrm>
            <a:off x="683568" y="1443429"/>
            <a:ext cx="433965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sz="5400" b="1" dirty="0">
                <a:solidFill>
                  <a:srgbClr val="2A8910"/>
                </a:solidFill>
                <a:latin typeface="等线" panose="02010600030101010101" pitchFamily="2" charset="-122"/>
                <a:ea typeface="等线" panose="02010600030101010101" pitchFamily="2" charset="-122"/>
              </a:rPr>
              <a:t>感谢各位聆听</a:t>
            </a: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129" y="0"/>
            <a:ext cx="1529082" cy="4784057"/>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5054" y="2272024"/>
            <a:ext cx="3208926" cy="2720031"/>
          </a:xfrm>
          <a:prstGeom prst="rect">
            <a:avLst/>
          </a:prstGeom>
        </p:spPr>
      </p:pic>
    </p:spTree>
    <p:custDataLst>
      <p:tags r:id="rId1"/>
    </p:custDataLst>
    <p:extLst>
      <p:ext uri="{BB962C8B-B14F-4D97-AF65-F5344CB8AC3E}">
        <p14:creationId xmlns:p14="http://schemas.microsoft.com/office/powerpoint/2010/main" val="1998866809"/>
      </p:ext>
    </p:extLst>
  </p:cSld>
  <p:clrMapOvr>
    <a:masterClrMapping/>
  </p:clrMapOvr>
  <p:transition spd="slow" advClick="0" advTm="3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20481" y="2109950"/>
            <a:ext cx="1610670" cy="1613928"/>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lumMod val="20000"/>
                <a:lumOff val="80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24" name="椭圆 80"/>
            <p:cNvSpPr/>
            <p:nvPr/>
          </p:nvSpPr>
          <p:spPr bwMode="auto">
            <a:xfrm>
              <a:off x="1850445" y="1929603"/>
              <a:ext cx="1163953" cy="1166311"/>
            </a:xfrm>
            <a:prstGeom prst="ellipse">
              <a:avLst/>
            </a:prstGeom>
            <a:solidFill>
              <a:srgbClr val="2A891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5" name="TextBox 57"/>
            <p:cNvSpPr txBox="1"/>
            <p:nvPr/>
          </p:nvSpPr>
          <p:spPr>
            <a:xfrm>
              <a:off x="1964986" y="2258843"/>
              <a:ext cx="934871" cy="50783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zh-CN" altLang="en-US" sz="27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rPr>
                <a:t>目录</a:t>
              </a:r>
            </a:p>
          </p:txBody>
        </p:sp>
      </p:grpSp>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6" y="3810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nvGrpSpPr>
          <p:cNvPr id="27" name="组合 26"/>
          <p:cNvGrpSpPr/>
          <p:nvPr/>
        </p:nvGrpSpPr>
        <p:grpSpPr>
          <a:xfrm>
            <a:off x="3271571" y="984310"/>
            <a:ext cx="545823" cy="546928"/>
            <a:chOff x="4339492" y="761748"/>
            <a:chExt cx="727764" cy="729238"/>
          </a:xfrm>
        </p:grpSpPr>
        <p:sp>
          <p:nvSpPr>
            <p:cNvPr id="30" name="任意多边形 82"/>
            <p:cNvSpPr/>
            <p:nvPr/>
          </p:nvSpPr>
          <p:spPr bwMode="auto">
            <a:xfrm rot="3738964">
              <a:off x="4338755" y="762485"/>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31" name="TextBox 67"/>
            <p:cNvSpPr txBox="1"/>
            <p:nvPr/>
          </p:nvSpPr>
          <p:spPr>
            <a:xfrm>
              <a:off x="4435991" y="808331"/>
              <a:ext cx="534763" cy="63607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rPr>
                <a:t>1</a:t>
              </a:r>
              <a:endParaRPr kumimoji="0" lang="zh-CN" altLang="en-US"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endParaRPr>
            </a:p>
          </p:txBody>
        </p:sp>
      </p:grpSp>
      <p:sp>
        <p:nvSpPr>
          <p:cNvPr id="29" name="矩形 39"/>
          <p:cNvSpPr>
            <a:spLocks noChangeArrowheads="1"/>
          </p:cNvSpPr>
          <p:nvPr/>
        </p:nvSpPr>
        <p:spPr bwMode="auto">
          <a:xfrm>
            <a:off x="3918387" y="1661941"/>
            <a:ext cx="3250296"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lnSpc>
                <a:spcPct val="150000"/>
              </a:lnSpc>
              <a:spcBef>
                <a:spcPts val="750"/>
              </a:spcBef>
              <a:defRPr/>
            </a:pPr>
            <a:r>
              <a:rPr lang="zh-CN" altLang="en-US" b="1" dirty="0">
                <a:solidFill>
                  <a:srgbClr val="3992B5"/>
                </a:solidFill>
                <a:latin typeface="微软雅黑" pitchFamily="34" charset="-122"/>
                <a:ea typeface="微软雅黑" pitchFamily="34" charset="-122"/>
                <a:cs typeface="宋体" charset="-122"/>
              </a:rPr>
              <a:t>激发幼儿灵感  闪现创新火花</a:t>
            </a:r>
          </a:p>
        </p:txBody>
      </p:sp>
      <p:grpSp>
        <p:nvGrpSpPr>
          <p:cNvPr id="32" name="组合 31"/>
          <p:cNvGrpSpPr/>
          <p:nvPr/>
        </p:nvGrpSpPr>
        <p:grpSpPr>
          <a:xfrm>
            <a:off x="3271571" y="1632479"/>
            <a:ext cx="545823" cy="546928"/>
            <a:chOff x="4339492" y="761748"/>
            <a:chExt cx="727764" cy="729238"/>
          </a:xfrm>
        </p:grpSpPr>
        <p:sp>
          <p:nvSpPr>
            <p:cNvPr id="38" name="任意多边形 82"/>
            <p:cNvSpPr/>
            <p:nvPr/>
          </p:nvSpPr>
          <p:spPr bwMode="auto">
            <a:xfrm rot="3738964">
              <a:off x="4338755" y="762485"/>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44" name="TextBox 67"/>
            <p:cNvSpPr txBox="1"/>
            <p:nvPr/>
          </p:nvSpPr>
          <p:spPr>
            <a:xfrm>
              <a:off x="4435991" y="808331"/>
              <a:ext cx="534763" cy="63607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rPr>
                <a:t>2</a:t>
              </a:r>
              <a:endParaRPr kumimoji="0" lang="zh-CN" altLang="en-US"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endParaRPr>
            </a:p>
          </p:txBody>
        </p:sp>
      </p:grpSp>
      <p:sp>
        <p:nvSpPr>
          <p:cNvPr id="51" name="矩形 39"/>
          <p:cNvSpPr>
            <a:spLocks noChangeArrowheads="1"/>
          </p:cNvSpPr>
          <p:nvPr/>
        </p:nvSpPr>
        <p:spPr bwMode="auto">
          <a:xfrm>
            <a:off x="3917891" y="3571354"/>
            <a:ext cx="3250296"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lnSpc>
                <a:spcPct val="150000"/>
              </a:lnSpc>
              <a:spcBef>
                <a:spcPts val="750"/>
              </a:spcBef>
              <a:defRPr/>
            </a:pPr>
            <a:r>
              <a:rPr lang="zh-CN" altLang="en-US" b="1" dirty="0">
                <a:solidFill>
                  <a:srgbClr val="3992B5"/>
                </a:solidFill>
                <a:latin typeface="微软雅黑" pitchFamily="34" charset="-122"/>
                <a:ea typeface="微软雅黑" pitchFamily="34" charset="-122"/>
                <a:cs typeface="宋体" charset="-122"/>
              </a:rPr>
              <a:t>解放幼儿小手  发展指尖智慧 </a:t>
            </a:r>
          </a:p>
        </p:txBody>
      </p:sp>
      <p:grpSp>
        <p:nvGrpSpPr>
          <p:cNvPr id="52" name="组合 51"/>
          <p:cNvGrpSpPr/>
          <p:nvPr/>
        </p:nvGrpSpPr>
        <p:grpSpPr>
          <a:xfrm>
            <a:off x="3271571" y="2280648"/>
            <a:ext cx="545823" cy="546928"/>
            <a:chOff x="4339492" y="761748"/>
            <a:chExt cx="727764" cy="729238"/>
          </a:xfrm>
        </p:grpSpPr>
        <p:sp>
          <p:nvSpPr>
            <p:cNvPr id="53" name="任意多边形 82"/>
            <p:cNvSpPr/>
            <p:nvPr/>
          </p:nvSpPr>
          <p:spPr bwMode="auto">
            <a:xfrm rot="3738964">
              <a:off x="4338755" y="762485"/>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54" name="TextBox 67"/>
            <p:cNvSpPr txBox="1"/>
            <p:nvPr/>
          </p:nvSpPr>
          <p:spPr>
            <a:xfrm>
              <a:off x="4435991" y="808331"/>
              <a:ext cx="534763" cy="63607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rPr>
                <a:t>3</a:t>
              </a:r>
              <a:endParaRPr kumimoji="0" lang="zh-CN" altLang="en-US"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endParaRPr>
            </a:p>
          </p:txBody>
        </p:sp>
      </p:grpSp>
      <p:sp>
        <p:nvSpPr>
          <p:cNvPr id="56" name="矩形 39"/>
          <p:cNvSpPr>
            <a:spLocks noChangeArrowheads="1"/>
          </p:cNvSpPr>
          <p:nvPr/>
        </p:nvSpPr>
        <p:spPr bwMode="auto">
          <a:xfrm>
            <a:off x="3918263" y="4259704"/>
            <a:ext cx="3250296"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lnSpc>
                <a:spcPct val="150000"/>
              </a:lnSpc>
              <a:spcBef>
                <a:spcPts val="750"/>
              </a:spcBef>
              <a:defRPr/>
            </a:pPr>
            <a:r>
              <a:rPr lang="zh-CN" altLang="en-US" b="1" dirty="0">
                <a:solidFill>
                  <a:srgbClr val="3992B5"/>
                </a:solidFill>
                <a:latin typeface="微软雅黑" pitchFamily="34" charset="-122"/>
                <a:ea typeface="微软雅黑" pitchFamily="34" charset="-122"/>
                <a:cs typeface="宋体" charset="-122"/>
              </a:rPr>
              <a:t>鼓励幼儿表达  内化语言驱动</a:t>
            </a:r>
          </a:p>
        </p:txBody>
      </p:sp>
      <p:grpSp>
        <p:nvGrpSpPr>
          <p:cNvPr id="59" name="组合 58"/>
          <p:cNvGrpSpPr/>
          <p:nvPr/>
        </p:nvGrpSpPr>
        <p:grpSpPr>
          <a:xfrm>
            <a:off x="3271571" y="2928817"/>
            <a:ext cx="545823" cy="546928"/>
            <a:chOff x="4339492" y="761748"/>
            <a:chExt cx="727764" cy="729238"/>
          </a:xfrm>
        </p:grpSpPr>
        <p:sp>
          <p:nvSpPr>
            <p:cNvPr id="60" name="任意多边形 82"/>
            <p:cNvSpPr/>
            <p:nvPr/>
          </p:nvSpPr>
          <p:spPr bwMode="auto">
            <a:xfrm rot="3738964">
              <a:off x="4338755" y="762485"/>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5">
                <a:lumMod val="60000"/>
                <a:lumOff val="40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61" name="TextBox 67"/>
            <p:cNvSpPr txBox="1"/>
            <p:nvPr/>
          </p:nvSpPr>
          <p:spPr>
            <a:xfrm>
              <a:off x="4435991" y="808331"/>
              <a:ext cx="534763" cy="63607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rPr>
                <a:t>4</a:t>
              </a:r>
              <a:endParaRPr kumimoji="0" lang="zh-CN" altLang="en-US"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endParaRPr>
            </a:p>
          </p:txBody>
        </p:sp>
      </p:grpSp>
      <p:sp>
        <p:nvSpPr>
          <p:cNvPr id="63" name="矩形 39"/>
          <p:cNvSpPr>
            <a:spLocks noChangeArrowheads="1"/>
          </p:cNvSpPr>
          <p:nvPr/>
        </p:nvSpPr>
        <p:spPr bwMode="auto">
          <a:xfrm>
            <a:off x="3918387" y="2315585"/>
            <a:ext cx="3250296"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lnSpc>
                <a:spcPct val="150000"/>
              </a:lnSpc>
              <a:spcBef>
                <a:spcPts val="750"/>
              </a:spcBef>
              <a:defRPr/>
            </a:pPr>
            <a:r>
              <a:rPr lang="zh-CN" altLang="en-US" b="1" dirty="0">
                <a:solidFill>
                  <a:srgbClr val="3992B5"/>
                </a:solidFill>
                <a:latin typeface="微软雅黑" pitchFamily="34" charset="-122"/>
                <a:ea typeface="微软雅黑" pitchFamily="34" charset="-122"/>
                <a:cs typeface="宋体" charset="-122"/>
              </a:rPr>
              <a:t>训练幼儿思维  插上想象翅膀</a:t>
            </a:r>
          </a:p>
        </p:txBody>
      </p:sp>
      <p:grpSp>
        <p:nvGrpSpPr>
          <p:cNvPr id="33" name="组合 32"/>
          <p:cNvGrpSpPr/>
          <p:nvPr/>
        </p:nvGrpSpPr>
        <p:grpSpPr>
          <a:xfrm>
            <a:off x="3271571" y="3576598"/>
            <a:ext cx="545823" cy="546928"/>
            <a:chOff x="4339492" y="761748"/>
            <a:chExt cx="727764" cy="729238"/>
          </a:xfrm>
        </p:grpSpPr>
        <p:sp>
          <p:nvSpPr>
            <p:cNvPr id="34" name="任意多边形 82"/>
            <p:cNvSpPr/>
            <p:nvPr/>
          </p:nvSpPr>
          <p:spPr bwMode="auto">
            <a:xfrm rot="3738964">
              <a:off x="4338755" y="762485"/>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6">
                <a:lumMod val="60000"/>
                <a:lumOff val="40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35" name="TextBox 67"/>
            <p:cNvSpPr txBox="1"/>
            <p:nvPr/>
          </p:nvSpPr>
          <p:spPr>
            <a:xfrm>
              <a:off x="4435991" y="808331"/>
              <a:ext cx="526213" cy="615554"/>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225" normalizeH="0" baseline="0" noProof="0" dirty="0" smtClean="0">
                  <a:ln>
                    <a:noFill/>
                  </a:ln>
                  <a:solidFill>
                    <a:srgbClr val="FFFFFF"/>
                  </a:solidFill>
                  <a:effectLst/>
                  <a:uLnTx/>
                  <a:uFillTx/>
                  <a:latin typeface="微软雅黑" pitchFamily="34" charset="-122"/>
                  <a:ea typeface="微软雅黑" pitchFamily="34" charset="-122"/>
                  <a:cs typeface="+mn-cs"/>
                </a:rPr>
                <a:t>5</a:t>
              </a:r>
              <a:endParaRPr kumimoji="0" lang="zh-CN" altLang="en-US"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endParaRPr>
            </a:p>
          </p:txBody>
        </p:sp>
      </p:grpSp>
      <p:sp>
        <p:nvSpPr>
          <p:cNvPr id="37" name="矩形 39"/>
          <p:cNvSpPr>
            <a:spLocks noChangeArrowheads="1"/>
          </p:cNvSpPr>
          <p:nvPr/>
        </p:nvSpPr>
        <p:spPr bwMode="auto">
          <a:xfrm>
            <a:off x="3913203" y="2963754"/>
            <a:ext cx="3250296"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lnSpc>
                <a:spcPct val="150000"/>
              </a:lnSpc>
              <a:spcBef>
                <a:spcPts val="750"/>
              </a:spcBef>
              <a:defRPr/>
            </a:pPr>
            <a:r>
              <a:rPr lang="zh-CN" altLang="en-US" b="1" dirty="0">
                <a:solidFill>
                  <a:srgbClr val="3992B5"/>
                </a:solidFill>
                <a:latin typeface="微软雅黑" pitchFamily="34" charset="-122"/>
                <a:ea typeface="微软雅黑" pitchFamily="34" charset="-122"/>
                <a:cs typeface="宋体" charset="-122"/>
              </a:rPr>
              <a:t>唤醒主体意识  提高专注品质</a:t>
            </a:r>
          </a:p>
        </p:txBody>
      </p:sp>
      <p:grpSp>
        <p:nvGrpSpPr>
          <p:cNvPr id="39" name="组合 38"/>
          <p:cNvGrpSpPr/>
          <p:nvPr/>
        </p:nvGrpSpPr>
        <p:grpSpPr>
          <a:xfrm>
            <a:off x="3271571" y="4224767"/>
            <a:ext cx="545823" cy="546928"/>
            <a:chOff x="4339492" y="761748"/>
            <a:chExt cx="727764" cy="729238"/>
          </a:xfrm>
        </p:grpSpPr>
        <p:sp>
          <p:nvSpPr>
            <p:cNvPr id="40" name="任意多边形 82"/>
            <p:cNvSpPr/>
            <p:nvPr/>
          </p:nvSpPr>
          <p:spPr bwMode="auto">
            <a:xfrm rot="3738964">
              <a:off x="4338755" y="762485"/>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60000"/>
                <a:lumOff val="40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41" name="TextBox 67"/>
            <p:cNvSpPr txBox="1"/>
            <p:nvPr/>
          </p:nvSpPr>
          <p:spPr>
            <a:xfrm>
              <a:off x="4435991" y="808331"/>
              <a:ext cx="526213" cy="615554"/>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225" normalizeH="0" baseline="0" noProof="0" dirty="0" smtClean="0">
                  <a:ln>
                    <a:noFill/>
                  </a:ln>
                  <a:solidFill>
                    <a:srgbClr val="FFFFFF"/>
                  </a:solidFill>
                  <a:effectLst/>
                  <a:uLnTx/>
                  <a:uFillTx/>
                  <a:latin typeface="微软雅黑" pitchFamily="34" charset="-122"/>
                  <a:ea typeface="微软雅黑" pitchFamily="34" charset="-122"/>
                  <a:cs typeface="+mn-cs"/>
                </a:rPr>
                <a:t>6</a:t>
              </a:r>
              <a:endParaRPr kumimoji="0" lang="zh-CN" altLang="en-US" sz="2400" b="0" i="0" u="none" strike="noStrike" kern="1200" cap="none" spc="225" normalizeH="0" baseline="0" noProof="0" dirty="0">
                <a:ln>
                  <a:noFill/>
                </a:ln>
                <a:solidFill>
                  <a:srgbClr val="FFFFFF"/>
                </a:solidFill>
                <a:effectLst/>
                <a:uLnTx/>
                <a:uFillTx/>
                <a:latin typeface="微软雅黑" pitchFamily="34" charset="-122"/>
                <a:ea typeface="微软雅黑" pitchFamily="34" charset="-122"/>
                <a:cs typeface="+mn-cs"/>
              </a:endParaRPr>
            </a:p>
          </p:txBody>
        </p:sp>
      </p:grpSp>
      <p:sp>
        <p:nvSpPr>
          <p:cNvPr id="43" name="矩形 39"/>
          <p:cNvSpPr>
            <a:spLocks noChangeArrowheads="1"/>
          </p:cNvSpPr>
          <p:nvPr/>
        </p:nvSpPr>
        <p:spPr bwMode="auto">
          <a:xfrm>
            <a:off x="3918263" y="1019247"/>
            <a:ext cx="3250296"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lnSpc>
                <a:spcPct val="150000"/>
              </a:lnSpc>
              <a:spcBef>
                <a:spcPts val="750"/>
              </a:spcBef>
              <a:defRPr/>
            </a:pPr>
            <a:r>
              <a:rPr lang="zh-CN" altLang="en-US" b="1" dirty="0">
                <a:solidFill>
                  <a:srgbClr val="3992B5"/>
                </a:solidFill>
                <a:latin typeface="微软雅黑" pitchFamily="34" charset="-122"/>
                <a:ea typeface="微软雅黑" pitchFamily="34" charset="-122"/>
                <a:cs typeface="宋体" charset="-122"/>
              </a:rPr>
              <a:t>扩宽幼儿视角  掌握观察方法</a:t>
            </a:r>
          </a:p>
        </p:txBody>
      </p:sp>
    </p:spTree>
    <p:extLst>
      <p:ext uri="{BB962C8B-B14F-4D97-AF65-F5344CB8AC3E}">
        <p14:creationId xmlns:p14="http://schemas.microsoft.com/office/powerpoint/2010/main" val="714266666"/>
      </p:ext>
    </p:extLst>
  </p:cSld>
  <p:clrMapOvr>
    <a:masterClrMapping/>
  </p:clrMapOvr>
  <p:transition spd="slow" advClick="0" advTm="3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48"/>
          <p:cNvSpPr txBox="1"/>
          <p:nvPr/>
        </p:nvSpPr>
        <p:spPr>
          <a:xfrm>
            <a:off x="3282127" y="1474747"/>
            <a:ext cx="3998056" cy="369332"/>
          </a:xfrm>
          <a:prstGeom prst="rect">
            <a:avLst/>
          </a:prstGeom>
          <a:noFill/>
        </p:spPr>
        <p:txBody>
          <a:bodyPr wrap="square" lIns="0" tIns="0" rIns="0" bIns="0" rtlCol="0">
            <a:spAutoFit/>
          </a:bodyPr>
          <a:lstStyle/>
          <a:p>
            <a:r>
              <a:rPr lang="zh-CN" altLang="en-US" sz="2400" b="1" dirty="0">
                <a:solidFill>
                  <a:srgbClr val="2A8910"/>
                </a:solidFill>
                <a:latin typeface="微软雅黑" panose="020B0503020204020204" pitchFamily="34" charset="-122"/>
                <a:ea typeface="微软雅黑" panose="020B0503020204020204" pitchFamily="34" charset="-122"/>
                <a:cs typeface="+mn-ea"/>
                <a:sym typeface="+mn-lt"/>
              </a:rPr>
              <a:t>扩宽幼儿视角  掌握观察方法</a:t>
            </a:r>
          </a:p>
        </p:txBody>
      </p:sp>
      <p:sp>
        <p:nvSpPr>
          <p:cNvPr id="35" name="矩形 259"/>
          <p:cNvSpPr>
            <a:spLocks noChangeArrowheads="1"/>
          </p:cNvSpPr>
          <p:nvPr/>
        </p:nvSpPr>
        <p:spPr bwMode="auto">
          <a:xfrm>
            <a:off x="1691680" y="1047790"/>
            <a:ext cx="15619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spc="213" dirty="0" smtClean="0">
                <a:solidFill>
                  <a:schemeClr val="accent3"/>
                </a:solidFill>
                <a:latin typeface="Harrington" panose="04040505050A02020702" pitchFamily="82" charset="0"/>
                <a:cs typeface="Arial" panose="020B0604020202020204" pitchFamily="34" charset="0"/>
              </a:rPr>
              <a:t>01</a:t>
            </a:r>
            <a:endParaRPr lang="zh-CN" altLang="en-US" sz="8800" cap="all" spc="213" dirty="0">
              <a:solidFill>
                <a:schemeClr val="accent3"/>
              </a:solidFill>
              <a:latin typeface="Harrington" panose="04040505050A02020702" pitchFamily="82" charset="0"/>
              <a:cs typeface="Arial" panose="020B0604020202020204" pitchFamily="34" charset="0"/>
            </a:endParaRPr>
          </a:p>
        </p:txBody>
      </p:sp>
      <p:grpSp>
        <p:nvGrpSpPr>
          <p:cNvPr id="7" name="组合 6"/>
          <p:cNvGrpSpPr/>
          <p:nvPr/>
        </p:nvGrpSpPr>
        <p:grpSpPr>
          <a:xfrm>
            <a:off x="-53293" y="2190760"/>
            <a:ext cx="9211855" cy="2951064"/>
            <a:chOff x="-53293" y="2190760"/>
            <a:chExt cx="9211855" cy="2951064"/>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cxnSp>
        <p:nvCxnSpPr>
          <p:cNvPr id="4" name="直接连接符 3"/>
          <p:cNvCxnSpPr/>
          <p:nvPr/>
        </p:nvCxnSpPr>
        <p:spPr>
          <a:xfrm>
            <a:off x="3291838" y="1885968"/>
            <a:ext cx="38583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48"/>
          <p:cNvSpPr txBox="1"/>
          <p:nvPr/>
        </p:nvSpPr>
        <p:spPr>
          <a:xfrm>
            <a:off x="3218194" y="1935398"/>
            <a:ext cx="3998056" cy="369332"/>
          </a:xfrm>
          <a:prstGeom prst="rect">
            <a:avLst/>
          </a:prstGeom>
          <a:noFill/>
        </p:spPr>
        <p:txBody>
          <a:bodyPr wrap="square" lIns="0" tIns="0" rIns="0" bIns="0" rtlCol="0">
            <a:spAutoFit/>
          </a:bodyPr>
          <a:lstStyle/>
          <a:p>
            <a:pPr algn="ctr"/>
            <a:r>
              <a:rPr lang="zh-CN" altLang="en-US" sz="2400" dirty="0" smtClean="0">
                <a:solidFill>
                  <a:srgbClr val="005A9E"/>
                </a:solidFill>
                <a:latin typeface="微软雅黑" panose="020B0503020204020204" pitchFamily="34" charset="-122"/>
                <a:ea typeface="微软雅黑" panose="020B0503020204020204" pitchFamily="34" charset="-122"/>
                <a:cs typeface="+mn-ea"/>
                <a:sym typeface="+mn-lt"/>
              </a:rPr>
              <a:t>培养幼儿的观察能力</a:t>
            </a:r>
            <a:endParaRPr lang="zh-CN" altLang="en-US" sz="2400" dirty="0">
              <a:solidFill>
                <a:srgbClr val="005A9E"/>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329759270"/>
      </p:ext>
    </p:extLst>
  </p:cSld>
  <p:clrMapOvr>
    <a:masterClrMapping/>
  </p:clrMapOvr>
  <p:transition spd="slow" advClick="0" advTm="3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等腰三角形 29"/>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3333134259"/>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algn="ctr"/>
                      <a:endParaRPr lang="zh-CN"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0" y="112308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扩宽幼儿视角</a:t>
            </a:r>
          </a:p>
          <a:p>
            <a:pPr algn="ctr"/>
            <a:r>
              <a:rPr lang="zh-CN" altLang="en-US" sz="1400" dirty="0">
                <a:solidFill>
                  <a:schemeClr val="bg1"/>
                </a:solidFill>
                <a:latin typeface="微软雅黑" panose="020B0503020204020204" pitchFamily="34" charset="-122"/>
                <a:ea typeface="微软雅黑" panose="020B0503020204020204" pitchFamily="34" charset="-122"/>
              </a:rPr>
              <a:t>掌握观察</a:t>
            </a:r>
            <a:r>
              <a:rPr lang="zh-CN" altLang="en-US" sz="1400" dirty="0" smtClean="0">
                <a:solidFill>
                  <a:schemeClr val="bg1"/>
                </a:solidFill>
                <a:latin typeface="微软雅黑" panose="020B0503020204020204" pitchFamily="34" charset="-122"/>
                <a:ea typeface="微软雅黑" panose="020B0503020204020204" pitchFamily="34" charset="-122"/>
              </a:rPr>
              <a:t>方法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763688" y="1203598"/>
            <a:ext cx="6336704" cy="2862322"/>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观察</a:t>
            </a:r>
            <a:r>
              <a:rPr lang="zh-CN" altLang="zh-CN" sz="2000" dirty="0">
                <a:latin typeface="微软雅黑" pitchFamily="34" charset="-122"/>
                <a:ea typeface="微软雅黑" pitchFamily="34" charset="-122"/>
              </a:rPr>
              <a:t>是幼儿认识自然和从社会中获取直接经验的重要途径。幼儿园开展的各项活动都离不开观察。观察对于开阔幼儿的眼界，丰富幼儿的知识，促进幼儿智力的发展都具有十分重要的作用。因此，在指导幼儿进行区域活动时，应合理创设幼儿喜欢的环境，激发观察的兴趣。</a:t>
            </a:r>
          </a:p>
        </p:txBody>
      </p:sp>
      <p:sp>
        <p:nvSpPr>
          <p:cNvPr id="11" name="等腰三角形 10"/>
          <p:cNvSpPr/>
          <p:nvPr/>
        </p:nvSpPr>
        <p:spPr>
          <a:xfrm rot="16200000">
            <a:off x="1173448" y="1351807"/>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1066436"/>
      </p:ext>
    </p:extLst>
  </p:cSld>
  <p:clrMapOvr>
    <a:masterClrMapping/>
  </p:clrMapOvr>
  <p:transition spd="slow" advClick="0" advTm="3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915816" y="267494"/>
            <a:ext cx="4032448" cy="452432"/>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一）营造幼儿</a:t>
            </a:r>
            <a:r>
              <a:rPr lang="zh-CN" altLang="en-US" dirty="0" smtClean="0">
                <a:solidFill>
                  <a:schemeClr val="tx2"/>
                </a:solidFill>
                <a:latin typeface="微软雅黑" panose="020B0503020204020204" pitchFamily="34" charset="-122"/>
                <a:ea typeface="微软雅黑" panose="020B0503020204020204" pitchFamily="34" charset="-122"/>
              </a:rPr>
              <a:t>喜欢的环境</a:t>
            </a:r>
            <a:r>
              <a:rPr lang="zh-CN" altLang="en-US" dirty="0">
                <a:solidFill>
                  <a:schemeClr val="tx2"/>
                </a:solidFill>
                <a:latin typeface="微软雅黑" panose="020B0503020204020204" pitchFamily="34" charset="-122"/>
                <a:ea typeface="微软雅黑" panose="020B0503020204020204" pitchFamily="34" charset="-122"/>
              </a:rPr>
              <a:t>氛围</a:t>
            </a:r>
          </a:p>
        </p:txBody>
      </p:sp>
      <p:sp>
        <p:nvSpPr>
          <p:cNvPr id="30" name="等腰三角形 29"/>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3623544985"/>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algn="ctr"/>
                      <a:endParaRPr lang="zh-CN"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8" name="矩形 7"/>
          <p:cNvSpPr/>
          <p:nvPr/>
        </p:nvSpPr>
        <p:spPr>
          <a:xfrm>
            <a:off x="0" y="112308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扩宽幼儿视角</a:t>
            </a:r>
          </a:p>
          <a:p>
            <a:pPr algn="ctr"/>
            <a:r>
              <a:rPr lang="zh-CN" altLang="en-US" sz="1400" dirty="0">
                <a:solidFill>
                  <a:schemeClr val="bg1"/>
                </a:solidFill>
                <a:latin typeface="微软雅黑" panose="020B0503020204020204" pitchFamily="34" charset="-122"/>
                <a:ea typeface="微软雅黑" panose="020B0503020204020204" pitchFamily="34" charset="-122"/>
              </a:rPr>
              <a:t>掌握观察</a:t>
            </a:r>
            <a:r>
              <a:rPr lang="zh-CN" altLang="en-US" sz="1400" dirty="0" smtClean="0">
                <a:solidFill>
                  <a:schemeClr val="bg1"/>
                </a:solidFill>
                <a:latin typeface="微软雅黑" panose="020B0503020204020204" pitchFamily="34" charset="-122"/>
                <a:ea typeface="微软雅黑" panose="020B0503020204020204" pitchFamily="34" charset="-122"/>
              </a:rPr>
              <a:t>方法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1508" name="Picture 4" descr="C:\Users\Administrator\Documents\Tencent Files\29903699\Image\C2C\2D3345580C0E3D3868415A42FC36CB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437" y="79208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Users\Administrator\Documents\Tencent Files\29903699\Image\C2C\EFA0CCCDFA9EDFBB16EC158322B525F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536" y="79208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Users\Administrator\Documents\Tencent Files\29903699\Image\C2C\EB448E427A34595B1F3F96A1D9DED9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6496" y="77155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Users\Administrator\Documents\Tencent Files\29903699\Image\C2C\B3686ABF6A3CCC762A41E6CD679227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2437" y="293199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Users\Administrator\Documents\Tencent Files\29903699\Image\C2C\8C167300B18BFEA004F70B7DC52EF69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7536" y="293199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6356" y="2931990"/>
            <a:ext cx="240013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58161"/>
      </p:ext>
    </p:extLst>
  </p:cSld>
  <p:clrMapOvr>
    <a:masterClrMapping/>
  </p:clrMapOvr>
  <p:transition spd="slow" advClick="0" advTm="3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915816" y="267494"/>
            <a:ext cx="3640334" cy="452432"/>
          </a:xfrm>
          <a:prstGeom prst="rect">
            <a:avLst/>
          </a:prstGeom>
          <a:noFill/>
        </p:spPr>
        <p:txBody>
          <a:bodyPr wrap="square" rtlCol="0">
            <a:spAutoFit/>
          </a:bodyPr>
          <a:lstStyle/>
          <a:p>
            <a:pPr algn="ctr">
              <a:lnSpc>
                <a:spcPct val="130000"/>
              </a:lnSpc>
            </a:pPr>
            <a:r>
              <a:rPr lang="zh-CN" altLang="en-US" dirty="0" smtClean="0">
                <a:solidFill>
                  <a:schemeClr val="tx2"/>
                </a:solidFill>
                <a:latin typeface="微软雅黑" panose="020B0503020204020204" pitchFamily="34" charset="-122"/>
                <a:ea typeface="微软雅黑" panose="020B0503020204020204" pitchFamily="34" charset="-122"/>
              </a:rPr>
              <a:t>（</a:t>
            </a:r>
            <a:r>
              <a:rPr lang="zh-CN" altLang="en-US" dirty="0">
                <a:solidFill>
                  <a:schemeClr val="tx2"/>
                </a:solidFill>
                <a:latin typeface="微软雅黑" panose="020B0503020204020204" pitchFamily="34" charset="-122"/>
                <a:ea typeface="微软雅黑" panose="020B0503020204020204" pitchFamily="34" charset="-122"/>
              </a:rPr>
              <a:t>二）激发幼儿对观察活动的</a:t>
            </a:r>
            <a:r>
              <a:rPr lang="zh-CN" altLang="en-US" dirty="0" smtClean="0">
                <a:solidFill>
                  <a:schemeClr val="tx2"/>
                </a:solidFill>
                <a:latin typeface="微软雅黑" panose="020B0503020204020204" pitchFamily="34" charset="-122"/>
                <a:ea typeface="微软雅黑" panose="020B0503020204020204" pitchFamily="34" charset="-122"/>
              </a:rPr>
              <a:t>兴趣</a:t>
            </a: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0" name="等腰三角形 29"/>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1967991877"/>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algn="ctr"/>
                      <a:endParaRPr lang="zh-CN"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矩形 8"/>
          <p:cNvSpPr/>
          <p:nvPr/>
        </p:nvSpPr>
        <p:spPr>
          <a:xfrm>
            <a:off x="0" y="112308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扩宽幼儿视角</a:t>
            </a:r>
          </a:p>
          <a:p>
            <a:pPr algn="ctr"/>
            <a:r>
              <a:rPr lang="zh-CN" altLang="en-US" sz="1400" dirty="0">
                <a:solidFill>
                  <a:schemeClr val="bg1"/>
                </a:solidFill>
                <a:latin typeface="微软雅黑" panose="020B0503020204020204" pitchFamily="34" charset="-122"/>
                <a:ea typeface="微软雅黑" panose="020B0503020204020204" pitchFamily="34" charset="-122"/>
              </a:rPr>
              <a:t>掌握观察</a:t>
            </a:r>
            <a:r>
              <a:rPr lang="zh-CN" altLang="en-US" sz="1400" dirty="0" smtClean="0">
                <a:solidFill>
                  <a:schemeClr val="bg1"/>
                </a:solidFill>
                <a:latin typeface="微软雅黑" panose="020B0503020204020204" pitchFamily="34" charset="-122"/>
                <a:ea typeface="微软雅黑" panose="020B0503020204020204" pitchFamily="34" charset="-122"/>
              </a:rPr>
              <a:t>方法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051720" y="1635646"/>
            <a:ext cx="6102424" cy="1754326"/>
          </a:xfrm>
          <a:prstGeom prst="rect">
            <a:avLst/>
          </a:prstGeom>
        </p:spPr>
        <p:txBody>
          <a:bodyPr wrap="square">
            <a:spAutoFit/>
          </a:bodyPr>
          <a:lstStyle/>
          <a:p>
            <a:pPr>
              <a:lnSpc>
                <a:spcPct val="200000"/>
              </a:lnSpc>
            </a:pPr>
            <a:r>
              <a:rPr lang="en-US" altLang="zh-CN" dirty="0">
                <a:latin typeface="微软雅黑" pitchFamily="34" charset="-122"/>
                <a:ea typeface="微软雅黑" pitchFamily="34" charset="-122"/>
              </a:rPr>
              <a:t> 1.</a:t>
            </a:r>
            <a:r>
              <a:rPr lang="zh-CN" altLang="zh-CN" dirty="0">
                <a:latin typeface="微软雅黑" pitchFamily="34" charset="-122"/>
                <a:ea typeface="微软雅黑" pitchFamily="34" charset="-122"/>
              </a:rPr>
              <a:t>引导幼儿有目的、有计划地观察，从观察中寻找什么</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ct val="200000"/>
              </a:lnSpc>
            </a:pPr>
            <a:endParaRPr lang="zh-CN" altLang="zh-CN" dirty="0">
              <a:latin typeface="微软雅黑" pitchFamily="34" charset="-122"/>
              <a:ea typeface="微软雅黑" pitchFamily="34" charset="-122"/>
            </a:endParaRPr>
          </a:p>
          <a:p>
            <a:pPr>
              <a:lnSpc>
                <a:spcPct val="200000"/>
              </a:lnSpc>
            </a:pPr>
            <a:r>
              <a:rPr lang="en-US" altLang="zh-CN" dirty="0">
                <a:latin typeface="微软雅黑" pitchFamily="34" charset="-122"/>
                <a:ea typeface="微软雅黑" pitchFamily="34" charset="-122"/>
              </a:rPr>
              <a:t>2.</a:t>
            </a:r>
            <a:r>
              <a:rPr lang="zh-CN" altLang="zh-CN" dirty="0">
                <a:latin typeface="微软雅黑" pitchFamily="34" charset="-122"/>
                <a:ea typeface="微软雅黑" pitchFamily="34" charset="-122"/>
              </a:rPr>
              <a:t>要鼓励和启发幼儿提问。</a:t>
            </a:r>
          </a:p>
        </p:txBody>
      </p:sp>
      <p:sp>
        <p:nvSpPr>
          <p:cNvPr id="12" name="等腰三角形 11"/>
          <p:cNvSpPr/>
          <p:nvPr/>
        </p:nvSpPr>
        <p:spPr>
          <a:xfrm rot="16200000">
            <a:off x="1173448" y="1351807"/>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68432848"/>
      </p:ext>
    </p:extLst>
  </p:cSld>
  <p:clrMapOvr>
    <a:masterClrMapping/>
  </p:clrMapOvr>
  <p:transition spd="slow" advClick="0" advTm="3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2915816" y="267494"/>
            <a:ext cx="3640334" cy="452432"/>
          </a:xfrm>
          <a:prstGeom prst="rect">
            <a:avLst/>
          </a:prstGeom>
          <a:noFill/>
        </p:spPr>
        <p:txBody>
          <a:bodyPr wrap="square" rtlCol="0">
            <a:spAutoFit/>
          </a:bodyPr>
          <a:lstStyle/>
          <a:p>
            <a:pPr algn="ctr">
              <a:lnSpc>
                <a:spcPct val="130000"/>
              </a:lnSpc>
            </a:pPr>
            <a:r>
              <a:rPr lang="zh-CN" altLang="en-US" dirty="0">
                <a:solidFill>
                  <a:schemeClr val="tx2"/>
                </a:solidFill>
                <a:latin typeface="微软雅黑" panose="020B0503020204020204" pitchFamily="34" charset="-122"/>
                <a:ea typeface="微软雅黑" panose="020B0503020204020204" pitchFamily="34" charset="-122"/>
              </a:rPr>
              <a:t> （三）教会儿童正确的观察</a:t>
            </a:r>
            <a:r>
              <a:rPr lang="zh-CN" altLang="en-US" dirty="0" smtClean="0">
                <a:solidFill>
                  <a:schemeClr val="tx2"/>
                </a:solidFill>
                <a:latin typeface="微软雅黑" panose="020B0503020204020204" pitchFamily="34" charset="-122"/>
                <a:ea typeface="微软雅黑" panose="020B0503020204020204" pitchFamily="34" charset="-122"/>
              </a:rPr>
              <a:t>方法</a:t>
            </a: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0" name="等腰三角形 29"/>
          <p:cNvSpPr/>
          <p:nvPr/>
        </p:nvSpPr>
        <p:spPr>
          <a:xfrm rot="16200000">
            <a:off x="1160748" y="1376080"/>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3563572033"/>
              </p:ext>
            </p:extLst>
          </p:nvPr>
        </p:nvGraphicFramePr>
        <p:xfrm>
          <a:off x="0" y="1131590"/>
          <a:ext cx="1268760" cy="3564000"/>
        </p:xfrm>
        <a:graphic>
          <a:graphicData uri="http://schemas.openxmlformats.org/drawingml/2006/table">
            <a:tbl>
              <a:tblPr>
                <a:tableStyleId>{2D5ABB26-0587-4C30-8999-92F81FD0307C}</a:tableStyleId>
              </a:tblPr>
              <a:tblGrid>
                <a:gridCol w="1268760">
                  <a:extLst>
                    <a:ext uri="{9D8B030D-6E8A-4147-A177-3AD203B41FA5}">
                      <a16:colId xmlns="" xmlns:a16="http://schemas.microsoft.com/office/drawing/2014/main" val="20000"/>
                    </a:ext>
                  </a:extLst>
                </a:gridCol>
              </a:tblGrid>
              <a:tr h="594000">
                <a:tc>
                  <a:txBody>
                    <a:bodyPr/>
                    <a:lstStyle/>
                    <a:p>
                      <a:pPr algn="ctr"/>
                      <a:endParaRPr lang="zh-CN"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激发幼儿灵感  闪现创新火花</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训练幼儿思维</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插上想象翅膀</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唤醒主体意识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提高专注品质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解放幼儿小手</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发展指尖智慧</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鼓励幼儿表达</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内化语言驱动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7" name="矩形 6"/>
          <p:cNvSpPr/>
          <p:nvPr/>
        </p:nvSpPr>
        <p:spPr>
          <a:xfrm>
            <a:off x="0" y="1123082"/>
            <a:ext cx="1268760" cy="591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扩宽幼儿视角</a:t>
            </a:r>
          </a:p>
          <a:p>
            <a:pPr algn="ctr"/>
            <a:r>
              <a:rPr lang="zh-CN" altLang="en-US" sz="1400" dirty="0">
                <a:solidFill>
                  <a:schemeClr val="bg1"/>
                </a:solidFill>
                <a:latin typeface="微软雅黑" panose="020B0503020204020204" pitchFamily="34" charset="-122"/>
                <a:ea typeface="微软雅黑" panose="020B0503020204020204" pitchFamily="34" charset="-122"/>
              </a:rPr>
              <a:t>掌握观察</a:t>
            </a:r>
            <a:r>
              <a:rPr lang="zh-CN" altLang="en-US" sz="1400" dirty="0" smtClean="0">
                <a:solidFill>
                  <a:schemeClr val="bg1"/>
                </a:solidFill>
                <a:latin typeface="微软雅黑" panose="020B0503020204020204" pitchFamily="34" charset="-122"/>
                <a:ea typeface="微软雅黑" panose="020B0503020204020204" pitchFamily="34" charset="-122"/>
              </a:rPr>
              <a:t>方法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907704" y="1715091"/>
            <a:ext cx="5886400" cy="2169825"/>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教会</a:t>
            </a:r>
            <a:r>
              <a:rPr lang="zh-CN" altLang="zh-CN" dirty="0">
                <a:latin typeface="微软雅黑" pitchFamily="34" charset="-122"/>
                <a:ea typeface="微软雅黑" pitchFamily="34" charset="-122"/>
              </a:rPr>
              <a:t>儿童正确的观察方法。幼儿观察往往是漫无目的、缺乏计划性、不分主次的。指导幼儿观察时，首先要提出明确的观察目的，其次要做好各种准备，如相关的知识及帮助观察的辅助工具，最后是教给幼儿具体的观察的方法。</a:t>
            </a:r>
          </a:p>
        </p:txBody>
      </p:sp>
      <p:sp>
        <p:nvSpPr>
          <p:cNvPr id="10" name="等腰三角形 9"/>
          <p:cNvSpPr/>
          <p:nvPr/>
        </p:nvSpPr>
        <p:spPr>
          <a:xfrm rot="16200000">
            <a:off x="1173448" y="1351807"/>
            <a:ext cx="108012"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68432848"/>
      </p:ext>
    </p:extLst>
  </p:cSld>
  <p:clrMapOvr>
    <a:masterClrMapping/>
  </p:clrMapOvr>
  <p:transition spd="slow" advClick="0" advTm="3000">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PRESENTATION_TITLE" val="卡通幼儿园开学季儿童小学暑假黑板教育动态PPT模板"/>
</p:tagLst>
</file>

<file path=ppt/tags/tag2.xml><?xml version="1.0" encoding="utf-8"?>
<p:tagLst xmlns:a="http://schemas.openxmlformats.org/drawingml/2006/main" xmlns:r="http://schemas.openxmlformats.org/officeDocument/2006/relationships" xmlns:p="http://schemas.openxmlformats.org/presentationml/2006/main">
  <p:tag name="TIMING" val="|0.6|1.3"/>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Office 主题​​">
  <a:themeElements>
    <a:clrScheme name="自定义 257">
      <a:dk1>
        <a:srgbClr val="000000"/>
      </a:dk1>
      <a:lt1>
        <a:srgbClr val="FFFFFF"/>
      </a:lt1>
      <a:dk2>
        <a:srgbClr val="7F7F7F"/>
      </a:dk2>
      <a:lt2>
        <a:srgbClr val="595959"/>
      </a:lt2>
      <a:accent1>
        <a:srgbClr val="2A8910"/>
      </a:accent1>
      <a:accent2>
        <a:srgbClr val="86C58D"/>
      </a:accent2>
      <a:accent3>
        <a:srgbClr val="C08FBB"/>
      </a:accent3>
      <a:accent4>
        <a:srgbClr val="F4D466"/>
      </a:accent4>
      <a:accent5>
        <a:srgbClr val="C00000"/>
      </a:accent5>
      <a:accent6>
        <a:srgbClr val="3992B5"/>
      </a:accent6>
      <a:hlink>
        <a:srgbClr val="2A8910"/>
      </a:hlink>
      <a:folHlink>
        <a:srgbClr val="86C5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15875">
          <a:noFill/>
        </a:ln>
        <a:effectLst>
          <a:innerShdw blurRad="63500" dist="25400" dir="8100000">
            <a:prstClr val="black">
              <a:alpha val="50000"/>
            </a:prstClr>
          </a:innerShdw>
        </a:effectLst>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5654</TotalTime>
  <Words>2948</Words>
  <Application>Microsoft Office PowerPoint</Application>
  <PresentationFormat>全屏显示(16:9)</PresentationFormat>
  <Paragraphs>407</Paragraphs>
  <Slides>38</Slides>
  <Notes>38</Notes>
  <HiddenSlides>0</HiddenSlides>
  <MMClips>0</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Administrator</dc:creator>
  <cp:lastModifiedBy>微软用户</cp:lastModifiedBy>
  <cp:revision>29</cp:revision>
  <dcterms:created xsi:type="dcterms:W3CDTF">2016-03-09T04:37:28Z</dcterms:created>
  <dcterms:modified xsi:type="dcterms:W3CDTF">2022-11-18T14:52:02Z</dcterms:modified>
</cp:coreProperties>
</file>