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79" r:id="rId5"/>
    <p:sldId id="297" r:id="rId6"/>
    <p:sldId id="280" r:id="rId7"/>
    <p:sldId id="286" r:id="rId8"/>
    <p:sldId id="305" r:id="rId9"/>
    <p:sldId id="304" r:id="rId10"/>
    <p:sldId id="281" r:id="rId11"/>
    <p:sldId id="296" r:id="rId12"/>
    <p:sldId id="282" r:id="rId13"/>
    <p:sldId id="300" r:id="rId14"/>
    <p:sldId id="298" r:id="rId15"/>
    <p:sldId id="301" r:id="rId16"/>
    <p:sldId id="302" r:id="rId17"/>
    <p:sldId id="303" r:id="rId18"/>
    <p:sldId id="283" r:id="rId19"/>
    <p:sldId id="291" r:id="rId20"/>
    <p:sldId id="292" r:id="rId21"/>
    <p:sldId id="293" r:id="rId22"/>
    <p:sldId id="294" r:id="rId23"/>
    <p:sldId id="295" r:id="rId24"/>
    <p:sldId id="306" r:id="rId25"/>
    <p:sldId id="307" r:id="rId26"/>
    <p:sldId id="260" r:id="rId27"/>
    <p:sldId id="285" r:id="rId28"/>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1" autoAdjust="0"/>
    <p:restoredTop sz="94055" autoAdjust="0"/>
  </p:normalViewPr>
  <p:slideViewPr>
    <p:cSldViewPr snapToGrid="0">
      <p:cViewPr varScale="1">
        <p:scale>
          <a:sx n="81" d="100"/>
          <a:sy n="81" d="100"/>
        </p:scale>
        <p:origin x="614" y="62"/>
      </p:cViewPr>
      <p:guideLst/>
    </p:cSldViewPr>
  </p:slideViewPr>
  <p:notesTextViewPr>
    <p:cViewPr>
      <p:scale>
        <a:sx n="1" d="1"/>
        <a:sy n="1" d="1"/>
      </p:scale>
      <p:origin x="0" y="0"/>
    </p:cViewPr>
  </p:notesTextViewPr>
  <p:sorterViewPr>
    <p:cViewPr varScale="1">
      <p:scale>
        <a:sx n="1" d="1"/>
        <a:sy n="1" d="1"/>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gs" Target="tags/tag6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ACBA1EA-A755-4949-93CE-E00086023C01}" type="doc">
      <dgm:prSet loTypeId="urn:microsoft.com/office/officeart/2005/8/layout/hProcess9" loCatId="process" qsTypeId="urn:microsoft.com/office/officeart/2005/8/quickstyle/simple1" qsCatId="simple" csTypeId="urn:microsoft.com/office/officeart/2005/8/colors/colorful5" csCatId="colorful"/>
      <dgm:spPr/>
      <dgm:t>
        <a:bodyPr/>
        <a:lstStyle/>
        <a:p>
          <a:endParaRPr lang="zh-CN" altLang="en-US"/>
        </a:p>
      </dgm:t>
    </dgm:pt>
    <dgm:pt modelId="{F55EB788-F992-4AEA-8FB8-DF809FFA57A9}">
      <dgm:prSet/>
      <dgm:spPr/>
      <dgm:t>
        <a:bodyPr/>
        <a:lstStyle/>
        <a:p>
          <a:r>
            <a:rPr lang="zh-CN"/>
            <a:t>用瓶盖棋学习数数，动手动脑懂得快，既方便幼儿的操作，其红、白瓶盖在棋盘上的摆放又能使幼儿清楚、轻松、迅速地掌握数学概念。</a:t>
          </a:r>
        </a:p>
      </dgm:t>
    </dgm:pt>
    <dgm:pt modelId="{00B15252-6F13-434E-816A-67493311EDCF}" cxnId="{D25CE506-C1A2-4736-9F2D-B85FD89A17D1}" type="parTrans">
      <dgm:prSet/>
      <dgm:spPr/>
      <dgm:t>
        <a:bodyPr/>
        <a:lstStyle/>
        <a:p>
          <a:endParaRPr lang="zh-CN" altLang="en-US"/>
        </a:p>
      </dgm:t>
    </dgm:pt>
    <dgm:pt modelId="{B56084D7-1BC6-4BEA-9942-4B9F14B97B9B}" cxnId="{D25CE506-C1A2-4736-9F2D-B85FD89A17D1}" type="sibTrans">
      <dgm:prSet/>
      <dgm:spPr/>
      <dgm:t>
        <a:bodyPr/>
        <a:lstStyle/>
        <a:p>
          <a:endParaRPr lang="zh-CN" altLang="en-US"/>
        </a:p>
      </dgm:t>
    </dgm:pt>
    <dgm:pt modelId="{3AB9F39D-9BAE-475E-A8F2-4A33B757A311}">
      <dgm:prSet/>
      <dgm:spPr/>
      <dgm:t>
        <a:bodyPr/>
        <a:lstStyle/>
        <a:p>
          <a:r>
            <a:rPr lang="zh-CN" dirty="0"/>
            <a:t>用瓶盖棋学排列，观察判断促思维。教幼儿学排列，即让幼儿看着已有的棋排列图案，从中观察出排列的规律，再给这一排列中的空缺填上正确的排列结果。</a:t>
          </a:r>
        </a:p>
      </dgm:t>
    </dgm:pt>
    <dgm:pt modelId="{3D9B4660-3E17-4376-B0D3-A5DFC8C8C087}" cxnId="{8DF63C75-6C8E-498D-852B-4A794E6C11AE}" type="parTrans">
      <dgm:prSet/>
      <dgm:spPr/>
      <dgm:t>
        <a:bodyPr/>
        <a:lstStyle/>
        <a:p>
          <a:endParaRPr lang="zh-CN" altLang="en-US"/>
        </a:p>
      </dgm:t>
    </dgm:pt>
    <dgm:pt modelId="{B417B203-6BF1-4B70-B210-354AEEB44CD2}" cxnId="{8DF63C75-6C8E-498D-852B-4A794E6C11AE}" type="sibTrans">
      <dgm:prSet/>
      <dgm:spPr/>
      <dgm:t>
        <a:bodyPr/>
        <a:lstStyle/>
        <a:p>
          <a:endParaRPr lang="zh-CN" altLang="en-US"/>
        </a:p>
      </dgm:t>
    </dgm:pt>
    <dgm:pt modelId="{E8928ED8-49BD-4A99-B455-3EC62C74CBA5}">
      <dgm:prSet/>
      <dgm:spPr/>
      <dgm:t>
        <a:bodyPr/>
        <a:lstStyle/>
        <a:p>
          <a:r>
            <a:rPr lang="zh-CN"/>
            <a:t>有利于培养幼儿的观察、分析、推理和判断等能力，在下棋这一社会交往活动中有效地促进幼儿逻辑思维的发展。</a:t>
          </a:r>
        </a:p>
      </dgm:t>
    </dgm:pt>
    <dgm:pt modelId="{C37BA56E-71E5-4DB2-B029-8DAA05F5F084}" cxnId="{897BC693-DC96-471D-A8BE-714FAB598300}" type="parTrans">
      <dgm:prSet/>
      <dgm:spPr/>
      <dgm:t>
        <a:bodyPr/>
        <a:lstStyle/>
        <a:p>
          <a:endParaRPr lang="zh-CN" altLang="en-US"/>
        </a:p>
      </dgm:t>
    </dgm:pt>
    <dgm:pt modelId="{FF985978-DB04-48AC-B1E9-3E73EAC7C0F1}" cxnId="{897BC693-DC96-471D-A8BE-714FAB598300}" type="sibTrans">
      <dgm:prSet/>
      <dgm:spPr/>
      <dgm:t>
        <a:bodyPr/>
        <a:lstStyle/>
        <a:p>
          <a:endParaRPr lang="zh-CN" altLang="en-US"/>
        </a:p>
      </dgm:t>
    </dgm:pt>
    <dgm:pt modelId="{8A5DC9C2-23D7-45D8-AF70-724631A8C7DC}" type="pres">
      <dgm:prSet presAssocID="{7ACBA1EA-A755-4949-93CE-E00086023C01}" presName="CompostProcess" presStyleCnt="0">
        <dgm:presLayoutVars>
          <dgm:dir/>
          <dgm:resizeHandles val="exact"/>
        </dgm:presLayoutVars>
      </dgm:prSet>
      <dgm:spPr/>
    </dgm:pt>
    <dgm:pt modelId="{4EF8A403-7DE0-47AA-9CEB-A7137FC77077}" type="pres">
      <dgm:prSet presAssocID="{7ACBA1EA-A755-4949-93CE-E00086023C01}" presName="arrow" presStyleLbl="bgShp" presStyleIdx="0" presStyleCnt="1"/>
      <dgm:spPr/>
    </dgm:pt>
    <dgm:pt modelId="{47466580-E551-43ED-89CF-30AA635C381D}" type="pres">
      <dgm:prSet presAssocID="{7ACBA1EA-A755-4949-93CE-E00086023C01}" presName="linearProcess" presStyleCnt="0"/>
      <dgm:spPr/>
    </dgm:pt>
    <dgm:pt modelId="{5986831B-AAA1-473B-8F80-2AD6D1FC0A60}" type="pres">
      <dgm:prSet presAssocID="{F55EB788-F992-4AEA-8FB8-DF809FFA57A9}" presName="textNode" presStyleLbl="node1" presStyleIdx="0" presStyleCnt="3">
        <dgm:presLayoutVars>
          <dgm:bulletEnabled val="1"/>
        </dgm:presLayoutVars>
      </dgm:prSet>
      <dgm:spPr/>
    </dgm:pt>
    <dgm:pt modelId="{AD9CD0B1-920A-4B52-B49F-68ABD4B30DF1}" type="pres">
      <dgm:prSet presAssocID="{B56084D7-1BC6-4BEA-9942-4B9F14B97B9B}" presName="sibTrans" presStyleCnt="0"/>
      <dgm:spPr/>
    </dgm:pt>
    <dgm:pt modelId="{D244AA66-A48A-47F6-B5C3-715E82C6BD10}" type="pres">
      <dgm:prSet presAssocID="{3AB9F39D-9BAE-475E-A8F2-4A33B757A311}" presName="textNode" presStyleLbl="node1" presStyleIdx="1" presStyleCnt="3">
        <dgm:presLayoutVars>
          <dgm:bulletEnabled val="1"/>
        </dgm:presLayoutVars>
      </dgm:prSet>
      <dgm:spPr/>
    </dgm:pt>
    <dgm:pt modelId="{7DEBD224-2027-4B0A-B363-1F112C7C0731}" type="pres">
      <dgm:prSet presAssocID="{B417B203-6BF1-4B70-B210-354AEEB44CD2}" presName="sibTrans" presStyleCnt="0"/>
      <dgm:spPr/>
    </dgm:pt>
    <dgm:pt modelId="{E6452CC8-BEBE-4378-9F80-77EA0A31B42A}" type="pres">
      <dgm:prSet presAssocID="{E8928ED8-49BD-4A99-B455-3EC62C74CBA5}" presName="textNode" presStyleLbl="node1" presStyleIdx="2" presStyleCnt="3">
        <dgm:presLayoutVars>
          <dgm:bulletEnabled val="1"/>
        </dgm:presLayoutVars>
      </dgm:prSet>
      <dgm:spPr/>
    </dgm:pt>
  </dgm:ptLst>
  <dgm:cxnLst>
    <dgm:cxn modelId="{D25CE506-C1A2-4736-9F2D-B85FD89A17D1}" srcId="{7ACBA1EA-A755-4949-93CE-E00086023C01}" destId="{F55EB788-F992-4AEA-8FB8-DF809FFA57A9}" srcOrd="0" destOrd="0" parTransId="{00B15252-6F13-434E-816A-67493311EDCF}" sibTransId="{B56084D7-1BC6-4BEA-9942-4B9F14B97B9B}"/>
    <dgm:cxn modelId="{FA476E0A-1BE5-4470-936D-89F6BA50A04D}" type="presOf" srcId="{E8928ED8-49BD-4A99-B455-3EC62C74CBA5}" destId="{E6452CC8-BEBE-4378-9F80-77EA0A31B42A}" srcOrd="0" destOrd="0" presId="urn:microsoft.com/office/officeart/2005/8/layout/hProcess9"/>
    <dgm:cxn modelId="{9C92BF30-E076-490E-8FD0-1C7C3E9551E5}" type="presOf" srcId="{7ACBA1EA-A755-4949-93CE-E00086023C01}" destId="{8A5DC9C2-23D7-45D8-AF70-724631A8C7DC}" srcOrd="0" destOrd="0" presId="urn:microsoft.com/office/officeart/2005/8/layout/hProcess9"/>
    <dgm:cxn modelId="{8DF63C75-6C8E-498D-852B-4A794E6C11AE}" srcId="{7ACBA1EA-A755-4949-93CE-E00086023C01}" destId="{3AB9F39D-9BAE-475E-A8F2-4A33B757A311}" srcOrd="1" destOrd="0" parTransId="{3D9B4660-3E17-4376-B0D3-A5DFC8C8C087}" sibTransId="{B417B203-6BF1-4B70-B210-354AEEB44CD2}"/>
    <dgm:cxn modelId="{897BC693-DC96-471D-A8BE-714FAB598300}" srcId="{7ACBA1EA-A755-4949-93CE-E00086023C01}" destId="{E8928ED8-49BD-4A99-B455-3EC62C74CBA5}" srcOrd="2" destOrd="0" parTransId="{C37BA56E-71E5-4DB2-B029-8DAA05F5F084}" sibTransId="{FF985978-DB04-48AC-B1E9-3E73EAC7C0F1}"/>
    <dgm:cxn modelId="{8C5C089C-9019-42A7-A75E-F5BD2F37F009}" type="presOf" srcId="{3AB9F39D-9BAE-475E-A8F2-4A33B757A311}" destId="{D244AA66-A48A-47F6-B5C3-715E82C6BD10}" srcOrd="0" destOrd="0" presId="urn:microsoft.com/office/officeart/2005/8/layout/hProcess9"/>
    <dgm:cxn modelId="{2DF1F09F-CEEE-4B5C-8432-042E5D23BAF4}" type="presOf" srcId="{F55EB788-F992-4AEA-8FB8-DF809FFA57A9}" destId="{5986831B-AAA1-473B-8F80-2AD6D1FC0A60}" srcOrd="0" destOrd="0" presId="urn:microsoft.com/office/officeart/2005/8/layout/hProcess9"/>
    <dgm:cxn modelId="{E2027C1E-09DD-4AA2-80B3-F86C1940C8CB}" type="presParOf" srcId="{8A5DC9C2-23D7-45D8-AF70-724631A8C7DC}" destId="{4EF8A403-7DE0-47AA-9CEB-A7137FC77077}" srcOrd="0" destOrd="0" presId="urn:microsoft.com/office/officeart/2005/8/layout/hProcess9"/>
    <dgm:cxn modelId="{2BE49EB6-312C-4B6F-8B4C-521F65D89433}" type="presParOf" srcId="{8A5DC9C2-23D7-45D8-AF70-724631A8C7DC}" destId="{47466580-E551-43ED-89CF-30AA635C381D}" srcOrd="1" destOrd="0" presId="urn:microsoft.com/office/officeart/2005/8/layout/hProcess9"/>
    <dgm:cxn modelId="{9B7F2A2B-F603-4C99-B782-7B0F1A5A120D}" type="presParOf" srcId="{47466580-E551-43ED-89CF-30AA635C381D}" destId="{5986831B-AAA1-473B-8F80-2AD6D1FC0A60}" srcOrd="0" destOrd="0" presId="urn:microsoft.com/office/officeart/2005/8/layout/hProcess9"/>
    <dgm:cxn modelId="{7BAFA359-EFF4-4A6B-BF2E-B340D3BEC0D9}" type="presParOf" srcId="{47466580-E551-43ED-89CF-30AA635C381D}" destId="{AD9CD0B1-920A-4B52-B49F-68ABD4B30DF1}" srcOrd="1" destOrd="0" presId="urn:microsoft.com/office/officeart/2005/8/layout/hProcess9"/>
    <dgm:cxn modelId="{D965E562-5893-4C31-8B3A-9D16DFBE504C}" type="presParOf" srcId="{47466580-E551-43ED-89CF-30AA635C381D}" destId="{D244AA66-A48A-47F6-B5C3-715E82C6BD10}" srcOrd="2" destOrd="0" presId="urn:microsoft.com/office/officeart/2005/8/layout/hProcess9"/>
    <dgm:cxn modelId="{DF477132-10D3-44A2-AC33-9EF36024A7E3}" type="presParOf" srcId="{47466580-E551-43ED-89CF-30AA635C381D}" destId="{7DEBD224-2027-4B0A-B363-1F112C7C0731}" srcOrd="3" destOrd="0" presId="urn:microsoft.com/office/officeart/2005/8/layout/hProcess9"/>
    <dgm:cxn modelId="{8E3E8626-137E-4D91-A6A9-017DB270044B}" type="presParOf" srcId="{47466580-E551-43ED-89CF-30AA635C381D}" destId="{E6452CC8-BEBE-4378-9F80-77EA0A31B42A}" srcOrd="4" destOrd="0" presId="urn:microsoft.com/office/officeart/2005/8/layout/hProcess9"/>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91DA8B-07F2-4B54-874C-D36132AFE3BE}" type="doc">
      <dgm:prSet loTypeId="urn:microsoft.com/office/officeart/2005/8/layout/target3" loCatId="relationship" qsTypeId="urn:microsoft.com/office/officeart/2005/8/quickstyle/simple1" qsCatId="simple" csTypeId="urn:microsoft.com/office/officeart/2005/8/colors/colorful5" csCatId="colorful" phldr="1"/>
      <dgm:spPr/>
      <dgm:t>
        <a:bodyPr/>
        <a:lstStyle/>
        <a:p>
          <a:endParaRPr lang="zh-CN" altLang="en-US"/>
        </a:p>
      </dgm:t>
    </dgm:pt>
    <dgm:pt modelId="{1189A644-BF7E-4399-ABCA-5B2D2413BA1A}">
      <dgm:prSet phldr="0" custT="1"/>
      <dgm:spPr/>
      <dgm:t>
        <a:bodyPr vert="horz" wrap="square"/>
        <a:p>
          <a:pPr algn="l">
            <a:lnSpc>
              <a:spcPct val="100000"/>
            </a:lnSpc>
            <a:spcBef>
              <a:spcPct val="0"/>
            </a:spcBef>
            <a:spcAft>
              <a:spcPct val="35000"/>
            </a:spcAft>
          </a:pPr>
          <a:r>
            <a:rPr lang="zh-CN" altLang="en-US" sz="2000" dirty="0">
              <a:latin typeface="黑体" panose="02010609060101010101" pitchFamily="49" charset="-122"/>
              <a:ea typeface="黑体" panose="02010609060101010101" pitchFamily="49" charset="-122"/>
            </a:rPr>
            <a:t>    科学区域的活动主要帮助幼儿发现、了解并展开探讨，区域中的材料不同，幼儿的操作方法不同，幼儿在活动过程中所获得的知识经验也就有所不同。</a:t>
          </a:r>
          <a:r>
            <a:rPr sz="6500"/>
            <a:t/>
          </a:r>
          <a:endParaRPr sz="6500"/>
        </a:p>
      </dgm:t>
    </dgm:pt>
    <dgm:pt modelId="{0CCA5E93-98CE-43F3-B91B-3ADEA4517937}" cxnId="{AE4C15E5-449D-4583-BB67-BE0C8AA97280}" type="parTrans">
      <dgm:prSet/>
      <dgm:spPr/>
      <dgm:t>
        <a:bodyPr/>
        <a:lstStyle/>
        <a:p>
          <a:endParaRPr lang="zh-CN" altLang="en-US"/>
        </a:p>
      </dgm:t>
    </dgm:pt>
    <dgm:pt modelId="{3796E901-7360-4C37-A026-8F6AA40357C8}" cxnId="{AE4C15E5-449D-4583-BB67-BE0C8AA97280}" type="sibTrans">
      <dgm:prSet/>
      <dgm:spPr/>
      <dgm:t>
        <a:bodyPr/>
        <a:lstStyle/>
        <a:p>
          <a:endParaRPr lang="zh-CN" altLang="en-US"/>
        </a:p>
      </dgm:t>
    </dgm:pt>
    <dgm:pt modelId="{A9FB5B37-1AE4-4485-B7FD-F7B91577B225}">
      <dgm:prSet phldr="0" custT="1"/>
      <dgm:spPr/>
      <dgm:t>
        <a:bodyPr vert="horz" wrap="square"/>
        <a:p>
          <a:pPr algn="l">
            <a:lnSpc>
              <a:spcPct val="100000"/>
            </a:lnSpc>
            <a:spcBef>
              <a:spcPct val="0"/>
            </a:spcBef>
            <a:spcAft>
              <a:spcPct val="35000"/>
            </a:spcAft>
          </a:pPr>
          <a:r>
            <a:rPr lang="zh-CN" altLang="en-US" sz="2000" dirty="0">
              <a:latin typeface="黑体" panose="02010609060101010101" pitchFamily="49" charset="-122"/>
              <a:ea typeface="黑体" panose="02010609060101010101" pitchFamily="49" charset="-122"/>
            </a:rPr>
            <a:t>    科学区域中有很多丰富的材料，如拼图、旗子、电池、电线，幼儿在其中可以自主选择材料，在探索中发展想象、创造等思维品质。</a:t>
          </a:r>
          <a:r>
            <a:rPr sz="6500"/>
            <a:t/>
          </a:r>
          <a:endParaRPr sz="6500"/>
        </a:p>
      </dgm:t>
    </dgm:pt>
    <dgm:pt modelId="{4208A8AF-21FD-4C85-B58F-47BFFD40831C}" cxnId="{1724ADC4-3800-4C52-9737-FBB437E23E62}" type="parTrans">
      <dgm:prSet/>
      <dgm:spPr/>
      <dgm:t>
        <a:bodyPr/>
        <a:lstStyle/>
        <a:p>
          <a:endParaRPr lang="zh-CN" altLang="en-US"/>
        </a:p>
      </dgm:t>
    </dgm:pt>
    <dgm:pt modelId="{992B7121-B2E9-4DC2-9B7C-E5529B3618E9}" cxnId="{1724ADC4-3800-4C52-9737-FBB437E23E62}" type="sibTrans">
      <dgm:prSet/>
      <dgm:spPr/>
      <dgm:t>
        <a:bodyPr/>
        <a:lstStyle/>
        <a:p>
          <a:endParaRPr lang="zh-CN" altLang="en-US"/>
        </a:p>
      </dgm:t>
    </dgm:pt>
    <dgm:pt modelId="{3F0A524C-364E-4469-8E7C-A0545835BB49}" type="pres">
      <dgm:prSet presAssocID="{F791DA8B-07F2-4B54-874C-D36132AFE3BE}" presName="Name0" presStyleCnt="0">
        <dgm:presLayoutVars>
          <dgm:chMax val="7"/>
          <dgm:dir/>
          <dgm:animLvl val="lvl"/>
          <dgm:resizeHandles val="exact"/>
        </dgm:presLayoutVars>
      </dgm:prSet>
      <dgm:spPr/>
    </dgm:pt>
    <dgm:pt modelId="{D4C80A94-F755-4E56-BF7D-B5320F88C4A3}" type="pres">
      <dgm:prSet presAssocID="{1189A644-BF7E-4399-ABCA-5B2D2413BA1A}" presName="circle1" presStyleLbl="node1" presStyleIdx="0" presStyleCnt="2"/>
      <dgm:spPr/>
    </dgm:pt>
    <dgm:pt modelId="{EC55AD97-868D-4BBF-8E95-821CCF2A9BE7}" type="pres">
      <dgm:prSet presAssocID="{1189A644-BF7E-4399-ABCA-5B2D2413BA1A}" presName="space" presStyleCnt="0"/>
      <dgm:spPr/>
    </dgm:pt>
    <dgm:pt modelId="{DA6CD0BC-3089-44F0-AB99-77B2D712792D}" type="pres">
      <dgm:prSet presAssocID="{1189A644-BF7E-4399-ABCA-5B2D2413BA1A}" presName="rect1" presStyleLbl="alignAcc1" presStyleIdx="0" presStyleCnt="2"/>
      <dgm:spPr/>
    </dgm:pt>
    <dgm:pt modelId="{D392C433-8945-45BC-A5E8-9D7FC41F4621}" type="pres">
      <dgm:prSet presAssocID="{A9FB5B37-1AE4-4485-B7FD-F7B91577B225}" presName="vertSpace2" presStyleCnt="0"/>
      <dgm:spPr/>
    </dgm:pt>
    <dgm:pt modelId="{D9FB9B2B-CEA7-436A-8DC1-E52656761725}" type="pres">
      <dgm:prSet presAssocID="{A9FB5B37-1AE4-4485-B7FD-F7B91577B225}" presName="circle2" presStyleLbl="node1" presStyleIdx="1" presStyleCnt="2"/>
      <dgm:spPr/>
    </dgm:pt>
    <dgm:pt modelId="{583C372B-F1C7-4C4E-85F2-56CD68500946}" type="pres">
      <dgm:prSet presAssocID="{A9FB5B37-1AE4-4485-B7FD-F7B91577B225}" presName="rect2" presStyleLbl="alignAcc1" presStyleIdx="1" presStyleCnt="2"/>
      <dgm:spPr/>
    </dgm:pt>
    <dgm:pt modelId="{C4BB837A-4792-4BE5-B95C-F281F97A28B0}" type="pres">
      <dgm:prSet presAssocID="{1189A644-BF7E-4399-ABCA-5B2D2413BA1A}" presName="rect1ParTxNoCh" presStyleCnt="0">
        <dgm:presLayoutVars>
          <dgm:chMax val="1"/>
          <dgm:bulletEnabled val="1"/>
        </dgm:presLayoutVars>
      </dgm:prSet>
      <dgm:spPr/>
    </dgm:pt>
    <dgm:pt modelId="{33055CEB-7612-4204-A8AD-4FFA69BA8FF6}" type="pres">
      <dgm:prSet presAssocID="{A9FB5B37-1AE4-4485-B7FD-F7B91577B225}" presName="rect2ParTxNoCh" presStyleCnt="0">
        <dgm:presLayoutVars>
          <dgm:chMax val="1"/>
          <dgm:bulletEnabled val="1"/>
        </dgm:presLayoutVars>
      </dgm:prSet>
      <dgm:spPr/>
    </dgm:pt>
  </dgm:ptLst>
  <dgm:cxnLst>
    <dgm:cxn modelId="{AE4C15E5-449D-4583-BB67-BE0C8AA97280}" srcId="{F791DA8B-07F2-4B54-874C-D36132AFE3BE}" destId="{1189A644-BF7E-4399-ABCA-5B2D2413BA1A}" srcOrd="0" destOrd="0" parTransId="{0CCA5E93-98CE-43F3-B91B-3ADEA4517937}" sibTransId="{3796E901-7360-4C37-A026-8F6AA40357C8}"/>
    <dgm:cxn modelId="{1724ADC4-3800-4C52-9737-FBB437E23E62}" srcId="{F791DA8B-07F2-4B54-874C-D36132AFE3BE}" destId="{A9FB5B37-1AE4-4485-B7FD-F7B91577B225}" srcOrd="1" destOrd="0" parTransId="{4208A8AF-21FD-4C85-B58F-47BFFD40831C}" sibTransId="{992B7121-B2E9-4DC2-9B7C-E5529B3618E9}"/>
    <dgm:cxn modelId="{6A6BADC2-9D24-454B-935B-0ED3AFC01207}" type="presOf" srcId="{F791DA8B-07F2-4B54-874C-D36132AFE3BE}" destId="{3F0A524C-364E-4469-8E7C-A0545835BB49}" srcOrd="0" destOrd="0" presId="urn:microsoft.com/office/officeart/2005/8/layout/target3"/>
    <dgm:cxn modelId="{90C354F7-05CF-4541-AAF2-4F2D9FD3D9BD}" type="presParOf" srcId="{3F0A524C-364E-4469-8E7C-A0545835BB49}" destId="{D4C80A94-F755-4E56-BF7D-B5320F88C4A3}" srcOrd="0" destOrd="0" presId="urn:microsoft.com/office/officeart/2005/8/layout/target3"/>
    <dgm:cxn modelId="{DF6A4F2D-BA46-4AF5-BE0D-2A5414DE1124}" type="presParOf" srcId="{3F0A524C-364E-4469-8E7C-A0545835BB49}" destId="{EC55AD97-868D-4BBF-8E95-821CCF2A9BE7}" srcOrd="1" destOrd="0" presId="urn:microsoft.com/office/officeart/2005/8/layout/target3"/>
    <dgm:cxn modelId="{ADA859EF-9983-4702-BAB4-E24E70A50512}" type="presParOf" srcId="{3F0A524C-364E-4469-8E7C-A0545835BB49}" destId="{DA6CD0BC-3089-44F0-AB99-77B2D712792D}" srcOrd="2" destOrd="0" presId="urn:microsoft.com/office/officeart/2005/8/layout/target3"/>
    <dgm:cxn modelId="{AED8E568-BD42-4A4B-8980-E3EA3BCF665A}" type="presOf" srcId="{1189A644-BF7E-4399-ABCA-5B2D2413BA1A}" destId="{DA6CD0BC-3089-44F0-AB99-77B2D712792D}" srcOrd="0" destOrd="0" presId="urn:microsoft.com/office/officeart/2005/8/layout/target3"/>
    <dgm:cxn modelId="{FE7DBFE3-FDCE-446E-AB1B-F9CE182C91BB}" type="presParOf" srcId="{3F0A524C-364E-4469-8E7C-A0545835BB49}" destId="{D392C433-8945-45BC-A5E8-9D7FC41F4621}" srcOrd="3" destOrd="0" presId="urn:microsoft.com/office/officeart/2005/8/layout/target3"/>
    <dgm:cxn modelId="{2E09A111-462E-43B8-9049-A85378E5EE4E}" type="presParOf" srcId="{3F0A524C-364E-4469-8E7C-A0545835BB49}" destId="{D9FB9B2B-CEA7-436A-8DC1-E52656761725}" srcOrd="4" destOrd="0" presId="urn:microsoft.com/office/officeart/2005/8/layout/target3"/>
    <dgm:cxn modelId="{BAECA956-3744-4F43-BCA9-EE43FBE6849E}" type="presParOf" srcId="{3F0A524C-364E-4469-8E7C-A0545835BB49}" destId="{583C372B-F1C7-4C4E-85F2-56CD68500946}" srcOrd="5" destOrd="0" presId="urn:microsoft.com/office/officeart/2005/8/layout/target3"/>
    <dgm:cxn modelId="{FF45F5A8-9366-4761-9379-F274806DED94}" type="presOf" srcId="{A9FB5B37-1AE4-4485-B7FD-F7B91577B225}" destId="{583C372B-F1C7-4C4E-85F2-56CD68500946}" srcOrd="0" destOrd="0" presId="urn:microsoft.com/office/officeart/2005/8/layout/target3"/>
    <dgm:cxn modelId="{C438A8C7-FAF7-43A7-8752-217A4B6DAD80}" type="presParOf" srcId="{3F0A524C-364E-4469-8E7C-A0545835BB49}" destId="{C4BB837A-4792-4BE5-B95C-F281F97A28B0}" srcOrd="6" destOrd="0" presId="urn:microsoft.com/office/officeart/2005/8/layout/target3"/>
    <dgm:cxn modelId="{631B3E97-D3E8-4583-9059-6C3A490F63AE}" type="presOf" srcId="{1189A644-BF7E-4399-ABCA-5B2D2413BA1A}" destId="{C4BB837A-4792-4BE5-B95C-F281F97A28B0}" srcOrd="1" destOrd="0" presId="urn:microsoft.com/office/officeart/2005/8/layout/target3"/>
    <dgm:cxn modelId="{EC03E0D8-7E15-49C7-8F17-42D1CC64B868}" type="presParOf" srcId="{3F0A524C-364E-4469-8E7C-A0545835BB49}" destId="{33055CEB-7612-4204-A8AD-4FFA69BA8FF6}" srcOrd="7" destOrd="0" presId="urn:microsoft.com/office/officeart/2005/8/layout/target3"/>
    <dgm:cxn modelId="{AC346A38-728E-479F-B309-277D399976BD}" type="presOf" srcId="{A9FB5B37-1AE4-4485-B7FD-F7B91577B225}" destId="{33055CEB-7612-4204-A8AD-4FFA69BA8FF6}" srcOrd="1" destOrd="0" presId="urn:microsoft.com/office/officeart/2005/8/layout/targe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49A388-8908-4714-B1D9-7663CD3F6B2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zh-CN" altLang="en-US"/>
        </a:p>
      </dgm:t>
    </dgm:pt>
    <dgm:pt modelId="{A25278D3-747A-4354-B652-17EFEC882DB0}">
      <dgm:prSet custT="1"/>
      <dgm:spPr/>
      <dgm:t>
        <a:bodyPr/>
        <a:lstStyle/>
        <a:p>
          <a:r>
            <a:rPr lang="zh-CN" altLang="en-US" sz="2000" dirty="0">
              <a:latin typeface="黑体" panose="02010609060101010101" pitchFamily="49" charset="-122"/>
              <a:ea typeface="黑体" panose="02010609060101010101" pitchFamily="49" charset="-122"/>
            </a:rPr>
            <a:t>    艺术区域活动中在思维能力的提升主要包括音乐区域活动和美术区域活动这两大类。</a:t>
          </a:r>
        </a:p>
      </dgm:t>
    </dgm:pt>
    <dgm:pt modelId="{8654A00B-3F36-45B6-B6BF-46209B0325D3}" cxnId="{AF8C60B4-4410-480A-86F0-446A404A8AEF}" type="parTrans">
      <dgm:prSet/>
      <dgm:spPr/>
      <dgm:t>
        <a:bodyPr/>
        <a:lstStyle/>
        <a:p>
          <a:endParaRPr lang="zh-CN" altLang="en-US"/>
        </a:p>
      </dgm:t>
    </dgm:pt>
    <dgm:pt modelId="{BBE5DE81-E7FF-43E8-ADDB-DA97C429778C}" cxnId="{AF8C60B4-4410-480A-86F0-446A404A8AEF}" type="sibTrans">
      <dgm:prSet/>
      <dgm:spPr/>
      <dgm:t>
        <a:bodyPr/>
        <a:lstStyle/>
        <a:p>
          <a:endParaRPr lang="zh-CN" altLang="en-US"/>
        </a:p>
      </dgm:t>
    </dgm:pt>
    <dgm:pt modelId="{4D9A5402-C121-42B0-8BFF-E8A7B51FF45A}">
      <dgm:prSet custT="1"/>
      <dgm:spPr/>
      <dgm:t>
        <a:bodyPr/>
        <a:lstStyle/>
        <a:p>
          <a:r>
            <a:rPr lang="zh-CN" altLang="en-US" sz="2000" dirty="0">
              <a:latin typeface="黑体" panose="02010609060101010101" pitchFamily="49" charset="-122"/>
              <a:ea typeface="黑体" panose="02010609060101010101" pitchFamily="49" charset="-122"/>
            </a:rPr>
            <a:t>    在音乐区域活动中，幼儿感受音乐，理解音乐，对培养幼儿的一些综合能力帮助很大，幼儿在歌唱、律动、节奏、欣赏与表演中有效地学习音乐技能，发展音乐智能，从而促进多种思维能力的发展。</a:t>
          </a:r>
        </a:p>
      </dgm:t>
    </dgm:pt>
    <dgm:pt modelId="{5E38B2C9-EDD4-40EC-B8AE-002D34987206}" cxnId="{65510DCB-18E9-4E60-B703-B40BBBDF6B0D}" type="parTrans">
      <dgm:prSet/>
      <dgm:spPr/>
      <dgm:t>
        <a:bodyPr/>
        <a:lstStyle/>
        <a:p>
          <a:endParaRPr lang="zh-CN" altLang="en-US"/>
        </a:p>
      </dgm:t>
    </dgm:pt>
    <dgm:pt modelId="{720D71D8-150F-4EDA-902A-06E763EE91AA}" cxnId="{65510DCB-18E9-4E60-B703-B40BBBDF6B0D}" type="sibTrans">
      <dgm:prSet/>
      <dgm:spPr/>
      <dgm:t>
        <a:bodyPr/>
        <a:lstStyle/>
        <a:p>
          <a:endParaRPr lang="zh-CN" altLang="en-US"/>
        </a:p>
      </dgm:t>
    </dgm:pt>
    <dgm:pt modelId="{1C5B3319-66FE-426F-B380-151926E6A81B}">
      <dgm:prSet custT="1"/>
      <dgm:spPr/>
      <dgm:t>
        <a:bodyPr/>
        <a:lstStyle/>
        <a:p>
          <a:r>
            <a:rPr lang="zh-CN" altLang="en-US" sz="2000" dirty="0">
              <a:latin typeface="黑体" panose="02010609060101010101" pitchFamily="49" charset="-122"/>
              <a:ea typeface="黑体" panose="02010609060101010101" pitchFamily="49" charset="-122"/>
            </a:rPr>
            <a:t>    在美术区域活动中，幼儿在宽松、愉快的环境中尽情发挥想象力，教师也能够更关注幼儿的创造性表现，发掘幼儿的创造性思维能力的发展。</a:t>
          </a:r>
        </a:p>
      </dgm:t>
    </dgm:pt>
    <dgm:pt modelId="{266E01C7-957A-428C-9C74-A26C9D82F741}" cxnId="{F563C1DB-8CF4-4929-A12E-764111FDDCFC}" type="parTrans">
      <dgm:prSet/>
      <dgm:spPr/>
      <dgm:t>
        <a:bodyPr/>
        <a:lstStyle/>
        <a:p>
          <a:endParaRPr lang="zh-CN" altLang="en-US"/>
        </a:p>
      </dgm:t>
    </dgm:pt>
    <dgm:pt modelId="{B9E86DBE-4972-4C06-93AD-0832C5057C2A}" cxnId="{F563C1DB-8CF4-4929-A12E-764111FDDCFC}" type="sibTrans">
      <dgm:prSet/>
      <dgm:spPr/>
      <dgm:t>
        <a:bodyPr/>
        <a:lstStyle/>
        <a:p>
          <a:endParaRPr lang="zh-CN" altLang="en-US"/>
        </a:p>
      </dgm:t>
    </dgm:pt>
    <dgm:pt modelId="{3DB8AA6F-FF0E-42D8-BC76-1A5995D7A32F}" type="pres">
      <dgm:prSet presAssocID="{2949A388-8908-4714-B1D9-7663CD3F6B2D}" presName="linear" presStyleCnt="0">
        <dgm:presLayoutVars>
          <dgm:animLvl val="lvl"/>
          <dgm:resizeHandles val="exact"/>
        </dgm:presLayoutVars>
      </dgm:prSet>
      <dgm:spPr/>
    </dgm:pt>
    <dgm:pt modelId="{07A3D659-ECCB-4B9B-8C4F-D8A4EB435E7B}" type="pres">
      <dgm:prSet presAssocID="{A25278D3-747A-4354-B652-17EFEC882DB0}" presName="parentText" presStyleLbl="node1" presStyleIdx="0" presStyleCnt="3" custLinFactNeighborX="111" custLinFactNeighborY="32860">
        <dgm:presLayoutVars>
          <dgm:chMax val="0"/>
          <dgm:bulletEnabled val="1"/>
        </dgm:presLayoutVars>
      </dgm:prSet>
      <dgm:spPr/>
    </dgm:pt>
    <dgm:pt modelId="{AC620553-EDF8-4487-93B7-17C66A29C51B}" type="pres">
      <dgm:prSet presAssocID="{BBE5DE81-E7FF-43E8-ADDB-DA97C429778C}" presName="spacer" presStyleCnt="0"/>
      <dgm:spPr/>
    </dgm:pt>
    <dgm:pt modelId="{3C4EA00E-261E-49D1-B7BB-C29C9A0FB746}" type="pres">
      <dgm:prSet presAssocID="{4D9A5402-C121-42B0-8BFF-E8A7B51FF45A}" presName="parentText" presStyleLbl="node1" presStyleIdx="1" presStyleCnt="3" custLinFactNeighborX="111" custLinFactNeighborY="32860">
        <dgm:presLayoutVars>
          <dgm:chMax val="0"/>
          <dgm:bulletEnabled val="1"/>
        </dgm:presLayoutVars>
      </dgm:prSet>
      <dgm:spPr/>
    </dgm:pt>
    <dgm:pt modelId="{4F348ACE-2C4E-4566-BD65-11B818075043}" type="pres">
      <dgm:prSet presAssocID="{720D71D8-150F-4EDA-902A-06E763EE91AA}" presName="spacer" presStyleCnt="0"/>
      <dgm:spPr/>
    </dgm:pt>
    <dgm:pt modelId="{8257C086-229B-4404-9870-2A74BE2A5DB9}" type="pres">
      <dgm:prSet presAssocID="{1C5B3319-66FE-426F-B380-151926E6A81B}" presName="parentText" presStyleLbl="node1" presStyleIdx="2" presStyleCnt="3" custLinFactNeighborX="111" custLinFactNeighborY="32860">
        <dgm:presLayoutVars>
          <dgm:chMax val="0"/>
          <dgm:bulletEnabled val="1"/>
        </dgm:presLayoutVars>
      </dgm:prSet>
      <dgm:spPr/>
    </dgm:pt>
  </dgm:ptLst>
  <dgm:cxnLst>
    <dgm:cxn modelId="{ECD0FA47-7A18-4CF1-A3AE-081880C49ECD}" type="presOf" srcId="{2949A388-8908-4714-B1D9-7663CD3F6B2D}" destId="{3DB8AA6F-FF0E-42D8-BC76-1A5995D7A32F}" srcOrd="0" destOrd="0" presId="urn:microsoft.com/office/officeart/2005/8/layout/vList2"/>
    <dgm:cxn modelId="{956480A0-16F2-45F4-8482-5014B3F7C09A}" type="presOf" srcId="{A25278D3-747A-4354-B652-17EFEC882DB0}" destId="{07A3D659-ECCB-4B9B-8C4F-D8A4EB435E7B}" srcOrd="0" destOrd="0" presId="urn:microsoft.com/office/officeart/2005/8/layout/vList2"/>
    <dgm:cxn modelId="{AF8C60B4-4410-480A-86F0-446A404A8AEF}" srcId="{2949A388-8908-4714-B1D9-7663CD3F6B2D}" destId="{A25278D3-747A-4354-B652-17EFEC882DB0}" srcOrd="0" destOrd="0" parTransId="{8654A00B-3F36-45B6-B6BF-46209B0325D3}" sibTransId="{BBE5DE81-E7FF-43E8-ADDB-DA97C429778C}"/>
    <dgm:cxn modelId="{166E4FB9-081C-463A-A653-322FE6AA42AA}" type="presOf" srcId="{4D9A5402-C121-42B0-8BFF-E8A7B51FF45A}" destId="{3C4EA00E-261E-49D1-B7BB-C29C9A0FB746}" srcOrd="0" destOrd="0" presId="urn:microsoft.com/office/officeart/2005/8/layout/vList2"/>
    <dgm:cxn modelId="{65510DCB-18E9-4E60-B703-B40BBBDF6B0D}" srcId="{2949A388-8908-4714-B1D9-7663CD3F6B2D}" destId="{4D9A5402-C121-42B0-8BFF-E8A7B51FF45A}" srcOrd="1" destOrd="0" parTransId="{5E38B2C9-EDD4-40EC-B8AE-002D34987206}" sibTransId="{720D71D8-150F-4EDA-902A-06E763EE91AA}"/>
    <dgm:cxn modelId="{F563C1DB-8CF4-4929-A12E-764111FDDCFC}" srcId="{2949A388-8908-4714-B1D9-7663CD3F6B2D}" destId="{1C5B3319-66FE-426F-B380-151926E6A81B}" srcOrd="2" destOrd="0" parTransId="{266E01C7-957A-428C-9C74-A26C9D82F741}" sibTransId="{B9E86DBE-4972-4C06-93AD-0832C5057C2A}"/>
    <dgm:cxn modelId="{647B82E0-31C6-42BD-AE69-B93FF551D122}" type="presOf" srcId="{1C5B3319-66FE-426F-B380-151926E6A81B}" destId="{8257C086-229B-4404-9870-2A74BE2A5DB9}" srcOrd="0" destOrd="0" presId="urn:microsoft.com/office/officeart/2005/8/layout/vList2"/>
    <dgm:cxn modelId="{EF4B3654-A332-41A1-81E6-18142B10A910}" type="presParOf" srcId="{3DB8AA6F-FF0E-42D8-BC76-1A5995D7A32F}" destId="{07A3D659-ECCB-4B9B-8C4F-D8A4EB435E7B}" srcOrd="0" destOrd="0" presId="urn:microsoft.com/office/officeart/2005/8/layout/vList2"/>
    <dgm:cxn modelId="{782C510D-A284-41A5-9B68-A46B865ADB8A}" type="presParOf" srcId="{3DB8AA6F-FF0E-42D8-BC76-1A5995D7A32F}" destId="{AC620553-EDF8-4487-93B7-17C66A29C51B}" srcOrd="1" destOrd="0" presId="urn:microsoft.com/office/officeart/2005/8/layout/vList2"/>
    <dgm:cxn modelId="{F3116622-D52A-4D71-9C1A-D31DD3F20579}" type="presParOf" srcId="{3DB8AA6F-FF0E-42D8-BC76-1A5995D7A32F}" destId="{3C4EA00E-261E-49D1-B7BB-C29C9A0FB746}" srcOrd="2" destOrd="0" presId="urn:microsoft.com/office/officeart/2005/8/layout/vList2"/>
    <dgm:cxn modelId="{97330344-D2EF-4DBB-BEC7-736483C50FB8}" type="presParOf" srcId="{3DB8AA6F-FF0E-42D8-BC76-1A5995D7A32F}" destId="{4F348ACE-2C4E-4566-BD65-11B818075043}" srcOrd="3" destOrd="0" presId="urn:microsoft.com/office/officeart/2005/8/layout/vList2"/>
    <dgm:cxn modelId="{BEE330FF-2DC9-4403-8F4D-0AD76F53F0CC}" type="presParOf" srcId="{3DB8AA6F-FF0E-42D8-BC76-1A5995D7A32F}" destId="{8257C086-229B-4404-9870-2A74BE2A5DB9}" srcOrd="4"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72793" cy="3907410"/>
        <a:chOff x="0" y="0"/>
        <a:chExt cx="8172793" cy="3907410"/>
      </a:xfrm>
    </dsp:grpSpPr>
    <dsp:sp modelId="{4EF8A403-7DE0-47AA-9CEB-A7137FC77077}">
      <dsp:nvSpPr>
        <dsp:cNvPr id="3" name="右箭头 2"/>
        <dsp:cNvSpPr/>
      </dsp:nvSpPr>
      <dsp:spPr bwMode="white">
        <a:xfrm>
          <a:off x="612959" y="0"/>
          <a:ext cx="6946874" cy="3907410"/>
        </a:xfrm>
        <a:prstGeom prst="rightArrow">
          <a:avLst/>
        </a:prstGeom>
      </dsp:spPr>
      <dsp:style>
        <a:lnRef idx="0">
          <a:schemeClr val="dk1"/>
        </a:lnRef>
        <a:fillRef idx="1">
          <a:schemeClr val="accent5">
            <a:tint val="40000"/>
          </a:schemeClr>
        </a:fillRef>
        <a:effectRef idx="0">
          <a:scrgbClr r="0" g="0" b="0"/>
        </a:effectRef>
        <a:fontRef idx="minor"/>
      </dsp:style>
      <dsp:txXfrm>
        <a:off x="612959" y="0"/>
        <a:ext cx="6946874" cy="3907410"/>
      </dsp:txXfrm>
    </dsp:sp>
    <dsp:sp modelId="{5986831B-AAA1-473B-8F80-2AD6D1FC0A60}">
      <dsp:nvSpPr>
        <dsp:cNvPr id="4" name="圆角矩形 3"/>
        <dsp:cNvSpPr/>
      </dsp:nvSpPr>
      <dsp:spPr bwMode="white">
        <a:xfrm>
          <a:off x="0" y="1172223"/>
          <a:ext cx="2451838" cy="1562964"/>
        </a:xfrm>
        <a:prstGeom prst="roundRect">
          <a:avLst/>
        </a:prstGeom>
      </dsp:spPr>
      <dsp:style>
        <a:lnRef idx="2">
          <a:schemeClr val="lt1"/>
        </a:lnRef>
        <a:fillRef idx="1">
          <a:schemeClr val="accent5">
            <a:hueOff val="0"/>
            <a:satOff val="0"/>
            <a:lumOff val="0"/>
            <a:alpha val="100000"/>
          </a:schemeClr>
        </a:fillRef>
        <a:effectRef idx="0">
          <a:scrgbClr r="0" g="0" b="0"/>
        </a:effectRef>
        <a:fontRef idx="minor">
          <a:schemeClr val="lt1"/>
        </a:fontRef>
      </dsp:style>
      <dsp:txBody>
        <a:bodyPr lIns="53340" tIns="53340" rIns="53340" bIns="5334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t>用瓶盖棋学习数数，动手动脑懂得快，既方便幼儿的操作，其红、白瓶盖在棋盘上的摆放又能使幼儿清楚、轻松、迅速地掌握数学概念。</a:t>
          </a:r>
        </a:p>
      </dsp:txBody>
      <dsp:txXfrm>
        <a:off x="0" y="1172223"/>
        <a:ext cx="2451838" cy="1562964"/>
      </dsp:txXfrm>
    </dsp:sp>
    <dsp:sp modelId="{D244AA66-A48A-47F6-B5C3-715E82C6BD10}">
      <dsp:nvSpPr>
        <dsp:cNvPr id="5" name="圆角矩形 4"/>
        <dsp:cNvSpPr/>
      </dsp:nvSpPr>
      <dsp:spPr bwMode="white">
        <a:xfrm>
          <a:off x="2860478" y="1172223"/>
          <a:ext cx="2451838" cy="1562964"/>
        </a:xfrm>
        <a:prstGeom prst="roundRect">
          <a:avLst/>
        </a:prstGeom>
      </dsp:spPr>
      <dsp:style>
        <a:lnRef idx="2">
          <a:schemeClr val="lt1"/>
        </a:lnRef>
        <a:fillRef idx="1">
          <a:schemeClr val="accent5">
            <a:hueOff val="360000"/>
            <a:satOff val="11176"/>
            <a:lumOff val="9608"/>
            <a:alpha val="100000"/>
          </a:schemeClr>
        </a:fillRef>
        <a:effectRef idx="0">
          <a:scrgbClr r="0" g="0" b="0"/>
        </a:effectRef>
        <a:fontRef idx="minor">
          <a:schemeClr val="lt1"/>
        </a:fontRef>
      </dsp:style>
      <dsp:txBody>
        <a:bodyPr lIns="53340" tIns="53340" rIns="53340" bIns="5334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dirty="0"/>
            <a:t>用瓶盖棋学排列，观察判断促思维。教幼儿学排列，即让幼儿看着已有的棋排列图案，从中观察出排列的规律，再给这一排列中的空缺填上正确的排列结果。</a:t>
          </a:r>
        </a:p>
      </dsp:txBody>
      <dsp:txXfrm>
        <a:off x="2860478" y="1172223"/>
        <a:ext cx="2451838" cy="1562964"/>
      </dsp:txXfrm>
    </dsp:sp>
    <dsp:sp modelId="{E6452CC8-BEBE-4378-9F80-77EA0A31B42A}">
      <dsp:nvSpPr>
        <dsp:cNvPr id="6" name="圆角矩形 5"/>
        <dsp:cNvSpPr/>
      </dsp:nvSpPr>
      <dsp:spPr bwMode="white">
        <a:xfrm>
          <a:off x="5720955" y="1172223"/>
          <a:ext cx="2451838" cy="1562964"/>
        </a:xfrm>
        <a:prstGeom prst="roundRect">
          <a:avLst/>
        </a:prstGeom>
      </dsp:spPr>
      <dsp:style>
        <a:lnRef idx="2">
          <a:schemeClr val="lt1"/>
        </a:lnRef>
        <a:fillRef idx="1">
          <a:schemeClr val="accent5">
            <a:hueOff val="720000"/>
            <a:satOff val="22353"/>
            <a:lumOff val="19216"/>
            <a:alpha val="100000"/>
          </a:schemeClr>
        </a:fillRef>
        <a:effectRef idx="0">
          <a:scrgbClr r="0" g="0" b="0"/>
        </a:effectRef>
        <a:fontRef idx="minor">
          <a:schemeClr val="lt1"/>
        </a:fontRef>
      </dsp:style>
      <dsp:txBody>
        <a:bodyPr lIns="53340" tIns="53340" rIns="53340" bIns="5334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t>有利于培养幼儿的观察、分析、推理和判断等能力，在下棋这一社会交往活动中有效地促进幼儿逻辑思维的发展。</a:t>
          </a:r>
        </a:p>
      </dsp:txBody>
      <dsp:txXfrm>
        <a:off x="5720955" y="1172223"/>
        <a:ext cx="2451838" cy="1562964"/>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326689" cy="3409704"/>
        <a:chOff x="0" y="0"/>
        <a:chExt cx="6326689" cy="3409704"/>
      </a:xfrm>
    </dsp:grpSpPr>
    <dsp:sp modelId="{D4C80A94-F755-4E56-BF7D-B5320F88C4A3}">
      <dsp:nvSpPr>
        <dsp:cNvPr id="3" name="饼形 2"/>
        <dsp:cNvSpPr/>
      </dsp:nvSpPr>
      <dsp:spPr bwMode="white">
        <a:xfrm>
          <a:off x="0" y="-193155"/>
          <a:ext cx="3796013" cy="3796013"/>
        </a:xfrm>
        <a:prstGeom prst="pie">
          <a:avLst>
            <a:gd name="adj1" fmla="val 5400000"/>
            <a:gd name="adj2" fmla="val 16200000"/>
          </a:avLst>
        </a:prstGeom>
      </dsp:spPr>
      <dsp:style>
        <a:lnRef idx="2">
          <a:schemeClr val="lt1"/>
        </a:lnRef>
        <a:fillRef idx="1">
          <a:schemeClr val="accent5">
            <a:hueOff val="0"/>
            <a:satOff val="0"/>
            <a:lumOff val="0"/>
            <a:alpha val="100000"/>
          </a:schemeClr>
        </a:fillRef>
        <a:effectRef idx="0">
          <a:scrgbClr r="0" g="0" b="0"/>
        </a:effectRef>
        <a:fontRef idx="minor">
          <a:schemeClr val="lt1"/>
        </a:fontRef>
      </dsp:style>
      <dsp:txXfrm>
        <a:off x="0" y="-193155"/>
        <a:ext cx="3796013" cy="3796013"/>
      </dsp:txXfrm>
    </dsp:sp>
    <dsp:sp modelId="{DA6CD0BC-3089-44F0-AB99-77B2D712792D}">
      <dsp:nvSpPr>
        <dsp:cNvPr id="4" name="矩形 3"/>
        <dsp:cNvSpPr/>
      </dsp:nvSpPr>
      <dsp:spPr bwMode="white">
        <a:xfrm>
          <a:off x="1898007" y="-193155"/>
          <a:ext cx="4428682" cy="3796013"/>
        </a:xfrm>
        <a:prstGeom prst="rect">
          <a:avLst/>
        </a:prstGeom>
      </dsp:spPr>
      <dsp:style>
        <a:lnRef idx="2">
          <a:schemeClr val="accent5">
            <a:hueOff val="0"/>
            <a:satOff val="0"/>
            <a:lumOff val="0"/>
            <a:alpha val="100000"/>
          </a:schemeClr>
        </a:lnRef>
        <a:fillRef idx="1">
          <a:schemeClr val="lt1">
            <a:alpha val="90000"/>
          </a:schemeClr>
        </a:fillRef>
        <a:effectRef idx="0">
          <a:scrgbClr r="0" g="0" b="0"/>
        </a:effectRef>
        <a:fontRef idx="minor"/>
      </dsp:style>
      <dsp:txBody>
        <a:bodyPr vert="horz" wrap="square"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gn="l">
            <a:lnSpc>
              <a:spcPct val="100000"/>
            </a:lnSpc>
            <a:spcBef>
              <a:spcPct val="0"/>
            </a:spcBef>
            <a:spcAft>
              <a:spcPct val="35000"/>
            </a:spcAft>
          </a:pPr>
          <a:r>
            <a:rPr lang="zh-CN" altLang="en-US" sz="2000" dirty="0">
              <a:solidFill>
                <a:schemeClr val="dk1"/>
              </a:solidFill>
              <a:latin typeface="黑体" panose="02010609060101010101" pitchFamily="49" charset="-122"/>
              <a:ea typeface="黑体" panose="02010609060101010101" pitchFamily="49" charset="-122"/>
            </a:rPr>
            <a:t>    科学区域的活动主要帮助幼儿发现、了解并展开探讨，区域中的材料不同，幼儿的操作方法不同，幼儿在活动过程中所获得的知识经验也就有所不同。</a:t>
          </a:r>
          <a:endParaRPr sz="6500">
            <a:solidFill>
              <a:schemeClr val="dk1"/>
            </a:solidFill>
          </a:endParaRPr>
        </a:p>
      </dsp:txBody>
      <dsp:txXfrm>
        <a:off x="1898007" y="-193155"/>
        <a:ext cx="4428682" cy="3796013"/>
      </dsp:txXfrm>
    </dsp:sp>
    <dsp:sp modelId="{D9FB9B2B-CEA7-436A-8DC1-E52656761725}">
      <dsp:nvSpPr>
        <dsp:cNvPr id="6" name="饼形 5"/>
        <dsp:cNvSpPr/>
      </dsp:nvSpPr>
      <dsp:spPr bwMode="white">
        <a:xfrm>
          <a:off x="996454" y="1609952"/>
          <a:ext cx="1803106" cy="1803106"/>
        </a:xfrm>
        <a:prstGeom prst="pie">
          <a:avLst>
            <a:gd name="adj1" fmla="val 5400000"/>
            <a:gd name="adj2" fmla="val 16200000"/>
          </a:avLst>
        </a:prstGeom>
      </dsp:spPr>
      <dsp:style>
        <a:lnRef idx="2">
          <a:schemeClr val="lt1"/>
        </a:lnRef>
        <a:fillRef idx="1">
          <a:schemeClr val="accent5">
            <a:hueOff val="720000"/>
            <a:satOff val="22353"/>
            <a:lumOff val="19216"/>
            <a:alpha val="100000"/>
          </a:schemeClr>
        </a:fillRef>
        <a:effectRef idx="0">
          <a:scrgbClr r="0" g="0" b="0"/>
        </a:effectRef>
        <a:fontRef idx="minor">
          <a:schemeClr val="lt1"/>
        </a:fontRef>
      </dsp:style>
      <dsp:txXfrm>
        <a:off x="996454" y="1609952"/>
        <a:ext cx="1803106" cy="1803106"/>
      </dsp:txXfrm>
    </dsp:sp>
    <dsp:sp modelId="{583C372B-F1C7-4C4E-85F2-56CD68500946}">
      <dsp:nvSpPr>
        <dsp:cNvPr id="7" name="矩形 6"/>
        <dsp:cNvSpPr/>
      </dsp:nvSpPr>
      <dsp:spPr bwMode="white">
        <a:xfrm>
          <a:off x="1898007" y="1609952"/>
          <a:ext cx="4428682" cy="1803106"/>
        </a:xfrm>
        <a:prstGeom prst="rect">
          <a:avLst/>
        </a:prstGeom>
      </dsp:spPr>
      <dsp:style>
        <a:lnRef idx="2">
          <a:schemeClr val="accent5">
            <a:hueOff val="720000"/>
            <a:satOff val="22353"/>
            <a:lumOff val="19216"/>
            <a:alpha val="100000"/>
          </a:schemeClr>
        </a:lnRef>
        <a:fillRef idx="1">
          <a:schemeClr val="lt1">
            <a:alpha val="90000"/>
          </a:schemeClr>
        </a:fillRef>
        <a:effectRef idx="0">
          <a:scrgbClr r="0" g="0" b="0"/>
        </a:effectRef>
        <a:fontRef idx="minor"/>
      </dsp:style>
      <dsp:txBody>
        <a:bodyPr vert="horz" wrap="square"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gn="l">
            <a:lnSpc>
              <a:spcPct val="100000"/>
            </a:lnSpc>
            <a:spcBef>
              <a:spcPct val="0"/>
            </a:spcBef>
            <a:spcAft>
              <a:spcPct val="35000"/>
            </a:spcAft>
          </a:pPr>
          <a:r>
            <a:rPr lang="zh-CN" altLang="en-US" sz="2000" dirty="0">
              <a:solidFill>
                <a:schemeClr val="dk1"/>
              </a:solidFill>
              <a:latin typeface="黑体" panose="02010609060101010101" pitchFamily="49" charset="-122"/>
              <a:ea typeface="黑体" panose="02010609060101010101" pitchFamily="49" charset="-122"/>
            </a:rPr>
            <a:t>    科学区域中有很多丰富的材料，如拼图、旗子、电池、电线，幼儿在其中可以自主选择材料，在探索中发展想象、创造等思维品质。</a:t>
          </a:r>
          <a:endParaRPr sz="6500">
            <a:solidFill>
              <a:schemeClr val="dk1"/>
            </a:solidFill>
          </a:endParaRPr>
        </a:p>
      </dsp:txBody>
      <dsp:txXfrm>
        <a:off x="1898007" y="1609952"/>
        <a:ext cx="4428682" cy="1803106"/>
      </dsp:txXfrm>
    </dsp:sp>
    <dsp:sp modelId="{D392C433-8945-45BC-A5E8-9D7FC41F4621}">
      <dsp:nvSpPr>
        <dsp:cNvPr id="5" name="矩形 4" hidden="1"/>
        <dsp:cNvSpPr/>
      </dsp:nvSpPr>
      <dsp:spPr>
        <a:xfrm>
          <a:off x="0" y="3413058"/>
          <a:ext cx="6326689" cy="189801"/>
        </a:xfrm>
        <a:prstGeom prst="rect">
          <a:avLst/>
        </a:prstGeom>
      </dsp:spPr>
      <dsp:txXfrm>
        <a:off x="0" y="3413058"/>
        <a:ext cx="6326689" cy="189801"/>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051673" cy="5071787"/>
        <a:chOff x="0" y="0"/>
        <a:chExt cx="6051673" cy="5071787"/>
      </a:xfrm>
    </dsp:grpSpPr>
    <dsp:sp modelId="{07A3D659-ECCB-4B9B-8C4F-D8A4EB435E7B}">
      <dsp:nvSpPr>
        <dsp:cNvPr id="3" name="圆角矩形 2"/>
        <dsp:cNvSpPr/>
      </dsp:nvSpPr>
      <dsp:spPr bwMode="white">
        <a:xfrm>
          <a:off x="0" y="128970"/>
          <a:ext cx="6051673" cy="1520825"/>
        </a:xfrm>
        <a:prstGeom prst="roundRect">
          <a:avLst/>
        </a:prstGeom>
      </dsp:spPr>
      <dsp:style>
        <a:lnRef idx="2">
          <a:schemeClr val="lt1"/>
        </a:lnRef>
        <a:fillRef idx="1">
          <a:schemeClr val="accent5">
            <a:hueOff val="0"/>
            <a:satOff val="0"/>
            <a:lumOff val="0"/>
            <a:alpha val="100000"/>
          </a:schemeClr>
        </a:fillRef>
        <a:effectRef idx="0">
          <a:scrgbClr r="0" g="0" b="0"/>
        </a:effectRef>
        <a:fontRef idx="minor">
          <a:schemeClr val="lt1"/>
        </a:fontRef>
      </dsp:style>
      <dsp:txBody>
        <a:bodyPr lIns="76200" tIns="76200" rIns="76200" bIns="762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2000" dirty="0">
              <a:latin typeface="黑体" panose="02010609060101010101" pitchFamily="49" charset="-122"/>
              <a:ea typeface="黑体" panose="02010609060101010101" pitchFamily="49" charset="-122"/>
            </a:rPr>
            <a:t>    艺术区域活动中在思维能力的提升主要包括音乐区域活动和美术区域活动这两大类。</a:t>
          </a:r>
        </a:p>
      </dsp:txBody>
      <dsp:txXfrm>
        <a:off x="0" y="128970"/>
        <a:ext cx="6051673" cy="1520825"/>
      </dsp:txXfrm>
    </dsp:sp>
    <dsp:sp modelId="{3C4EA00E-261E-49D1-B7BB-C29C9A0FB746}">
      <dsp:nvSpPr>
        <dsp:cNvPr id="4" name="圆角矩形 3"/>
        <dsp:cNvSpPr/>
      </dsp:nvSpPr>
      <dsp:spPr bwMode="white">
        <a:xfrm>
          <a:off x="0" y="1836995"/>
          <a:ext cx="6051673" cy="1520825"/>
        </a:xfrm>
        <a:prstGeom prst="roundRect">
          <a:avLst/>
        </a:prstGeom>
      </dsp:spPr>
      <dsp:style>
        <a:lnRef idx="2">
          <a:schemeClr val="lt1"/>
        </a:lnRef>
        <a:fillRef idx="1">
          <a:schemeClr val="accent5">
            <a:hueOff val="360000"/>
            <a:satOff val="11176"/>
            <a:lumOff val="9608"/>
            <a:alpha val="100000"/>
          </a:schemeClr>
        </a:fillRef>
        <a:effectRef idx="0">
          <a:scrgbClr r="0" g="0" b="0"/>
        </a:effectRef>
        <a:fontRef idx="minor">
          <a:schemeClr val="lt1"/>
        </a:fontRef>
      </dsp:style>
      <dsp:txBody>
        <a:bodyPr lIns="76200" tIns="76200" rIns="76200" bIns="762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2000" dirty="0">
              <a:latin typeface="黑体" panose="02010609060101010101" pitchFamily="49" charset="-122"/>
              <a:ea typeface="黑体" panose="02010609060101010101" pitchFamily="49" charset="-122"/>
            </a:rPr>
            <a:t>    在音乐区域活动中，幼儿感受音乐，理解音乐，对培养幼儿的一些综合能力帮助很大，幼儿在歌唱、律动、节奏、欣赏与表演中有效地学习音乐技能，发展音乐智能，从而促进多种思维能力的发展。</a:t>
          </a:r>
        </a:p>
      </dsp:txBody>
      <dsp:txXfrm>
        <a:off x="0" y="1836995"/>
        <a:ext cx="6051673" cy="1520825"/>
      </dsp:txXfrm>
    </dsp:sp>
    <dsp:sp modelId="{8257C086-229B-4404-9870-2A74BE2A5DB9}">
      <dsp:nvSpPr>
        <dsp:cNvPr id="5" name="圆角矩形 4"/>
        <dsp:cNvSpPr/>
      </dsp:nvSpPr>
      <dsp:spPr bwMode="white">
        <a:xfrm>
          <a:off x="0" y="3545020"/>
          <a:ext cx="6051673" cy="1520825"/>
        </a:xfrm>
        <a:prstGeom prst="roundRect">
          <a:avLst/>
        </a:prstGeom>
      </dsp:spPr>
      <dsp:style>
        <a:lnRef idx="2">
          <a:schemeClr val="lt1"/>
        </a:lnRef>
        <a:fillRef idx="1">
          <a:schemeClr val="accent5">
            <a:hueOff val="720000"/>
            <a:satOff val="22353"/>
            <a:lumOff val="19216"/>
            <a:alpha val="100000"/>
          </a:schemeClr>
        </a:fillRef>
        <a:effectRef idx="0">
          <a:scrgbClr r="0" g="0" b="0"/>
        </a:effectRef>
        <a:fontRef idx="minor">
          <a:schemeClr val="lt1"/>
        </a:fontRef>
      </dsp:style>
      <dsp:txBody>
        <a:bodyPr lIns="76200" tIns="76200" rIns="76200" bIns="762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2000" dirty="0">
              <a:latin typeface="黑体" panose="02010609060101010101" pitchFamily="49" charset="-122"/>
              <a:ea typeface="黑体" panose="02010609060101010101" pitchFamily="49" charset="-122"/>
            </a:rPr>
            <a:t>    在美术区域活动中，幼儿在宽松、愉快的环境中尽情发挥想象力，教师也能够更关注幼儿的创造性表现，发掘幼儿的创造性思维能力的发展。</a:t>
          </a:r>
        </a:p>
      </dsp:txBody>
      <dsp:txXfrm>
        <a:off x="0" y="3545020"/>
        <a:ext cx="6051673" cy="152082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rSet qsTypeId="urn:microsoft.com/office/officeart/2005/8/quickstyle/simple5"/>
        </dgm:pt>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黑体" panose="02010609060101010101" pitchFamily="49"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黑体" panose="02010609060101010101" pitchFamily="49" charset="-122"/>
              </a:defRPr>
            </a:lvl1pPr>
          </a:lstStyle>
          <a:p>
            <a:fld id="{BD75B593-D5BF-4556-8E09-DD24E173BC15}"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黑体" panose="02010609060101010101" pitchFamily="49"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黑体" panose="02010609060101010101" pitchFamily="49" charset="-122"/>
              </a:defRPr>
            </a:lvl1pPr>
          </a:lstStyle>
          <a:p>
            <a:fld id="{FAA457FC-9521-4F8A-919D-00671D65F1D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黑体" panose="02010609060101010101" pitchFamily="49" charset="-122"/>
        <a:cs typeface="+mn-cs"/>
      </a:defRPr>
    </a:lvl1pPr>
    <a:lvl2pPr marL="457200" algn="l" defTabSz="914400" rtl="0" eaLnBrk="1" latinLnBrk="0" hangingPunct="1">
      <a:defRPr sz="1200" kern="1200">
        <a:solidFill>
          <a:schemeClr val="tx1"/>
        </a:solidFill>
        <a:latin typeface="+mn-lt"/>
        <a:ea typeface="黑体" panose="02010609060101010101" pitchFamily="49" charset="-122"/>
        <a:cs typeface="+mn-cs"/>
      </a:defRPr>
    </a:lvl2pPr>
    <a:lvl3pPr marL="914400" algn="l" defTabSz="914400" rtl="0" eaLnBrk="1" latinLnBrk="0" hangingPunct="1">
      <a:defRPr sz="1200" kern="1200">
        <a:solidFill>
          <a:schemeClr val="tx1"/>
        </a:solidFill>
        <a:latin typeface="+mn-lt"/>
        <a:ea typeface="黑体" panose="02010609060101010101" pitchFamily="49" charset="-122"/>
        <a:cs typeface="+mn-cs"/>
      </a:defRPr>
    </a:lvl3pPr>
    <a:lvl4pPr marL="1371600" algn="l" defTabSz="914400" rtl="0" eaLnBrk="1" latinLnBrk="0" hangingPunct="1">
      <a:defRPr sz="1200" kern="1200">
        <a:solidFill>
          <a:schemeClr val="tx1"/>
        </a:solidFill>
        <a:latin typeface="+mn-lt"/>
        <a:ea typeface="黑体" panose="02010609060101010101" pitchFamily="49" charset="-122"/>
        <a:cs typeface="+mn-cs"/>
      </a:defRPr>
    </a:lvl4pPr>
    <a:lvl5pPr marL="1828800" algn="l" defTabSz="914400" rtl="0" eaLnBrk="1" latinLnBrk="0" hangingPunct="1">
      <a:defRPr sz="1200" kern="1200">
        <a:solidFill>
          <a:schemeClr val="tx1"/>
        </a:solidFill>
        <a:latin typeface="+mn-lt"/>
        <a:ea typeface="黑体" panose="02010609060101010101" pitchFamily="49"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A457FC-9521-4F8A-919D-00671D65F1D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黑体" panose="02010609060101010101" pitchFamily="49"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黑体" panose="02010609060101010101" pitchFamily="49" charset="-122"/>
              </a:defRPr>
            </a:lvl1pPr>
          </a:lstStyle>
          <a:p>
            <a:fld id="{565CE74E-AB26-4998-AD42-012C4C1AD076}" type="slidenum">
              <a:rPr lang="zh-CN" altLang="en-US" smtClean="0"/>
            </a:fld>
            <a:endParaRPr lang="zh-CN" altLang="en-US" dirty="0"/>
          </a:p>
        </p:txBody>
      </p:sp>
      <p:pic>
        <p:nvPicPr>
          <p:cNvPr id="7" name="图片 6"/>
          <p:cNvPicPr>
            <a:picLocks noChangeAspect="1"/>
          </p:cNvPicPr>
          <p:nvPr userDrawn="1"/>
        </p:nvPicPr>
        <p:blipFill>
          <a:blip r:embed="rId12"/>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黑体" panose="02010609060101010101" pitchFamily="49"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黑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黑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5.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14.xml"/><Relationship Id="rId7" Type="http://schemas.openxmlformats.org/officeDocument/2006/relationships/image" Target="../media/image15.png"/><Relationship Id="rId6" Type="http://schemas.openxmlformats.org/officeDocument/2006/relationships/tags" Target="../tags/tag13.xml"/><Relationship Id="rId5" Type="http://schemas.openxmlformats.org/officeDocument/2006/relationships/image" Target="../media/image14.png"/><Relationship Id="rId4" Type="http://schemas.openxmlformats.org/officeDocument/2006/relationships/tags" Target="../tags/tag12.xml"/><Relationship Id="rId3" Type="http://schemas.openxmlformats.org/officeDocument/2006/relationships/image" Target="../media/image13.png"/><Relationship Id="rId2" Type="http://schemas.openxmlformats.org/officeDocument/2006/relationships/tags" Target="../tags/tag11.xml"/><Relationship Id="rId14" Type="http://schemas.openxmlformats.org/officeDocument/2006/relationships/notesSlide" Target="../notesSlides/notesSlide10.xml"/><Relationship Id="rId13" Type="http://schemas.openxmlformats.org/officeDocument/2006/relationships/slideLayout" Target="../slideLayouts/slideLayout7.xml"/><Relationship Id="rId12" Type="http://schemas.openxmlformats.org/officeDocument/2006/relationships/image" Target="../media/image28.png"/><Relationship Id="rId11" Type="http://schemas.openxmlformats.org/officeDocument/2006/relationships/image" Target="../media/image2.png"/><Relationship Id="rId10" Type="http://schemas.openxmlformats.org/officeDocument/2006/relationships/image" Target="../media/image27.png"/><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26.png"/><Relationship Id="rId7" Type="http://schemas.openxmlformats.org/officeDocument/2006/relationships/tags" Target="../tags/tag18.xml"/><Relationship Id="rId6" Type="http://schemas.openxmlformats.org/officeDocument/2006/relationships/image" Target="../media/image15.png"/><Relationship Id="rId5" Type="http://schemas.openxmlformats.org/officeDocument/2006/relationships/tags" Target="../tags/tag17.xml"/><Relationship Id="rId4" Type="http://schemas.openxmlformats.org/officeDocument/2006/relationships/image" Target="../media/image14.png"/><Relationship Id="rId3" Type="http://schemas.openxmlformats.org/officeDocument/2006/relationships/tags" Target="../tags/tag16.xml"/><Relationship Id="rId2" Type="http://schemas.openxmlformats.org/officeDocument/2006/relationships/image" Target="../media/image13.png"/><Relationship Id="rId16" Type="http://schemas.openxmlformats.org/officeDocument/2006/relationships/notesSlide" Target="../notesSlides/notesSlide11.xml"/><Relationship Id="rId15" Type="http://schemas.openxmlformats.org/officeDocument/2006/relationships/slideLayout" Target="../slideLayouts/slideLayout7.xml"/><Relationship Id="rId14" Type="http://schemas.microsoft.com/office/2007/relationships/hdphoto" Target="../media/image32.wdp"/><Relationship Id="rId13" Type="http://schemas.openxmlformats.org/officeDocument/2006/relationships/image" Target="../media/image31.png"/><Relationship Id="rId12" Type="http://schemas.microsoft.com/office/2007/relationships/hdphoto" Target="../media/image30.wdp"/><Relationship Id="rId11" Type="http://schemas.openxmlformats.org/officeDocument/2006/relationships/image" Target="../media/image29.png"/><Relationship Id="rId10" Type="http://schemas.openxmlformats.org/officeDocument/2006/relationships/image" Target="../media/image2.png"/><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22.xml"/><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tags" Target="../tags/tag21.xml"/><Relationship Id="rId4" Type="http://schemas.openxmlformats.org/officeDocument/2006/relationships/image" Target="../media/image14.png"/><Relationship Id="rId3" Type="http://schemas.openxmlformats.org/officeDocument/2006/relationships/tags" Target="../tags/tag20.xml"/><Relationship Id="rId2" Type="http://schemas.openxmlformats.org/officeDocument/2006/relationships/image" Target="../media/image13.png"/><Relationship Id="rId14" Type="http://schemas.openxmlformats.org/officeDocument/2006/relationships/notesSlide" Target="../notesSlides/notesSlide12.xml"/><Relationship Id="rId13" Type="http://schemas.openxmlformats.org/officeDocument/2006/relationships/slideLayout" Target="../slideLayouts/slideLayout7.xml"/><Relationship Id="rId12" Type="http://schemas.openxmlformats.org/officeDocument/2006/relationships/image" Target="../media/image34.jpeg"/><Relationship Id="rId11" Type="http://schemas.openxmlformats.org/officeDocument/2006/relationships/image" Target="../media/image33.jpeg"/><Relationship Id="rId10" Type="http://schemas.openxmlformats.org/officeDocument/2006/relationships/image" Target="../media/image2.png"/><Relationship Id="rId1" Type="http://schemas.openxmlformats.org/officeDocument/2006/relationships/tags" Target="../tags/tag19.xml"/></Relationships>
</file>

<file path=ppt/slides/_rels/slide14.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26.xml"/><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tags" Target="../tags/tag25.xml"/><Relationship Id="rId4" Type="http://schemas.openxmlformats.org/officeDocument/2006/relationships/image" Target="../media/image14.png"/><Relationship Id="rId3" Type="http://schemas.openxmlformats.org/officeDocument/2006/relationships/tags" Target="../tags/tag24.xml"/><Relationship Id="rId2" Type="http://schemas.openxmlformats.org/officeDocument/2006/relationships/image" Target="../media/image13.png"/><Relationship Id="rId14" Type="http://schemas.openxmlformats.org/officeDocument/2006/relationships/notesSlide" Target="../notesSlides/notesSlide13.xml"/><Relationship Id="rId13" Type="http://schemas.openxmlformats.org/officeDocument/2006/relationships/slideLayout" Target="../slideLayouts/slideLayout7.xml"/><Relationship Id="rId12" Type="http://schemas.openxmlformats.org/officeDocument/2006/relationships/image" Target="../media/image36.jpeg"/><Relationship Id="rId11" Type="http://schemas.openxmlformats.org/officeDocument/2006/relationships/image" Target="../media/image35.jpeg"/><Relationship Id="rId10" Type="http://schemas.openxmlformats.org/officeDocument/2006/relationships/image" Target="../media/image2.png"/><Relationship Id="rId1" Type="http://schemas.openxmlformats.org/officeDocument/2006/relationships/tags" Target="../tags/tag23.xml"/></Relationships>
</file>

<file path=ppt/slides/_rels/slide15.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30.xml"/><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tags" Target="../tags/tag29.xml"/><Relationship Id="rId4" Type="http://schemas.openxmlformats.org/officeDocument/2006/relationships/image" Target="../media/image14.png"/><Relationship Id="rId3" Type="http://schemas.openxmlformats.org/officeDocument/2006/relationships/tags" Target="../tags/tag28.xml"/><Relationship Id="rId2" Type="http://schemas.openxmlformats.org/officeDocument/2006/relationships/image" Target="../media/image13.png"/><Relationship Id="rId13" Type="http://schemas.openxmlformats.org/officeDocument/2006/relationships/notesSlide" Target="../notesSlides/notesSlide14.xml"/><Relationship Id="rId12" Type="http://schemas.openxmlformats.org/officeDocument/2006/relationships/slideLayout" Target="../slideLayouts/slideLayout7.xml"/><Relationship Id="rId11" Type="http://schemas.openxmlformats.org/officeDocument/2006/relationships/image" Target="../media/image37.jpeg"/><Relationship Id="rId10" Type="http://schemas.openxmlformats.org/officeDocument/2006/relationships/image" Target="../media/image2.png"/><Relationship Id="rId1" Type="http://schemas.openxmlformats.org/officeDocument/2006/relationships/tags" Target="../tags/tag27.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5.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34.xml"/><Relationship Id="rId7" Type="http://schemas.openxmlformats.org/officeDocument/2006/relationships/image" Target="../media/image15.png"/><Relationship Id="rId6"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tags" Target="../tags/tag32.xml"/><Relationship Id="rId3" Type="http://schemas.openxmlformats.org/officeDocument/2006/relationships/image" Target="../media/image13.png"/><Relationship Id="rId2" Type="http://schemas.openxmlformats.org/officeDocument/2006/relationships/tags" Target="../tags/tag31.xml"/><Relationship Id="rId14" Type="http://schemas.openxmlformats.org/officeDocument/2006/relationships/notesSlide" Target="../notesSlides/notesSlide16.xml"/><Relationship Id="rId13" Type="http://schemas.openxmlformats.org/officeDocument/2006/relationships/slideLayout" Target="../slideLayouts/slideLayout7.xml"/><Relationship Id="rId12" Type="http://schemas.openxmlformats.org/officeDocument/2006/relationships/image" Target="../media/image40.jpeg"/><Relationship Id="rId11" Type="http://schemas.openxmlformats.org/officeDocument/2006/relationships/image" Target="../media/image39.jpeg"/><Relationship Id="rId10" Type="http://schemas.openxmlformats.org/officeDocument/2006/relationships/image" Target="../media/image27.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38.xml"/><Relationship Id="rId7" Type="http://schemas.openxmlformats.org/officeDocument/2006/relationships/image" Target="../media/image15.png"/><Relationship Id="rId6"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tags" Target="../tags/tag36.xml"/><Relationship Id="rId3" Type="http://schemas.openxmlformats.org/officeDocument/2006/relationships/image" Target="../media/image13.png"/><Relationship Id="rId2" Type="http://schemas.openxmlformats.org/officeDocument/2006/relationships/tags" Target="../tags/tag35.xml"/><Relationship Id="rId15" Type="http://schemas.openxmlformats.org/officeDocument/2006/relationships/notesSlide" Target="../notesSlides/notesSlide17.xml"/><Relationship Id="rId14" Type="http://schemas.openxmlformats.org/officeDocument/2006/relationships/slideLayout" Target="../slideLayouts/slideLayout7.xml"/><Relationship Id="rId13" Type="http://schemas.openxmlformats.org/officeDocument/2006/relationships/image" Target="../media/image44.png"/><Relationship Id="rId12" Type="http://schemas.openxmlformats.org/officeDocument/2006/relationships/image" Target="../media/image43.png"/><Relationship Id="rId11" Type="http://schemas.openxmlformats.org/officeDocument/2006/relationships/image" Target="../media/image42.png"/><Relationship Id="rId10" Type="http://schemas.openxmlformats.org/officeDocument/2006/relationships/image" Target="../media/image41.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42.xml"/><Relationship Id="rId7" Type="http://schemas.openxmlformats.org/officeDocument/2006/relationships/image" Target="../media/image15.png"/><Relationship Id="rId6" Type="http://schemas.openxmlformats.org/officeDocument/2006/relationships/tags" Target="../tags/tag41.xml"/><Relationship Id="rId5" Type="http://schemas.openxmlformats.org/officeDocument/2006/relationships/image" Target="../media/image14.png"/><Relationship Id="rId4" Type="http://schemas.openxmlformats.org/officeDocument/2006/relationships/tags" Target="../tags/tag40.xml"/><Relationship Id="rId3" Type="http://schemas.openxmlformats.org/officeDocument/2006/relationships/image" Target="../media/image13.png"/><Relationship Id="rId2" Type="http://schemas.openxmlformats.org/officeDocument/2006/relationships/tags" Target="../tags/tag39.xml"/><Relationship Id="rId17" Type="http://schemas.openxmlformats.org/officeDocument/2006/relationships/notesSlide" Target="../notesSlides/notesSlide18.xml"/><Relationship Id="rId16" Type="http://schemas.openxmlformats.org/officeDocument/2006/relationships/slideLayout" Target="../slideLayouts/slideLayout7.xml"/><Relationship Id="rId15" Type="http://schemas.microsoft.com/office/2007/relationships/diagramDrawing" Target="../diagrams/drawing1.xml"/><Relationship Id="rId14" Type="http://schemas.openxmlformats.org/officeDocument/2006/relationships/diagramColors" Target="../diagrams/colors1.xml"/><Relationship Id="rId13" Type="http://schemas.openxmlformats.org/officeDocument/2006/relationships/diagramQuickStyle" Target="../diagrams/quickStyle1.xml"/><Relationship Id="rId12" Type="http://schemas.openxmlformats.org/officeDocument/2006/relationships/diagramLayout" Target="../diagrams/layout1.xml"/><Relationship Id="rId11" Type="http://schemas.openxmlformats.org/officeDocument/2006/relationships/diagramData" Target="../diagrams/data1.xml"/><Relationship Id="rId10" Type="http://schemas.openxmlformats.org/officeDocument/2006/relationships/image" Target="../media/image27.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46.xml"/><Relationship Id="rId7" Type="http://schemas.openxmlformats.org/officeDocument/2006/relationships/image" Target="../media/image15.png"/><Relationship Id="rId6" Type="http://schemas.openxmlformats.org/officeDocument/2006/relationships/tags" Target="../tags/tag45.xml"/><Relationship Id="rId5" Type="http://schemas.openxmlformats.org/officeDocument/2006/relationships/image" Target="../media/image14.png"/><Relationship Id="rId4" Type="http://schemas.openxmlformats.org/officeDocument/2006/relationships/tags" Target="../tags/tag44.xml"/><Relationship Id="rId3" Type="http://schemas.openxmlformats.org/officeDocument/2006/relationships/image" Target="../media/image13.png"/><Relationship Id="rId20" Type="http://schemas.openxmlformats.org/officeDocument/2006/relationships/notesSlide" Target="../notesSlides/notesSlide19.xml"/><Relationship Id="rId2" Type="http://schemas.openxmlformats.org/officeDocument/2006/relationships/tags" Target="../tags/tag43.xml"/><Relationship Id="rId19" Type="http://schemas.openxmlformats.org/officeDocument/2006/relationships/slideLayout" Target="../slideLayouts/slideLayout7.xml"/><Relationship Id="rId18" Type="http://schemas.openxmlformats.org/officeDocument/2006/relationships/image" Target="../media/image45.jpeg"/><Relationship Id="rId17" Type="http://schemas.openxmlformats.org/officeDocument/2006/relationships/image" Target="../media/image43.png"/><Relationship Id="rId16" Type="http://schemas.openxmlformats.org/officeDocument/2006/relationships/image" Target="../media/image42.png"/><Relationship Id="rId15" Type="http://schemas.openxmlformats.org/officeDocument/2006/relationships/image" Target="../media/image41.png"/><Relationship Id="rId14" Type="http://schemas.microsoft.com/office/2007/relationships/diagramDrawing" Target="../diagrams/drawing2.xml"/><Relationship Id="rId13" Type="http://schemas.openxmlformats.org/officeDocument/2006/relationships/diagramColors" Target="../diagrams/colors2.xml"/><Relationship Id="rId12" Type="http://schemas.openxmlformats.org/officeDocument/2006/relationships/diagramQuickStyle" Target="../diagrams/quickStyle2.xml"/><Relationship Id="rId11" Type="http://schemas.openxmlformats.org/officeDocument/2006/relationships/diagramLayout" Target="../diagrams/layout2.xml"/><Relationship Id="rId10" Type="http://schemas.openxmlformats.org/officeDocument/2006/relationships/diagramData" Target="../diagrams/data2.xml"/><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50.xml"/><Relationship Id="rId7" Type="http://schemas.openxmlformats.org/officeDocument/2006/relationships/image" Target="../media/image15.png"/><Relationship Id="rId6" Type="http://schemas.openxmlformats.org/officeDocument/2006/relationships/tags" Target="../tags/tag49.xml"/><Relationship Id="rId5" Type="http://schemas.openxmlformats.org/officeDocument/2006/relationships/image" Target="../media/image14.png"/><Relationship Id="rId4" Type="http://schemas.openxmlformats.org/officeDocument/2006/relationships/tags" Target="../tags/tag48.xml"/><Relationship Id="rId3" Type="http://schemas.openxmlformats.org/officeDocument/2006/relationships/image" Target="../media/image13.png"/><Relationship Id="rId2" Type="http://schemas.openxmlformats.org/officeDocument/2006/relationships/tags" Target="../tags/tag47.xml"/><Relationship Id="rId18" Type="http://schemas.openxmlformats.org/officeDocument/2006/relationships/notesSlide" Target="../notesSlides/notesSlide20.xml"/><Relationship Id="rId17" Type="http://schemas.openxmlformats.org/officeDocument/2006/relationships/slideLayout" Target="../slideLayouts/slideLayout7.xml"/><Relationship Id="rId16" Type="http://schemas.openxmlformats.org/officeDocument/2006/relationships/image" Target="../media/image46.jpeg"/><Relationship Id="rId15" Type="http://schemas.openxmlformats.org/officeDocument/2006/relationships/image" Target="../media/image27.png"/><Relationship Id="rId14" Type="http://schemas.microsoft.com/office/2007/relationships/diagramDrawing" Target="../diagrams/drawing3.xml"/><Relationship Id="rId13" Type="http://schemas.openxmlformats.org/officeDocument/2006/relationships/diagramColors" Target="../diagrams/colors3.xml"/><Relationship Id="rId12" Type="http://schemas.openxmlformats.org/officeDocument/2006/relationships/diagramQuickStyle" Target="../diagrams/quickStyle3.xml"/><Relationship Id="rId11" Type="http://schemas.openxmlformats.org/officeDocument/2006/relationships/diagramLayout" Target="../diagrams/layout3.xml"/><Relationship Id="rId10" Type="http://schemas.openxmlformats.org/officeDocument/2006/relationships/diagramData" Target="../diagrams/data3.xml"/><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9" Type="http://schemas.openxmlformats.org/officeDocument/2006/relationships/image" Target="../media/image47.jpeg"/><Relationship Id="rId8" Type="http://schemas.openxmlformats.org/officeDocument/2006/relationships/image" Target="../media/image27.png"/><Relationship Id="rId7" Type="http://schemas.openxmlformats.org/officeDocument/2006/relationships/image" Target="../media/image26.png"/><Relationship Id="rId6" Type="http://schemas.openxmlformats.org/officeDocument/2006/relationships/tags" Target="../tags/tag53.xml"/><Relationship Id="rId5" Type="http://schemas.openxmlformats.org/officeDocument/2006/relationships/image" Target="../media/image14.png"/><Relationship Id="rId4" Type="http://schemas.openxmlformats.org/officeDocument/2006/relationships/tags" Target="../tags/tag52.xml"/><Relationship Id="rId3" Type="http://schemas.openxmlformats.org/officeDocument/2006/relationships/image" Target="../media/image13.png"/><Relationship Id="rId2" Type="http://schemas.openxmlformats.org/officeDocument/2006/relationships/tags" Target="../tags/tag51.xml"/><Relationship Id="rId13" Type="http://schemas.openxmlformats.org/officeDocument/2006/relationships/notesSlide" Target="../notesSlides/notesSlide21.xml"/><Relationship Id="rId12" Type="http://schemas.openxmlformats.org/officeDocument/2006/relationships/slideLayout" Target="../slideLayouts/slideLayout7.xml"/><Relationship Id="rId11" Type="http://schemas.openxmlformats.org/officeDocument/2006/relationships/image" Target="../media/image49.jpeg"/><Relationship Id="rId10" Type="http://schemas.openxmlformats.org/officeDocument/2006/relationships/image" Target="../media/image48.jpeg"/><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57.xml"/><Relationship Id="rId7" Type="http://schemas.openxmlformats.org/officeDocument/2006/relationships/image" Target="../media/image15.png"/><Relationship Id="rId6" Type="http://schemas.openxmlformats.org/officeDocument/2006/relationships/tags" Target="../tags/tag56.xml"/><Relationship Id="rId5" Type="http://schemas.openxmlformats.org/officeDocument/2006/relationships/image" Target="../media/image14.png"/><Relationship Id="rId4" Type="http://schemas.openxmlformats.org/officeDocument/2006/relationships/tags" Target="../tags/tag55.xml"/><Relationship Id="rId3" Type="http://schemas.openxmlformats.org/officeDocument/2006/relationships/image" Target="../media/image13.png"/><Relationship Id="rId2" Type="http://schemas.openxmlformats.org/officeDocument/2006/relationships/tags" Target="../tags/tag54.xml"/><Relationship Id="rId13" Type="http://schemas.openxmlformats.org/officeDocument/2006/relationships/notesSlide" Target="../notesSlides/notesSlide22.xml"/><Relationship Id="rId12" Type="http://schemas.openxmlformats.org/officeDocument/2006/relationships/slideLayout" Target="../slideLayouts/slideLayout7.xml"/><Relationship Id="rId11" Type="http://schemas.openxmlformats.org/officeDocument/2006/relationships/image" Target="../media/image50.jpeg"/><Relationship Id="rId10" Type="http://schemas.openxmlformats.org/officeDocument/2006/relationships/image" Target="../media/image27.png"/><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61.xml"/><Relationship Id="rId7" Type="http://schemas.openxmlformats.org/officeDocument/2006/relationships/image" Target="../media/image15.png"/><Relationship Id="rId6" Type="http://schemas.openxmlformats.org/officeDocument/2006/relationships/tags" Target="../tags/tag60.xml"/><Relationship Id="rId5" Type="http://schemas.openxmlformats.org/officeDocument/2006/relationships/image" Target="../media/image52.png"/><Relationship Id="rId4" Type="http://schemas.openxmlformats.org/officeDocument/2006/relationships/tags" Target="../tags/tag59.xml"/><Relationship Id="rId3" Type="http://schemas.openxmlformats.org/officeDocument/2006/relationships/image" Target="../media/image51.emf"/><Relationship Id="rId2" Type="http://schemas.openxmlformats.org/officeDocument/2006/relationships/tags" Target="../tags/tag58.xml"/><Relationship Id="rId11" Type="http://schemas.openxmlformats.org/officeDocument/2006/relationships/notesSlide" Target="../notesSlides/notesSlide23.xml"/><Relationship Id="rId10" Type="http://schemas.openxmlformats.org/officeDocument/2006/relationships/slideLayout" Target="../slideLayouts/slideLayout7.xml"/><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7.xml"/><Relationship Id="rId7" Type="http://schemas.openxmlformats.org/officeDocument/2006/relationships/image" Target="../media/image55.emf"/><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png"/><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5.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openxmlformats.org/officeDocument/2006/relationships/tags" Target="../tags/tag4.xml"/><Relationship Id="rId6" Type="http://schemas.openxmlformats.org/officeDocument/2006/relationships/image" Target="../media/image14.png"/><Relationship Id="rId5" Type="http://schemas.openxmlformats.org/officeDocument/2006/relationships/tags" Target="../tags/tag3.xml"/><Relationship Id="rId4" Type="http://schemas.openxmlformats.org/officeDocument/2006/relationships/image" Target="../media/image13.png"/><Relationship Id="rId3" Type="http://schemas.openxmlformats.org/officeDocument/2006/relationships/tags" Target="../tags/tag2.xml"/><Relationship Id="rId2" Type="http://schemas.openxmlformats.org/officeDocument/2006/relationships/image" Target="../media/image12.png"/><Relationship Id="rId11" Type="http://schemas.openxmlformats.org/officeDocument/2006/relationships/notesSlide" Target="../notesSlides/notesSlide5.xml"/><Relationship Id="rId10" Type="http://schemas.openxmlformats.org/officeDocument/2006/relationships/slideLayout" Target="../slideLayouts/slideLayout7.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5.png"/><Relationship Id="rId7" Type="http://schemas.openxmlformats.org/officeDocument/2006/relationships/tags" Target="../tags/tag7.xml"/><Relationship Id="rId6" Type="http://schemas.openxmlformats.org/officeDocument/2006/relationships/image" Target="../media/image14.png"/><Relationship Id="rId5" Type="http://schemas.openxmlformats.org/officeDocument/2006/relationships/tags" Target="../tags/tag6.xml"/><Relationship Id="rId4" Type="http://schemas.openxmlformats.org/officeDocument/2006/relationships/image" Target="../media/image13.png"/><Relationship Id="rId3" Type="http://schemas.openxmlformats.org/officeDocument/2006/relationships/tags" Target="../tags/tag5.xml"/><Relationship Id="rId2" Type="http://schemas.openxmlformats.org/officeDocument/2006/relationships/image" Target="../media/image12.png"/><Relationship Id="rId12" Type="http://schemas.openxmlformats.org/officeDocument/2006/relationships/notesSlide" Target="../notesSlides/notesSlide6.xml"/><Relationship Id="rId11" Type="http://schemas.openxmlformats.org/officeDocument/2006/relationships/slideLayout" Target="../slideLayouts/slideLayout7.xml"/><Relationship Id="rId10" Type="http://schemas.openxmlformats.org/officeDocument/2006/relationships/image" Target="../media/image18.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png"/><Relationship Id="rId7"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tags" Target="../tags/tag9.xml"/><Relationship Id="rId4" Type="http://schemas.openxmlformats.org/officeDocument/2006/relationships/image" Target="../media/image13.png"/><Relationship Id="rId3" Type="http://schemas.openxmlformats.org/officeDocument/2006/relationships/tags" Target="../tags/tag8.xml"/><Relationship Id="rId2" Type="http://schemas.openxmlformats.org/officeDocument/2006/relationships/image" Target="../media/image12.png"/><Relationship Id="rId12" Type="http://schemas.openxmlformats.org/officeDocument/2006/relationships/notesSlide" Target="../notesSlides/notesSlide7.xml"/><Relationship Id="rId11" Type="http://schemas.openxmlformats.org/officeDocument/2006/relationships/slideLayout" Target="../slideLayouts/slideLayout7.xml"/><Relationship Id="rId10" Type="http://schemas.openxmlformats.org/officeDocument/2006/relationships/image" Target="../media/image21.jpe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5.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rcRect t="18309" r="63387" b="43217"/>
          <a:stretch>
            <a:fillRect/>
          </a:stretch>
        </p:blipFill>
        <p:spPr>
          <a:xfrm>
            <a:off x="-1262330" y="-1218492"/>
            <a:ext cx="14735735" cy="8713452"/>
          </a:xfrm>
          <a:prstGeom prst="rect">
            <a:avLst/>
          </a:prstGeom>
        </p:spPr>
      </p:pic>
      <p:sp>
        <p:nvSpPr>
          <p:cNvPr id="2" name="TextBox 14"/>
          <p:cNvSpPr txBox="1"/>
          <p:nvPr/>
        </p:nvSpPr>
        <p:spPr>
          <a:xfrm>
            <a:off x="1905209" y="1563894"/>
            <a:ext cx="8743034" cy="1938992"/>
          </a:xfrm>
          <a:prstGeom prst="rect">
            <a:avLst/>
          </a:prstGeom>
          <a:noFill/>
        </p:spPr>
        <p:txBody>
          <a:bodyPr wrap="non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6000" dirty="0"/>
              <a:t>幼儿在区域活动中</a:t>
            </a:r>
            <a:endParaRPr lang="en-US" altLang="zh-CN" sz="6000" dirty="0"/>
          </a:p>
          <a:p>
            <a:r>
              <a:rPr lang="zh-CN" altLang="en-US" sz="6000" dirty="0"/>
              <a:t>思维能力培养的策略研讨</a:t>
            </a:r>
            <a:endParaRPr lang="zh-CN" altLang="en-US" sz="6000" dirty="0"/>
          </a:p>
        </p:txBody>
      </p:sp>
      <p:pic>
        <p:nvPicPr>
          <p:cNvPr id="5" name="图片 4"/>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 y="3537407"/>
            <a:ext cx="12235543" cy="3320594"/>
          </a:xfrm>
          <a:prstGeom prst="rect">
            <a:avLst/>
          </a:prstGeom>
        </p:spPr>
      </p:pic>
      <p:grpSp>
        <p:nvGrpSpPr>
          <p:cNvPr id="6" name="组合 5"/>
          <p:cNvGrpSpPr/>
          <p:nvPr/>
        </p:nvGrpSpPr>
        <p:grpSpPr>
          <a:xfrm rot="2427509">
            <a:off x="3567955" y="136891"/>
            <a:ext cx="661032" cy="648877"/>
            <a:chOff x="10646778" y="4753862"/>
            <a:chExt cx="751521" cy="737702"/>
          </a:xfrm>
        </p:grpSpPr>
        <p:sp>
          <p:nvSpPr>
            <p:cNvPr id="7"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8" name="组合 7"/>
            <p:cNvGrpSpPr/>
            <p:nvPr/>
          </p:nvGrpSpPr>
          <p:grpSpPr>
            <a:xfrm>
              <a:off x="10646778" y="4762829"/>
              <a:ext cx="749726" cy="728735"/>
              <a:chOff x="11012539" y="4493889"/>
              <a:chExt cx="749726" cy="728735"/>
            </a:xfrm>
          </p:grpSpPr>
          <p:sp>
            <p:nvSpPr>
              <p:cNvPr id="9"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0"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1"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grpSp>
        <p:nvGrpSpPr>
          <p:cNvPr id="12" name="组合 11"/>
          <p:cNvGrpSpPr/>
          <p:nvPr/>
        </p:nvGrpSpPr>
        <p:grpSpPr>
          <a:xfrm rot="610562">
            <a:off x="7100320" y="4016280"/>
            <a:ext cx="477936" cy="469148"/>
            <a:chOff x="10646778" y="4753862"/>
            <a:chExt cx="751521" cy="737702"/>
          </a:xfrm>
        </p:grpSpPr>
        <p:sp>
          <p:nvSpPr>
            <p:cNvPr id="13"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14" name="组合 13"/>
            <p:cNvGrpSpPr/>
            <p:nvPr/>
          </p:nvGrpSpPr>
          <p:grpSpPr>
            <a:xfrm>
              <a:off x="10646778" y="4762829"/>
              <a:ext cx="749726" cy="728735"/>
              <a:chOff x="11012539" y="4493889"/>
              <a:chExt cx="749726" cy="728735"/>
            </a:xfrm>
          </p:grpSpPr>
          <p:sp>
            <p:nvSpPr>
              <p:cNvPr id="15"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FA7"/>
              </a:solidFill>
              <a:ln w="15875">
                <a:solidFill>
                  <a:schemeClr val="bg1"/>
                </a:solidFill>
              </a:ln>
              <a:effectLst>
                <a:innerShdw blurRad="292100">
                  <a:srgbClr val="FF5B7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6"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7"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5848">
            <a:off x="19190" y="-345197"/>
            <a:ext cx="1758766" cy="1521588"/>
          </a:xfrm>
          <a:prstGeom prst="rect">
            <a:avLst/>
          </a:prstGeom>
        </p:spPr>
      </p:pic>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119481" y="-390148"/>
            <a:ext cx="2591951" cy="2467172"/>
          </a:xfrm>
          <a:prstGeom prst="rect">
            <a:avLst/>
          </a:prstGeom>
        </p:spPr>
      </p:pic>
      <p:sp>
        <p:nvSpPr>
          <p:cNvPr id="3" name="TextBox 14"/>
          <p:cNvSpPr txBox="1"/>
          <p:nvPr/>
        </p:nvSpPr>
        <p:spPr>
          <a:xfrm>
            <a:off x="3662680" y="3515995"/>
            <a:ext cx="6762750" cy="2061210"/>
          </a:xfrm>
          <a:prstGeom prst="rect">
            <a:avLst/>
          </a:prstGeom>
          <a:noFill/>
        </p:spPr>
        <p:txBody>
          <a:bodyPr wrap="squar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endParaRPr lang="zh-CN" altLang="en-US" sz="3600" dirty="0">
              <a:solidFill>
                <a:schemeClr val="tx1"/>
              </a:solidFill>
            </a:endParaRPr>
          </a:p>
          <a:p>
            <a:endParaRPr lang="zh-CN" altLang="en-US" sz="3600" dirty="0">
              <a:solidFill>
                <a:schemeClr val="tx1"/>
              </a:solidFill>
            </a:endParaRPr>
          </a:p>
          <a:p>
            <a:endParaRPr lang="zh-CN" altLang="en-US" sz="2800" dirty="0">
              <a:solidFill>
                <a:schemeClr val="tx1"/>
              </a:solidFill>
            </a:endParaRPr>
          </a:p>
          <a:p>
            <a:r>
              <a:rPr lang="zh-CN" altLang="en-US" sz="2800" dirty="0">
                <a:gradFill>
                  <a:gsLst>
                    <a:gs pos="0">
                      <a:srgbClr val="14CD68"/>
                    </a:gs>
                    <a:gs pos="100000">
                      <a:srgbClr val="0B6E38"/>
                    </a:gs>
                  </a:gsLst>
                  <a:lin scaled="0"/>
                </a:gradFill>
              </a:rPr>
              <a:t>泸县兆雅镇中心幼儿园：向玉兰</a:t>
            </a:r>
            <a:endParaRPr lang="zh-CN" altLang="en-US" sz="2800" dirty="0">
              <a:gradFill>
                <a:gsLst>
                  <a:gs pos="0">
                    <a:srgbClr val="14CD68"/>
                  </a:gs>
                  <a:gs pos="100000">
                    <a:srgbClr val="0B6E38"/>
                  </a:gs>
                </a:gsLst>
                <a:lin scaled="0"/>
              </a:gradFill>
            </a:endParaRPr>
          </a:p>
        </p:txBody>
      </p:sp>
    </p:spTree>
  </p:cSld>
  <p:clrMapOvr>
    <a:masterClrMapping/>
  </p:clrMapOvr>
  <p:transition spd="slow"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7345848">
            <a:off x="-251797" y="-152251"/>
            <a:ext cx="2822197" cy="2441611"/>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rcRect t="18309" r="63387" b="43217"/>
          <a:stretch>
            <a:fillRect/>
          </a:stretch>
        </p:blipFill>
        <p:spPr>
          <a:xfrm>
            <a:off x="1331724" y="523265"/>
            <a:ext cx="9286391" cy="5491179"/>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812" y="1700646"/>
            <a:ext cx="1120155" cy="1051070"/>
          </a:xfrm>
          <a:prstGeom prst="rect">
            <a:avLst/>
          </a:prstGeom>
          <a:effectLst>
            <a:outerShdw blurRad="50800" dist="38100" dir="5400000" algn="t" rotWithShape="0">
              <a:prstClr val="black">
                <a:alpha val="40000"/>
              </a:prstClr>
            </a:outerShdw>
          </a:effec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837" y="4100007"/>
            <a:ext cx="10369152" cy="2288126"/>
          </a:xfrm>
          <a:prstGeom prst="rect">
            <a:avLst/>
          </a:prstGeom>
          <a:effectLst>
            <a:outerShdw blurRad="50800" dist="38100" dir="5400000" algn="t" rotWithShape="0">
              <a:prstClr val="black">
                <a:alpha val="40000"/>
              </a:prstClr>
            </a:outerShdw>
          </a:effectLst>
        </p:spPr>
      </p:pic>
      <p:grpSp>
        <p:nvGrpSpPr>
          <p:cNvPr id="6" name="组合 5"/>
          <p:cNvGrpSpPr/>
          <p:nvPr/>
        </p:nvGrpSpPr>
        <p:grpSpPr>
          <a:xfrm>
            <a:off x="1" y="4531757"/>
            <a:ext cx="12191999" cy="2326243"/>
            <a:chOff x="1" y="4546271"/>
            <a:chExt cx="12191999" cy="2326243"/>
          </a:xfrm>
        </p:grpSpPr>
        <p:sp>
          <p:nvSpPr>
            <p:cNvPr id="7" name="任意多边形 6"/>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8" name="任意多边形 7"/>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02380" y="-214182"/>
            <a:ext cx="2591951" cy="2467172"/>
          </a:xfrm>
          <a:prstGeom prst="rect">
            <a:avLst/>
          </a:prstGeom>
        </p:spPr>
      </p:pic>
      <p:sp>
        <p:nvSpPr>
          <p:cNvPr id="17" name="01 4"/>
          <p:cNvSpPr/>
          <p:nvPr/>
        </p:nvSpPr>
        <p:spPr>
          <a:xfrm>
            <a:off x="2806120" y="2438168"/>
            <a:ext cx="6577442" cy="1191993"/>
          </a:xfrm>
          <a:prstGeom prst="rect">
            <a:avLst/>
          </a:prstGeom>
        </p:spPr>
        <p:txBody>
          <a:bodyPr wrap="none">
            <a:spAutoFit/>
          </a:bodyPr>
          <a:lstStyle/>
          <a:p>
            <a:pPr algn="ctr">
              <a:lnSpc>
                <a:spcPct val="150000"/>
              </a:lnSpc>
            </a:pPr>
            <a:r>
              <a:rPr lang="en-US" altLang="zh-CN" sz="5400" b="1" dirty="0">
                <a:solidFill>
                  <a:srgbClr val="219B9C"/>
                </a:solidFill>
                <a:latin typeface="迷你简卡通" panose="03000509000000000000" pitchFamily="65" charset="-122"/>
                <a:ea typeface="迷你简卡通" panose="03000509000000000000" pitchFamily="65" charset="-122"/>
                <a:cs typeface="+mn-ea"/>
              </a:rPr>
              <a:t>03</a:t>
            </a:r>
            <a:r>
              <a:rPr lang="zh-CN" altLang="en-US" sz="5400" b="1" dirty="0">
                <a:solidFill>
                  <a:srgbClr val="219B9C"/>
                </a:solidFill>
                <a:latin typeface="迷你简卡通" panose="03000509000000000000" pitchFamily="65" charset="-122"/>
                <a:ea typeface="迷你简卡通" panose="03000509000000000000" pitchFamily="65" charset="-122"/>
                <a:cs typeface="+mn-ea"/>
              </a:rPr>
              <a:t>区域活动展开策略</a:t>
            </a:r>
            <a:endParaRPr lang="en-US" altLang="zh-CN" sz="5400" b="1" dirty="0">
              <a:solidFill>
                <a:srgbClr val="219B9C"/>
              </a:solidFill>
              <a:latin typeface="迷你简卡通" panose="03000509000000000000" pitchFamily="65" charset="-122"/>
              <a:ea typeface="迷你简卡通" panose="03000509000000000000" pitchFamily="65" charset="-122"/>
              <a:cs typeface="+mn-ea"/>
            </a:endParaRPr>
          </a:p>
        </p:txBody>
      </p:sp>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flipH="1">
            <a:off x="166001" y="3776996"/>
            <a:ext cx="3677346" cy="275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组合 18"/>
          <p:cNvGrpSpPr/>
          <p:nvPr/>
        </p:nvGrpSpPr>
        <p:grpSpPr>
          <a:xfrm rot="2224307">
            <a:off x="9224962" y="768313"/>
            <a:ext cx="639755" cy="627991"/>
            <a:chOff x="10646778" y="4753862"/>
            <a:chExt cx="751521" cy="737702"/>
          </a:xfrm>
        </p:grpSpPr>
        <p:sp>
          <p:nvSpPr>
            <p:cNvPr id="21"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24"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25"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anim calcmode="lin" valueType="num">
                                      <p:cBhvr>
                                        <p:cTn id="11" dur="1250" fill="hold"/>
                                        <p:tgtEl>
                                          <p:spTgt spid="3"/>
                                        </p:tgtEl>
                                        <p:attrNameLst>
                                          <p:attrName>ppt_x</p:attrName>
                                        </p:attrNameLst>
                                      </p:cBhvr>
                                      <p:tavLst>
                                        <p:tav tm="0">
                                          <p:val>
                                            <p:strVal val="#ppt_x"/>
                                          </p:val>
                                        </p:tav>
                                        <p:tav tm="100000">
                                          <p:val>
                                            <p:strVal val="#ppt_x"/>
                                          </p:val>
                                        </p:tav>
                                      </p:tavLst>
                                    </p:anim>
                                    <p:anim calcmode="lin" valueType="num">
                                      <p:cBhvr>
                                        <p:cTn id="12" dur="1250" fill="hold"/>
                                        <p:tgtEl>
                                          <p:spTgt spid="3"/>
                                        </p:tgtEl>
                                        <p:attrNameLst>
                                          <p:attrName>ppt_y</p:attrName>
                                        </p:attrNameLst>
                                      </p:cBhvr>
                                      <p:tavLst>
                                        <p:tav tm="0">
                                          <p:val>
                                            <p:strVal val="#ppt_y+.1"/>
                                          </p:val>
                                        </p:tav>
                                        <p:tav tm="100000">
                                          <p:val>
                                            <p:strVal val="#ppt_y"/>
                                          </p:val>
                                        </p:tav>
                                      </p:tavLst>
                                    </p:anim>
                                  </p:childTnLst>
                                </p:cTn>
                              </p:par>
                              <p:par>
                                <p:cTn id="13" presetID="2" presetClass="entr" presetSubtype="8" fill="hold" nodeType="withEffect">
                                  <p:stCondLst>
                                    <p:cond delay="4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700" fill="hold"/>
                                        <p:tgtEl>
                                          <p:spTgt spid="20"/>
                                        </p:tgtEl>
                                        <p:attrNameLst>
                                          <p:attrName>ppt_x</p:attrName>
                                        </p:attrNameLst>
                                      </p:cBhvr>
                                      <p:tavLst>
                                        <p:tav tm="0">
                                          <p:val>
                                            <p:strVal val="0-#ppt_w/2"/>
                                          </p:val>
                                        </p:tav>
                                        <p:tav tm="100000">
                                          <p:val>
                                            <p:strVal val="#ppt_x"/>
                                          </p:val>
                                        </p:tav>
                                      </p:tavLst>
                                    </p:anim>
                                    <p:anim calcmode="lin" valueType="num">
                                      <p:cBhvr additive="base">
                                        <p:cTn id="16" dur="7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250"/>
                                        <p:tgtEl>
                                          <p:spTgt spid="6"/>
                                        </p:tgtEl>
                                      </p:cBhvr>
                                    </p:animEffect>
                                    <p:anim calcmode="lin" valueType="num">
                                      <p:cBhvr>
                                        <p:cTn id="27" dur="1250" fill="hold"/>
                                        <p:tgtEl>
                                          <p:spTgt spid="6"/>
                                        </p:tgtEl>
                                        <p:attrNameLst>
                                          <p:attrName>ppt_x</p:attrName>
                                        </p:attrNameLst>
                                      </p:cBhvr>
                                      <p:tavLst>
                                        <p:tav tm="0">
                                          <p:val>
                                            <p:strVal val="#ppt_x"/>
                                          </p:val>
                                        </p:tav>
                                        <p:tav tm="100000">
                                          <p:val>
                                            <p:strVal val="#ppt_x"/>
                                          </p:val>
                                        </p:tav>
                                      </p:tavLst>
                                    </p:anim>
                                    <p:anim calcmode="lin" valueType="num">
                                      <p:cBhvr>
                                        <p:cTn id="28" dur="125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155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1750"/>
                                        <p:tgtEl>
                                          <p:spTgt spid="17"/>
                                        </p:tgtEl>
                                      </p:cBhvr>
                                    </p:animEffect>
                                  </p:childTnLst>
                                </p:cTn>
                              </p:par>
                              <p:par>
                                <p:cTn id="37" presetID="3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par>
                                <p:cTn id="43" presetID="32" presetClass="emph" presetSubtype="0" repeatCount="3000" fill="hold" nodeType="withEffect">
                                  <p:stCondLst>
                                    <p:cond delay="0"/>
                                  </p:stCondLst>
                                  <p:childTnLst>
                                    <p:animRot by="120000">
                                      <p:cBhvr>
                                        <p:cTn id="44" dur="225" fill="hold">
                                          <p:stCondLst>
                                            <p:cond delay="0"/>
                                          </p:stCondLst>
                                        </p:cTn>
                                        <p:tgtEl>
                                          <p:spTgt spid="9"/>
                                        </p:tgtEl>
                                        <p:attrNameLst>
                                          <p:attrName>r</p:attrName>
                                        </p:attrNameLst>
                                      </p:cBhvr>
                                    </p:animRot>
                                    <p:animRot by="-240000">
                                      <p:cBhvr>
                                        <p:cTn id="45" dur="450" fill="hold">
                                          <p:stCondLst>
                                            <p:cond delay="450"/>
                                          </p:stCondLst>
                                        </p:cTn>
                                        <p:tgtEl>
                                          <p:spTgt spid="9"/>
                                        </p:tgtEl>
                                        <p:attrNameLst>
                                          <p:attrName>r</p:attrName>
                                        </p:attrNameLst>
                                      </p:cBhvr>
                                    </p:animRot>
                                    <p:animRot by="240000">
                                      <p:cBhvr>
                                        <p:cTn id="46" dur="450" fill="hold">
                                          <p:stCondLst>
                                            <p:cond delay="900"/>
                                          </p:stCondLst>
                                        </p:cTn>
                                        <p:tgtEl>
                                          <p:spTgt spid="9"/>
                                        </p:tgtEl>
                                        <p:attrNameLst>
                                          <p:attrName>r</p:attrName>
                                        </p:attrNameLst>
                                      </p:cBhvr>
                                    </p:animRot>
                                    <p:animRot by="-240000">
                                      <p:cBhvr>
                                        <p:cTn id="47" dur="450" fill="hold">
                                          <p:stCondLst>
                                            <p:cond delay="1350"/>
                                          </p:stCondLst>
                                        </p:cTn>
                                        <p:tgtEl>
                                          <p:spTgt spid="9"/>
                                        </p:tgtEl>
                                        <p:attrNameLst>
                                          <p:attrName>r</p:attrName>
                                        </p:attrNameLst>
                                      </p:cBhvr>
                                    </p:animRot>
                                    <p:animRot by="120000">
                                      <p:cBhvr>
                                        <p:cTn id="48" dur="450" fill="hold">
                                          <p:stCondLst>
                                            <p:cond delay="1800"/>
                                          </p:stCondLst>
                                        </p:cTn>
                                        <p:tgtEl>
                                          <p:spTgt spid="9"/>
                                        </p:tgtEl>
                                        <p:attrNameLst>
                                          <p:attrName>r</p:attrName>
                                        </p:attrNameLst>
                                      </p:cBhvr>
                                    </p:animRot>
                                  </p:childTnLst>
                                </p:cTn>
                              </p:par>
                              <p:par>
                                <p:cTn id="49" presetID="10" presetClass="entr" presetSubtype="0" fill="hold" nodeType="withEffect">
                                  <p:stCondLst>
                                    <p:cond delay="335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750"/>
                                        <p:tgtEl>
                                          <p:spTgt spid="19"/>
                                        </p:tgtEl>
                                      </p:cBhvr>
                                    </p:animEffect>
                                  </p:childTnLst>
                                </p:cTn>
                              </p:par>
                              <p:par>
                                <p:cTn id="52" presetID="8" presetClass="emph" presetSubtype="0" fill="hold" nodeType="withEffect">
                                  <p:stCondLst>
                                    <p:cond delay="3350"/>
                                  </p:stCondLst>
                                  <p:childTnLst>
                                    <p:animRot by="21600000">
                                      <p:cBhvr>
                                        <p:cTn id="53"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322872" y="1888703"/>
            <a:ext cx="2447482" cy="1540297"/>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3" name="PA_图片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388281" y="5435316"/>
            <a:ext cx="1703445" cy="1266208"/>
          </a:xfrm>
          <a:prstGeom prst="rect">
            <a:avLst/>
          </a:prstGeom>
        </p:spPr>
      </p:pic>
      <p:pic>
        <p:nvPicPr>
          <p:cNvPr id="44" name="PA_图片 1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8194896" y="1142721"/>
            <a:ext cx="1077620" cy="799594"/>
          </a:xfrm>
          <a:prstGeom prst="rect">
            <a:avLst/>
          </a:prstGeom>
        </p:spPr>
      </p:pic>
      <p:pic>
        <p:nvPicPr>
          <p:cNvPr id="45" name="PA_图片 13"/>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248643" y="226988"/>
            <a:ext cx="1635536" cy="1213568"/>
          </a:xfrm>
          <a:prstGeom prst="rect">
            <a:avLst/>
          </a:prstGeom>
        </p:spPr>
      </p:pic>
      <p:pic>
        <p:nvPicPr>
          <p:cNvPr id="46" name="PA_图片 12"/>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9999597" y="5815325"/>
            <a:ext cx="1943996" cy="844523"/>
          </a:xfrm>
          <a:prstGeom prst="rect">
            <a:avLst/>
          </a:prstGeom>
        </p:spPr>
      </p:pic>
      <p:pic>
        <p:nvPicPr>
          <p:cNvPr id="2" name="图片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141970" y="-614814"/>
            <a:ext cx="2514350" cy="2641140"/>
          </a:xfrm>
          <a:prstGeom prst="rect">
            <a:avLst/>
          </a:prstGeom>
        </p:spPr>
      </p:pic>
      <p:sp>
        <p:nvSpPr>
          <p:cNvPr id="13" name="文本框 12"/>
          <p:cNvSpPr txBox="1"/>
          <p:nvPr/>
        </p:nvSpPr>
        <p:spPr>
          <a:xfrm>
            <a:off x="3003273" y="2237404"/>
            <a:ext cx="6452012" cy="3169285"/>
          </a:xfrm>
          <a:prstGeom prst="rect">
            <a:avLst/>
          </a:prstGeom>
          <a:noFill/>
        </p:spPr>
        <p:txBody>
          <a:bodyPr wrap="square">
            <a:spAutoFit/>
          </a:bodyPr>
          <a:lstStyle/>
          <a:p>
            <a:pPr marL="0" marR="0" indent="243840" algn="just">
              <a:spcBef>
                <a:spcPts val="0"/>
              </a:spcBef>
              <a:spcAft>
                <a:spcPts val="0"/>
              </a:spcAft>
            </a:pPr>
            <a:r>
              <a:rPr lang="en-US" altLang="zh-CN" sz="2000" kern="100" dirty="0">
                <a:effectLst/>
                <a:latin typeface="黑体" panose="02010609060101010101" pitchFamily="49" charset="-122"/>
                <a:ea typeface="黑体" panose="02010609060101010101" pitchFamily="49" charset="-122"/>
                <a:cs typeface="Times New Roman" panose="02020603050405020304" pitchFamily="18" charset="0"/>
              </a:rPr>
              <a:t>  </a:t>
            </a: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越来越多的家长注重幼儿思维能力的培养，然而思维过程是主动的过程，我们在区域活动中要充分调动幼儿的自主性，首先让幼儿积极主动参与，并自主选择与玩耍。为此，其次，创设多变的场景，提供多样的材料，吸引幼儿在轻松有趣的环境中斗智斗勇；最后，丰富区域活动内容，让孩子在进区时总能找到自己喜欢的项目。我们还可以在充满魔力的益智区中设置一些智力游戏，如棋类游戏、拼图、闯关游戏、迷宫等，在数学区增加思维游戏，如观察游戏、记忆游戏、推理游戏等，这样会更有针对性锻炼幼儿思维的灵活性。</a:t>
            </a:r>
            <a:endParaRPr lang="zh-CN" altLang="en-US" sz="2000" kern="100" dirty="0">
              <a:effectLst/>
              <a:latin typeface="Calibri" panose="020F0502020204030204" charset="0"/>
              <a:ea typeface="黑体" panose="02010609060101010101" pitchFamily="49" charset="-122"/>
              <a:cs typeface="Times New Roman" panose="02020603050405020304" pitchFamily="18" charset="0"/>
            </a:endParaRPr>
          </a:p>
        </p:txBody>
      </p:sp>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rcRect t="18309" r="63387" b="43217"/>
          <a:stretch>
            <a:fillRect/>
          </a:stretch>
        </p:blipFill>
        <p:spPr>
          <a:xfrm>
            <a:off x="3656529" y="-219391"/>
            <a:ext cx="4878942" cy="2641140"/>
          </a:xfrm>
          <a:prstGeom prst="rect">
            <a:avLst/>
          </a:prstGeom>
        </p:spPr>
      </p:pic>
      <p:grpSp>
        <p:nvGrpSpPr>
          <p:cNvPr id="15" name="组合 14"/>
          <p:cNvGrpSpPr/>
          <p:nvPr/>
        </p:nvGrpSpPr>
        <p:grpSpPr>
          <a:xfrm rot="920444">
            <a:off x="4685952" y="-127726"/>
            <a:ext cx="539850" cy="529924"/>
            <a:chOff x="10646778" y="4753862"/>
            <a:chExt cx="751521" cy="737702"/>
          </a:xfrm>
        </p:grpSpPr>
        <p:sp>
          <p:nvSpPr>
            <p:cNvPr id="16"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17" name="组合 16"/>
            <p:cNvGrpSpPr/>
            <p:nvPr/>
          </p:nvGrpSpPr>
          <p:grpSpPr>
            <a:xfrm>
              <a:off x="10646778" y="4762829"/>
              <a:ext cx="749726" cy="728735"/>
              <a:chOff x="11012539" y="4493889"/>
              <a:chExt cx="749726" cy="728735"/>
            </a:xfrm>
          </p:grpSpPr>
          <p:sp>
            <p:nvSpPr>
              <p:cNvPr id="18"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9"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20"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
        <p:nvSpPr>
          <p:cNvPr id="21" name="Text Box 2"/>
          <p:cNvSpPr txBox="1">
            <a:spLocks noChangeArrowheads="1"/>
          </p:cNvSpPr>
          <p:nvPr/>
        </p:nvSpPr>
        <p:spPr bwMode="auto">
          <a:xfrm>
            <a:off x="4080893" y="625987"/>
            <a:ext cx="4228978" cy="954107"/>
          </a:xfrm>
          <a:prstGeom prst="rect">
            <a:avLst/>
          </a:prstGeom>
          <a:noFill/>
        </p:spPr>
        <p:txBody>
          <a:bodyPr wrap="non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2800" b="1" dirty="0"/>
              <a:t>（一）兴趣爱好为导向，</a:t>
            </a:r>
            <a:endParaRPr lang="en-US" altLang="zh-CN" sz="2800" b="1" dirty="0"/>
          </a:p>
          <a:p>
            <a:r>
              <a:rPr lang="zh-CN" altLang="en-US" sz="2800" b="1" dirty="0"/>
              <a:t>鼓励幼儿主动参与</a:t>
            </a:r>
            <a:endParaRPr lang="zh-CN" altLang="en-US" sz="2800" b="1" dirty="0"/>
          </a:p>
        </p:txBody>
      </p:sp>
      <p:pic>
        <p:nvPicPr>
          <p:cNvPr id="23" name="图片 22"/>
          <p:cNvPicPr>
            <a:picLocks noChangeAspect="1"/>
          </p:cNvPicPr>
          <p:nvPr/>
        </p:nvPicPr>
        <p:blipFill>
          <a:blip r:embed="rId12"/>
          <a:stretch>
            <a:fillRect/>
          </a:stretch>
        </p:blipFill>
        <p:spPr>
          <a:xfrm>
            <a:off x="9671729" y="4299413"/>
            <a:ext cx="2514236" cy="1528206"/>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433198" y="341530"/>
            <a:ext cx="1703445" cy="1266208"/>
          </a:xfrm>
          <a:prstGeom prst="rect">
            <a:avLst/>
          </a:prstGeom>
        </p:spPr>
      </p:pic>
      <p:pic>
        <p:nvPicPr>
          <p:cNvPr id="44" name="PA_图片 1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194896" y="1142721"/>
            <a:ext cx="1077620" cy="799594"/>
          </a:xfrm>
          <a:prstGeom prst="rect">
            <a:avLst/>
          </a:prstGeom>
        </p:spPr>
      </p:pic>
      <p:pic>
        <p:nvPicPr>
          <p:cNvPr id="45" name="PA_图片 13"/>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6077813" y="248491"/>
            <a:ext cx="1635536" cy="1213568"/>
          </a:xfrm>
          <a:prstGeom prst="rect">
            <a:avLst/>
          </a:prstGeom>
        </p:spPr>
      </p:pic>
      <p:pic>
        <p:nvPicPr>
          <p:cNvPr id="46" name="PA_图片 12"/>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9999597" y="5815325"/>
            <a:ext cx="1943996" cy="844523"/>
          </a:xfrm>
          <a:prstGeom prst="rect">
            <a:avLst/>
          </a:prstGeom>
        </p:spPr>
      </p:pic>
      <p:pic>
        <p:nvPicPr>
          <p:cNvPr id="2" name="图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055357" y="-604913"/>
            <a:ext cx="2514350" cy="2641140"/>
          </a:xfrm>
          <a:prstGeom prst="rect">
            <a:avLst/>
          </a:prstGeom>
        </p:spPr>
      </p:pic>
      <p:pic>
        <p:nvPicPr>
          <p:cNvPr id="14" name="图片 13"/>
          <p:cNvPicPr>
            <a:picLocks noChangeAspect="1"/>
          </p:cNvPicPr>
          <p:nvPr/>
        </p:nvPicPr>
        <p:blipFill>
          <a:blip r:embed="rId10" cstate="print">
            <a:extLst>
              <a:ext uri="{28A0092B-C50C-407E-A947-70E740481C1C}">
                <a14:useLocalDpi xmlns:a14="http://schemas.microsoft.com/office/drawing/2010/main" val="0"/>
              </a:ext>
            </a:extLst>
          </a:blip>
          <a:srcRect t="18309" r="63387" b="43217"/>
          <a:stretch>
            <a:fillRect/>
          </a:stretch>
        </p:blipFill>
        <p:spPr>
          <a:xfrm>
            <a:off x="3656529" y="-219391"/>
            <a:ext cx="4878942" cy="2641140"/>
          </a:xfrm>
          <a:prstGeom prst="rect">
            <a:avLst/>
          </a:prstGeom>
        </p:spPr>
      </p:pic>
      <p:grpSp>
        <p:nvGrpSpPr>
          <p:cNvPr id="15" name="组合 14"/>
          <p:cNvGrpSpPr/>
          <p:nvPr/>
        </p:nvGrpSpPr>
        <p:grpSpPr>
          <a:xfrm rot="920444">
            <a:off x="4685952" y="-127726"/>
            <a:ext cx="539850" cy="529924"/>
            <a:chOff x="10646778" y="4753862"/>
            <a:chExt cx="751521" cy="737702"/>
          </a:xfrm>
        </p:grpSpPr>
        <p:sp>
          <p:nvSpPr>
            <p:cNvPr id="16"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17" name="组合 16"/>
            <p:cNvGrpSpPr/>
            <p:nvPr/>
          </p:nvGrpSpPr>
          <p:grpSpPr>
            <a:xfrm>
              <a:off x="10646778" y="4762829"/>
              <a:ext cx="749726" cy="728735"/>
              <a:chOff x="11012539" y="4493889"/>
              <a:chExt cx="749726" cy="728735"/>
            </a:xfrm>
          </p:grpSpPr>
          <p:sp>
            <p:nvSpPr>
              <p:cNvPr id="18"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9"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20"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
        <p:nvSpPr>
          <p:cNvPr id="21" name="Text Box 2"/>
          <p:cNvSpPr txBox="1">
            <a:spLocks noChangeArrowheads="1"/>
          </p:cNvSpPr>
          <p:nvPr/>
        </p:nvSpPr>
        <p:spPr bwMode="auto">
          <a:xfrm>
            <a:off x="4080893" y="625987"/>
            <a:ext cx="4228978" cy="954107"/>
          </a:xfrm>
          <a:prstGeom prst="rect">
            <a:avLst/>
          </a:prstGeom>
          <a:noFill/>
        </p:spPr>
        <p:txBody>
          <a:bodyPr wrap="non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2800" b="1" dirty="0"/>
              <a:t>（二）教师引导为辅助，</a:t>
            </a:r>
            <a:endParaRPr lang="en-US" altLang="zh-CN" sz="2800" b="1" dirty="0"/>
          </a:p>
          <a:p>
            <a:r>
              <a:rPr lang="zh-CN" altLang="en-US" sz="2800" b="1" dirty="0"/>
              <a:t>保证幼儿自主探索</a:t>
            </a:r>
            <a:endParaRPr lang="zh-CN" altLang="en-US" sz="2800" b="1" dirty="0"/>
          </a:p>
        </p:txBody>
      </p:sp>
      <p:pic>
        <p:nvPicPr>
          <p:cNvPr id="3" name="图片 2"/>
          <p:cNvPicPr>
            <a:picLocks noChangeAspect="1"/>
          </p:cNvPicPr>
          <p:nvPr/>
        </p:nvPicPr>
        <p:blipFill rotWithShape="1">
          <a:blip r:embed="rId11">
            <a:extLst>
              <a:ext uri="{BEBA8EAE-BF5A-486C-A8C5-ECC9F3942E4B}">
                <a14:imgProps xmlns:a14="http://schemas.microsoft.com/office/drawing/2010/main">
                  <a14:imgLayer r:embed="rId12">
                    <a14:imgEffect>
                      <a14:backgroundRemoval t="4587" b="48777" l="9692" r="88462">
                        <a14:foregroundMark x1="57846" y1="21101" x2="57846" y2="21101"/>
                        <a14:foregroundMark x1="57077" y1="18502" x2="57538" y2="24159"/>
                        <a14:foregroundMark x1="58462" y1="40214" x2="58769" y2="44648"/>
                        <a14:foregroundMark x1="59538" y1="46942" x2="60154" y2="48777"/>
                        <a14:foregroundMark x1="33692" y1="44954" x2="32462" y2="46789"/>
                      </a14:backgroundRemoval>
                    </a14:imgEffect>
                  </a14:imgLayer>
                </a14:imgProps>
              </a:ext>
              <a:ext uri="{28A0092B-C50C-407E-A947-70E740481C1C}">
                <a14:useLocalDpi xmlns:a14="http://schemas.microsoft.com/office/drawing/2010/main" val="0"/>
              </a:ext>
            </a:extLst>
          </a:blip>
          <a:srcRect r="1507" b="51402"/>
          <a:stretch>
            <a:fillRect/>
          </a:stretch>
        </p:blipFill>
        <p:spPr>
          <a:xfrm>
            <a:off x="9039619" y="4720287"/>
            <a:ext cx="4305991" cy="2137713"/>
          </a:xfrm>
          <a:prstGeom prst="rect">
            <a:avLst/>
          </a:prstGeom>
        </p:spPr>
      </p:pic>
      <p:pic>
        <p:nvPicPr>
          <p:cNvPr id="4" name="图片 3"/>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90" b="93298" l="8800" r="90400">
                        <a14:foregroundMark x1="12500" y1="8981" x2="12500" y2="8981"/>
                        <a14:foregroundMark x1="15000" y1="11662" x2="16000" y2="18901"/>
                        <a14:foregroundMark x1="17700" y1="4290" x2="17700" y2="4290"/>
                        <a14:foregroundMark x1="8800" y1="21448" x2="8800" y2="24665"/>
                        <a14:foregroundMark x1="19000" y1="52681" x2="18900" y2="59920"/>
                        <a14:foregroundMark x1="21700" y1="51475" x2="20000" y2="57909"/>
                        <a14:foregroundMark x1="16800" y1="69437" x2="16800" y2="80161"/>
                        <a14:foregroundMark x1="16800" y1="80161" x2="16800" y2="80161"/>
                        <a14:foregroundMark x1="14000" y1="80965" x2="14000" y2="85791"/>
                        <a14:foregroundMark x1="40700" y1="58847" x2="40700" y2="58847"/>
                        <a14:foregroundMark x1="39300" y1="79088" x2="39500" y2="83378"/>
                        <a14:foregroundMark x1="44500" y1="78820" x2="41800" y2="87936"/>
                        <a14:foregroundMark x1="40800" y1="88740" x2="40800" y2="93298"/>
                        <a14:foregroundMark x1="43900" y1="54424" x2="43600" y2="55630"/>
                        <a14:foregroundMark x1="62900" y1="56702" x2="63100" y2="74263"/>
                        <a14:foregroundMark x1="62200" y1="56568" x2="62200" y2="56568"/>
                        <a14:foregroundMark x1="62200" y1="53887" x2="59800" y2="62198"/>
                        <a14:foregroundMark x1="62200" y1="84450" x2="62600" y2="90751"/>
                        <a14:foregroundMark x1="62200" y1="91153" x2="62200" y2="91153"/>
                        <a14:foregroundMark x1="62100" y1="91019" x2="63000" y2="91153"/>
                        <a14:foregroundMark x1="57400" y1="89276" x2="57000" y2="91287"/>
                        <a14:foregroundMark x1="68400" y1="88070" x2="69000" y2="92225"/>
                        <a14:foregroundMark x1="36000" y1="89142" x2="35600" y2="93029"/>
                        <a14:foregroundMark x1="48100" y1="89946" x2="47900" y2="93029"/>
                        <a14:foregroundMark x1="46800" y1="88204" x2="46800" y2="93298"/>
                        <a14:foregroundMark x1="84800" y1="60992" x2="84300" y2="71314"/>
                        <a14:foregroundMark x1="82300" y1="54424" x2="82300" y2="56702"/>
                        <a14:foregroundMark x1="79700" y1="90885" x2="79500" y2="93029"/>
                        <a14:foregroundMark x1="89900" y1="88070" x2="90400" y2="91689"/>
                        <a14:foregroundMark x1="80200" y1="89276" x2="80200" y2="90080"/>
                        <a14:foregroundMark x1="85600" y1="57239" x2="85600" y2="57239"/>
                        <a14:foregroundMark x1="84900" y1="53485" x2="81400" y2="59651"/>
                      </a14:backgroundRemoval>
                    </a14:imgEffect>
                  </a14:imgLayer>
                </a14:imgProps>
              </a:ext>
              <a:ext uri="{28A0092B-C50C-407E-A947-70E740481C1C}">
                <a14:useLocalDpi xmlns:a14="http://schemas.microsoft.com/office/drawing/2010/main" val="0"/>
              </a:ext>
            </a:extLst>
          </a:blip>
          <a:srcRect r="1733" b="6927"/>
          <a:stretch>
            <a:fillRect/>
          </a:stretch>
        </p:blipFill>
        <p:spPr>
          <a:xfrm>
            <a:off x="-337102" y="4392411"/>
            <a:ext cx="3489484" cy="2465589"/>
          </a:xfrm>
          <a:prstGeom prst="rect">
            <a:avLst/>
          </a:prstGeom>
        </p:spPr>
      </p:pic>
      <p:sp>
        <p:nvSpPr>
          <p:cNvPr id="13" name="文本框 12"/>
          <p:cNvSpPr txBox="1"/>
          <p:nvPr/>
        </p:nvSpPr>
        <p:spPr>
          <a:xfrm>
            <a:off x="2685326" y="2134192"/>
            <a:ext cx="7186471" cy="3169285"/>
          </a:xfrm>
          <a:prstGeom prst="rect">
            <a:avLst/>
          </a:prstGeom>
          <a:noFill/>
        </p:spPr>
        <p:txBody>
          <a:bodyPr wrap="square">
            <a:spAutoFit/>
          </a:bodyPr>
          <a:lstStyle/>
          <a:p>
            <a:pPr marL="0" marR="0" indent="243840" algn="just">
              <a:spcBef>
                <a:spcPts val="0"/>
              </a:spcBef>
              <a:spcAft>
                <a:spcPts val="0"/>
              </a:spcAft>
            </a:pP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  区别于传统集体教学活动，区域活动以幼儿主导，这种自主不是</a:t>
            </a:r>
            <a:r>
              <a:rPr lang="zh-CN" altLang="en-US" sz="2000" kern="100" dirty="0">
                <a:effectLst/>
                <a:latin typeface="Calibri" panose="020F0502020204030204" charset="0"/>
                <a:ea typeface="黑体" panose="02010609060101010101" pitchFamily="49" charset="-122"/>
                <a:cs typeface="Times New Roman" panose="02020603050405020304" pitchFamily="18" charset="0"/>
              </a:rPr>
              <a:t>“</a:t>
            </a: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放任</a:t>
            </a:r>
            <a:r>
              <a:rPr lang="zh-CN" altLang="en-US" sz="2000" kern="100" dirty="0">
                <a:effectLst/>
                <a:latin typeface="Calibri" panose="020F0502020204030204" charset="0"/>
                <a:ea typeface="黑体" panose="02010609060101010101" pitchFamily="49" charset="-122"/>
                <a:cs typeface="Times New Roman" panose="02020603050405020304" pitchFamily="18" charset="0"/>
              </a:rPr>
              <a:t>”</a:t>
            </a: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而是在一定规则下的幼儿自主学习。例如：合理的进区规则让孩子在丰富多样的区域活动拥有自主选择权；材料取放规则让材料取放有序，孩子们在操作规则下放飞自己，发挥自己的创造力和想象力，帮助幼儿发展思维的灵敏性，也让孩子的思维建构更加清晰。</a:t>
            </a:r>
            <a:endParaRPr lang="zh-CN" altLang="en-US" sz="2000" kern="100" dirty="0">
              <a:effectLst/>
              <a:latin typeface="Calibri" panose="020F0502020204030204" charset="0"/>
              <a:ea typeface="黑体" panose="02010609060101010101" pitchFamily="49" charset="-122"/>
              <a:cs typeface="Times New Roman" panose="02020603050405020304" pitchFamily="18" charset="0"/>
            </a:endParaRPr>
          </a:p>
          <a:p>
            <a:pPr marL="0" marR="0" indent="243840" algn="just">
              <a:spcBef>
                <a:spcPts val="0"/>
              </a:spcBef>
              <a:spcAft>
                <a:spcPts val="0"/>
              </a:spcAft>
            </a:pP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  当然，老师也不能放任幼儿玩耍，在过程中，我们要留意幼儿的动向，一是保证幼儿安全，二是观察幼儿操作进展，在幼儿遇到困难想放弃时，帮助幼儿克服难题，让思维灵敏性得到很好的锻炼。</a:t>
            </a:r>
            <a:endParaRPr lang="zh-CN" altLang="en-US" sz="2000" kern="100" dirty="0">
              <a:effectLst/>
              <a:latin typeface="Calibri" panose="020F0502020204030204" charset="0"/>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800886" y="2678087"/>
            <a:ext cx="1703445" cy="1266208"/>
          </a:xfrm>
          <a:prstGeom prst="rect">
            <a:avLst/>
          </a:prstGeom>
        </p:spPr>
      </p:pic>
      <p:pic>
        <p:nvPicPr>
          <p:cNvPr id="44" name="PA_图片 1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194896" y="1142721"/>
            <a:ext cx="1077620" cy="799594"/>
          </a:xfrm>
          <a:prstGeom prst="rect">
            <a:avLst/>
          </a:prstGeom>
        </p:spPr>
      </p:pic>
      <p:pic>
        <p:nvPicPr>
          <p:cNvPr id="46" name="PA_图片 12"/>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9999597" y="5815325"/>
            <a:ext cx="1943996" cy="844523"/>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141970" y="-614814"/>
            <a:ext cx="2514350" cy="2641140"/>
          </a:xfrm>
          <a:prstGeom prst="rect">
            <a:avLst/>
          </a:prstGeom>
        </p:spPr>
      </p:pic>
      <p:sp>
        <p:nvSpPr>
          <p:cNvPr id="12" name="文本框 11"/>
          <p:cNvSpPr txBox="1"/>
          <p:nvPr/>
        </p:nvSpPr>
        <p:spPr>
          <a:xfrm>
            <a:off x="3453355" y="2388342"/>
            <a:ext cx="5554572" cy="3784600"/>
          </a:xfrm>
          <a:prstGeom prst="rect">
            <a:avLst/>
          </a:prstGeom>
          <a:noFill/>
        </p:spPr>
        <p:txBody>
          <a:bodyPr wrap="square">
            <a:spAutoFit/>
          </a:bodyPr>
          <a:lstStyle/>
          <a:p>
            <a:pPr marL="0" marR="0" indent="243840" algn="just">
              <a:spcBef>
                <a:spcPts val="0"/>
              </a:spcBef>
              <a:spcAft>
                <a:spcPts val="0"/>
              </a:spcAft>
            </a:pP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  </a:t>
            </a:r>
            <a:r>
              <a:rPr lang="zh-CN" altLang="en-US" sz="2000" kern="100" dirty="0">
                <a:effectLst/>
                <a:latin typeface="Calibri" panose="020F0502020204030204" charset="0"/>
                <a:ea typeface="黑体" panose="02010609060101010101" pitchFamily="49" charset="-122"/>
                <a:cs typeface="Times New Roman" panose="02020603050405020304" pitchFamily="18" charset="0"/>
              </a:rPr>
              <a:t>“</a:t>
            </a: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十万个为什么</a:t>
            </a:r>
            <a:r>
              <a:rPr lang="zh-CN" altLang="en-US" sz="2000" kern="100" dirty="0">
                <a:effectLst/>
                <a:latin typeface="Calibri" panose="020F0502020204030204" charset="0"/>
                <a:ea typeface="黑体" panose="02010609060101010101" pitchFamily="49" charset="-122"/>
                <a:cs typeface="Times New Roman" panose="02020603050405020304" pitchFamily="18" charset="0"/>
              </a:rPr>
              <a:t>”</a:t>
            </a: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正是孩子十万个思维的过程。因此，教师要在区域活动中营造轻松愉快的氛围，让孩子们愿意说、喜欢说、大胆说；要提供更多的平台让孩子们去</a:t>
            </a:r>
            <a:r>
              <a:rPr lang="zh-CN" altLang="en-US" sz="2000" kern="100" dirty="0">
                <a:effectLst/>
                <a:latin typeface="Calibri" panose="020F0502020204030204" charset="0"/>
                <a:ea typeface="黑体" panose="02010609060101010101" pitchFamily="49" charset="-122"/>
                <a:cs typeface="Times New Roman" panose="02020603050405020304" pitchFamily="18" charset="0"/>
              </a:rPr>
              <a:t>“</a:t>
            </a: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说</a:t>
            </a:r>
            <a:r>
              <a:rPr lang="zh-CN" altLang="en-US" sz="2000" kern="100" dirty="0">
                <a:effectLst/>
                <a:latin typeface="Calibri" panose="020F0502020204030204" charset="0"/>
                <a:ea typeface="黑体" panose="02010609060101010101" pitchFamily="49" charset="-122"/>
                <a:cs typeface="Times New Roman" panose="02020603050405020304" pitchFamily="18" charset="0"/>
              </a:rPr>
              <a:t>”</a:t>
            </a: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如在阅读角让幼儿互相讲故事；在操作中进行分组，幼儿在合作中愉快交流；在进区结束时，让幼儿上台介绍自己进区的情况或者展示成果，也是锻炼语言表达和提升思维能力的绝佳机会。当孩子们说的时候，老师愿意去倾听，愿意去反馈；当孩子们提问的时候，老师不嘲笑孩子们的幼稚，愿意耐心解答。</a:t>
            </a:r>
            <a:endParaRPr lang="zh-CN" altLang="en-US" sz="2000" kern="100" dirty="0">
              <a:effectLst/>
              <a:latin typeface="Calibri" panose="020F0502020204030204" charset="0"/>
              <a:ea typeface="黑体" panose="02010609060101010101" pitchFamily="49" charset="-122"/>
              <a:cs typeface="Times New Roman" panose="02020603050405020304" pitchFamily="18" charset="0"/>
            </a:endParaRPr>
          </a:p>
          <a:p>
            <a:pPr marL="0" marR="0" indent="243840" algn="just">
              <a:spcBef>
                <a:spcPts val="0"/>
              </a:spcBef>
              <a:spcAft>
                <a:spcPts val="0"/>
              </a:spcAft>
            </a:pPr>
            <a:endParaRPr lang="en-US" alt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p:txBody>
      </p:sp>
      <p:pic>
        <p:nvPicPr>
          <p:cNvPr id="14" name="PA_图片 13"/>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248643" y="226988"/>
            <a:ext cx="1635536" cy="1213568"/>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rcRect t="18309" r="63387" b="43217"/>
          <a:stretch>
            <a:fillRect/>
          </a:stretch>
        </p:blipFill>
        <p:spPr>
          <a:xfrm>
            <a:off x="3656529" y="-219391"/>
            <a:ext cx="4878942" cy="2641140"/>
          </a:xfrm>
          <a:prstGeom prst="rect">
            <a:avLst/>
          </a:prstGeom>
        </p:spPr>
      </p:pic>
      <p:grpSp>
        <p:nvGrpSpPr>
          <p:cNvPr id="16" name="组合 15"/>
          <p:cNvGrpSpPr/>
          <p:nvPr/>
        </p:nvGrpSpPr>
        <p:grpSpPr>
          <a:xfrm rot="920444">
            <a:off x="4685952" y="-127726"/>
            <a:ext cx="539850" cy="529924"/>
            <a:chOff x="10646778" y="4753862"/>
            <a:chExt cx="751521" cy="737702"/>
          </a:xfrm>
        </p:grpSpPr>
        <p:sp>
          <p:nvSpPr>
            <p:cNvPr id="17"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18" name="组合 17"/>
            <p:cNvGrpSpPr/>
            <p:nvPr/>
          </p:nvGrpSpPr>
          <p:grpSpPr>
            <a:xfrm>
              <a:off x="10646778" y="4762829"/>
              <a:ext cx="749726" cy="728735"/>
              <a:chOff x="11012539" y="4493889"/>
              <a:chExt cx="749726" cy="728735"/>
            </a:xfrm>
          </p:grpSpPr>
          <p:sp>
            <p:nvSpPr>
              <p:cNvPr id="19"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20"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21"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
        <p:nvSpPr>
          <p:cNvPr id="22" name="Text Box 2"/>
          <p:cNvSpPr txBox="1">
            <a:spLocks noChangeArrowheads="1"/>
          </p:cNvSpPr>
          <p:nvPr/>
        </p:nvSpPr>
        <p:spPr bwMode="auto">
          <a:xfrm>
            <a:off x="4080893" y="625987"/>
            <a:ext cx="4228978" cy="954107"/>
          </a:xfrm>
          <a:prstGeom prst="rect">
            <a:avLst/>
          </a:prstGeom>
          <a:noFill/>
        </p:spPr>
        <p:txBody>
          <a:bodyPr wrap="non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2800" b="1" dirty="0"/>
              <a:t>（三）语言交流为媒介，</a:t>
            </a:r>
            <a:endParaRPr lang="en-US" altLang="zh-CN" sz="2800" b="1" dirty="0"/>
          </a:p>
          <a:p>
            <a:r>
              <a:rPr lang="zh-CN" altLang="en-US" sz="2800" b="1" dirty="0"/>
              <a:t>促进幼儿积极思考</a:t>
            </a:r>
            <a:endParaRPr lang="zh-CN" altLang="en-US" sz="2800" b="1" dirty="0"/>
          </a:p>
        </p:txBody>
      </p:sp>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984250"/>
            <a:ext cx="3452495" cy="5674995"/>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图片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75470" y="2388235"/>
            <a:ext cx="2716530" cy="3571240"/>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388281" y="5435316"/>
            <a:ext cx="1703445" cy="1266208"/>
          </a:xfrm>
          <a:prstGeom prst="rect">
            <a:avLst/>
          </a:prstGeom>
        </p:spPr>
      </p:pic>
      <p:pic>
        <p:nvPicPr>
          <p:cNvPr id="44" name="PA_图片 1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194896" y="1142721"/>
            <a:ext cx="1077620" cy="799594"/>
          </a:xfrm>
          <a:prstGeom prst="rect">
            <a:avLst/>
          </a:prstGeom>
        </p:spPr>
      </p:pic>
      <p:pic>
        <p:nvPicPr>
          <p:cNvPr id="46" name="PA_图片 12"/>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9999597" y="5815325"/>
            <a:ext cx="1943996" cy="844523"/>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141970" y="-614814"/>
            <a:ext cx="2514350" cy="2641140"/>
          </a:xfrm>
          <a:prstGeom prst="rect">
            <a:avLst/>
          </a:prstGeom>
        </p:spPr>
      </p:pic>
      <p:sp>
        <p:nvSpPr>
          <p:cNvPr id="12" name="文本框 11"/>
          <p:cNvSpPr txBox="1"/>
          <p:nvPr/>
        </p:nvSpPr>
        <p:spPr>
          <a:xfrm>
            <a:off x="1806794" y="2095876"/>
            <a:ext cx="8578412" cy="1938992"/>
          </a:xfrm>
          <a:prstGeom prst="rect">
            <a:avLst/>
          </a:prstGeom>
          <a:noFill/>
        </p:spPr>
        <p:txBody>
          <a:bodyPr wrap="square">
            <a:spAutoFit/>
          </a:bodyPr>
          <a:lstStyle/>
          <a:p>
            <a:pPr marL="0" marR="0" indent="243840" algn="just">
              <a:spcBef>
                <a:spcPts val="0"/>
              </a:spcBef>
              <a:spcAft>
                <a:spcPts val="0"/>
              </a:spcAft>
            </a:pP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  皮亚杰说过：儿童的思维是动作开始的，切断动作与思维的联系，思维就得不到有效发展。幼儿最基础的思维表现特征就是动手实践。而建构区、美工区、益智区、科学区、娃娃家等不同区域的活动可以提供许多孩子们动手动脑的机会。如建构区的积木搭建，幼儿在操作中根据自己的想象去搭建城堡、交通城市、桥梁等，也会在反复实践中找到一些规律，进而搭建出更漂亮更稳固的建筑物，这恰好锻炼了幼儿动作的协调性和思维的灵敏性。</a:t>
            </a:r>
            <a:endParaRPr lang="zh-CN" altLang="en-US" sz="2000" kern="100" dirty="0">
              <a:effectLst/>
              <a:latin typeface="Calibri" panose="020F0502020204030204" charset="0"/>
              <a:ea typeface="黑体" panose="02010609060101010101" pitchFamily="49" charset="-122"/>
              <a:cs typeface="Times New Roman" panose="02020603050405020304" pitchFamily="18" charset="0"/>
            </a:endParaRPr>
          </a:p>
        </p:txBody>
      </p:sp>
      <p:pic>
        <p:nvPicPr>
          <p:cNvPr id="3" name="PA_图片 13"/>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248643" y="226988"/>
            <a:ext cx="1635536" cy="1213568"/>
          </a:xfrm>
          <a:prstGeom prst="rect">
            <a:avLst/>
          </a:prstGeom>
        </p:spPr>
      </p:pic>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rcRect t="18309" r="63387" b="43217"/>
          <a:stretch>
            <a:fillRect/>
          </a:stretch>
        </p:blipFill>
        <p:spPr>
          <a:xfrm>
            <a:off x="3656529" y="-219391"/>
            <a:ext cx="4878942" cy="2641140"/>
          </a:xfrm>
          <a:prstGeom prst="rect">
            <a:avLst/>
          </a:prstGeom>
        </p:spPr>
      </p:pic>
      <p:grpSp>
        <p:nvGrpSpPr>
          <p:cNvPr id="14" name="组合 13"/>
          <p:cNvGrpSpPr/>
          <p:nvPr/>
        </p:nvGrpSpPr>
        <p:grpSpPr>
          <a:xfrm rot="920444">
            <a:off x="4685952" y="-127726"/>
            <a:ext cx="539850" cy="529924"/>
            <a:chOff x="10646778" y="4753862"/>
            <a:chExt cx="751521" cy="737702"/>
          </a:xfrm>
        </p:grpSpPr>
        <p:sp>
          <p:nvSpPr>
            <p:cNvPr id="15"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16" name="组合 15"/>
            <p:cNvGrpSpPr/>
            <p:nvPr/>
          </p:nvGrpSpPr>
          <p:grpSpPr>
            <a:xfrm>
              <a:off x="10646778" y="4762829"/>
              <a:ext cx="749726" cy="728735"/>
              <a:chOff x="11012539" y="4493889"/>
              <a:chExt cx="749726" cy="728735"/>
            </a:xfrm>
          </p:grpSpPr>
          <p:sp>
            <p:nvSpPr>
              <p:cNvPr id="17"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8"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9"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
        <p:nvSpPr>
          <p:cNvPr id="20" name="Text Box 2"/>
          <p:cNvSpPr txBox="1">
            <a:spLocks noChangeArrowheads="1"/>
          </p:cNvSpPr>
          <p:nvPr/>
        </p:nvSpPr>
        <p:spPr bwMode="auto">
          <a:xfrm>
            <a:off x="4080893" y="625987"/>
            <a:ext cx="4228978" cy="954107"/>
          </a:xfrm>
          <a:prstGeom prst="rect">
            <a:avLst/>
          </a:prstGeom>
          <a:noFill/>
        </p:spPr>
        <p:txBody>
          <a:bodyPr wrap="non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2800" b="1" dirty="0"/>
              <a:t>（四）操作活动为平台，</a:t>
            </a:r>
            <a:endParaRPr lang="en-US" altLang="zh-CN" sz="2800" b="1" dirty="0"/>
          </a:p>
          <a:p>
            <a:r>
              <a:rPr lang="zh-CN" altLang="en-US" sz="2800" b="1" dirty="0"/>
              <a:t>绽放幼儿思维之花</a:t>
            </a:r>
            <a:endParaRPr lang="zh-CN" altLang="en-US" sz="2800" b="1" dirty="0"/>
          </a:p>
        </p:txBody>
      </p:sp>
      <p:pic>
        <p:nvPicPr>
          <p:cNvPr id="5" name="图片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7145" y="4071620"/>
            <a:ext cx="4079875" cy="2672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图片 6"/>
          <p:cNvPicPr>
            <a:picLocks noChangeAspect="1"/>
          </p:cNvPicPr>
          <p:nvPr/>
        </p:nvPicPr>
        <p:blipFill rotWithShape="1">
          <a:blip r:embed="rId12" cstate="print">
            <a:extLst>
              <a:ext uri="{28A0092B-C50C-407E-A947-70E740481C1C}">
                <a14:useLocalDpi xmlns:a14="http://schemas.microsoft.com/office/drawing/2010/main" val="0"/>
              </a:ext>
            </a:extLst>
          </a:blip>
          <a:srcRect r="-1595" b="12748"/>
          <a:stretch>
            <a:fillRect/>
          </a:stretch>
        </p:blipFill>
        <p:spPr>
          <a:xfrm>
            <a:off x="7387590" y="4088765"/>
            <a:ext cx="2821305" cy="2638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388281" y="5435316"/>
            <a:ext cx="1703445" cy="1266208"/>
          </a:xfrm>
          <a:prstGeom prst="rect">
            <a:avLst/>
          </a:prstGeom>
        </p:spPr>
      </p:pic>
      <p:pic>
        <p:nvPicPr>
          <p:cNvPr id="44" name="PA_图片 1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194896" y="1142721"/>
            <a:ext cx="1077620" cy="799594"/>
          </a:xfrm>
          <a:prstGeom prst="rect">
            <a:avLst/>
          </a:prstGeom>
        </p:spPr>
      </p:pic>
      <p:pic>
        <p:nvPicPr>
          <p:cNvPr id="46" name="PA_图片 12"/>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9999597" y="5815325"/>
            <a:ext cx="1943996" cy="844523"/>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141970" y="-614814"/>
            <a:ext cx="2514350" cy="2641140"/>
          </a:xfrm>
          <a:prstGeom prst="rect">
            <a:avLst/>
          </a:prstGeom>
        </p:spPr>
      </p:pic>
      <p:sp>
        <p:nvSpPr>
          <p:cNvPr id="12" name="文本框 11"/>
          <p:cNvSpPr txBox="1"/>
          <p:nvPr/>
        </p:nvSpPr>
        <p:spPr>
          <a:xfrm>
            <a:off x="4946317" y="2410145"/>
            <a:ext cx="6120352" cy="2861310"/>
          </a:xfrm>
          <a:prstGeom prst="rect">
            <a:avLst/>
          </a:prstGeom>
          <a:noFill/>
        </p:spPr>
        <p:txBody>
          <a:bodyPr wrap="square">
            <a:spAutoFit/>
          </a:bodyPr>
          <a:lstStyle/>
          <a:p>
            <a:pPr marL="0" marR="0" indent="243840" algn="just">
              <a:spcBef>
                <a:spcPts val="0"/>
              </a:spcBef>
              <a:spcAft>
                <a:spcPts val="0"/>
              </a:spcAft>
            </a:pPr>
            <a:r>
              <a:rPr lang="en-US" altLang="zh-CN" sz="1800" kern="100" dirty="0">
                <a:effectLst/>
                <a:latin typeface="黑体" panose="02010609060101010101" pitchFamily="49" charset="-122"/>
                <a:ea typeface="黑体" panose="02010609060101010101" pitchFamily="49" charset="-122"/>
                <a:cs typeface="Times New Roman" panose="02020603050405020304" pitchFamily="18" charset="0"/>
              </a:rPr>
              <a:t>《</a:t>
            </a:r>
            <a:r>
              <a:rPr lang="zh-CN" altLang="en-US" sz="1800" kern="100" dirty="0">
                <a:effectLst/>
                <a:latin typeface="黑体" panose="02010609060101010101" pitchFamily="49" charset="-122"/>
                <a:ea typeface="黑体" panose="02010609060101010101" pitchFamily="49" charset="-122"/>
                <a:cs typeface="Times New Roman" panose="02020603050405020304" pitchFamily="18" charset="0"/>
              </a:rPr>
              <a:t>幼儿园教学指导纲要</a:t>
            </a:r>
            <a:r>
              <a:rPr lang="en-US" altLang="zh-CN" sz="1800" kern="100" dirty="0">
                <a:effectLst/>
                <a:latin typeface="黑体" panose="02010609060101010101" pitchFamily="49" charset="-122"/>
                <a:ea typeface="黑体" panose="02010609060101010101" pitchFamily="49" charset="-122"/>
                <a:cs typeface="Times New Roman" panose="02020603050405020304" pitchFamily="18" charset="0"/>
              </a:rPr>
              <a:t>》</a:t>
            </a:r>
            <a:r>
              <a:rPr lang="zh-CN" altLang="en-US" sz="1800" kern="100" dirty="0">
                <a:effectLst/>
                <a:latin typeface="黑体" panose="02010609060101010101" pitchFamily="49" charset="-122"/>
                <a:ea typeface="黑体" panose="02010609060101010101" pitchFamily="49" charset="-122"/>
                <a:cs typeface="Times New Roman" panose="02020603050405020304" pitchFamily="18" charset="0"/>
              </a:rPr>
              <a:t>明确指出：</a:t>
            </a:r>
            <a:r>
              <a:rPr lang="zh-CN" altLang="en-US" sz="1800" kern="100" dirty="0">
                <a:effectLst/>
                <a:latin typeface="Calibri" panose="020F0502020204030204" charset="0"/>
                <a:ea typeface="黑体" panose="02010609060101010101" pitchFamily="49" charset="-122"/>
                <a:cs typeface="Times New Roman" panose="02020603050405020304" pitchFamily="18" charset="0"/>
              </a:rPr>
              <a:t>“</a:t>
            </a:r>
            <a:r>
              <a:rPr lang="zh-CN" altLang="en-US" sz="1800" kern="100" dirty="0">
                <a:effectLst/>
                <a:latin typeface="黑体" panose="02010609060101010101" pitchFamily="49" charset="-122"/>
                <a:ea typeface="黑体" panose="02010609060101010101" pitchFamily="49" charset="-122"/>
                <a:cs typeface="Times New Roman" panose="02020603050405020304" pitchFamily="18" charset="0"/>
              </a:rPr>
              <a:t>幼儿园教育要尊重幼儿的年龄特点和学习特点，以游戏为基本活动，保教并重，寓游戏于生活及各项活动之中。</a:t>
            </a:r>
            <a:r>
              <a:rPr lang="zh-CN" altLang="en-US" sz="1800" kern="100" dirty="0">
                <a:effectLst/>
                <a:latin typeface="Calibri" panose="020F0502020204030204" charset="0"/>
                <a:ea typeface="黑体" panose="02010609060101010101" pitchFamily="49" charset="-122"/>
                <a:cs typeface="Times New Roman" panose="02020603050405020304" pitchFamily="18" charset="0"/>
              </a:rPr>
              <a:t>”</a:t>
            </a:r>
            <a:r>
              <a:rPr lang="zh-CN" altLang="en-US" sz="1800" kern="100" dirty="0">
                <a:effectLst/>
                <a:latin typeface="黑体" panose="02010609060101010101" pitchFamily="49" charset="-122"/>
                <a:ea typeface="黑体" panose="02010609060101010101" pitchFamily="49" charset="-122"/>
                <a:cs typeface="Times New Roman" panose="02020603050405020304" pitchFamily="18" charset="0"/>
              </a:rPr>
              <a:t>游戏不仅仅是孩子们的最爱，也是激活孩子思维活力的绝佳方式。孩子们在对游戏有浓厚兴趣时，就会调动所有感官去体验游戏，积极大胆探索尝试，并在一次次解决问题中完成认知建构。</a:t>
            </a:r>
            <a:r>
              <a:rPr lang="en-US" altLang="zh-CN" sz="1800" kern="100" dirty="0">
                <a:effectLst/>
                <a:latin typeface="黑体" panose="02010609060101010101" pitchFamily="49" charset="-122"/>
                <a:ea typeface="黑体" panose="02010609060101010101" pitchFamily="49" charset="-122"/>
                <a:cs typeface="Times New Roman" panose="02020603050405020304" pitchFamily="18" charset="0"/>
              </a:rPr>
              <a:t>       </a:t>
            </a:r>
            <a:r>
              <a:rPr lang="zh-CN" altLang="en-US" sz="1800" kern="100" dirty="0">
                <a:effectLst/>
                <a:latin typeface="黑体" panose="02010609060101010101" pitchFamily="49" charset="-122"/>
                <a:ea typeface="黑体" panose="02010609060101010101" pitchFamily="49" charset="-122"/>
                <a:cs typeface="Times New Roman" panose="02020603050405020304" pitchFamily="18" charset="0"/>
              </a:rPr>
              <a:t>比如，在户外区域活动中，可以运用体育游戏引导幼儿主动思维，教师通过设置障碍、任务升级等增加幼儿游戏过程的难度，这样使幼儿思维的灵敏度，逐渐养成遇事灵活变通的习惯。</a:t>
            </a:r>
            <a:endParaRPr lang="zh-CN" altLang="en-US" sz="1800" kern="100" dirty="0">
              <a:effectLst/>
              <a:latin typeface="Calibri" panose="020F0502020204030204" charset="0"/>
              <a:ea typeface="黑体" panose="02010609060101010101" pitchFamily="49" charset="-122"/>
              <a:cs typeface="Times New Roman" panose="02020603050405020304" pitchFamily="18" charset="0"/>
            </a:endParaRPr>
          </a:p>
        </p:txBody>
      </p:sp>
      <p:pic>
        <p:nvPicPr>
          <p:cNvPr id="3" name="PA_图片 13"/>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248643" y="226988"/>
            <a:ext cx="1635536" cy="1213568"/>
          </a:xfrm>
          <a:prstGeom prst="rect">
            <a:avLst/>
          </a:prstGeom>
        </p:spPr>
      </p:pic>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rcRect t="18309" r="63387" b="43217"/>
          <a:stretch>
            <a:fillRect/>
          </a:stretch>
        </p:blipFill>
        <p:spPr>
          <a:xfrm>
            <a:off x="3656529" y="-219391"/>
            <a:ext cx="4878942" cy="2641140"/>
          </a:xfrm>
          <a:prstGeom prst="rect">
            <a:avLst/>
          </a:prstGeom>
        </p:spPr>
      </p:pic>
      <p:grpSp>
        <p:nvGrpSpPr>
          <p:cNvPr id="14" name="组合 13"/>
          <p:cNvGrpSpPr/>
          <p:nvPr/>
        </p:nvGrpSpPr>
        <p:grpSpPr>
          <a:xfrm rot="920444">
            <a:off x="4685952" y="-127726"/>
            <a:ext cx="539850" cy="529924"/>
            <a:chOff x="10646778" y="4753862"/>
            <a:chExt cx="751521" cy="737702"/>
          </a:xfrm>
        </p:grpSpPr>
        <p:sp>
          <p:nvSpPr>
            <p:cNvPr id="15"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16" name="组合 15"/>
            <p:cNvGrpSpPr/>
            <p:nvPr/>
          </p:nvGrpSpPr>
          <p:grpSpPr>
            <a:xfrm>
              <a:off x="10646778" y="4762829"/>
              <a:ext cx="749726" cy="728735"/>
              <a:chOff x="11012539" y="4493889"/>
              <a:chExt cx="749726" cy="728735"/>
            </a:xfrm>
          </p:grpSpPr>
          <p:sp>
            <p:nvSpPr>
              <p:cNvPr id="17"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8"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9"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
        <p:nvSpPr>
          <p:cNvPr id="20" name="Text Box 2"/>
          <p:cNvSpPr txBox="1">
            <a:spLocks noChangeArrowheads="1"/>
          </p:cNvSpPr>
          <p:nvPr/>
        </p:nvSpPr>
        <p:spPr bwMode="auto">
          <a:xfrm>
            <a:off x="4080893" y="625987"/>
            <a:ext cx="4228978" cy="954107"/>
          </a:xfrm>
          <a:prstGeom prst="rect">
            <a:avLst/>
          </a:prstGeom>
          <a:noFill/>
        </p:spPr>
        <p:txBody>
          <a:bodyPr wrap="non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2800" b="1" dirty="0"/>
              <a:t>（五）区域游戏为桥梁，</a:t>
            </a:r>
            <a:endParaRPr lang="en-US" altLang="zh-CN" sz="2800" b="1" dirty="0"/>
          </a:p>
          <a:p>
            <a:r>
              <a:rPr lang="zh-CN" altLang="en-US" sz="2800" b="1" dirty="0"/>
              <a:t>升级幼儿思维体验</a:t>
            </a:r>
            <a:endParaRPr lang="zh-CN" altLang="en-US" sz="2800" b="1" dirty="0"/>
          </a:p>
        </p:txBody>
      </p:sp>
      <p:pic>
        <p:nvPicPr>
          <p:cNvPr id="22" name="图片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855" y="1580515"/>
            <a:ext cx="4352290" cy="4159885"/>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7345848">
            <a:off x="-251797" y="-152251"/>
            <a:ext cx="2822197" cy="2441611"/>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rcRect t="18309" r="63387" b="43217"/>
          <a:stretch>
            <a:fillRect/>
          </a:stretch>
        </p:blipFill>
        <p:spPr>
          <a:xfrm>
            <a:off x="1331724" y="523265"/>
            <a:ext cx="9286391" cy="5491179"/>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812" y="1700646"/>
            <a:ext cx="1120155" cy="1051070"/>
          </a:xfrm>
          <a:prstGeom prst="rect">
            <a:avLst/>
          </a:prstGeom>
          <a:effectLst>
            <a:outerShdw blurRad="50800" dist="38100" dir="5400000" algn="t" rotWithShape="0">
              <a:prstClr val="black">
                <a:alpha val="40000"/>
              </a:prstClr>
            </a:outerShdw>
          </a:effec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837" y="4100007"/>
            <a:ext cx="10369152" cy="2288126"/>
          </a:xfrm>
          <a:prstGeom prst="rect">
            <a:avLst/>
          </a:prstGeom>
          <a:effectLst>
            <a:outerShdw blurRad="50800" dist="38100" dir="5400000" algn="t" rotWithShape="0">
              <a:prstClr val="black">
                <a:alpha val="40000"/>
              </a:prstClr>
            </a:outerShdw>
          </a:effectLst>
        </p:spPr>
      </p:pic>
      <p:grpSp>
        <p:nvGrpSpPr>
          <p:cNvPr id="6" name="组合 5"/>
          <p:cNvGrpSpPr/>
          <p:nvPr/>
        </p:nvGrpSpPr>
        <p:grpSpPr>
          <a:xfrm>
            <a:off x="1" y="4531757"/>
            <a:ext cx="12191999" cy="2326243"/>
            <a:chOff x="1" y="4546271"/>
            <a:chExt cx="12191999" cy="2326243"/>
          </a:xfrm>
        </p:grpSpPr>
        <p:sp>
          <p:nvSpPr>
            <p:cNvPr id="7" name="任意多边形 6"/>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8" name="任意多边形 7"/>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02380" y="-214182"/>
            <a:ext cx="2591951" cy="2467172"/>
          </a:xfrm>
          <a:prstGeom prst="rect">
            <a:avLst/>
          </a:prstGeom>
        </p:spPr>
      </p:pic>
      <p:sp>
        <p:nvSpPr>
          <p:cNvPr id="17" name="01 4"/>
          <p:cNvSpPr/>
          <p:nvPr/>
        </p:nvSpPr>
        <p:spPr>
          <a:xfrm>
            <a:off x="2599330" y="2438168"/>
            <a:ext cx="6991017" cy="1191993"/>
          </a:xfrm>
          <a:prstGeom prst="rect">
            <a:avLst/>
          </a:prstGeom>
        </p:spPr>
        <p:txBody>
          <a:bodyPr wrap="none">
            <a:spAutoFit/>
          </a:bodyPr>
          <a:lstStyle/>
          <a:p>
            <a:pPr algn="ctr">
              <a:lnSpc>
                <a:spcPct val="150000"/>
              </a:lnSpc>
            </a:pPr>
            <a:r>
              <a:rPr lang="en-US" altLang="zh-CN" sz="5400" b="1" dirty="0">
                <a:solidFill>
                  <a:srgbClr val="219B9C"/>
                </a:solidFill>
                <a:latin typeface="迷你简卡通" panose="03000509000000000000" pitchFamily="65" charset="-122"/>
                <a:ea typeface="迷你简卡通" panose="03000509000000000000" pitchFamily="65" charset="-122"/>
                <a:cs typeface="+mn-ea"/>
              </a:rPr>
              <a:t>04  </a:t>
            </a:r>
            <a:r>
              <a:rPr lang="zh-CN" altLang="en-US" sz="5400" b="1" dirty="0">
                <a:solidFill>
                  <a:srgbClr val="219B9C"/>
                </a:solidFill>
                <a:latin typeface="迷你简卡通" panose="03000509000000000000" pitchFamily="65" charset="-122"/>
                <a:ea typeface="迷你简卡通" panose="03000509000000000000" pitchFamily="65" charset="-122"/>
                <a:cs typeface="+mn-ea"/>
              </a:rPr>
              <a:t>区域活动实践案例</a:t>
            </a:r>
            <a:endParaRPr lang="en-US" altLang="zh-CN" sz="5400" b="1" dirty="0">
              <a:solidFill>
                <a:srgbClr val="219B9C"/>
              </a:solidFill>
              <a:latin typeface="迷你简卡通" panose="03000509000000000000" pitchFamily="65" charset="-122"/>
              <a:ea typeface="迷你简卡通" panose="03000509000000000000" pitchFamily="65" charset="-122"/>
              <a:cs typeface="+mn-ea"/>
            </a:endParaRPr>
          </a:p>
        </p:txBody>
      </p:sp>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flipH="1">
            <a:off x="116480" y="3673284"/>
            <a:ext cx="3700332" cy="281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组合 19"/>
          <p:cNvGrpSpPr/>
          <p:nvPr/>
        </p:nvGrpSpPr>
        <p:grpSpPr>
          <a:xfrm rot="2224307">
            <a:off x="9224962" y="768313"/>
            <a:ext cx="639755" cy="627991"/>
            <a:chOff x="10646778" y="4753862"/>
            <a:chExt cx="751521" cy="737702"/>
          </a:xfrm>
        </p:grpSpPr>
        <p:sp>
          <p:nvSpPr>
            <p:cNvPr id="21"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24"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25"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anim calcmode="lin" valueType="num">
                                      <p:cBhvr>
                                        <p:cTn id="11" dur="1250" fill="hold"/>
                                        <p:tgtEl>
                                          <p:spTgt spid="3"/>
                                        </p:tgtEl>
                                        <p:attrNameLst>
                                          <p:attrName>ppt_x</p:attrName>
                                        </p:attrNameLst>
                                      </p:cBhvr>
                                      <p:tavLst>
                                        <p:tav tm="0">
                                          <p:val>
                                            <p:strVal val="#ppt_x"/>
                                          </p:val>
                                        </p:tav>
                                        <p:tav tm="100000">
                                          <p:val>
                                            <p:strVal val="#ppt_x"/>
                                          </p:val>
                                        </p:tav>
                                      </p:tavLst>
                                    </p:anim>
                                    <p:anim calcmode="lin" valueType="num">
                                      <p:cBhvr>
                                        <p:cTn id="12" dur="125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7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250"/>
                                        <p:tgtEl>
                                          <p:spTgt spid="6"/>
                                        </p:tgtEl>
                                      </p:cBhvr>
                                    </p:animEffect>
                                    <p:anim calcmode="lin" valueType="num">
                                      <p:cBhvr>
                                        <p:cTn id="28" dur="1250" fill="hold"/>
                                        <p:tgtEl>
                                          <p:spTgt spid="6"/>
                                        </p:tgtEl>
                                        <p:attrNameLst>
                                          <p:attrName>ppt_x</p:attrName>
                                        </p:attrNameLst>
                                      </p:cBhvr>
                                      <p:tavLst>
                                        <p:tav tm="0">
                                          <p:val>
                                            <p:strVal val="#ppt_x"/>
                                          </p:val>
                                        </p:tav>
                                        <p:tav tm="100000">
                                          <p:val>
                                            <p:strVal val="#ppt_x"/>
                                          </p:val>
                                        </p:tav>
                                      </p:tavLst>
                                    </p:anim>
                                    <p:anim calcmode="lin" valueType="num">
                                      <p:cBhvr>
                                        <p:cTn id="29" dur="125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2" presetClass="entr" presetSubtype="8" fill="hold" grpId="0" nodeType="withEffect">
                                  <p:stCondLst>
                                    <p:cond delay="155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1750"/>
                                        <p:tgtEl>
                                          <p:spTgt spid="17"/>
                                        </p:tgtEl>
                                      </p:cBhvr>
                                    </p:animEffect>
                                  </p:childTnLst>
                                </p:cTn>
                              </p:par>
                              <p:par>
                                <p:cTn id="38" presetID="3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 calcmode="lin" valueType="num">
                                      <p:cBhvr>
                                        <p:cTn id="42" dur="1000" fill="hold"/>
                                        <p:tgtEl>
                                          <p:spTgt spid="9"/>
                                        </p:tgtEl>
                                        <p:attrNameLst>
                                          <p:attrName>style.rotation</p:attrName>
                                        </p:attrNameLst>
                                      </p:cBhvr>
                                      <p:tavLst>
                                        <p:tav tm="0">
                                          <p:val>
                                            <p:fltVal val="90"/>
                                          </p:val>
                                        </p:tav>
                                        <p:tav tm="100000">
                                          <p:val>
                                            <p:fltVal val="0"/>
                                          </p:val>
                                        </p:tav>
                                      </p:tavLst>
                                    </p:anim>
                                    <p:animEffect transition="in" filter="fade">
                                      <p:cBhvr>
                                        <p:cTn id="43" dur="1000"/>
                                        <p:tgtEl>
                                          <p:spTgt spid="9"/>
                                        </p:tgtEl>
                                      </p:cBhvr>
                                    </p:animEffect>
                                  </p:childTnLst>
                                </p:cTn>
                              </p:par>
                              <p:par>
                                <p:cTn id="44" presetID="32" presetClass="emph" presetSubtype="0" repeatCount="3000" fill="hold" nodeType="withEffect">
                                  <p:stCondLst>
                                    <p:cond delay="0"/>
                                  </p:stCondLst>
                                  <p:childTnLst>
                                    <p:animRot by="120000">
                                      <p:cBhvr>
                                        <p:cTn id="45" dur="225" fill="hold">
                                          <p:stCondLst>
                                            <p:cond delay="0"/>
                                          </p:stCondLst>
                                        </p:cTn>
                                        <p:tgtEl>
                                          <p:spTgt spid="9"/>
                                        </p:tgtEl>
                                        <p:attrNameLst>
                                          <p:attrName>r</p:attrName>
                                        </p:attrNameLst>
                                      </p:cBhvr>
                                    </p:animRot>
                                    <p:animRot by="-240000">
                                      <p:cBhvr>
                                        <p:cTn id="46" dur="450" fill="hold">
                                          <p:stCondLst>
                                            <p:cond delay="450"/>
                                          </p:stCondLst>
                                        </p:cTn>
                                        <p:tgtEl>
                                          <p:spTgt spid="9"/>
                                        </p:tgtEl>
                                        <p:attrNameLst>
                                          <p:attrName>r</p:attrName>
                                        </p:attrNameLst>
                                      </p:cBhvr>
                                    </p:animRot>
                                    <p:animRot by="240000">
                                      <p:cBhvr>
                                        <p:cTn id="47" dur="450" fill="hold">
                                          <p:stCondLst>
                                            <p:cond delay="900"/>
                                          </p:stCondLst>
                                        </p:cTn>
                                        <p:tgtEl>
                                          <p:spTgt spid="9"/>
                                        </p:tgtEl>
                                        <p:attrNameLst>
                                          <p:attrName>r</p:attrName>
                                        </p:attrNameLst>
                                      </p:cBhvr>
                                    </p:animRot>
                                    <p:animRot by="-240000">
                                      <p:cBhvr>
                                        <p:cTn id="48" dur="450" fill="hold">
                                          <p:stCondLst>
                                            <p:cond delay="1350"/>
                                          </p:stCondLst>
                                        </p:cTn>
                                        <p:tgtEl>
                                          <p:spTgt spid="9"/>
                                        </p:tgtEl>
                                        <p:attrNameLst>
                                          <p:attrName>r</p:attrName>
                                        </p:attrNameLst>
                                      </p:cBhvr>
                                    </p:animRot>
                                    <p:animRot by="120000">
                                      <p:cBhvr>
                                        <p:cTn id="49" dur="450" fill="hold">
                                          <p:stCondLst>
                                            <p:cond delay="1800"/>
                                          </p:stCondLst>
                                        </p:cTn>
                                        <p:tgtEl>
                                          <p:spTgt spid="9"/>
                                        </p:tgtEl>
                                        <p:attrNameLst>
                                          <p:attrName>r</p:attrName>
                                        </p:attrNameLst>
                                      </p:cBhvr>
                                    </p:animRot>
                                  </p:childTnLst>
                                </p:cTn>
                              </p:par>
                              <p:par>
                                <p:cTn id="50" presetID="10" presetClass="entr" presetSubtype="0" fill="hold" nodeType="withEffect">
                                  <p:stCondLst>
                                    <p:cond delay="335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750"/>
                                        <p:tgtEl>
                                          <p:spTgt spid="20"/>
                                        </p:tgtEl>
                                      </p:cBhvr>
                                    </p:animEffect>
                                  </p:childTnLst>
                                </p:cTn>
                              </p:par>
                              <p:par>
                                <p:cTn id="53" presetID="8" presetClass="emph" presetSubtype="0" fill="hold" nodeType="withEffect">
                                  <p:stCondLst>
                                    <p:cond delay="3350"/>
                                  </p:stCondLst>
                                  <p:childTnLst>
                                    <p:animRot by="21600000">
                                      <p:cBhvr>
                                        <p:cTn id="54"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rcRect t="18309" r="63387" b="43217"/>
          <a:stretch>
            <a:fillRect/>
          </a:stretch>
        </p:blipFill>
        <p:spPr>
          <a:xfrm>
            <a:off x="145744" y="156688"/>
            <a:ext cx="2702402" cy="1597970"/>
          </a:xfrm>
          <a:prstGeom prst="rect">
            <a:avLst/>
          </a:prstGeom>
        </p:spPr>
      </p:pic>
      <p:grpSp>
        <p:nvGrpSpPr>
          <p:cNvPr id="5" name="组合 4"/>
          <p:cNvGrpSpPr/>
          <p:nvPr/>
        </p:nvGrpSpPr>
        <p:grpSpPr>
          <a:xfrm rot="920444">
            <a:off x="979639" y="148949"/>
            <a:ext cx="539850" cy="529924"/>
            <a:chOff x="10646778" y="4753862"/>
            <a:chExt cx="751521" cy="737702"/>
          </a:xfrm>
        </p:grpSpPr>
        <p:sp>
          <p:nvSpPr>
            <p:cNvPr id="6"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7" name="组合 6"/>
            <p:cNvGrpSpPr/>
            <p:nvPr/>
          </p:nvGrpSpPr>
          <p:grpSpPr>
            <a:xfrm>
              <a:off x="10646778" y="4762829"/>
              <a:ext cx="749726" cy="728735"/>
              <a:chOff x="11012539" y="4493889"/>
              <a:chExt cx="749726" cy="728735"/>
            </a:xfrm>
          </p:grpSpPr>
          <p:sp>
            <p:nvSpPr>
              <p:cNvPr id="8"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9"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0"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
        <p:nvSpPr>
          <p:cNvPr id="11" name="Text Box 2"/>
          <p:cNvSpPr txBox="1">
            <a:spLocks noChangeArrowheads="1"/>
          </p:cNvSpPr>
          <p:nvPr/>
        </p:nvSpPr>
        <p:spPr bwMode="auto">
          <a:xfrm>
            <a:off x="711274" y="674124"/>
            <a:ext cx="1655325" cy="523220"/>
          </a:xfrm>
          <a:prstGeom prst="rect">
            <a:avLst/>
          </a:prstGeom>
          <a:noFill/>
        </p:spPr>
        <p:txBody>
          <a:bodyPr wrap="non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2800" b="1" dirty="0"/>
              <a:t>健康区域</a:t>
            </a:r>
            <a:endParaRPr lang="zh-CN" altLang="en-US" sz="2800" b="1" dirty="0"/>
          </a:p>
        </p:txBody>
      </p:sp>
      <p:pic>
        <p:nvPicPr>
          <p:cNvPr id="43" name="PA_图片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5416057" y="5373490"/>
            <a:ext cx="1703445" cy="1266208"/>
          </a:xfrm>
          <a:prstGeom prst="rect">
            <a:avLst/>
          </a:prstGeom>
        </p:spPr>
      </p:pic>
      <p:pic>
        <p:nvPicPr>
          <p:cNvPr id="44" name="PA_图片 1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401925" y="5905398"/>
            <a:ext cx="1077620" cy="799594"/>
          </a:xfrm>
          <a:prstGeom prst="rect">
            <a:avLst/>
          </a:prstGeom>
        </p:spPr>
      </p:pic>
      <p:pic>
        <p:nvPicPr>
          <p:cNvPr id="45" name="PA_图片 13"/>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4208128" y="98972"/>
            <a:ext cx="1635536" cy="1213568"/>
          </a:xfrm>
          <a:prstGeom prst="rect">
            <a:avLst/>
          </a:prstGeom>
        </p:spPr>
      </p:pic>
      <p:pic>
        <p:nvPicPr>
          <p:cNvPr id="46" name="PA_图片 12"/>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9999597" y="5815325"/>
            <a:ext cx="1943996" cy="844523"/>
          </a:xfrm>
          <a:prstGeom prst="rect">
            <a:avLst/>
          </a:prstGeom>
        </p:spPr>
      </p:pic>
      <p:sp>
        <p:nvSpPr>
          <p:cNvPr id="12" name="文本框 11"/>
          <p:cNvSpPr txBox="1"/>
          <p:nvPr/>
        </p:nvSpPr>
        <p:spPr>
          <a:xfrm>
            <a:off x="711274" y="1886827"/>
            <a:ext cx="5556506" cy="3784600"/>
          </a:xfrm>
          <a:prstGeom prst="rect">
            <a:avLst/>
          </a:prstGeom>
          <a:noFill/>
        </p:spPr>
        <p:txBody>
          <a:bodyPr wrap="square">
            <a:spAutoFit/>
          </a:bodyPr>
          <a:lstStyle/>
          <a:p>
            <a:endParaRPr lang="zh-CN" altLang="en-US" sz="2000" dirty="0">
              <a:ea typeface="黑体" panose="02010609060101010101" pitchFamily="49" charset="-122"/>
            </a:endParaRPr>
          </a:p>
          <a:p>
            <a:r>
              <a:rPr lang="zh-CN" altLang="en-US" sz="2000" dirty="0">
                <a:ea typeface="黑体" panose="02010609060101010101" pitchFamily="49" charset="-122"/>
              </a:rPr>
              <a:t>       在开展健康区域活动中，材料的投放很重要，这时就需要根据幼儿的体质差异、运动量大小等年龄特点，投放符合各年龄幼儿年龄特点的材料，可以投放自制的体育器械，如篮球、攀爬、滚筒、纸棒球等，还可以投放生活化材料，如梯子、鞋盒、轮胎、瓶子等。投放这些可操作的材料后，教师通过有目的、有计划、有层次的指导，使幼儿在户外健康区域中自主探索、发现，在玩中学、学中玩，从中体验活动的快乐，同时，促进幼儿的发散思维、创新思维等多种能力的发展。</a:t>
            </a:r>
            <a:endParaRPr lang="zh-CN" altLang="en-US" sz="2000" dirty="0">
              <a:ea typeface="黑体" panose="02010609060101010101" pitchFamily="49" charset="-122"/>
            </a:endParaRPr>
          </a:p>
          <a:p>
            <a:endParaRPr lang="zh-CN" altLang="en-US" sz="2000" dirty="0">
              <a:ea typeface="黑体" panose="02010609060101010101" pitchFamily="49" charset="-122"/>
            </a:endParaRPr>
          </a:p>
        </p:txBody>
      </p:sp>
      <p:pic>
        <p:nvPicPr>
          <p:cNvPr id="2" name="图片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141970" y="-614814"/>
            <a:ext cx="2514350" cy="2641140"/>
          </a:xfrm>
          <a:prstGeom prst="rect">
            <a:avLst/>
          </a:prstGeom>
        </p:spPr>
      </p:pic>
      <p:pic>
        <p:nvPicPr>
          <p:cNvPr id="13" name="图片 12"/>
          <p:cNvPicPr>
            <a:picLocks noChangeAspect="1"/>
          </p:cNvPicPr>
          <p:nvPr/>
        </p:nvPicPr>
        <p:blipFill rotWithShape="1">
          <a:blip r:embed="rId11" cstate="print">
            <a:extLst>
              <a:ext uri="{28A0092B-C50C-407E-A947-70E740481C1C}">
                <a14:useLocalDpi xmlns:a14="http://schemas.microsoft.com/office/drawing/2010/main" val="0"/>
              </a:ext>
            </a:extLst>
          </a:blip>
          <a:srcRect t="17987" b="9999"/>
          <a:stretch>
            <a:fillRect/>
          </a:stretch>
        </p:blipFill>
        <p:spPr>
          <a:xfrm>
            <a:off x="6188075" y="0"/>
            <a:ext cx="4367530" cy="4448175"/>
          </a:xfrm>
          <a:prstGeom prst="ellipse">
            <a:avLst/>
          </a:prstGeom>
          <a:ln>
            <a:noFill/>
          </a:ln>
          <a:effectLst>
            <a:softEdge rad="112500"/>
          </a:effectLst>
        </p:spPr>
      </p:pic>
      <p:pic>
        <p:nvPicPr>
          <p:cNvPr id="15" name="图片 14"/>
          <p:cNvPicPr>
            <a:picLocks noChangeAspect="1"/>
          </p:cNvPicPr>
          <p:nvPr/>
        </p:nvPicPr>
        <p:blipFill rotWithShape="1">
          <a:blip r:embed="rId12">
            <a:extLst>
              <a:ext uri="{28A0092B-C50C-407E-A947-70E740481C1C}">
                <a14:useLocalDpi xmlns:a14="http://schemas.microsoft.com/office/drawing/2010/main" val="0"/>
              </a:ext>
            </a:extLst>
          </a:blip>
          <a:srcRect l="4295" r="18689" b="9546"/>
          <a:stretch>
            <a:fillRect/>
          </a:stretch>
        </p:blipFill>
        <p:spPr>
          <a:xfrm>
            <a:off x="8194675" y="3134995"/>
            <a:ext cx="3749675" cy="3723640"/>
          </a:xfrm>
          <a:prstGeom prst="ellipse">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rcRect t="18309" r="63387" b="43217"/>
          <a:stretch>
            <a:fillRect/>
          </a:stretch>
        </p:blipFill>
        <p:spPr>
          <a:xfrm>
            <a:off x="145744" y="156688"/>
            <a:ext cx="2702402" cy="1597970"/>
          </a:xfrm>
          <a:prstGeom prst="rect">
            <a:avLst/>
          </a:prstGeom>
        </p:spPr>
      </p:pic>
      <p:grpSp>
        <p:nvGrpSpPr>
          <p:cNvPr id="5" name="组合 4"/>
          <p:cNvGrpSpPr/>
          <p:nvPr/>
        </p:nvGrpSpPr>
        <p:grpSpPr>
          <a:xfrm rot="920444">
            <a:off x="979639" y="148949"/>
            <a:ext cx="539850" cy="529924"/>
            <a:chOff x="10646778" y="4753862"/>
            <a:chExt cx="751521" cy="737702"/>
          </a:xfrm>
        </p:grpSpPr>
        <p:sp>
          <p:nvSpPr>
            <p:cNvPr id="6"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7" name="组合 6"/>
            <p:cNvGrpSpPr/>
            <p:nvPr/>
          </p:nvGrpSpPr>
          <p:grpSpPr>
            <a:xfrm>
              <a:off x="10646778" y="4762829"/>
              <a:ext cx="749726" cy="728735"/>
              <a:chOff x="11012539" y="4493889"/>
              <a:chExt cx="749726" cy="728735"/>
            </a:xfrm>
          </p:grpSpPr>
          <p:sp>
            <p:nvSpPr>
              <p:cNvPr id="8"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9"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0"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
        <p:nvSpPr>
          <p:cNvPr id="11" name="Text Box 2"/>
          <p:cNvSpPr txBox="1">
            <a:spLocks noChangeArrowheads="1"/>
          </p:cNvSpPr>
          <p:nvPr/>
        </p:nvSpPr>
        <p:spPr bwMode="auto">
          <a:xfrm>
            <a:off x="711273" y="674124"/>
            <a:ext cx="1655325" cy="523220"/>
          </a:xfrm>
          <a:prstGeom prst="rect">
            <a:avLst/>
          </a:prstGeom>
          <a:noFill/>
        </p:spPr>
        <p:txBody>
          <a:bodyPr wrap="non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2800" b="1" dirty="0"/>
              <a:t>语言区域</a:t>
            </a:r>
            <a:endParaRPr lang="zh-CN" altLang="en-US" sz="2800" b="1" dirty="0"/>
          </a:p>
        </p:txBody>
      </p:sp>
      <p:pic>
        <p:nvPicPr>
          <p:cNvPr id="43" name="PA_图片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388281" y="5435316"/>
            <a:ext cx="1703445" cy="1266208"/>
          </a:xfrm>
          <a:prstGeom prst="rect">
            <a:avLst/>
          </a:prstGeom>
        </p:spPr>
      </p:pic>
      <p:pic>
        <p:nvPicPr>
          <p:cNvPr id="44" name="PA_图片 1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8618740" y="674124"/>
            <a:ext cx="1077620" cy="799594"/>
          </a:xfrm>
          <a:prstGeom prst="rect">
            <a:avLst/>
          </a:prstGeom>
        </p:spPr>
      </p:pic>
      <p:pic>
        <p:nvPicPr>
          <p:cNvPr id="45" name="PA_图片 13"/>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5096420" y="-16224"/>
            <a:ext cx="1635536" cy="1213568"/>
          </a:xfrm>
          <a:prstGeom prst="rect">
            <a:avLst/>
          </a:prstGeom>
        </p:spPr>
      </p:pic>
      <p:pic>
        <p:nvPicPr>
          <p:cNvPr id="46" name="PA_图片 12"/>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9999597" y="5815325"/>
            <a:ext cx="1943996" cy="844523"/>
          </a:xfrm>
          <a:prstGeom prst="rect">
            <a:avLst/>
          </a:prstGeom>
        </p:spPr>
      </p:pic>
      <p:sp>
        <p:nvSpPr>
          <p:cNvPr id="12" name="文本框 11"/>
          <p:cNvSpPr txBox="1"/>
          <p:nvPr/>
        </p:nvSpPr>
        <p:spPr>
          <a:xfrm>
            <a:off x="2121258" y="1430115"/>
            <a:ext cx="7679094" cy="1322070"/>
          </a:xfrm>
          <a:prstGeom prst="rect">
            <a:avLst/>
          </a:prstGeom>
          <a:noFill/>
        </p:spPr>
        <p:txBody>
          <a:bodyPr wrap="square">
            <a:spAutoFit/>
          </a:bodyPr>
          <a:lstStyle/>
          <a:p>
            <a:r>
              <a:rPr lang="zh-CN" altLang="en-US" sz="2000" dirty="0">
                <a:ea typeface="黑体" panose="02010609060101010101" pitchFamily="49" charset="-122"/>
              </a:rPr>
              <a:t>     幼儿语言区域活动，是发展幼儿语言的有效途径，可以是早期阅读，还可以是续编游戏等。在组织开展语言区域活动的思维游戏时，融入“阅读”，通过教师有目的、有计划、有层次的指导，使幼儿可以在语言区域中尽情地看、读、玩、说、交流和表演。</a:t>
            </a:r>
            <a:endParaRPr lang="zh-CN" altLang="en-US" sz="2000" dirty="0">
              <a:ea typeface="黑体" panose="02010609060101010101" pitchFamily="49" charset="-122"/>
            </a:endParaRPr>
          </a:p>
        </p:txBody>
      </p:sp>
      <p:grpSp>
        <p:nvGrpSpPr>
          <p:cNvPr id="3" name="Group 36"/>
          <p:cNvGrpSpPr/>
          <p:nvPr/>
        </p:nvGrpSpPr>
        <p:grpSpPr>
          <a:xfrm>
            <a:off x="9678118" y="82858"/>
            <a:ext cx="2513882" cy="1973483"/>
            <a:chOff x="917853" y="3727778"/>
            <a:chExt cx="2513882" cy="1973483"/>
          </a:xfrm>
        </p:grpSpPr>
        <p:pic>
          <p:nvPicPr>
            <p:cNvPr id="13"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028676">
              <a:off x="1395352" y="4927601"/>
              <a:ext cx="994334" cy="773660"/>
            </a:xfrm>
            <a:prstGeom prst="rect">
              <a:avLst/>
            </a:prstGeom>
          </p:spPr>
        </p:pic>
        <p:pic>
          <p:nvPicPr>
            <p:cNvPr id="14" name="Picture 3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826084">
              <a:off x="2157526" y="3851728"/>
              <a:ext cx="1398159" cy="1150259"/>
            </a:xfrm>
            <a:prstGeom prst="rect">
              <a:avLst/>
            </a:prstGeom>
          </p:spPr>
        </p:pic>
        <p:pic>
          <p:nvPicPr>
            <p:cNvPr id="15" name="Picture 3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806120">
              <a:off x="917853" y="4253387"/>
              <a:ext cx="642958" cy="419380"/>
            </a:xfrm>
            <a:prstGeom prst="rect">
              <a:avLst/>
            </a:prstGeom>
          </p:spPr>
        </p:pic>
      </p:grpSp>
      <p:sp>
        <p:nvSpPr>
          <p:cNvPr id="16" name="文本框 15"/>
          <p:cNvSpPr txBox="1"/>
          <p:nvPr/>
        </p:nvSpPr>
        <p:spPr>
          <a:xfrm>
            <a:off x="4999742" y="3591900"/>
            <a:ext cx="6922755" cy="3169285"/>
          </a:xfrm>
          <a:prstGeom prst="rect">
            <a:avLst/>
          </a:prstGeom>
          <a:noFill/>
        </p:spPr>
        <p:txBody>
          <a:bodyPr wrap="square">
            <a:spAutoFit/>
          </a:bodyPr>
          <a:lstStyle/>
          <a:p>
            <a:pPr marL="0" marR="0" indent="243840" algn="just">
              <a:spcBef>
                <a:spcPts val="0"/>
              </a:spcBef>
              <a:spcAft>
                <a:spcPts val="0"/>
              </a:spcAft>
            </a:pPr>
            <a:r>
              <a:rPr lang="zh-CN" altLang="en-US" sz="2000" b="1" kern="100" dirty="0">
                <a:effectLst/>
                <a:latin typeface="黑体" panose="02010609060101010101" pitchFamily="49" charset="-122"/>
                <a:ea typeface="黑体" panose="02010609060101010101" pitchFamily="49" charset="-122"/>
                <a:cs typeface="Times New Roman" panose="02020603050405020304" pitchFamily="18" charset="0"/>
              </a:rPr>
              <a:t>案例：中班语言思维活动“续编故事”</a:t>
            </a:r>
            <a:endParaRPr lang="zh-CN" altLang="en-US" sz="2000" b="1" kern="100" dirty="0">
              <a:effectLst/>
              <a:latin typeface="黑体" panose="02010609060101010101" pitchFamily="49" charset="-122"/>
              <a:ea typeface="黑体" panose="02010609060101010101" pitchFamily="49" charset="-122"/>
              <a:cs typeface="Times New Roman" panose="02020603050405020304" pitchFamily="18" charset="0"/>
            </a:endParaRPr>
          </a:p>
          <a:p>
            <a:pPr marL="0" marR="0" indent="243840" algn="just">
              <a:spcBef>
                <a:spcPts val="0"/>
              </a:spcBef>
              <a:spcAft>
                <a:spcPts val="0"/>
              </a:spcAft>
            </a:pPr>
            <a:r>
              <a:rPr lang="en-US" altLang="zh-CN" sz="2000" kern="100" dirty="0">
                <a:effectLst/>
                <a:latin typeface="黑体" panose="02010609060101010101" pitchFamily="49" charset="-122"/>
                <a:ea typeface="黑体" panose="02010609060101010101" pitchFamily="49" charset="-122"/>
                <a:cs typeface="Times New Roman" panose="02020603050405020304" pitchFamily="18" charset="0"/>
              </a:rPr>
              <a:t>《</a:t>
            </a: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树林里的怪事</a:t>
            </a:r>
            <a:r>
              <a:rPr lang="en-US" altLang="zh-CN" sz="2000" kern="100" dirty="0">
                <a:effectLst/>
                <a:latin typeface="黑体" panose="02010609060101010101" pitchFamily="49" charset="-122"/>
                <a:ea typeface="黑体" panose="02010609060101010101" pitchFamily="49" charset="-122"/>
                <a:cs typeface="Times New Roman" panose="02020603050405020304" pitchFamily="18" charset="0"/>
              </a:rPr>
              <a:t>》</a:t>
            </a: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是一篇奇妙的，充满想象力的故事。第一天，小鼹鼠看到了一件奇怪的事情：树叶走来走去。当发现原因后，他觉得这个游戏好玩。第二天，小鼹鼠也想了一个好玩的游戏。接下来几天，树林里每天都有奇怪的事发生。到第四天，天空上有一块花手帕在飘来飘去，一直没有掉下来。让幼儿来想想是怎么回事。故事中大胆的想象引领幼儿走进神奇的童趣世界，接下来让幼儿续编第五天、第六天等。在想象和讲述的游戏过程中发展幼儿的想象力、思维力和语言表达能力。</a:t>
            </a:r>
            <a:endPar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endParaRPr>
          </a:p>
        </p:txBody>
      </p:sp>
      <p:pic>
        <p:nvPicPr>
          <p:cNvPr id="18" name="图片 17"/>
          <p:cNvPicPr>
            <a:picLocks noChangeAspect="1"/>
          </p:cNvPicPr>
          <p:nvPr/>
        </p:nvPicPr>
        <p:blipFill>
          <a:blip r:embed="rId13"/>
          <a:stretch>
            <a:fillRect/>
          </a:stretch>
        </p:blipFill>
        <p:spPr>
          <a:xfrm>
            <a:off x="2287193" y="3676884"/>
            <a:ext cx="2091342" cy="28623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125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rcRect t="18309" r="63387" b="43217"/>
          <a:stretch>
            <a:fillRect/>
          </a:stretch>
        </p:blipFill>
        <p:spPr>
          <a:xfrm>
            <a:off x="145744" y="156688"/>
            <a:ext cx="2702402" cy="1597970"/>
          </a:xfrm>
          <a:prstGeom prst="rect">
            <a:avLst/>
          </a:prstGeom>
        </p:spPr>
      </p:pic>
      <p:grpSp>
        <p:nvGrpSpPr>
          <p:cNvPr id="5" name="组合 4"/>
          <p:cNvGrpSpPr/>
          <p:nvPr/>
        </p:nvGrpSpPr>
        <p:grpSpPr>
          <a:xfrm rot="920444">
            <a:off x="979639" y="148949"/>
            <a:ext cx="539850" cy="529924"/>
            <a:chOff x="10646778" y="4753862"/>
            <a:chExt cx="751521" cy="737702"/>
          </a:xfrm>
        </p:grpSpPr>
        <p:sp>
          <p:nvSpPr>
            <p:cNvPr id="6"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7" name="组合 6"/>
            <p:cNvGrpSpPr/>
            <p:nvPr/>
          </p:nvGrpSpPr>
          <p:grpSpPr>
            <a:xfrm>
              <a:off x="10646778" y="4762829"/>
              <a:ext cx="749726" cy="728735"/>
              <a:chOff x="11012539" y="4493889"/>
              <a:chExt cx="749726" cy="728735"/>
            </a:xfrm>
          </p:grpSpPr>
          <p:sp>
            <p:nvSpPr>
              <p:cNvPr id="8"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9"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0"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
        <p:nvSpPr>
          <p:cNvPr id="11" name="Text Box 2"/>
          <p:cNvSpPr txBox="1">
            <a:spLocks noChangeArrowheads="1"/>
          </p:cNvSpPr>
          <p:nvPr/>
        </p:nvSpPr>
        <p:spPr bwMode="auto">
          <a:xfrm>
            <a:off x="711273" y="674124"/>
            <a:ext cx="1655325" cy="523220"/>
          </a:xfrm>
          <a:prstGeom prst="rect">
            <a:avLst/>
          </a:prstGeom>
          <a:noFill/>
        </p:spPr>
        <p:txBody>
          <a:bodyPr wrap="non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2800" b="1" dirty="0"/>
              <a:t>社会区域</a:t>
            </a:r>
            <a:endParaRPr lang="zh-CN" altLang="en-US" sz="2800" b="1" dirty="0"/>
          </a:p>
        </p:txBody>
      </p:sp>
      <p:pic>
        <p:nvPicPr>
          <p:cNvPr id="43" name="PA_图片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388281" y="5435316"/>
            <a:ext cx="1703445" cy="1266208"/>
          </a:xfrm>
          <a:prstGeom prst="rect">
            <a:avLst/>
          </a:prstGeom>
        </p:spPr>
      </p:pic>
      <p:pic>
        <p:nvPicPr>
          <p:cNvPr id="44" name="PA_图片 1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8503107" y="524468"/>
            <a:ext cx="1077620" cy="799594"/>
          </a:xfrm>
          <a:prstGeom prst="rect">
            <a:avLst/>
          </a:prstGeom>
        </p:spPr>
      </p:pic>
      <p:pic>
        <p:nvPicPr>
          <p:cNvPr id="45" name="PA_图片 13"/>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4426993" y="-16224"/>
            <a:ext cx="1635536" cy="1213568"/>
          </a:xfrm>
          <a:prstGeom prst="rect">
            <a:avLst/>
          </a:prstGeom>
        </p:spPr>
      </p:pic>
      <p:pic>
        <p:nvPicPr>
          <p:cNvPr id="46" name="PA_图片 12"/>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9999597" y="5815325"/>
            <a:ext cx="1943996" cy="844523"/>
          </a:xfrm>
          <a:prstGeom prst="rect">
            <a:avLst/>
          </a:prstGeom>
        </p:spPr>
      </p:pic>
      <p:sp>
        <p:nvSpPr>
          <p:cNvPr id="12" name="文本框 11"/>
          <p:cNvSpPr txBox="1"/>
          <p:nvPr/>
        </p:nvSpPr>
        <p:spPr>
          <a:xfrm>
            <a:off x="2110599" y="1231966"/>
            <a:ext cx="7888998" cy="1938992"/>
          </a:xfrm>
          <a:prstGeom prst="rect">
            <a:avLst/>
          </a:prstGeom>
          <a:noFill/>
        </p:spPr>
        <p:txBody>
          <a:bodyPr wrap="square">
            <a:spAutoFit/>
          </a:bodyPr>
          <a:lstStyle/>
          <a:p>
            <a:pPr marL="0" marR="0" indent="243840" algn="just">
              <a:spcBef>
                <a:spcPts val="0"/>
              </a:spcBef>
              <a:spcAft>
                <a:spcPts val="0"/>
              </a:spcAft>
            </a:pP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  </a:t>
            </a: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社会区域活动为幼儿创设了一个小小的社会形式，营造了宽松、自然的活动氛围。幼儿在与环境、教师、同伴的交往中，获得一些社会性的认知，形成典型的行为方式。因此，如何充分利用区域活动这一活动形式，引导幼儿主动发展健康的社会认知系统，从而提高幼儿在日常生活中的一些交往等方面的思维能力，使幼儿的社会性发展得以良性循环，应该引起教育者的关注与重视。</a:t>
            </a:r>
            <a:endParaRPr lang="zh-CN" altLang="en-US" sz="2000" kern="100" dirty="0">
              <a:effectLst/>
              <a:latin typeface="Calibri" panose="020F0502020204030204" charset="0"/>
              <a:ea typeface="黑体" panose="02010609060101010101" pitchFamily="49" charset="-122"/>
              <a:cs typeface="Times New Roman" panose="02020603050405020304" pitchFamily="18" charset="0"/>
            </a:endParaRPr>
          </a:p>
        </p:txBody>
      </p:sp>
      <p:pic>
        <p:nvPicPr>
          <p:cNvPr id="2" name="图片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141970" y="-614814"/>
            <a:ext cx="2514350" cy="2641140"/>
          </a:xfrm>
          <a:prstGeom prst="rect">
            <a:avLst/>
          </a:prstGeom>
        </p:spPr>
      </p:pic>
      <p:graphicFrame>
        <p:nvGraphicFramePr>
          <p:cNvPr id="16" name="图示 15"/>
          <p:cNvGraphicFramePr/>
          <p:nvPr/>
        </p:nvGraphicFramePr>
        <p:xfrm>
          <a:off x="2561734" y="3429000"/>
          <a:ext cx="8172793" cy="390741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3" name="文本框 12"/>
          <p:cNvSpPr txBox="1"/>
          <p:nvPr/>
        </p:nvSpPr>
        <p:spPr>
          <a:xfrm>
            <a:off x="2006886" y="3143017"/>
            <a:ext cx="7992711" cy="1015663"/>
          </a:xfrm>
          <a:prstGeom prst="rect">
            <a:avLst/>
          </a:prstGeom>
          <a:noFill/>
        </p:spPr>
        <p:txBody>
          <a:bodyPr wrap="square">
            <a:spAutoFit/>
          </a:bodyPr>
          <a:lstStyle/>
          <a:p>
            <a:r>
              <a:rPr lang="zh-CN" altLang="en-US" sz="2000" b="1" dirty="0">
                <a:latin typeface="黑体" panose="02010609060101010101" pitchFamily="49" charset="-122"/>
                <a:ea typeface="黑体" panose="02010609060101010101" pitchFamily="49" charset="-122"/>
              </a:rPr>
              <a:t>    社会区域活动中的游戏不同于其他游戏的最明显的区别是合作。</a:t>
            </a:r>
            <a:endParaRPr lang="en-US" altLang="zh-CN" sz="2000" b="1"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社会区域活动中的思维游戏可以一个人也可以两个人以上进行，赢了会帮助他人，输了也不气馁。</a:t>
            </a:r>
            <a:endParaRPr lang="zh-CN" altLang="en-US" sz="2000"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图片 132"/>
          <p:cNvPicPr>
            <a:picLocks noChangeAspect="1"/>
          </p:cNvPicPr>
          <p:nvPr/>
        </p:nvPicPr>
        <p:blipFill>
          <a:blip r:embed="rId1">
            <a:extLst>
              <a:ext uri="{28A0092B-C50C-407E-A947-70E740481C1C}">
                <a14:useLocalDpi xmlns:a14="http://schemas.microsoft.com/office/drawing/2010/main" val="0"/>
              </a:ext>
            </a:extLst>
          </a:blip>
          <a:srcRect t="18309" r="63387" b="43217"/>
          <a:stretch>
            <a:fillRect/>
          </a:stretch>
        </p:blipFill>
        <p:spPr>
          <a:xfrm>
            <a:off x="417182" y="-357380"/>
            <a:ext cx="11003490" cy="6506524"/>
          </a:xfrm>
          <a:prstGeom prst="rect">
            <a:avLst/>
          </a:prstGeom>
        </p:spPr>
      </p:pic>
      <p:grpSp>
        <p:nvGrpSpPr>
          <p:cNvPr id="91" name="01 45"/>
          <p:cNvGrpSpPr/>
          <p:nvPr/>
        </p:nvGrpSpPr>
        <p:grpSpPr>
          <a:xfrm>
            <a:off x="3525057" y="1794391"/>
            <a:ext cx="1284558" cy="1284558"/>
            <a:chOff x="2132930" y="1035327"/>
            <a:chExt cx="1307248" cy="1307248"/>
          </a:xfrm>
        </p:grpSpPr>
        <p:grpSp>
          <p:nvGrpSpPr>
            <p:cNvPr id="92" name="01 46"/>
            <p:cNvGrpSpPr/>
            <p:nvPr/>
          </p:nvGrpSpPr>
          <p:grpSpPr>
            <a:xfrm rot="20755360">
              <a:off x="2132930" y="1035327"/>
              <a:ext cx="1307248" cy="1307248"/>
              <a:chOff x="5153025" y="4019551"/>
              <a:chExt cx="1866899" cy="1866899"/>
            </a:xfrm>
          </p:grpSpPr>
          <p:sp>
            <p:nvSpPr>
              <p:cNvPr id="94" name="01 48"/>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95" name="01 49"/>
              <p:cNvGrpSpPr/>
              <p:nvPr/>
            </p:nvGrpSpPr>
            <p:grpSpPr>
              <a:xfrm>
                <a:off x="6050915" y="4019551"/>
                <a:ext cx="71120" cy="1866899"/>
                <a:chOff x="6072187" y="3914775"/>
                <a:chExt cx="0" cy="2143125"/>
              </a:xfrm>
            </p:grpSpPr>
            <p:cxnSp>
              <p:nvCxnSpPr>
                <p:cNvPr id="105" name="直接连接符 104"/>
                <p:cNvCxnSpPr/>
                <p:nvPr/>
              </p:nvCxnSpPr>
              <p:spPr>
                <a:xfrm flipH="1">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flipH="1">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6" name="01 50"/>
              <p:cNvGrpSpPr/>
              <p:nvPr/>
            </p:nvGrpSpPr>
            <p:grpSpPr>
              <a:xfrm rot="16200000">
                <a:off x="6050915" y="4019551"/>
                <a:ext cx="71120" cy="1866899"/>
                <a:chOff x="6072187" y="3914775"/>
                <a:chExt cx="0" cy="2143125"/>
              </a:xfrm>
            </p:grpSpPr>
            <p:cxnSp>
              <p:nvCxnSpPr>
                <p:cNvPr id="103" name="直接连接符 102"/>
                <p:cNvCxnSpPr/>
                <p:nvPr/>
              </p:nvCxnSpPr>
              <p:spPr>
                <a:xfrm flipH="1">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flipH="1">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7" name="01 51"/>
              <p:cNvGrpSpPr/>
              <p:nvPr/>
            </p:nvGrpSpPr>
            <p:grpSpPr>
              <a:xfrm rot="2700000">
                <a:off x="6050915" y="4019551"/>
                <a:ext cx="71120" cy="1866899"/>
                <a:chOff x="6072187" y="3914775"/>
                <a:chExt cx="0" cy="2143125"/>
              </a:xfrm>
            </p:grpSpPr>
            <p:cxnSp>
              <p:nvCxnSpPr>
                <p:cNvPr id="101" name="直接连接符 100"/>
                <p:cNvCxnSpPr/>
                <p:nvPr/>
              </p:nvCxnSpPr>
              <p:spPr>
                <a:xfrm flipH="1">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flipH="1">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8" name="01 52"/>
              <p:cNvGrpSpPr/>
              <p:nvPr/>
            </p:nvGrpSpPr>
            <p:grpSpPr>
              <a:xfrm rot="18900000" flipH="1">
                <a:off x="6050915" y="4019551"/>
                <a:ext cx="71120" cy="1866899"/>
                <a:chOff x="6072187" y="3914775"/>
                <a:chExt cx="0" cy="2143125"/>
              </a:xfrm>
            </p:grpSpPr>
            <p:cxnSp>
              <p:nvCxnSpPr>
                <p:cNvPr id="99" name="直接连接符 98"/>
                <p:cNvCxnSpPr/>
                <p:nvPr/>
              </p:nvCxnSpPr>
              <p:spPr>
                <a:xfrm flipH="1">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H="1">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93" name="弧形 92"/>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ea typeface="黑体" panose="02010609060101010101" pitchFamily="49" charset="-122"/>
              </a:endParaRPr>
            </a:p>
          </p:txBody>
        </p:sp>
      </p:grpSp>
      <p:grpSp>
        <p:nvGrpSpPr>
          <p:cNvPr id="107" name="01 40"/>
          <p:cNvGrpSpPr/>
          <p:nvPr/>
        </p:nvGrpSpPr>
        <p:grpSpPr>
          <a:xfrm>
            <a:off x="2426458" y="2186208"/>
            <a:ext cx="2557690" cy="1569566"/>
            <a:chOff x="8726219" y="-661205"/>
            <a:chExt cx="2154936" cy="1322409"/>
          </a:xfrm>
        </p:grpSpPr>
        <p:sp>
          <p:nvSpPr>
            <p:cNvPr id="108" name="01 41"/>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09" name="01 43"/>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nvGrpSpPr>
          <p:cNvPr id="43" name="组合 42"/>
          <p:cNvGrpSpPr/>
          <p:nvPr/>
        </p:nvGrpSpPr>
        <p:grpSpPr>
          <a:xfrm>
            <a:off x="795" y="4595446"/>
            <a:ext cx="6346925" cy="2262554"/>
            <a:chOff x="0" y="4595446"/>
            <a:chExt cx="6346925" cy="2262554"/>
          </a:xfrm>
        </p:grpSpPr>
        <p:sp>
          <p:nvSpPr>
            <p:cNvPr id="44" name="任意多边形 43"/>
            <p:cNvSpPr/>
            <p:nvPr/>
          </p:nvSpPr>
          <p:spPr>
            <a:xfrm>
              <a:off x="0" y="4611187"/>
              <a:ext cx="6302768" cy="2246813"/>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outerShdw blurRad="203200" dist="63500" dir="18900000" algn="bl"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45" name="任意多边形 44"/>
            <p:cNvSpPr/>
            <p:nvPr/>
          </p:nvSpPr>
          <p:spPr>
            <a:xfrm>
              <a:off x="0" y="4595446"/>
              <a:ext cx="6346925" cy="2262554"/>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nvGrpSpPr>
          <p:cNvPr id="26" name="Group 4"/>
          <p:cNvGrpSpPr>
            <a:grpSpLocks noChangeAspect="1"/>
          </p:cNvGrpSpPr>
          <p:nvPr/>
        </p:nvGrpSpPr>
        <p:grpSpPr>
          <a:xfrm>
            <a:off x="11088004" y="0"/>
            <a:ext cx="1061524" cy="1068554"/>
            <a:chOff x="3689" y="2008"/>
            <a:chExt cx="302" cy="304"/>
          </a:xfrm>
        </p:grpSpPr>
        <p:sp>
          <p:nvSpPr>
            <p:cNvPr id="27" name="Freeform 5"/>
            <p:cNvSpPr>
              <a:spLocks noEditPoints="1"/>
            </p:cNvSpPr>
            <p:nvPr/>
          </p:nvSpPr>
          <p:spPr bwMode="auto">
            <a:xfrm>
              <a:off x="3689" y="2047"/>
              <a:ext cx="138" cy="130"/>
            </a:xfrm>
            <a:custGeom>
              <a:avLst/>
              <a:gdLst>
                <a:gd name="T0" fmla="*/ 46 w 57"/>
                <a:gd name="T1" fmla="*/ 20 h 54"/>
                <a:gd name="T2" fmla="*/ 38 w 57"/>
                <a:gd name="T3" fmla="*/ 22 h 54"/>
                <a:gd name="T4" fmla="*/ 43 w 57"/>
                <a:gd name="T5" fmla="*/ 16 h 54"/>
                <a:gd name="T6" fmla="*/ 43 w 57"/>
                <a:gd name="T7" fmla="*/ 2 h 54"/>
                <a:gd name="T8" fmla="*/ 31 w 57"/>
                <a:gd name="T9" fmla="*/ 9 h 54"/>
                <a:gd name="T10" fmla="*/ 29 w 57"/>
                <a:gd name="T11" fmla="*/ 16 h 54"/>
                <a:gd name="T12" fmla="*/ 26 w 57"/>
                <a:gd name="T13" fmla="*/ 9 h 54"/>
                <a:gd name="T14" fmla="*/ 14 w 57"/>
                <a:gd name="T15" fmla="*/ 2 h 54"/>
                <a:gd name="T16" fmla="*/ 14 w 57"/>
                <a:gd name="T17" fmla="*/ 16 h 54"/>
                <a:gd name="T18" fmla="*/ 19 w 57"/>
                <a:gd name="T19" fmla="*/ 22 h 54"/>
                <a:gd name="T20" fmla="*/ 12 w 57"/>
                <a:gd name="T21" fmla="*/ 20 h 54"/>
                <a:gd name="T22" fmla="*/ 0 w 57"/>
                <a:gd name="T23" fmla="*/ 27 h 54"/>
                <a:gd name="T24" fmla="*/ 12 w 57"/>
                <a:gd name="T25" fmla="*/ 34 h 54"/>
                <a:gd name="T26" fmla="*/ 19 w 57"/>
                <a:gd name="T27" fmla="*/ 33 h 54"/>
                <a:gd name="T28" fmla="*/ 14 w 57"/>
                <a:gd name="T29" fmla="*/ 38 h 54"/>
                <a:gd name="T30" fmla="*/ 14 w 57"/>
                <a:gd name="T31" fmla="*/ 52 h 54"/>
                <a:gd name="T32" fmla="*/ 26 w 57"/>
                <a:gd name="T33" fmla="*/ 45 h 54"/>
                <a:gd name="T34" fmla="*/ 29 w 57"/>
                <a:gd name="T35" fmla="*/ 38 h 54"/>
                <a:gd name="T36" fmla="*/ 31 w 57"/>
                <a:gd name="T37" fmla="*/ 45 h 54"/>
                <a:gd name="T38" fmla="*/ 43 w 57"/>
                <a:gd name="T39" fmla="*/ 52 h 54"/>
                <a:gd name="T40" fmla="*/ 43 w 57"/>
                <a:gd name="T41" fmla="*/ 38 h 54"/>
                <a:gd name="T42" fmla="*/ 38 w 57"/>
                <a:gd name="T43" fmla="*/ 33 h 54"/>
                <a:gd name="T44" fmla="*/ 46 w 57"/>
                <a:gd name="T45" fmla="*/ 34 h 54"/>
                <a:gd name="T46" fmla="*/ 57 w 57"/>
                <a:gd name="T47" fmla="*/ 27 h 54"/>
                <a:gd name="T48" fmla="*/ 46 w 57"/>
                <a:gd name="T49" fmla="*/ 20 h 54"/>
                <a:gd name="T50" fmla="*/ 32 w 57"/>
                <a:gd name="T51" fmla="*/ 32 h 54"/>
                <a:gd name="T52" fmla="*/ 24 w 57"/>
                <a:gd name="T53" fmla="*/ 30 h 54"/>
                <a:gd name="T54" fmla="*/ 26 w 57"/>
                <a:gd name="T55" fmla="*/ 22 h 54"/>
                <a:gd name="T56" fmla="*/ 34 w 57"/>
                <a:gd name="T57" fmla="*/ 24 h 54"/>
                <a:gd name="T58" fmla="*/ 32 w 57"/>
                <a:gd name="T59"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 h="54">
                  <a:moveTo>
                    <a:pt x="46" y="20"/>
                  </a:moveTo>
                  <a:cubicBezTo>
                    <a:pt x="43" y="20"/>
                    <a:pt x="41" y="21"/>
                    <a:pt x="38" y="22"/>
                  </a:cubicBezTo>
                  <a:cubicBezTo>
                    <a:pt x="40" y="20"/>
                    <a:pt x="42" y="18"/>
                    <a:pt x="43" y="16"/>
                  </a:cubicBezTo>
                  <a:cubicBezTo>
                    <a:pt x="47" y="9"/>
                    <a:pt x="46" y="4"/>
                    <a:pt x="43" y="2"/>
                  </a:cubicBezTo>
                  <a:cubicBezTo>
                    <a:pt x="40" y="0"/>
                    <a:pt x="35" y="2"/>
                    <a:pt x="31" y="9"/>
                  </a:cubicBezTo>
                  <a:cubicBezTo>
                    <a:pt x="30" y="11"/>
                    <a:pt x="29" y="14"/>
                    <a:pt x="29" y="16"/>
                  </a:cubicBezTo>
                  <a:cubicBezTo>
                    <a:pt x="28" y="14"/>
                    <a:pt x="28" y="11"/>
                    <a:pt x="26" y="9"/>
                  </a:cubicBezTo>
                  <a:cubicBezTo>
                    <a:pt x="22" y="2"/>
                    <a:pt x="18" y="0"/>
                    <a:pt x="14" y="2"/>
                  </a:cubicBezTo>
                  <a:cubicBezTo>
                    <a:pt x="11" y="4"/>
                    <a:pt x="10" y="9"/>
                    <a:pt x="14" y="16"/>
                  </a:cubicBezTo>
                  <a:cubicBezTo>
                    <a:pt x="15" y="18"/>
                    <a:pt x="17" y="20"/>
                    <a:pt x="19" y="22"/>
                  </a:cubicBezTo>
                  <a:cubicBezTo>
                    <a:pt x="17" y="21"/>
                    <a:pt x="14" y="20"/>
                    <a:pt x="12" y="20"/>
                  </a:cubicBezTo>
                  <a:cubicBezTo>
                    <a:pt x="4" y="20"/>
                    <a:pt x="0" y="23"/>
                    <a:pt x="0" y="27"/>
                  </a:cubicBezTo>
                  <a:cubicBezTo>
                    <a:pt x="0" y="31"/>
                    <a:pt x="4" y="34"/>
                    <a:pt x="12" y="34"/>
                  </a:cubicBezTo>
                  <a:cubicBezTo>
                    <a:pt x="14" y="34"/>
                    <a:pt x="17" y="34"/>
                    <a:pt x="19" y="33"/>
                  </a:cubicBezTo>
                  <a:cubicBezTo>
                    <a:pt x="17" y="34"/>
                    <a:pt x="15" y="36"/>
                    <a:pt x="14" y="38"/>
                  </a:cubicBezTo>
                  <a:cubicBezTo>
                    <a:pt x="10" y="45"/>
                    <a:pt x="11" y="50"/>
                    <a:pt x="14" y="52"/>
                  </a:cubicBezTo>
                  <a:cubicBezTo>
                    <a:pt x="18" y="54"/>
                    <a:pt x="22" y="52"/>
                    <a:pt x="26" y="45"/>
                  </a:cubicBezTo>
                  <a:cubicBezTo>
                    <a:pt x="28" y="43"/>
                    <a:pt x="28" y="41"/>
                    <a:pt x="29" y="38"/>
                  </a:cubicBezTo>
                  <a:cubicBezTo>
                    <a:pt x="29" y="41"/>
                    <a:pt x="30" y="43"/>
                    <a:pt x="31" y="45"/>
                  </a:cubicBezTo>
                  <a:cubicBezTo>
                    <a:pt x="35" y="52"/>
                    <a:pt x="40" y="54"/>
                    <a:pt x="43" y="52"/>
                  </a:cubicBezTo>
                  <a:cubicBezTo>
                    <a:pt x="46" y="50"/>
                    <a:pt x="47" y="45"/>
                    <a:pt x="43" y="38"/>
                  </a:cubicBezTo>
                  <a:cubicBezTo>
                    <a:pt x="42" y="36"/>
                    <a:pt x="40" y="34"/>
                    <a:pt x="38" y="33"/>
                  </a:cubicBezTo>
                  <a:cubicBezTo>
                    <a:pt x="41" y="34"/>
                    <a:pt x="43" y="34"/>
                    <a:pt x="46" y="34"/>
                  </a:cubicBezTo>
                  <a:cubicBezTo>
                    <a:pt x="53" y="34"/>
                    <a:pt x="57" y="31"/>
                    <a:pt x="57" y="27"/>
                  </a:cubicBezTo>
                  <a:cubicBezTo>
                    <a:pt x="57" y="23"/>
                    <a:pt x="53" y="20"/>
                    <a:pt x="46" y="20"/>
                  </a:cubicBezTo>
                  <a:close/>
                  <a:moveTo>
                    <a:pt x="32" y="32"/>
                  </a:moveTo>
                  <a:cubicBezTo>
                    <a:pt x="29" y="34"/>
                    <a:pt x="25" y="33"/>
                    <a:pt x="24" y="30"/>
                  </a:cubicBezTo>
                  <a:cubicBezTo>
                    <a:pt x="22" y="27"/>
                    <a:pt x="23" y="24"/>
                    <a:pt x="26" y="22"/>
                  </a:cubicBezTo>
                  <a:cubicBezTo>
                    <a:pt x="29" y="21"/>
                    <a:pt x="32" y="22"/>
                    <a:pt x="34" y="24"/>
                  </a:cubicBezTo>
                  <a:cubicBezTo>
                    <a:pt x="35" y="27"/>
                    <a:pt x="34" y="31"/>
                    <a:pt x="32" y="32"/>
                  </a:cubicBezTo>
                  <a:close/>
                </a:path>
              </a:pathLst>
            </a:custGeom>
            <a:solidFill>
              <a:srgbClr val="AFDB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黑体" panose="02010609060101010101" pitchFamily="49" charset="-122"/>
              </a:endParaRPr>
            </a:p>
          </p:txBody>
        </p:sp>
        <p:sp>
          <p:nvSpPr>
            <p:cNvPr id="28" name="Freeform 6"/>
            <p:cNvSpPr>
              <a:spLocks noEditPoints="1"/>
            </p:cNvSpPr>
            <p:nvPr/>
          </p:nvSpPr>
          <p:spPr bwMode="auto">
            <a:xfrm>
              <a:off x="3805" y="2126"/>
              <a:ext cx="186" cy="186"/>
            </a:xfrm>
            <a:custGeom>
              <a:avLst/>
              <a:gdLst>
                <a:gd name="T0" fmla="*/ 63 w 77"/>
                <a:gd name="T1" fmla="*/ 35 h 77"/>
                <a:gd name="T2" fmla="*/ 53 w 77"/>
                <a:gd name="T3" fmla="*/ 35 h 77"/>
                <a:gd name="T4" fmla="*/ 61 w 77"/>
                <a:gd name="T5" fmla="*/ 29 h 77"/>
                <a:gd name="T6" fmla="*/ 66 w 77"/>
                <a:gd name="T7" fmla="*/ 11 h 77"/>
                <a:gd name="T8" fmla="*/ 48 w 77"/>
                <a:gd name="T9" fmla="*/ 16 h 77"/>
                <a:gd name="T10" fmla="*/ 43 w 77"/>
                <a:gd name="T11" fmla="*/ 24 h 77"/>
                <a:gd name="T12" fmla="*/ 42 w 77"/>
                <a:gd name="T13" fmla="*/ 14 h 77"/>
                <a:gd name="T14" fmla="*/ 29 w 77"/>
                <a:gd name="T15" fmla="*/ 1 h 77"/>
                <a:gd name="T16" fmla="*/ 24 w 77"/>
                <a:gd name="T17" fmla="*/ 19 h 77"/>
                <a:gd name="T18" fmla="*/ 28 w 77"/>
                <a:gd name="T19" fmla="*/ 28 h 77"/>
                <a:gd name="T20" fmla="*/ 19 w 77"/>
                <a:gd name="T21" fmla="*/ 23 h 77"/>
                <a:gd name="T22" fmla="*/ 2 w 77"/>
                <a:gd name="T23" fmla="*/ 29 h 77"/>
                <a:gd name="T24" fmla="*/ 14 w 77"/>
                <a:gd name="T25" fmla="*/ 42 h 77"/>
                <a:gd name="T26" fmla="*/ 24 w 77"/>
                <a:gd name="T27" fmla="*/ 42 h 77"/>
                <a:gd name="T28" fmla="*/ 16 w 77"/>
                <a:gd name="T29" fmla="*/ 48 h 77"/>
                <a:gd name="T30" fmla="*/ 12 w 77"/>
                <a:gd name="T31" fmla="*/ 66 h 77"/>
                <a:gd name="T32" fmla="*/ 29 w 77"/>
                <a:gd name="T33" fmla="*/ 61 h 77"/>
                <a:gd name="T34" fmla="*/ 35 w 77"/>
                <a:gd name="T35" fmla="*/ 53 h 77"/>
                <a:gd name="T36" fmla="*/ 35 w 77"/>
                <a:gd name="T37" fmla="*/ 63 h 77"/>
                <a:gd name="T38" fmla="*/ 49 w 77"/>
                <a:gd name="T39" fmla="*/ 76 h 77"/>
                <a:gd name="T40" fmla="*/ 54 w 77"/>
                <a:gd name="T41" fmla="*/ 58 h 77"/>
                <a:gd name="T42" fmla="*/ 49 w 77"/>
                <a:gd name="T43" fmla="*/ 49 h 77"/>
                <a:gd name="T44" fmla="*/ 58 w 77"/>
                <a:gd name="T45" fmla="*/ 54 h 77"/>
                <a:gd name="T46" fmla="*/ 76 w 77"/>
                <a:gd name="T47" fmla="*/ 49 h 77"/>
                <a:gd name="T48" fmla="*/ 63 w 77"/>
                <a:gd name="T49" fmla="*/ 35 h 77"/>
                <a:gd name="T50" fmla="*/ 41 w 77"/>
                <a:gd name="T51" fmla="*/ 46 h 77"/>
                <a:gd name="T52" fmla="*/ 31 w 77"/>
                <a:gd name="T53" fmla="*/ 41 h 77"/>
                <a:gd name="T54" fmla="*/ 37 w 77"/>
                <a:gd name="T55" fmla="*/ 31 h 77"/>
                <a:gd name="T56" fmla="*/ 46 w 77"/>
                <a:gd name="T57" fmla="*/ 37 h 77"/>
                <a:gd name="T58" fmla="*/ 41 w 77"/>
                <a:gd name="T59" fmla="*/ 4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7" h="77">
                  <a:moveTo>
                    <a:pt x="63" y="35"/>
                  </a:moveTo>
                  <a:cubicBezTo>
                    <a:pt x="60" y="34"/>
                    <a:pt x="56" y="34"/>
                    <a:pt x="53" y="35"/>
                  </a:cubicBezTo>
                  <a:cubicBezTo>
                    <a:pt x="56" y="33"/>
                    <a:pt x="59" y="32"/>
                    <a:pt x="61" y="29"/>
                  </a:cubicBezTo>
                  <a:cubicBezTo>
                    <a:pt x="69" y="22"/>
                    <a:pt x="70" y="15"/>
                    <a:pt x="66" y="11"/>
                  </a:cubicBezTo>
                  <a:cubicBezTo>
                    <a:pt x="62" y="8"/>
                    <a:pt x="55" y="8"/>
                    <a:pt x="48" y="16"/>
                  </a:cubicBezTo>
                  <a:cubicBezTo>
                    <a:pt x="46" y="18"/>
                    <a:pt x="44" y="21"/>
                    <a:pt x="43" y="24"/>
                  </a:cubicBezTo>
                  <a:cubicBezTo>
                    <a:pt x="43" y="21"/>
                    <a:pt x="43" y="17"/>
                    <a:pt x="42" y="14"/>
                  </a:cubicBezTo>
                  <a:cubicBezTo>
                    <a:pt x="39" y="4"/>
                    <a:pt x="34" y="0"/>
                    <a:pt x="29" y="1"/>
                  </a:cubicBezTo>
                  <a:cubicBezTo>
                    <a:pt x="24" y="3"/>
                    <a:pt x="21" y="9"/>
                    <a:pt x="24" y="19"/>
                  </a:cubicBezTo>
                  <a:cubicBezTo>
                    <a:pt x="24" y="22"/>
                    <a:pt x="26" y="25"/>
                    <a:pt x="28" y="28"/>
                  </a:cubicBezTo>
                  <a:cubicBezTo>
                    <a:pt x="25" y="26"/>
                    <a:pt x="22" y="24"/>
                    <a:pt x="19" y="23"/>
                  </a:cubicBezTo>
                  <a:cubicBezTo>
                    <a:pt x="9" y="21"/>
                    <a:pt x="3" y="24"/>
                    <a:pt x="2" y="29"/>
                  </a:cubicBezTo>
                  <a:cubicBezTo>
                    <a:pt x="0" y="34"/>
                    <a:pt x="4" y="39"/>
                    <a:pt x="14" y="42"/>
                  </a:cubicBezTo>
                  <a:cubicBezTo>
                    <a:pt x="17" y="43"/>
                    <a:pt x="21" y="43"/>
                    <a:pt x="24" y="42"/>
                  </a:cubicBezTo>
                  <a:cubicBezTo>
                    <a:pt x="21" y="44"/>
                    <a:pt x="18" y="46"/>
                    <a:pt x="16" y="48"/>
                  </a:cubicBezTo>
                  <a:cubicBezTo>
                    <a:pt x="8" y="55"/>
                    <a:pt x="8" y="62"/>
                    <a:pt x="12" y="66"/>
                  </a:cubicBezTo>
                  <a:cubicBezTo>
                    <a:pt x="15" y="69"/>
                    <a:pt x="22" y="69"/>
                    <a:pt x="29" y="61"/>
                  </a:cubicBezTo>
                  <a:cubicBezTo>
                    <a:pt x="32" y="59"/>
                    <a:pt x="33" y="56"/>
                    <a:pt x="35" y="53"/>
                  </a:cubicBezTo>
                  <a:cubicBezTo>
                    <a:pt x="34" y="56"/>
                    <a:pt x="34" y="60"/>
                    <a:pt x="35" y="63"/>
                  </a:cubicBezTo>
                  <a:cubicBezTo>
                    <a:pt x="38" y="73"/>
                    <a:pt x="43" y="77"/>
                    <a:pt x="49" y="76"/>
                  </a:cubicBezTo>
                  <a:cubicBezTo>
                    <a:pt x="54" y="74"/>
                    <a:pt x="57" y="68"/>
                    <a:pt x="54" y="58"/>
                  </a:cubicBezTo>
                  <a:cubicBezTo>
                    <a:pt x="53" y="55"/>
                    <a:pt x="51" y="52"/>
                    <a:pt x="49" y="49"/>
                  </a:cubicBezTo>
                  <a:cubicBezTo>
                    <a:pt x="52" y="51"/>
                    <a:pt x="55" y="53"/>
                    <a:pt x="58" y="54"/>
                  </a:cubicBezTo>
                  <a:cubicBezTo>
                    <a:pt x="68" y="56"/>
                    <a:pt x="74" y="54"/>
                    <a:pt x="76" y="49"/>
                  </a:cubicBezTo>
                  <a:cubicBezTo>
                    <a:pt x="77" y="43"/>
                    <a:pt x="73" y="38"/>
                    <a:pt x="63" y="35"/>
                  </a:cubicBezTo>
                  <a:close/>
                  <a:moveTo>
                    <a:pt x="41" y="46"/>
                  </a:moveTo>
                  <a:cubicBezTo>
                    <a:pt x="37" y="47"/>
                    <a:pt x="32" y="45"/>
                    <a:pt x="31" y="41"/>
                  </a:cubicBezTo>
                  <a:cubicBezTo>
                    <a:pt x="30" y="36"/>
                    <a:pt x="33" y="32"/>
                    <a:pt x="37" y="31"/>
                  </a:cubicBezTo>
                  <a:cubicBezTo>
                    <a:pt x="41" y="30"/>
                    <a:pt x="45" y="32"/>
                    <a:pt x="46" y="37"/>
                  </a:cubicBezTo>
                  <a:cubicBezTo>
                    <a:pt x="47" y="41"/>
                    <a:pt x="45" y="45"/>
                    <a:pt x="41" y="46"/>
                  </a:cubicBezTo>
                  <a:close/>
                </a:path>
              </a:pathLst>
            </a:custGeom>
            <a:solidFill>
              <a:srgbClr val="EC70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黑体" panose="02010609060101010101" pitchFamily="49" charset="-122"/>
              </a:endParaRPr>
            </a:p>
          </p:txBody>
        </p:sp>
        <p:sp>
          <p:nvSpPr>
            <p:cNvPr id="29" name="Freeform 7"/>
            <p:cNvSpPr>
              <a:spLocks noEditPoints="1"/>
            </p:cNvSpPr>
            <p:nvPr/>
          </p:nvSpPr>
          <p:spPr bwMode="auto">
            <a:xfrm>
              <a:off x="3863" y="2008"/>
              <a:ext cx="99" cy="97"/>
            </a:xfrm>
            <a:custGeom>
              <a:avLst/>
              <a:gdLst>
                <a:gd name="T0" fmla="*/ 24 w 41"/>
                <a:gd name="T1" fmla="*/ 8 h 40"/>
                <a:gd name="T2" fmla="*/ 21 w 41"/>
                <a:gd name="T3" fmla="*/ 12 h 40"/>
                <a:gd name="T4" fmla="*/ 21 w 41"/>
                <a:gd name="T5" fmla="*/ 7 h 40"/>
                <a:gd name="T6" fmla="*/ 13 w 41"/>
                <a:gd name="T7" fmla="*/ 1 h 40"/>
                <a:gd name="T8" fmla="*/ 11 w 41"/>
                <a:gd name="T9" fmla="*/ 11 h 40"/>
                <a:gd name="T10" fmla="*/ 14 w 41"/>
                <a:gd name="T11" fmla="*/ 15 h 40"/>
                <a:gd name="T12" fmla="*/ 9 w 41"/>
                <a:gd name="T13" fmla="*/ 14 h 40"/>
                <a:gd name="T14" fmla="*/ 0 w 41"/>
                <a:gd name="T15" fmla="*/ 17 h 40"/>
                <a:gd name="T16" fmla="*/ 8 w 41"/>
                <a:gd name="T17" fmla="*/ 24 h 40"/>
                <a:gd name="T18" fmla="*/ 13 w 41"/>
                <a:gd name="T19" fmla="*/ 23 h 40"/>
                <a:gd name="T20" fmla="*/ 9 w 41"/>
                <a:gd name="T21" fmla="*/ 26 h 40"/>
                <a:gd name="T22" fmla="*/ 8 w 41"/>
                <a:gd name="T23" fmla="*/ 36 h 40"/>
                <a:gd name="T24" fmla="*/ 17 w 41"/>
                <a:gd name="T25" fmla="*/ 33 h 40"/>
                <a:gd name="T26" fmla="*/ 19 w 41"/>
                <a:gd name="T27" fmla="*/ 28 h 40"/>
                <a:gd name="T28" fmla="*/ 20 w 41"/>
                <a:gd name="T29" fmla="*/ 33 h 40"/>
                <a:gd name="T30" fmla="*/ 28 w 41"/>
                <a:gd name="T31" fmla="*/ 39 h 40"/>
                <a:gd name="T32" fmla="*/ 30 w 41"/>
                <a:gd name="T33" fmla="*/ 29 h 40"/>
                <a:gd name="T34" fmla="*/ 27 w 41"/>
                <a:gd name="T35" fmla="*/ 25 h 40"/>
                <a:gd name="T36" fmla="*/ 32 w 41"/>
                <a:gd name="T37" fmla="*/ 27 h 40"/>
                <a:gd name="T38" fmla="*/ 40 w 41"/>
                <a:gd name="T39" fmla="*/ 23 h 40"/>
                <a:gd name="T40" fmla="*/ 33 w 41"/>
                <a:gd name="T41" fmla="*/ 17 h 40"/>
                <a:gd name="T42" fmla="*/ 28 w 41"/>
                <a:gd name="T43" fmla="*/ 17 h 40"/>
                <a:gd name="T44" fmla="*/ 32 w 41"/>
                <a:gd name="T45" fmla="*/ 14 h 40"/>
                <a:gd name="T46" fmla="*/ 33 w 41"/>
                <a:gd name="T47" fmla="*/ 4 h 40"/>
                <a:gd name="T48" fmla="*/ 24 w 41"/>
                <a:gd name="T49" fmla="*/ 8 h 40"/>
                <a:gd name="T50" fmla="*/ 24 w 41"/>
                <a:gd name="T51" fmla="*/ 21 h 40"/>
                <a:gd name="T52" fmla="*/ 20 w 41"/>
                <a:gd name="T53" fmla="*/ 24 h 40"/>
                <a:gd name="T54" fmla="*/ 16 w 41"/>
                <a:gd name="T55" fmla="*/ 20 h 40"/>
                <a:gd name="T56" fmla="*/ 21 w 41"/>
                <a:gd name="T57" fmla="*/ 16 h 40"/>
                <a:gd name="T58" fmla="*/ 24 w 41"/>
                <a:gd name="T59"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 h="40">
                  <a:moveTo>
                    <a:pt x="24" y="8"/>
                  </a:moveTo>
                  <a:cubicBezTo>
                    <a:pt x="23" y="9"/>
                    <a:pt x="22" y="11"/>
                    <a:pt x="21" y="12"/>
                  </a:cubicBezTo>
                  <a:cubicBezTo>
                    <a:pt x="21" y="11"/>
                    <a:pt x="21" y="9"/>
                    <a:pt x="21" y="7"/>
                  </a:cubicBezTo>
                  <a:cubicBezTo>
                    <a:pt x="19" y="2"/>
                    <a:pt x="15" y="0"/>
                    <a:pt x="13" y="1"/>
                  </a:cubicBezTo>
                  <a:cubicBezTo>
                    <a:pt x="10" y="2"/>
                    <a:pt x="9" y="6"/>
                    <a:pt x="11" y="11"/>
                  </a:cubicBezTo>
                  <a:cubicBezTo>
                    <a:pt x="12" y="13"/>
                    <a:pt x="13" y="14"/>
                    <a:pt x="14" y="15"/>
                  </a:cubicBezTo>
                  <a:cubicBezTo>
                    <a:pt x="13" y="14"/>
                    <a:pt x="11" y="14"/>
                    <a:pt x="9" y="14"/>
                  </a:cubicBezTo>
                  <a:cubicBezTo>
                    <a:pt x="4" y="13"/>
                    <a:pt x="1" y="15"/>
                    <a:pt x="0" y="17"/>
                  </a:cubicBezTo>
                  <a:cubicBezTo>
                    <a:pt x="0" y="20"/>
                    <a:pt x="2" y="23"/>
                    <a:pt x="8" y="24"/>
                  </a:cubicBezTo>
                  <a:cubicBezTo>
                    <a:pt x="10" y="24"/>
                    <a:pt x="11" y="24"/>
                    <a:pt x="13" y="23"/>
                  </a:cubicBezTo>
                  <a:cubicBezTo>
                    <a:pt x="12" y="24"/>
                    <a:pt x="10" y="25"/>
                    <a:pt x="9" y="26"/>
                  </a:cubicBezTo>
                  <a:cubicBezTo>
                    <a:pt x="6" y="31"/>
                    <a:pt x="6" y="34"/>
                    <a:pt x="8" y="36"/>
                  </a:cubicBezTo>
                  <a:cubicBezTo>
                    <a:pt x="10" y="38"/>
                    <a:pt x="14" y="37"/>
                    <a:pt x="17" y="33"/>
                  </a:cubicBezTo>
                  <a:cubicBezTo>
                    <a:pt x="18" y="31"/>
                    <a:pt x="19" y="30"/>
                    <a:pt x="19" y="28"/>
                  </a:cubicBezTo>
                  <a:cubicBezTo>
                    <a:pt x="19" y="30"/>
                    <a:pt x="20" y="32"/>
                    <a:pt x="20" y="33"/>
                  </a:cubicBezTo>
                  <a:cubicBezTo>
                    <a:pt x="22" y="38"/>
                    <a:pt x="25" y="40"/>
                    <a:pt x="28" y="39"/>
                  </a:cubicBezTo>
                  <a:cubicBezTo>
                    <a:pt x="31" y="38"/>
                    <a:pt x="32" y="35"/>
                    <a:pt x="30" y="29"/>
                  </a:cubicBezTo>
                  <a:cubicBezTo>
                    <a:pt x="29" y="28"/>
                    <a:pt x="28" y="26"/>
                    <a:pt x="27" y="25"/>
                  </a:cubicBezTo>
                  <a:cubicBezTo>
                    <a:pt x="28" y="26"/>
                    <a:pt x="30" y="27"/>
                    <a:pt x="32" y="27"/>
                  </a:cubicBezTo>
                  <a:cubicBezTo>
                    <a:pt x="37" y="28"/>
                    <a:pt x="40" y="26"/>
                    <a:pt x="40" y="23"/>
                  </a:cubicBezTo>
                  <a:cubicBezTo>
                    <a:pt x="41" y="20"/>
                    <a:pt x="38" y="18"/>
                    <a:pt x="33" y="17"/>
                  </a:cubicBezTo>
                  <a:cubicBezTo>
                    <a:pt x="31" y="17"/>
                    <a:pt x="29" y="17"/>
                    <a:pt x="28" y="17"/>
                  </a:cubicBezTo>
                  <a:cubicBezTo>
                    <a:pt x="29" y="16"/>
                    <a:pt x="31" y="15"/>
                    <a:pt x="32" y="14"/>
                  </a:cubicBezTo>
                  <a:cubicBezTo>
                    <a:pt x="35" y="9"/>
                    <a:pt x="35" y="6"/>
                    <a:pt x="33" y="4"/>
                  </a:cubicBezTo>
                  <a:cubicBezTo>
                    <a:pt x="31" y="2"/>
                    <a:pt x="27" y="3"/>
                    <a:pt x="24" y="8"/>
                  </a:cubicBezTo>
                  <a:close/>
                  <a:moveTo>
                    <a:pt x="24" y="21"/>
                  </a:moveTo>
                  <a:cubicBezTo>
                    <a:pt x="24" y="23"/>
                    <a:pt x="22" y="25"/>
                    <a:pt x="20" y="24"/>
                  </a:cubicBezTo>
                  <a:cubicBezTo>
                    <a:pt x="18" y="24"/>
                    <a:pt x="16" y="22"/>
                    <a:pt x="16" y="20"/>
                  </a:cubicBezTo>
                  <a:cubicBezTo>
                    <a:pt x="17" y="17"/>
                    <a:pt x="19" y="16"/>
                    <a:pt x="21" y="16"/>
                  </a:cubicBezTo>
                  <a:cubicBezTo>
                    <a:pt x="23" y="16"/>
                    <a:pt x="25" y="19"/>
                    <a:pt x="24" y="21"/>
                  </a:cubicBezTo>
                  <a:close/>
                </a:path>
              </a:pathLst>
            </a:custGeom>
            <a:solidFill>
              <a:srgbClr val="FFF7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黑体" panose="02010609060101010101" pitchFamily="49" charset="-122"/>
              </a:endParaRPr>
            </a:p>
          </p:txBody>
        </p:sp>
      </p:grpSp>
      <p:grpSp>
        <p:nvGrpSpPr>
          <p:cNvPr id="39" name="Group 4"/>
          <p:cNvGrpSpPr>
            <a:grpSpLocks noChangeAspect="1"/>
          </p:cNvGrpSpPr>
          <p:nvPr/>
        </p:nvGrpSpPr>
        <p:grpSpPr>
          <a:xfrm>
            <a:off x="-449123" y="6000105"/>
            <a:ext cx="1061524" cy="1068554"/>
            <a:chOff x="3689" y="2008"/>
            <a:chExt cx="302" cy="304"/>
          </a:xfrm>
        </p:grpSpPr>
        <p:sp>
          <p:nvSpPr>
            <p:cNvPr id="40" name="Freeform 5"/>
            <p:cNvSpPr>
              <a:spLocks noEditPoints="1"/>
            </p:cNvSpPr>
            <p:nvPr/>
          </p:nvSpPr>
          <p:spPr bwMode="auto">
            <a:xfrm>
              <a:off x="3689" y="2047"/>
              <a:ext cx="138" cy="130"/>
            </a:xfrm>
            <a:custGeom>
              <a:avLst/>
              <a:gdLst>
                <a:gd name="T0" fmla="*/ 46 w 57"/>
                <a:gd name="T1" fmla="*/ 20 h 54"/>
                <a:gd name="T2" fmla="*/ 38 w 57"/>
                <a:gd name="T3" fmla="*/ 22 h 54"/>
                <a:gd name="T4" fmla="*/ 43 w 57"/>
                <a:gd name="T5" fmla="*/ 16 h 54"/>
                <a:gd name="T6" fmla="*/ 43 w 57"/>
                <a:gd name="T7" fmla="*/ 2 h 54"/>
                <a:gd name="T8" fmla="*/ 31 w 57"/>
                <a:gd name="T9" fmla="*/ 9 h 54"/>
                <a:gd name="T10" fmla="*/ 29 w 57"/>
                <a:gd name="T11" fmla="*/ 16 h 54"/>
                <a:gd name="T12" fmla="*/ 26 w 57"/>
                <a:gd name="T13" fmla="*/ 9 h 54"/>
                <a:gd name="T14" fmla="*/ 14 w 57"/>
                <a:gd name="T15" fmla="*/ 2 h 54"/>
                <a:gd name="T16" fmla="*/ 14 w 57"/>
                <a:gd name="T17" fmla="*/ 16 h 54"/>
                <a:gd name="T18" fmla="*/ 19 w 57"/>
                <a:gd name="T19" fmla="*/ 22 h 54"/>
                <a:gd name="T20" fmla="*/ 12 w 57"/>
                <a:gd name="T21" fmla="*/ 20 h 54"/>
                <a:gd name="T22" fmla="*/ 0 w 57"/>
                <a:gd name="T23" fmla="*/ 27 h 54"/>
                <a:gd name="T24" fmla="*/ 12 w 57"/>
                <a:gd name="T25" fmla="*/ 34 h 54"/>
                <a:gd name="T26" fmla="*/ 19 w 57"/>
                <a:gd name="T27" fmla="*/ 33 h 54"/>
                <a:gd name="T28" fmla="*/ 14 w 57"/>
                <a:gd name="T29" fmla="*/ 38 h 54"/>
                <a:gd name="T30" fmla="*/ 14 w 57"/>
                <a:gd name="T31" fmla="*/ 52 h 54"/>
                <a:gd name="T32" fmla="*/ 26 w 57"/>
                <a:gd name="T33" fmla="*/ 45 h 54"/>
                <a:gd name="T34" fmla="*/ 29 w 57"/>
                <a:gd name="T35" fmla="*/ 38 h 54"/>
                <a:gd name="T36" fmla="*/ 31 w 57"/>
                <a:gd name="T37" fmla="*/ 45 h 54"/>
                <a:gd name="T38" fmla="*/ 43 w 57"/>
                <a:gd name="T39" fmla="*/ 52 h 54"/>
                <a:gd name="T40" fmla="*/ 43 w 57"/>
                <a:gd name="T41" fmla="*/ 38 h 54"/>
                <a:gd name="T42" fmla="*/ 38 w 57"/>
                <a:gd name="T43" fmla="*/ 33 h 54"/>
                <a:gd name="T44" fmla="*/ 46 w 57"/>
                <a:gd name="T45" fmla="*/ 34 h 54"/>
                <a:gd name="T46" fmla="*/ 57 w 57"/>
                <a:gd name="T47" fmla="*/ 27 h 54"/>
                <a:gd name="T48" fmla="*/ 46 w 57"/>
                <a:gd name="T49" fmla="*/ 20 h 54"/>
                <a:gd name="T50" fmla="*/ 32 w 57"/>
                <a:gd name="T51" fmla="*/ 32 h 54"/>
                <a:gd name="T52" fmla="*/ 24 w 57"/>
                <a:gd name="T53" fmla="*/ 30 h 54"/>
                <a:gd name="T54" fmla="*/ 26 w 57"/>
                <a:gd name="T55" fmla="*/ 22 h 54"/>
                <a:gd name="T56" fmla="*/ 34 w 57"/>
                <a:gd name="T57" fmla="*/ 24 h 54"/>
                <a:gd name="T58" fmla="*/ 32 w 57"/>
                <a:gd name="T59"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 h="54">
                  <a:moveTo>
                    <a:pt x="46" y="20"/>
                  </a:moveTo>
                  <a:cubicBezTo>
                    <a:pt x="43" y="20"/>
                    <a:pt x="41" y="21"/>
                    <a:pt x="38" y="22"/>
                  </a:cubicBezTo>
                  <a:cubicBezTo>
                    <a:pt x="40" y="20"/>
                    <a:pt x="42" y="18"/>
                    <a:pt x="43" y="16"/>
                  </a:cubicBezTo>
                  <a:cubicBezTo>
                    <a:pt x="47" y="9"/>
                    <a:pt x="46" y="4"/>
                    <a:pt x="43" y="2"/>
                  </a:cubicBezTo>
                  <a:cubicBezTo>
                    <a:pt x="40" y="0"/>
                    <a:pt x="35" y="2"/>
                    <a:pt x="31" y="9"/>
                  </a:cubicBezTo>
                  <a:cubicBezTo>
                    <a:pt x="30" y="11"/>
                    <a:pt x="29" y="14"/>
                    <a:pt x="29" y="16"/>
                  </a:cubicBezTo>
                  <a:cubicBezTo>
                    <a:pt x="28" y="14"/>
                    <a:pt x="28" y="11"/>
                    <a:pt x="26" y="9"/>
                  </a:cubicBezTo>
                  <a:cubicBezTo>
                    <a:pt x="22" y="2"/>
                    <a:pt x="18" y="0"/>
                    <a:pt x="14" y="2"/>
                  </a:cubicBezTo>
                  <a:cubicBezTo>
                    <a:pt x="11" y="4"/>
                    <a:pt x="10" y="9"/>
                    <a:pt x="14" y="16"/>
                  </a:cubicBezTo>
                  <a:cubicBezTo>
                    <a:pt x="15" y="18"/>
                    <a:pt x="17" y="20"/>
                    <a:pt x="19" y="22"/>
                  </a:cubicBezTo>
                  <a:cubicBezTo>
                    <a:pt x="17" y="21"/>
                    <a:pt x="14" y="20"/>
                    <a:pt x="12" y="20"/>
                  </a:cubicBezTo>
                  <a:cubicBezTo>
                    <a:pt x="4" y="20"/>
                    <a:pt x="0" y="23"/>
                    <a:pt x="0" y="27"/>
                  </a:cubicBezTo>
                  <a:cubicBezTo>
                    <a:pt x="0" y="31"/>
                    <a:pt x="4" y="34"/>
                    <a:pt x="12" y="34"/>
                  </a:cubicBezTo>
                  <a:cubicBezTo>
                    <a:pt x="14" y="34"/>
                    <a:pt x="17" y="34"/>
                    <a:pt x="19" y="33"/>
                  </a:cubicBezTo>
                  <a:cubicBezTo>
                    <a:pt x="17" y="34"/>
                    <a:pt x="15" y="36"/>
                    <a:pt x="14" y="38"/>
                  </a:cubicBezTo>
                  <a:cubicBezTo>
                    <a:pt x="10" y="45"/>
                    <a:pt x="11" y="50"/>
                    <a:pt x="14" y="52"/>
                  </a:cubicBezTo>
                  <a:cubicBezTo>
                    <a:pt x="18" y="54"/>
                    <a:pt x="22" y="52"/>
                    <a:pt x="26" y="45"/>
                  </a:cubicBezTo>
                  <a:cubicBezTo>
                    <a:pt x="28" y="43"/>
                    <a:pt x="28" y="41"/>
                    <a:pt x="29" y="38"/>
                  </a:cubicBezTo>
                  <a:cubicBezTo>
                    <a:pt x="29" y="41"/>
                    <a:pt x="30" y="43"/>
                    <a:pt x="31" y="45"/>
                  </a:cubicBezTo>
                  <a:cubicBezTo>
                    <a:pt x="35" y="52"/>
                    <a:pt x="40" y="54"/>
                    <a:pt x="43" y="52"/>
                  </a:cubicBezTo>
                  <a:cubicBezTo>
                    <a:pt x="46" y="50"/>
                    <a:pt x="47" y="45"/>
                    <a:pt x="43" y="38"/>
                  </a:cubicBezTo>
                  <a:cubicBezTo>
                    <a:pt x="42" y="36"/>
                    <a:pt x="40" y="34"/>
                    <a:pt x="38" y="33"/>
                  </a:cubicBezTo>
                  <a:cubicBezTo>
                    <a:pt x="41" y="34"/>
                    <a:pt x="43" y="34"/>
                    <a:pt x="46" y="34"/>
                  </a:cubicBezTo>
                  <a:cubicBezTo>
                    <a:pt x="53" y="34"/>
                    <a:pt x="57" y="31"/>
                    <a:pt x="57" y="27"/>
                  </a:cubicBezTo>
                  <a:cubicBezTo>
                    <a:pt x="57" y="23"/>
                    <a:pt x="53" y="20"/>
                    <a:pt x="46" y="20"/>
                  </a:cubicBezTo>
                  <a:close/>
                  <a:moveTo>
                    <a:pt x="32" y="32"/>
                  </a:moveTo>
                  <a:cubicBezTo>
                    <a:pt x="29" y="34"/>
                    <a:pt x="25" y="33"/>
                    <a:pt x="24" y="30"/>
                  </a:cubicBezTo>
                  <a:cubicBezTo>
                    <a:pt x="22" y="27"/>
                    <a:pt x="23" y="24"/>
                    <a:pt x="26" y="22"/>
                  </a:cubicBezTo>
                  <a:cubicBezTo>
                    <a:pt x="29" y="21"/>
                    <a:pt x="32" y="22"/>
                    <a:pt x="34" y="24"/>
                  </a:cubicBezTo>
                  <a:cubicBezTo>
                    <a:pt x="35" y="27"/>
                    <a:pt x="34" y="31"/>
                    <a:pt x="32" y="32"/>
                  </a:cubicBezTo>
                  <a:close/>
                </a:path>
              </a:pathLst>
            </a:custGeom>
            <a:solidFill>
              <a:srgbClr val="AFDB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黑体" panose="02010609060101010101" pitchFamily="49" charset="-122"/>
              </a:endParaRPr>
            </a:p>
          </p:txBody>
        </p:sp>
        <p:sp>
          <p:nvSpPr>
            <p:cNvPr id="41" name="Freeform 6"/>
            <p:cNvSpPr>
              <a:spLocks noEditPoints="1"/>
            </p:cNvSpPr>
            <p:nvPr/>
          </p:nvSpPr>
          <p:spPr bwMode="auto">
            <a:xfrm>
              <a:off x="3805" y="2126"/>
              <a:ext cx="186" cy="186"/>
            </a:xfrm>
            <a:custGeom>
              <a:avLst/>
              <a:gdLst>
                <a:gd name="T0" fmla="*/ 63 w 77"/>
                <a:gd name="T1" fmla="*/ 35 h 77"/>
                <a:gd name="T2" fmla="*/ 53 w 77"/>
                <a:gd name="T3" fmla="*/ 35 h 77"/>
                <a:gd name="T4" fmla="*/ 61 w 77"/>
                <a:gd name="T5" fmla="*/ 29 h 77"/>
                <a:gd name="T6" fmla="*/ 66 w 77"/>
                <a:gd name="T7" fmla="*/ 11 h 77"/>
                <a:gd name="T8" fmla="*/ 48 w 77"/>
                <a:gd name="T9" fmla="*/ 16 h 77"/>
                <a:gd name="T10" fmla="*/ 43 w 77"/>
                <a:gd name="T11" fmla="*/ 24 h 77"/>
                <a:gd name="T12" fmla="*/ 42 w 77"/>
                <a:gd name="T13" fmla="*/ 14 h 77"/>
                <a:gd name="T14" fmla="*/ 29 w 77"/>
                <a:gd name="T15" fmla="*/ 1 h 77"/>
                <a:gd name="T16" fmla="*/ 24 w 77"/>
                <a:gd name="T17" fmla="*/ 19 h 77"/>
                <a:gd name="T18" fmla="*/ 28 w 77"/>
                <a:gd name="T19" fmla="*/ 28 h 77"/>
                <a:gd name="T20" fmla="*/ 19 w 77"/>
                <a:gd name="T21" fmla="*/ 23 h 77"/>
                <a:gd name="T22" fmla="*/ 2 w 77"/>
                <a:gd name="T23" fmla="*/ 29 h 77"/>
                <a:gd name="T24" fmla="*/ 14 w 77"/>
                <a:gd name="T25" fmla="*/ 42 h 77"/>
                <a:gd name="T26" fmla="*/ 24 w 77"/>
                <a:gd name="T27" fmla="*/ 42 h 77"/>
                <a:gd name="T28" fmla="*/ 16 w 77"/>
                <a:gd name="T29" fmla="*/ 48 h 77"/>
                <a:gd name="T30" fmla="*/ 12 w 77"/>
                <a:gd name="T31" fmla="*/ 66 h 77"/>
                <a:gd name="T32" fmla="*/ 29 w 77"/>
                <a:gd name="T33" fmla="*/ 61 h 77"/>
                <a:gd name="T34" fmla="*/ 35 w 77"/>
                <a:gd name="T35" fmla="*/ 53 h 77"/>
                <a:gd name="T36" fmla="*/ 35 w 77"/>
                <a:gd name="T37" fmla="*/ 63 h 77"/>
                <a:gd name="T38" fmla="*/ 49 w 77"/>
                <a:gd name="T39" fmla="*/ 76 h 77"/>
                <a:gd name="T40" fmla="*/ 54 w 77"/>
                <a:gd name="T41" fmla="*/ 58 h 77"/>
                <a:gd name="T42" fmla="*/ 49 w 77"/>
                <a:gd name="T43" fmla="*/ 49 h 77"/>
                <a:gd name="T44" fmla="*/ 58 w 77"/>
                <a:gd name="T45" fmla="*/ 54 h 77"/>
                <a:gd name="T46" fmla="*/ 76 w 77"/>
                <a:gd name="T47" fmla="*/ 49 h 77"/>
                <a:gd name="T48" fmla="*/ 63 w 77"/>
                <a:gd name="T49" fmla="*/ 35 h 77"/>
                <a:gd name="T50" fmla="*/ 41 w 77"/>
                <a:gd name="T51" fmla="*/ 46 h 77"/>
                <a:gd name="T52" fmla="*/ 31 w 77"/>
                <a:gd name="T53" fmla="*/ 41 h 77"/>
                <a:gd name="T54" fmla="*/ 37 w 77"/>
                <a:gd name="T55" fmla="*/ 31 h 77"/>
                <a:gd name="T56" fmla="*/ 46 w 77"/>
                <a:gd name="T57" fmla="*/ 37 h 77"/>
                <a:gd name="T58" fmla="*/ 41 w 77"/>
                <a:gd name="T59" fmla="*/ 4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7" h="77">
                  <a:moveTo>
                    <a:pt x="63" y="35"/>
                  </a:moveTo>
                  <a:cubicBezTo>
                    <a:pt x="60" y="34"/>
                    <a:pt x="56" y="34"/>
                    <a:pt x="53" y="35"/>
                  </a:cubicBezTo>
                  <a:cubicBezTo>
                    <a:pt x="56" y="33"/>
                    <a:pt x="59" y="32"/>
                    <a:pt x="61" y="29"/>
                  </a:cubicBezTo>
                  <a:cubicBezTo>
                    <a:pt x="69" y="22"/>
                    <a:pt x="70" y="15"/>
                    <a:pt x="66" y="11"/>
                  </a:cubicBezTo>
                  <a:cubicBezTo>
                    <a:pt x="62" y="8"/>
                    <a:pt x="55" y="8"/>
                    <a:pt x="48" y="16"/>
                  </a:cubicBezTo>
                  <a:cubicBezTo>
                    <a:pt x="46" y="18"/>
                    <a:pt x="44" y="21"/>
                    <a:pt x="43" y="24"/>
                  </a:cubicBezTo>
                  <a:cubicBezTo>
                    <a:pt x="43" y="21"/>
                    <a:pt x="43" y="17"/>
                    <a:pt x="42" y="14"/>
                  </a:cubicBezTo>
                  <a:cubicBezTo>
                    <a:pt x="39" y="4"/>
                    <a:pt x="34" y="0"/>
                    <a:pt x="29" y="1"/>
                  </a:cubicBezTo>
                  <a:cubicBezTo>
                    <a:pt x="24" y="3"/>
                    <a:pt x="21" y="9"/>
                    <a:pt x="24" y="19"/>
                  </a:cubicBezTo>
                  <a:cubicBezTo>
                    <a:pt x="24" y="22"/>
                    <a:pt x="26" y="25"/>
                    <a:pt x="28" y="28"/>
                  </a:cubicBezTo>
                  <a:cubicBezTo>
                    <a:pt x="25" y="26"/>
                    <a:pt x="22" y="24"/>
                    <a:pt x="19" y="23"/>
                  </a:cubicBezTo>
                  <a:cubicBezTo>
                    <a:pt x="9" y="21"/>
                    <a:pt x="3" y="24"/>
                    <a:pt x="2" y="29"/>
                  </a:cubicBezTo>
                  <a:cubicBezTo>
                    <a:pt x="0" y="34"/>
                    <a:pt x="4" y="39"/>
                    <a:pt x="14" y="42"/>
                  </a:cubicBezTo>
                  <a:cubicBezTo>
                    <a:pt x="17" y="43"/>
                    <a:pt x="21" y="43"/>
                    <a:pt x="24" y="42"/>
                  </a:cubicBezTo>
                  <a:cubicBezTo>
                    <a:pt x="21" y="44"/>
                    <a:pt x="18" y="46"/>
                    <a:pt x="16" y="48"/>
                  </a:cubicBezTo>
                  <a:cubicBezTo>
                    <a:pt x="8" y="55"/>
                    <a:pt x="8" y="62"/>
                    <a:pt x="12" y="66"/>
                  </a:cubicBezTo>
                  <a:cubicBezTo>
                    <a:pt x="15" y="69"/>
                    <a:pt x="22" y="69"/>
                    <a:pt x="29" y="61"/>
                  </a:cubicBezTo>
                  <a:cubicBezTo>
                    <a:pt x="32" y="59"/>
                    <a:pt x="33" y="56"/>
                    <a:pt x="35" y="53"/>
                  </a:cubicBezTo>
                  <a:cubicBezTo>
                    <a:pt x="34" y="56"/>
                    <a:pt x="34" y="60"/>
                    <a:pt x="35" y="63"/>
                  </a:cubicBezTo>
                  <a:cubicBezTo>
                    <a:pt x="38" y="73"/>
                    <a:pt x="43" y="77"/>
                    <a:pt x="49" y="76"/>
                  </a:cubicBezTo>
                  <a:cubicBezTo>
                    <a:pt x="54" y="74"/>
                    <a:pt x="57" y="68"/>
                    <a:pt x="54" y="58"/>
                  </a:cubicBezTo>
                  <a:cubicBezTo>
                    <a:pt x="53" y="55"/>
                    <a:pt x="51" y="52"/>
                    <a:pt x="49" y="49"/>
                  </a:cubicBezTo>
                  <a:cubicBezTo>
                    <a:pt x="52" y="51"/>
                    <a:pt x="55" y="53"/>
                    <a:pt x="58" y="54"/>
                  </a:cubicBezTo>
                  <a:cubicBezTo>
                    <a:pt x="68" y="56"/>
                    <a:pt x="74" y="54"/>
                    <a:pt x="76" y="49"/>
                  </a:cubicBezTo>
                  <a:cubicBezTo>
                    <a:pt x="77" y="43"/>
                    <a:pt x="73" y="38"/>
                    <a:pt x="63" y="35"/>
                  </a:cubicBezTo>
                  <a:close/>
                  <a:moveTo>
                    <a:pt x="41" y="46"/>
                  </a:moveTo>
                  <a:cubicBezTo>
                    <a:pt x="37" y="47"/>
                    <a:pt x="32" y="45"/>
                    <a:pt x="31" y="41"/>
                  </a:cubicBezTo>
                  <a:cubicBezTo>
                    <a:pt x="30" y="36"/>
                    <a:pt x="33" y="32"/>
                    <a:pt x="37" y="31"/>
                  </a:cubicBezTo>
                  <a:cubicBezTo>
                    <a:pt x="41" y="30"/>
                    <a:pt x="45" y="32"/>
                    <a:pt x="46" y="37"/>
                  </a:cubicBezTo>
                  <a:cubicBezTo>
                    <a:pt x="47" y="41"/>
                    <a:pt x="45" y="45"/>
                    <a:pt x="41" y="46"/>
                  </a:cubicBezTo>
                  <a:close/>
                </a:path>
              </a:pathLst>
            </a:custGeom>
            <a:solidFill>
              <a:srgbClr val="EC70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黑体" panose="02010609060101010101" pitchFamily="49" charset="-122"/>
              </a:endParaRPr>
            </a:p>
          </p:txBody>
        </p:sp>
        <p:sp>
          <p:nvSpPr>
            <p:cNvPr id="42" name="Freeform 7"/>
            <p:cNvSpPr>
              <a:spLocks noEditPoints="1"/>
            </p:cNvSpPr>
            <p:nvPr/>
          </p:nvSpPr>
          <p:spPr bwMode="auto">
            <a:xfrm>
              <a:off x="3863" y="2008"/>
              <a:ext cx="99" cy="97"/>
            </a:xfrm>
            <a:custGeom>
              <a:avLst/>
              <a:gdLst>
                <a:gd name="T0" fmla="*/ 24 w 41"/>
                <a:gd name="T1" fmla="*/ 8 h 40"/>
                <a:gd name="T2" fmla="*/ 21 w 41"/>
                <a:gd name="T3" fmla="*/ 12 h 40"/>
                <a:gd name="T4" fmla="*/ 21 w 41"/>
                <a:gd name="T5" fmla="*/ 7 h 40"/>
                <a:gd name="T6" fmla="*/ 13 w 41"/>
                <a:gd name="T7" fmla="*/ 1 h 40"/>
                <a:gd name="T8" fmla="*/ 11 w 41"/>
                <a:gd name="T9" fmla="*/ 11 h 40"/>
                <a:gd name="T10" fmla="*/ 14 w 41"/>
                <a:gd name="T11" fmla="*/ 15 h 40"/>
                <a:gd name="T12" fmla="*/ 9 w 41"/>
                <a:gd name="T13" fmla="*/ 14 h 40"/>
                <a:gd name="T14" fmla="*/ 0 w 41"/>
                <a:gd name="T15" fmla="*/ 17 h 40"/>
                <a:gd name="T16" fmla="*/ 8 w 41"/>
                <a:gd name="T17" fmla="*/ 24 h 40"/>
                <a:gd name="T18" fmla="*/ 13 w 41"/>
                <a:gd name="T19" fmla="*/ 23 h 40"/>
                <a:gd name="T20" fmla="*/ 9 w 41"/>
                <a:gd name="T21" fmla="*/ 26 h 40"/>
                <a:gd name="T22" fmla="*/ 8 w 41"/>
                <a:gd name="T23" fmla="*/ 36 h 40"/>
                <a:gd name="T24" fmla="*/ 17 w 41"/>
                <a:gd name="T25" fmla="*/ 33 h 40"/>
                <a:gd name="T26" fmla="*/ 19 w 41"/>
                <a:gd name="T27" fmla="*/ 28 h 40"/>
                <a:gd name="T28" fmla="*/ 20 w 41"/>
                <a:gd name="T29" fmla="*/ 33 h 40"/>
                <a:gd name="T30" fmla="*/ 28 w 41"/>
                <a:gd name="T31" fmla="*/ 39 h 40"/>
                <a:gd name="T32" fmla="*/ 30 w 41"/>
                <a:gd name="T33" fmla="*/ 29 h 40"/>
                <a:gd name="T34" fmla="*/ 27 w 41"/>
                <a:gd name="T35" fmla="*/ 25 h 40"/>
                <a:gd name="T36" fmla="*/ 32 w 41"/>
                <a:gd name="T37" fmla="*/ 27 h 40"/>
                <a:gd name="T38" fmla="*/ 40 w 41"/>
                <a:gd name="T39" fmla="*/ 23 h 40"/>
                <a:gd name="T40" fmla="*/ 33 w 41"/>
                <a:gd name="T41" fmla="*/ 17 h 40"/>
                <a:gd name="T42" fmla="*/ 28 w 41"/>
                <a:gd name="T43" fmla="*/ 17 h 40"/>
                <a:gd name="T44" fmla="*/ 32 w 41"/>
                <a:gd name="T45" fmla="*/ 14 h 40"/>
                <a:gd name="T46" fmla="*/ 33 w 41"/>
                <a:gd name="T47" fmla="*/ 4 h 40"/>
                <a:gd name="T48" fmla="*/ 24 w 41"/>
                <a:gd name="T49" fmla="*/ 8 h 40"/>
                <a:gd name="T50" fmla="*/ 24 w 41"/>
                <a:gd name="T51" fmla="*/ 21 h 40"/>
                <a:gd name="T52" fmla="*/ 20 w 41"/>
                <a:gd name="T53" fmla="*/ 24 h 40"/>
                <a:gd name="T54" fmla="*/ 16 w 41"/>
                <a:gd name="T55" fmla="*/ 20 h 40"/>
                <a:gd name="T56" fmla="*/ 21 w 41"/>
                <a:gd name="T57" fmla="*/ 16 h 40"/>
                <a:gd name="T58" fmla="*/ 24 w 41"/>
                <a:gd name="T59"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 h="40">
                  <a:moveTo>
                    <a:pt x="24" y="8"/>
                  </a:moveTo>
                  <a:cubicBezTo>
                    <a:pt x="23" y="9"/>
                    <a:pt x="22" y="11"/>
                    <a:pt x="21" y="12"/>
                  </a:cubicBezTo>
                  <a:cubicBezTo>
                    <a:pt x="21" y="11"/>
                    <a:pt x="21" y="9"/>
                    <a:pt x="21" y="7"/>
                  </a:cubicBezTo>
                  <a:cubicBezTo>
                    <a:pt x="19" y="2"/>
                    <a:pt x="15" y="0"/>
                    <a:pt x="13" y="1"/>
                  </a:cubicBezTo>
                  <a:cubicBezTo>
                    <a:pt x="10" y="2"/>
                    <a:pt x="9" y="6"/>
                    <a:pt x="11" y="11"/>
                  </a:cubicBezTo>
                  <a:cubicBezTo>
                    <a:pt x="12" y="13"/>
                    <a:pt x="13" y="14"/>
                    <a:pt x="14" y="15"/>
                  </a:cubicBezTo>
                  <a:cubicBezTo>
                    <a:pt x="13" y="14"/>
                    <a:pt x="11" y="14"/>
                    <a:pt x="9" y="14"/>
                  </a:cubicBezTo>
                  <a:cubicBezTo>
                    <a:pt x="4" y="13"/>
                    <a:pt x="1" y="15"/>
                    <a:pt x="0" y="17"/>
                  </a:cubicBezTo>
                  <a:cubicBezTo>
                    <a:pt x="0" y="20"/>
                    <a:pt x="2" y="23"/>
                    <a:pt x="8" y="24"/>
                  </a:cubicBezTo>
                  <a:cubicBezTo>
                    <a:pt x="10" y="24"/>
                    <a:pt x="11" y="24"/>
                    <a:pt x="13" y="23"/>
                  </a:cubicBezTo>
                  <a:cubicBezTo>
                    <a:pt x="12" y="24"/>
                    <a:pt x="10" y="25"/>
                    <a:pt x="9" y="26"/>
                  </a:cubicBezTo>
                  <a:cubicBezTo>
                    <a:pt x="6" y="31"/>
                    <a:pt x="6" y="34"/>
                    <a:pt x="8" y="36"/>
                  </a:cubicBezTo>
                  <a:cubicBezTo>
                    <a:pt x="10" y="38"/>
                    <a:pt x="14" y="37"/>
                    <a:pt x="17" y="33"/>
                  </a:cubicBezTo>
                  <a:cubicBezTo>
                    <a:pt x="18" y="31"/>
                    <a:pt x="19" y="30"/>
                    <a:pt x="19" y="28"/>
                  </a:cubicBezTo>
                  <a:cubicBezTo>
                    <a:pt x="19" y="30"/>
                    <a:pt x="20" y="32"/>
                    <a:pt x="20" y="33"/>
                  </a:cubicBezTo>
                  <a:cubicBezTo>
                    <a:pt x="22" y="38"/>
                    <a:pt x="25" y="40"/>
                    <a:pt x="28" y="39"/>
                  </a:cubicBezTo>
                  <a:cubicBezTo>
                    <a:pt x="31" y="38"/>
                    <a:pt x="32" y="35"/>
                    <a:pt x="30" y="29"/>
                  </a:cubicBezTo>
                  <a:cubicBezTo>
                    <a:pt x="29" y="28"/>
                    <a:pt x="28" y="26"/>
                    <a:pt x="27" y="25"/>
                  </a:cubicBezTo>
                  <a:cubicBezTo>
                    <a:pt x="28" y="26"/>
                    <a:pt x="30" y="27"/>
                    <a:pt x="32" y="27"/>
                  </a:cubicBezTo>
                  <a:cubicBezTo>
                    <a:pt x="37" y="28"/>
                    <a:pt x="40" y="26"/>
                    <a:pt x="40" y="23"/>
                  </a:cubicBezTo>
                  <a:cubicBezTo>
                    <a:pt x="41" y="20"/>
                    <a:pt x="38" y="18"/>
                    <a:pt x="33" y="17"/>
                  </a:cubicBezTo>
                  <a:cubicBezTo>
                    <a:pt x="31" y="17"/>
                    <a:pt x="29" y="17"/>
                    <a:pt x="28" y="17"/>
                  </a:cubicBezTo>
                  <a:cubicBezTo>
                    <a:pt x="29" y="16"/>
                    <a:pt x="31" y="15"/>
                    <a:pt x="32" y="14"/>
                  </a:cubicBezTo>
                  <a:cubicBezTo>
                    <a:pt x="35" y="9"/>
                    <a:pt x="35" y="6"/>
                    <a:pt x="33" y="4"/>
                  </a:cubicBezTo>
                  <a:cubicBezTo>
                    <a:pt x="31" y="2"/>
                    <a:pt x="27" y="3"/>
                    <a:pt x="24" y="8"/>
                  </a:cubicBezTo>
                  <a:close/>
                  <a:moveTo>
                    <a:pt x="24" y="21"/>
                  </a:moveTo>
                  <a:cubicBezTo>
                    <a:pt x="24" y="23"/>
                    <a:pt x="22" y="25"/>
                    <a:pt x="20" y="24"/>
                  </a:cubicBezTo>
                  <a:cubicBezTo>
                    <a:pt x="18" y="24"/>
                    <a:pt x="16" y="22"/>
                    <a:pt x="16" y="20"/>
                  </a:cubicBezTo>
                  <a:cubicBezTo>
                    <a:pt x="17" y="17"/>
                    <a:pt x="19" y="16"/>
                    <a:pt x="21" y="16"/>
                  </a:cubicBezTo>
                  <a:cubicBezTo>
                    <a:pt x="23" y="16"/>
                    <a:pt x="25" y="19"/>
                    <a:pt x="24" y="21"/>
                  </a:cubicBezTo>
                  <a:close/>
                </a:path>
              </a:pathLst>
            </a:custGeom>
            <a:solidFill>
              <a:srgbClr val="FFF7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黑体" panose="02010609060101010101" pitchFamily="49" charset="-122"/>
              </a:endParaRPr>
            </a:p>
          </p:txBody>
        </p:sp>
      </p:grpSp>
      <p:pic>
        <p:nvPicPr>
          <p:cNvPr id="46" name="图片 45"/>
          <p:cNvPicPr>
            <a:picLocks noChangeAspect="1"/>
          </p:cNvPicPr>
          <p:nvPr/>
        </p:nvPicPr>
        <p:blipFill>
          <a:blip r:embed="rId2">
            <a:extLst>
              <a:ext uri="{28A0092B-C50C-407E-A947-70E740481C1C}">
                <a14:useLocalDpi xmlns:a14="http://schemas.microsoft.com/office/drawing/2010/main" val="0"/>
              </a:ext>
            </a:extLst>
          </a:blip>
          <a:srcRect l="64791" t="54898" r="26118" b="28684"/>
          <a:stretch>
            <a:fillRect/>
          </a:stretch>
        </p:blipFill>
        <p:spPr>
          <a:xfrm>
            <a:off x="11112824" y="4020489"/>
            <a:ext cx="435427" cy="442339"/>
          </a:xfrm>
          <a:prstGeom prst="rect">
            <a:avLst/>
          </a:prstGeom>
        </p:spPr>
      </p:pic>
      <p:grpSp>
        <p:nvGrpSpPr>
          <p:cNvPr id="47" name="组合 46"/>
          <p:cNvGrpSpPr/>
          <p:nvPr/>
        </p:nvGrpSpPr>
        <p:grpSpPr>
          <a:xfrm rot="2224307">
            <a:off x="11206200" y="4658024"/>
            <a:ext cx="555837" cy="545616"/>
            <a:chOff x="10646778" y="4753862"/>
            <a:chExt cx="751521" cy="737702"/>
          </a:xfrm>
        </p:grpSpPr>
        <p:sp>
          <p:nvSpPr>
            <p:cNvPr id="48"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49" name="组合 48"/>
            <p:cNvGrpSpPr/>
            <p:nvPr/>
          </p:nvGrpSpPr>
          <p:grpSpPr>
            <a:xfrm>
              <a:off x="10646778" y="4762829"/>
              <a:ext cx="749726" cy="728735"/>
              <a:chOff x="11012539" y="4493889"/>
              <a:chExt cx="749726" cy="728735"/>
            </a:xfrm>
          </p:grpSpPr>
          <p:sp>
            <p:nvSpPr>
              <p:cNvPr id="50"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51"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52"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grpSp>
        <p:nvGrpSpPr>
          <p:cNvPr id="53" name="组合 52"/>
          <p:cNvGrpSpPr/>
          <p:nvPr/>
        </p:nvGrpSpPr>
        <p:grpSpPr>
          <a:xfrm>
            <a:off x="10069323" y="4592671"/>
            <a:ext cx="1148113" cy="1482591"/>
            <a:chOff x="0" y="0"/>
            <a:chExt cx="3604899" cy="4899660"/>
          </a:xfrm>
        </p:grpSpPr>
        <p:grpSp>
          <p:nvGrpSpPr>
            <p:cNvPr id="54" name="组合 53"/>
            <p:cNvGrpSpPr/>
            <p:nvPr/>
          </p:nvGrpSpPr>
          <p:grpSpPr>
            <a:xfrm>
              <a:off x="0" y="0"/>
              <a:ext cx="1007745" cy="4896486"/>
              <a:chOff x="0" y="0"/>
              <a:chExt cx="1008112" cy="4752528"/>
            </a:xfrm>
          </p:grpSpPr>
          <p:sp>
            <p:nvSpPr>
              <p:cNvPr id="71" name="矩形 70"/>
              <p:cNvSpPr/>
              <p:nvPr/>
            </p:nvSpPr>
            <p:spPr>
              <a:xfrm>
                <a:off x="0" y="1008113"/>
                <a:ext cx="407741" cy="3312368"/>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sp>
            <p:nvSpPr>
              <p:cNvPr id="72" name="矩形 71"/>
              <p:cNvSpPr/>
              <p:nvPr/>
            </p:nvSpPr>
            <p:spPr>
              <a:xfrm>
                <a:off x="322827" y="1008114"/>
                <a:ext cx="647571" cy="3312368"/>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sp>
            <p:nvSpPr>
              <p:cNvPr id="73" name="矩形 72"/>
              <p:cNvSpPr/>
              <p:nvPr/>
            </p:nvSpPr>
            <p:spPr>
              <a:xfrm>
                <a:off x="720081" y="1008112"/>
                <a:ext cx="288031" cy="3312369"/>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sp>
            <p:nvSpPr>
              <p:cNvPr id="74" name="梯形 73"/>
              <p:cNvSpPr/>
              <p:nvPr/>
            </p:nvSpPr>
            <p:spPr>
              <a:xfrm>
                <a:off x="0" y="432048"/>
                <a:ext cx="1008112" cy="576064"/>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sp>
            <p:nvSpPr>
              <p:cNvPr id="75" name="等腰三角形 74"/>
              <p:cNvSpPr/>
              <p:nvPr/>
            </p:nvSpPr>
            <p:spPr>
              <a:xfrm>
                <a:off x="288032" y="0"/>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sp>
            <p:nvSpPr>
              <p:cNvPr id="76" name="矩形 75"/>
              <p:cNvSpPr/>
              <p:nvPr/>
            </p:nvSpPr>
            <p:spPr>
              <a:xfrm>
                <a:off x="0" y="4320480"/>
                <a:ext cx="1008112" cy="216024"/>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sp>
            <p:nvSpPr>
              <p:cNvPr id="77" name="同侧圆角矩形 76"/>
              <p:cNvSpPr/>
              <p:nvPr/>
            </p:nvSpPr>
            <p:spPr>
              <a:xfrm flipV="1">
                <a:off x="0" y="4536504"/>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grpSp>
        <p:grpSp>
          <p:nvGrpSpPr>
            <p:cNvPr id="55" name="组合 54"/>
            <p:cNvGrpSpPr/>
            <p:nvPr/>
          </p:nvGrpSpPr>
          <p:grpSpPr>
            <a:xfrm>
              <a:off x="1162050" y="1371600"/>
              <a:ext cx="1007745" cy="3528060"/>
              <a:chOff x="1152128" y="1368152"/>
              <a:chExt cx="1008112" cy="4752528"/>
            </a:xfrm>
          </p:grpSpPr>
          <p:sp>
            <p:nvSpPr>
              <p:cNvPr id="64" name="矩形 63"/>
              <p:cNvSpPr/>
              <p:nvPr/>
            </p:nvSpPr>
            <p:spPr>
              <a:xfrm>
                <a:off x="1152128" y="2376264"/>
                <a:ext cx="288032" cy="3312368"/>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sp>
            <p:nvSpPr>
              <p:cNvPr id="65" name="矩形 64"/>
              <p:cNvSpPr/>
              <p:nvPr/>
            </p:nvSpPr>
            <p:spPr>
              <a:xfrm>
                <a:off x="1359767" y="2376265"/>
                <a:ext cx="512440" cy="3312369"/>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sp>
            <p:nvSpPr>
              <p:cNvPr id="66" name="矩形 65"/>
              <p:cNvSpPr/>
              <p:nvPr/>
            </p:nvSpPr>
            <p:spPr>
              <a:xfrm>
                <a:off x="1872208" y="2376264"/>
                <a:ext cx="288032" cy="3312368"/>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sp>
            <p:nvSpPr>
              <p:cNvPr id="67" name="梯形 66"/>
              <p:cNvSpPr/>
              <p:nvPr/>
            </p:nvSpPr>
            <p:spPr>
              <a:xfrm>
                <a:off x="1152128" y="1800200"/>
                <a:ext cx="1008112" cy="576064"/>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sp>
            <p:nvSpPr>
              <p:cNvPr id="68" name="等腰三角形 67"/>
              <p:cNvSpPr/>
              <p:nvPr/>
            </p:nvSpPr>
            <p:spPr>
              <a:xfrm>
                <a:off x="1440160" y="1368152"/>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sp>
            <p:nvSpPr>
              <p:cNvPr id="69" name="矩形 68"/>
              <p:cNvSpPr/>
              <p:nvPr/>
            </p:nvSpPr>
            <p:spPr>
              <a:xfrm>
                <a:off x="1152128" y="5688632"/>
                <a:ext cx="1008112" cy="216024"/>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sp>
            <p:nvSpPr>
              <p:cNvPr id="70" name="同侧圆角矩形 69"/>
              <p:cNvSpPr/>
              <p:nvPr/>
            </p:nvSpPr>
            <p:spPr>
              <a:xfrm flipV="1">
                <a:off x="1152128" y="5904656"/>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grpSp>
        <p:grpSp>
          <p:nvGrpSpPr>
            <p:cNvPr id="56" name="组合 55"/>
            <p:cNvGrpSpPr/>
            <p:nvPr/>
          </p:nvGrpSpPr>
          <p:grpSpPr>
            <a:xfrm>
              <a:off x="2381253" y="152400"/>
              <a:ext cx="1223646" cy="4738370"/>
              <a:chOff x="2376264" y="157967"/>
              <a:chExt cx="1008112" cy="4964224"/>
            </a:xfrm>
          </p:grpSpPr>
          <p:sp>
            <p:nvSpPr>
              <p:cNvPr id="57" name="矩形 56"/>
              <p:cNvSpPr/>
              <p:nvPr/>
            </p:nvSpPr>
            <p:spPr>
              <a:xfrm>
                <a:off x="2376264" y="1377775"/>
                <a:ext cx="288032" cy="3312368"/>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sp>
            <p:nvSpPr>
              <p:cNvPr id="58" name="矩形 57"/>
              <p:cNvSpPr/>
              <p:nvPr/>
            </p:nvSpPr>
            <p:spPr>
              <a:xfrm>
                <a:off x="2664293" y="1377774"/>
                <a:ext cx="533596" cy="3312368"/>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sp>
            <p:nvSpPr>
              <p:cNvPr id="59" name="矩形 58"/>
              <p:cNvSpPr/>
              <p:nvPr/>
            </p:nvSpPr>
            <p:spPr>
              <a:xfrm>
                <a:off x="3096344" y="1377775"/>
                <a:ext cx="288032" cy="3312368"/>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sp>
            <p:nvSpPr>
              <p:cNvPr id="60" name="梯形 59"/>
              <p:cNvSpPr/>
              <p:nvPr/>
            </p:nvSpPr>
            <p:spPr>
              <a:xfrm>
                <a:off x="2376264" y="671411"/>
                <a:ext cx="1008112" cy="706364"/>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sp>
            <p:nvSpPr>
              <p:cNvPr id="61" name="等腰三角形 60"/>
              <p:cNvSpPr/>
              <p:nvPr/>
            </p:nvSpPr>
            <p:spPr>
              <a:xfrm>
                <a:off x="2636910" y="157967"/>
                <a:ext cx="474406" cy="52883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sp>
            <p:nvSpPr>
              <p:cNvPr id="62" name="矩形 61"/>
              <p:cNvSpPr/>
              <p:nvPr/>
            </p:nvSpPr>
            <p:spPr>
              <a:xfrm>
                <a:off x="2376264" y="4690143"/>
                <a:ext cx="1008112" cy="216024"/>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sp>
            <p:nvSpPr>
              <p:cNvPr id="63" name="同侧圆角矩形 62"/>
              <p:cNvSpPr/>
              <p:nvPr/>
            </p:nvSpPr>
            <p:spPr>
              <a:xfrm flipV="1">
                <a:off x="2376264" y="4906167"/>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dirty="0">
                  <a:ea typeface="黑体" panose="02010609060101010101" pitchFamily="49" charset="-122"/>
                </a:endParaRPr>
              </a:p>
            </p:txBody>
          </p:sp>
        </p:grpSp>
      </p:grpSp>
      <p:grpSp>
        <p:nvGrpSpPr>
          <p:cNvPr id="78" name="组合 77"/>
          <p:cNvGrpSpPr/>
          <p:nvPr/>
        </p:nvGrpSpPr>
        <p:grpSpPr>
          <a:xfrm flipH="1">
            <a:off x="9876610" y="5438756"/>
            <a:ext cx="2230454" cy="1398934"/>
            <a:chOff x="594424" y="1153191"/>
            <a:chExt cx="2605976" cy="1634460"/>
          </a:xfrm>
        </p:grpSpPr>
        <p:sp>
          <p:nvSpPr>
            <p:cNvPr id="79" name="任意多边形 78"/>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80" name="任意多边形 79"/>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pic>
        <p:nvPicPr>
          <p:cNvPr id="85" name="图片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104136" y="3972040"/>
            <a:ext cx="3447695" cy="2583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01 46"/>
          <p:cNvSpPr txBox="1"/>
          <p:nvPr/>
        </p:nvSpPr>
        <p:spPr>
          <a:xfrm>
            <a:off x="2948931" y="2347606"/>
            <a:ext cx="1415772" cy="1069845"/>
          </a:xfrm>
          <a:prstGeom prst="rect">
            <a:avLst/>
          </a:prstGeom>
        </p:spPr>
        <p:txBody>
          <a:bodyPr wrap="none">
            <a:spAutoFit/>
          </a:bodyPr>
          <a:lstStyle>
            <a:defPPr>
              <a:defRPr lang="zh-CN"/>
            </a:defPPr>
            <a:lvl1pPr>
              <a:lnSpc>
                <a:spcPct val="150000"/>
              </a:lnSpc>
              <a:defRPr sz="3200">
                <a:solidFill>
                  <a:srgbClr val="219B9C"/>
                </a:solidFill>
                <a:latin typeface="迷你简卡通" panose="03000509000000000000" pitchFamily="65" charset="-122"/>
                <a:ea typeface="迷你简卡通" panose="03000509000000000000" pitchFamily="65" charset="-122"/>
                <a:cs typeface="+mn-ea"/>
              </a:defRPr>
            </a:lvl1pPr>
          </a:lstStyle>
          <a:p>
            <a:r>
              <a:rPr lang="zh-CN" altLang="en-US" sz="4800" b="1" dirty="0"/>
              <a:t>目录</a:t>
            </a:r>
            <a:endParaRPr lang="zh-CN" altLang="en-US" sz="4800" b="1" dirty="0"/>
          </a:p>
        </p:txBody>
      </p:sp>
      <p:sp>
        <p:nvSpPr>
          <p:cNvPr id="87" name="01 4"/>
          <p:cNvSpPr/>
          <p:nvPr/>
        </p:nvSpPr>
        <p:spPr>
          <a:xfrm>
            <a:off x="5903295" y="1300664"/>
            <a:ext cx="3307553" cy="743986"/>
          </a:xfrm>
          <a:prstGeom prst="rect">
            <a:avLst/>
          </a:prstGeom>
        </p:spPr>
        <p:txBody>
          <a:bodyPr wrap="square">
            <a:spAutoFit/>
          </a:bodyPr>
          <a:lstStyle/>
          <a:p>
            <a:pPr>
              <a:lnSpc>
                <a:spcPct val="150000"/>
              </a:lnSpc>
            </a:pPr>
            <a:r>
              <a:rPr lang="en-US" altLang="zh-CN" sz="3200" dirty="0">
                <a:solidFill>
                  <a:srgbClr val="219B9C"/>
                </a:solidFill>
                <a:latin typeface="迷你简卡通" panose="03000509000000000000" pitchFamily="65" charset="-122"/>
                <a:ea typeface="迷你简卡通" panose="03000509000000000000" pitchFamily="65" charset="-122"/>
                <a:cs typeface="+mn-ea"/>
              </a:rPr>
              <a:t>01 </a:t>
            </a:r>
            <a:r>
              <a:rPr lang="zh-CN" altLang="en-US" sz="3200" dirty="0">
                <a:solidFill>
                  <a:srgbClr val="219B9C"/>
                </a:solidFill>
                <a:latin typeface="迷你简卡通" panose="03000509000000000000" pitchFamily="65" charset="-122"/>
                <a:ea typeface="迷你简卡通" panose="03000509000000000000" pitchFamily="65" charset="-122"/>
                <a:cs typeface="+mn-ea"/>
              </a:rPr>
              <a:t>相关概念表述</a:t>
            </a:r>
            <a:endParaRPr lang="en-US" altLang="zh-CN" sz="3200" dirty="0">
              <a:solidFill>
                <a:srgbClr val="219B9C"/>
              </a:solidFill>
              <a:latin typeface="迷你简卡通" panose="03000509000000000000" pitchFamily="65" charset="-122"/>
              <a:ea typeface="迷你简卡通" panose="03000509000000000000" pitchFamily="65" charset="-122"/>
              <a:cs typeface="+mn-ea"/>
            </a:endParaRPr>
          </a:p>
        </p:txBody>
      </p:sp>
      <p:sp>
        <p:nvSpPr>
          <p:cNvPr id="88" name="01 5"/>
          <p:cNvSpPr/>
          <p:nvPr/>
        </p:nvSpPr>
        <p:spPr>
          <a:xfrm>
            <a:off x="5888660" y="2156999"/>
            <a:ext cx="4142925" cy="743986"/>
          </a:xfrm>
          <a:prstGeom prst="rect">
            <a:avLst/>
          </a:prstGeom>
        </p:spPr>
        <p:txBody>
          <a:bodyPr wrap="square">
            <a:spAutoFit/>
          </a:bodyPr>
          <a:lstStyle/>
          <a:p>
            <a:pPr>
              <a:lnSpc>
                <a:spcPct val="150000"/>
              </a:lnSpc>
            </a:pPr>
            <a:r>
              <a:rPr lang="en-US" altLang="zh-CN" sz="3200" dirty="0">
                <a:solidFill>
                  <a:srgbClr val="219B9C"/>
                </a:solidFill>
                <a:latin typeface="迷你简卡通" panose="03000509000000000000" pitchFamily="65" charset="-122"/>
                <a:ea typeface="迷你简卡通" panose="03000509000000000000" pitchFamily="65" charset="-122"/>
                <a:cs typeface="+mn-ea"/>
              </a:rPr>
              <a:t>02 </a:t>
            </a:r>
            <a:r>
              <a:rPr lang="zh-CN" altLang="en-US" sz="3200" dirty="0">
                <a:solidFill>
                  <a:srgbClr val="219B9C"/>
                </a:solidFill>
                <a:latin typeface="迷你简卡通" panose="03000509000000000000" pitchFamily="65" charset="-122"/>
                <a:ea typeface="迷你简卡通" panose="03000509000000000000" pitchFamily="65" charset="-122"/>
                <a:cs typeface="+mn-ea"/>
              </a:rPr>
              <a:t>区域活动展开原则</a:t>
            </a:r>
            <a:endParaRPr lang="en-US" altLang="zh-CN" sz="3200" dirty="0">
              <a:solidFill>
                <a:srgbClr val="219B9C"/>
              </a:solidFill>
              <a:latin typeface="迷你简卡通" panose="03000509000000000000" pitchFamily="65" charset="-122"/>
              <a:ea typeface="迷你简卡通" panose="03000509000000000000" pitchFamily="65" charset="-122"/>
              <a:cs typeface="+mn-ea"/>
            </a:endParaRPr>
          </a:p>
        </p:txBody>
      </p:sp>
      <p:sp>
        <p:nvSpPr>
          <p:cNvPr id="89" name="01 6"/>
          <p:cNvSpPr/>
          <p:nvPr/>
        </p:nvSpPr>
        <p:spPr>
          <a:xfrm>
            <a:off x="5854518" y="2998890"/>
            <a:ext cx="4266925" cy="743986"/>
          </a:xfrm>
          <a:prstGeom prst="rect">
            <a:avLst/>
          </a:prstGeom>
        </p:spPr>
        <p:txBody>
          <a:bodyPr wrap="square">
            <a:spAutoFit/>
          </a:bodyPr>
          <a:lstStyle/>
          <a:p>
            <a:pPr>
              <a:lnSpc>
                <a:spcPct val="150000"/>
              </a:lnSpc>
            </a:pPr>
            <a:r>
              <a:rPr lang="en-US" altLang="zh-CN" sz="3200" dirty="0">
                <a:solidFill>
                  <a:srgbClr val="219B9C"/>
                </a:solidFill>
                <a:latin typeface="迷你简卡通" panose="03000509000000000000" pitchFamily="65" charset="-122"/>
                <a:ea typeface="迷你简卡通" panose="03000509000000000000" pitchFamily="65" charset="-122"/>
                <a:cs typeface="+mn-ea"/>
              </a:rPr>
              <a:t>03 </a:t>
            </a:r>
            <a:r>
              <a:rPr lang="zh-CN" altLang="en-US" sz="3200" dirty="0">
                <a:solidFill>
                  <a:srgbClr val="219B9C"/>
                </a:solidFill>
                <a:latin typeface="迷你简卡通" panose="03000509000000000000" pitchFamily="65" charset="-122"/>
                <a:ea typeface="迷你简卡通" panose="03000509000000000000" pitchFamily="65" charset="-122"/>
                <a:cs typeface="+mn-ea"/>
              </a:rPr>
              <a:t>区域活动展开策略</a:t>
            </a:r>
            <a:endParaRPr lang="en-US" altLang="zh-CN" sz="3200" dirty="0">
              <a:solidFill>
                <a:srgbClr val="219B9C"/>
              </a:solidFill>
              <a:latin typeface="迷你简卡通" panose="03000509000000000000" pitchFamily="65" charset="-122"/>
              <a:ea typeface="迷你简卡通" panose="03000509000000000000" pitchFamily="65" charset="-122"/>
              <a:cs typeface="+mn-ea"/>
            </a:endParaRPr>
          </a:p>
        </p:txBody>
      </p:sp>
      <p:sp>
        <p:nvSpPr>
          <p:cNvPr id="90" name="01 7"/>
          <p:cNvSpPr/>
          <p:nvPr/>
        </p:nvSpPr>
        <p:spPr>
          <a:xfrm>
            <a:off x="5886488" y="3954949"/>
            <a:ext cx="4266925" cy="743986"/>
          </a:xfrm>
          <a:prstGeom prst="rect">
            <a:avLst/>
          </a:prstGeom>
        </p:spPr>
        <p:txBody>
          <a:bodyPr wrap="square">
            <a:spAutoFit/>
          </a:bodyPr>
          <a:lstStyle/>
          <a:p>
            <a:pPr>
              <a:lnSpc>
                <a:spcPct val="150000"/>
              </a:lnSpc>
            </a:pPr>
            <a:r>
              <a:rPr lang="en-US" altLang="zh-CN" sz="3200" dirty="0">
                <a:solidFill>
                  <a:srgbClr val="219B9C"/>
                </a:solidFill>
                <a:latin typeface="迷你简卡通" panose="03000509000000000000" pitchFamily="65" charset="-122"/>
                <a:ea typeface="迷你简卡通" panose="03000509000000000000" pitchFamily="65" charset="-122"/>
                <a:cs typeface="+mn-ea"/>
              </a:rPr>
              <a:t>04 </a:t>
            </a:r>
            <a:r>
              <a:rPr lang="zh-CN" altLang="en-US" sz="3200" dirty="0">
                <a:solidFill>
                  <a:srgbClr val="219B9C"/>
                </a:solidFill>
                <a:latin typeface="迷你简卡通" panose="03000509000000000000" pitchFamily="65" charset="-122"/>
                <a:ea typeface="迷你简卡通" panose="03000509000000000000" pitchFamily="65" charset="-122"/>
                <a:cs typeface="+mn-ea"/>
              </a:rPr>
              <a:t>区域活动实践案例</a:t>
            </a:r>
            <a:endParaRPr lang="en-US" altLang="zh-CN" sz="3200" dirty="0">
              <a:solidFill>
                <a:srgbClr val="219B9C"/>
              </a:solidFill>
              <a:latin typeface="迷你简卡通" panose="03000509000000000000" pitchFamily="65" charset="-122"/>
              <a:ea typeface="迷你简卡通" panose="03000509000000000000" pitchFamily="65" charset="-122"/>
              <a:cs typeface="+mn-ea"/>
            </a:endParaRPr>
          </a:p>
        </p:txBody>
      </p:sp>
      <p:grpSp>
        <p:nvGrpSpPr>
          <p:cNvPr id="110" name="01 61"/>
          <p:cNvGrpSpPr/>
          <p:nvPr/>
        </p:nvGrpSpPr>
        <p:grpSpPr>
          <a:xfrm rot="19652792">
            <a:off x="5136206" y="2089582"/>
            <a:ext cx="646818" cy="655654"/>
            <a:chOff x="2817684" y="410418"/>
            <a:chExt cx="604235" cy="612489"/>
          </a:xfrm>
        </p:grpSpPr>
        <p:grpSp>
          <p:nvGrpSpPr>
            <p:cNvPr id="111" name="01 62"/>
            <p:cNvGrpSpPr/>
            <p:nvPr/>
          </p:nvGrpSpPr>
          <p:grpSpPr>
            <a:xfrm rot="21335216">
              <a:off x="2817684" y="410418"/>
              <a:ext cx="604235" cy="612489"/>
              <a:chOff x="7973451" y="5027358"/>
              <a:chExt cx="1573291" cy="1594779"/>
            </a:xfrm>
          </p:grpSpPr>
          <p:sp>
            <p:nvSpPr>
              <p:cNvPr id="113" name="五角星 2"/>
              <p:cNvSpPr/>
              <p:nvPr/>
            </p:nvSpPr>
            <p:spPr>
              <a:xfrm rot="20480842">
                <a:off x="7975659" y="5027358"/>
                <a:ext cx="1571083" cy="1580289"/>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ea typeface="黑体" panose="02010609060101010101" pitchFamily="49" charset="-122"/>
                </a:endParaRPr>
              </a:p>
            </p:txBody>
          </p:sp>
          <p:sp>
            <p:nvSpPr>
              <p:cNvPr id="114" name="五角星 2"/>
              <p:cNvSpPr/>
              <p:nvPr/>
            </p:nvSpPr>
            <p:spPr>
              <a:xfrm rot="20480842">
                <a:off x="7973451" y="5041848"/>
                <a:ext cx="1571083" cy="1580289"/>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FA7"/>
              </a:solidFill>
              <a:ln w="25400">
                <a:solidFill>
                  <a:schemeClr val="bg1"/>
                </a:solidFill>
              </a:ln>
              <a:effectLst>
                <a:innerShdw blurRad="368300">
                  <a:srgbClr val="FF3B6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ea typeface="黑体" panose="02010609060101010101" pitchFamily="49" charset="-122"/>
                </a:endParaRPr>
              </a:p>
            </p:txBody>
          </p:sp>
        </p:grpSp>
        <p:sp>
          <p:nvSpPr>
            <p:cNvPr id="112" name="弧形 111"/>
            <p:cNvSpPr/>
            <p:nvPr/>
          </p:nvSpPr>
          <p:spPr>
            <a:xfrm rot="15881702">
              <a:off x="2988235" y="627531"/>
              <a:ext cx="197224" cy="197224"/>
            </a:xfrm>
            <a:prstGeom prst="arc">
              <a:avLst>
                <a:gd name="adj1" fmla="val 16200000"/>
                <a:gd name="adj2" fmla="val 20358260"/>
              </a:avLst>
            </a:prstGeom>
            <a:ln w="41275">
              <a:solidFill>
                <a:schemeClr val="bg1">
                  <a:alpha val="63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ea typeface="黑体" panose="02010609060101010101" pitchFamily="49" charset="-122"/>
              </a:endParaRPr>
            </a:p>
          </p:txBody>
        </p:sp>
      </p:grpSp>
      <p:grpSp>
        <p:nvGrpSpPr>
          <p:cNvPr id="115" name="01 66"/>
          <p:cNvGrpSpPr/>
          <p:nvPr/>
        </p:nvGrpSpPr>
        <p:grpSpPr>
          <a:xfrm rot="2224307">
            <a:off x="5204818" y="1311029"/>
            <a:ext cx="592456" cy="581562"/>
            <a:chOff x="10646778" y="4753862"/>
            <a:chExt cx="751521" cy="737702"/>
          </a:xfrm>
        </p:grpSpPr>
        <p:sp>
          <p:nvSpPr>
            <p:cNvPr id="116"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117" name="01 68"/>
            <p:cNvGrpSpPr/>
            <p:nvPr/>
          </p:nvGrpSpPr>
          <p:grpSpPr>
            <a:xfrm>
              <a:off x="10646778" y="4762829"/>
              <a:ext cx="749726" cy="728735"/>
              <a:chOff x="11012539" y="4493889"/>
              <a:chExt cx="749726" cy="728735"/>
            </a:xfrm>
          </p:grpSpPr>
          <p:sp>
            <p:nvSpPr>
              <p:cNvPr id="118"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19"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20"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grpSp>
        <p:nvGrpSpPr>
          <p:cNvPr id="121" name="01 72"/>
          <p:cNvGrpSpPr/>
          <p:nvPr/>
        </p:nvGrpSpPr>
        <p:grpSpPr>
          <a:xfrm rot="1562261">
            <a:off x="5201382" y="2970880"/>
            <a:ext cx="679899" cy="667396"/>
            <a:chOff x="10646778" y="4753862"/>
            <a:chExt cx="751521" cy="737702"/>
          </a:xfrm>
        </p:grpSpPr>
        <p:sp>
          <p:nvSpPr>
            <p:cNvPr id="122"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123" name="01 74"/>
            <p:cNvGrpSpPr/>
            <p:nvPr/>
          </p:nvGrpSpPr>
          <p:grpSpPr>
            <a:xfrm>
              <a:off x="10646778" y="4762829"/>
              <a:ext cx="749726" cy="728735"/>
              <a:chOff x="11012539" y="4493889"/>
              <a:chExt cx="749726" cy="728735"/>
            </a:xfrm>
          </p:grpSpPr>
          <p:sp>
            <p:nvSpPr>
              <p:cNvPr id="124"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25"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26"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grpSp>
        <p:nvGrpSpPr>
          <p:cNvPr id="127" name="01 78"/>
          <p:cNvGrpSpPr/>
          <p:nvPr/>
        </p:nvGrpSpPr>
        <p:grpSpPr>
          <a:xfrm rot="920444">
            <a:off x="5162998" y="3942463"/>
            <a:ext cx="656902" cy="644823"/>
            <a:chOff x="10646778" y="4753862"/>
            <a:chExt cx="751521" cy="737702"/>
          </a:xfrm>
        </p:grpSpPr>
        <p:sp>
          <p:nvSpPr>
            <p:cNvPr id="128"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129" name="01 80"/>
            <p:cNvGrpSpPr/>
            <p:nvPr/>
          </p:nvGrpSpPr>
          <p:grpSpPr>
            <a:xfrm>
              <a:off x="10646778" y="4762829"/>
              <a:ext cx="749726" cy="728735"/>
              <a:chOff x="11012539" y="4493889"/>
              <a:chExt cx="749726" cy="728735"/>
            </a:xfrm>
          </p:grpSpPr>
          <p:sp>
            <p:nvSpPr>
              <p:cNvPr id="130"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31"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32"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Tree>
  </p:cSld>
  <p:clrMapOvr>
    <a:masterClrMapping/>
  </p:clrMapOvr>
  <p:transition spd="slow" advClick="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rcRect t="18309" r="63387" b="43217"/>
          <a:stretch>
            <a:fillRect/>
          </a:stretch>
        </p:blipFill>
        <p:spPr>
          <a:xfrm>
            <a:off x="145744" y="156688"/>
            <a:ext cx="2702402" cy="1597970"/>
          </a:xfrm>
          <a:prstGeom prst="rect">
            <a:avLst/>
          </a:prstGeom>
        </p:spPr>
      </p:pic>
      <p:grpSp>
        <p:nvGrpSpPr>
          <p:cNvPr id="5" name="组合 4"/>
          <p:cNvGrpSpPr/>
          <p:nvPr/>
        </p:nvGrpSpPr>
        <p:grpSpPr>
          <a:xfrm rot="920444">
            <a:off x="979639" y="148949"/>
            <a:ext cx="539850" cy="529924"/>
            <a:chOff x="10646778" y="4753862"/>
            <a:chExt cx="751521" cy="737702"/>
          </a:xfrm>
        </p:grpSpPr>
        <p:sp>
          <p:nvSpPr>
            <p:cNvPr id="6"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7" name="组合 6"/>
            <p:cNvGrpSpPr/>
            <p:nvPr/>
          </p:nvGrpSpPr>
          <p:grpSpPr>
            <a:xfrm>
              <a:off x="10646778" y="4762829"/>
              <a:ext cx="749726" cy="728735"/>
              <a:chOff x="11012539" y="4493889"/>
              <a:chExt cx="749726" cy="728735"/>
            </a:xfrm>
          </p:grpSpPr>
          <p:sp>
            <p:nvSpPr>
              <p:cNvPr id="8"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9"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0"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
        <p:nvSpPr>
          <p:cNvPr id="11" name="Text Box 2"/>
          <p:cNvSpPr txBox="1">
            <a:spLocks noChangeArrowheads="1"/>
          </p:cNvSpPr>
          <p:nvPr/>
        </p:nvSpPr>
        <p:spPr bwMode="auto">
          <a:xfrm>
            <a:off x="711273" y="674124"/>
            <a:ext cx="1655325" cy="523220"/>
          </a:xfrm>
          <a:prstGeom prst="rect">
            <a:avLst/>
          </a:prstGeom>
          <a:noFill/>
        </p:spPr>
        <p:txBody>
          <a:bodyPr wrap="non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2800" b="1" dirty="0"/>
              <a:t>科学区域</a:t>
            </a:r>
            <a:endParaRPr lang="zh-CN" altLang="en-US" sz="2800" b="1" dirty="0"/>
          </a:p>
        </p:txBody>
      </p:sp>
      <p:pic>
        <p:nvPicPr>
          <p:cNvPr id="43" name="PA_图片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68292" y="5746184"/>
            <a:ext cx="1703445" cy="1266208"/>
          </a:xfrm>
          <a:prstGeom prst="rect">
            <a:avLst/>
          </a:prstGeom>
        </p:spPr>
      </p:pic>
      <p:pic>
        <p:nvPicPr>
          <p:cNvPr id="44" name="PA_图片 1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8194896" y="1142721"/>
            <a:ext cx="1077620" cy="799594"/>
          </a:xfrm>
          <a:prstGeom prst="rect">
            <a:avLst/>
          </a:prstGeom>
        </p:spPr>
      </p:pic>
      <p:pic>
        <p:nvPicPr>
          <p:cNvPr id="45" name="PA_图片 13"/>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6077813" y="248491"/>
            <a:ext cx="1635536" cy="1213568"/>
          </a:xfrm>
          <a:prstGeom prst="rect">
            <a:avLst/>
          </a:prstGeom>
        </p:spPr>
      </p:pic>
      <p:pic>
        <p:nvPicPr>
          <p:cNvPr id="46" name="PA_图片 12"/>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9999597" y="5815325"/>
            <a:ext cx="1943996" cy="844523"/>
          </a:xfrm>
          <a:prstGeom prst="rect">
            <a:avLst/>
          </a:prstGeom>
        </p:spPr>
      </p:pic>
      <p:graphicFrame>
        <p:nvGraphicFramePr>
          <p:cNvPr id="17" name="图示 16"/>
          <p:cNvGraphicFramePr/>
          <p:nvPr/>
        </p:nvGraphicFramePr>
        <p:xfrm>
          <a:off x="4550004" y="2202831"/>
          <a:ext cx="6326689" cy="340970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3" name="Group 36"/>
          <p:cNvGrpSpPr/>
          <p:nvPr/>
        </p:nvGrpSpPr>
        <p:grpSpPr>
          <a:xfrm>
            <a:off x="9678118" y="82858"/>
            <a:ext cx="2513882" cy="1973483"/>
            <a:chOff x="917853" y="3727778"/>
            <a:chExt cx="2513882" cy="1973483"/>
          </a:xfrm>
        </p:grpSpPr>
        <p:pic>
          <p:nvPicPr>
            <p:cNvPr id="13"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028676">
              <a:off x="1395352" y="4927601"/>
              <a:ext cx="994334" cy="773660"/>
            </a:xfrm>
            <a:prstGeom prst="rect">
              <a:avLst/>
            </a:prstGeom>
          </p:spPr>
        </p:pic>
        <p:pic>
          <p:nvPicPr>
            <p:cNvPr id="14" name="Picture 3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826084">
              <a:off x="2157526" y="3851728"/>
              <a:ext cx="1398159" cy="1150259"/>
            </a:xfrm>
            <a:prstGeom prst="rect">
              <a:avLst/>
            </a:prstGeom>
          </p:spPr>
        </p:pic>
        <p:pic>
          <p:nvPicPr>
            <p:cNvPr id="15" name="Picture 3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806120">
              <a:off x="917853" y="4253387"/>
              <a:ext cx="642958" cy="419380"/>
            </a:xfrm>
            <a:prstGeom prst="rect">
              <a:avLst/>
            </a:prstGeom>
          </p:spPr>
        </p:pic>
      </p:grpSp>
      <p:pic>
        <p:nvPicPr>
          <p:cNvPr id="16" name="图片 1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1200" y="1684655"/>
            <a:ext cx="3759835" cy="421703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125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rcRect t="18309" r="63387" b="43217"/>
          <a:stretch>
            <a:fillRect/>
          </a:stretch>
        </p:blipFill>
        <p:spPr>
          <a:xfrm>
            <a:off x="145744" y="156688"/>
            <a:ext cx="2702402" cy="1597970"/>
          </a:xfrm>
          <a:prstGeom prst="rect">
            <a:avLst/>
          </a:prstGeom>
        </p:spPr>
      </p:pic>
      <p:grpSp>
        <p:nvGrpSpPr>
          <p:cNvPr id="5" name="组合 4"/>
          <p:cNvGrpSpPr/>
          <p:nvPr/>
        </p:nvGrpSpPr>
        <p:grpSpPr>
          <a:xfrm rot="920444">
            <a:off x="979639" y="148949"/>
            <a:ext cx="539850" cy="529924"/>
            <a:chOff x="10646778" y="4753862"/>
            <a:chExt cx="751521" cy="737702"/>
          </a:xfrm>
        </p:grpSpPr>
        <p:sp>
          <p:nvSpPr>
            <p:cNvPr id="6"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7" name="组合 6"/>
            <p:cNvGrpSpPr/>
            <p:nvPr/>
          </p:nvGrpSpPr>
          <p:grpSpPr>
            <a:xfrm>
              <a:off x="10646778" y="4762829"/>
              <a:ext cx="749726" cy="728735"/>
              <a:chOff x="11012539" y="4493889"/>
              <a:chExt cx="749726" cy="728735"/>
            </a:xfrm>
          </p:grpSpPr>
          <p:sp>
            <p:nvSpPr>
              <p:cNvPr id="8"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9"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0"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
        <p:nvSpPr>
          <p:cNvPr id="11" name="Text Box 2"/>
          <p:cNvSpPr txBox="1">
            <a:spLocks noChangeArrowheads="1"/>
          </p:cNvSpPr>
          <p:nvPr/>
        </p:nvSpPr>
        <p:spPr bwMode="auto">
          <a:xfrm>
            <a:off x="711273" y="674124"/>
            <a:ext cx="1655325" cy="523220"/>
          </a:xfrm>
          <a:prstGeom prst="rect">
            <a:avLst/>
          </a:prstGeom>
          <a:noFill/>
        </p:spPr>
        <p:txBody>
          <a:bodyPr wrap="non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2800" b="1" dirty="0"/>
              <a:t>艺术区域</a:t>
            </a:r>
            <a:endParaRPr lang="zh-CN" altLang="en-US" sz="2800" b="1" dirty="0"/>
          </a:p>
        </p:txBody>
      </p:sp>
      <p:pic>
        <p:nvPicPr>
          <p:cNvPr id="43" name="PA_图片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388281" y="5435316"/>
            <a:ext cx="1703445" cy="1266208"/>
          </a:xfrm>
          <a:prstGeom prst="rect">
            <a:avLst/>
          </a:prstGeom>
        </p:spPr>
      </p:pic>
      <p:pic>
        <p:nvPicPr>
          <p:cNvPr id="44" name="PA_图片 1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8194896" y="1142721"/>
            <a:ext cx="1077620" cy="799594"/>
          </a:xfrm>
          <a:prstGeom prst="rect">
            <a:avLst/>
          </a:prstGeom>
        </p:spPr>
      </p:pic>
      <p:pic>
        <p:nvPicPr>
          <p:cNvPr id="45" name="PA_图片 13"/>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6077813" y="248491"/>
            <a:ext cx="1635536" cy="1213568"/>
          </a:xfrm>
          <a:prstGeom prst="rect">
            <a:avLst/>
          </a:prstGeom>
        </p:spPr>
      </p:pic>
      <p:pic>
        <p:nvPicPr>
          <p:cNvPr id="46" name="PA_图片 12"/>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9999597" y="5815325"/>
            <a:ext cx="1943996" cy="844523"/>
          </a:xfrm>
          <a:prstGeom prst="rect">
            <a:avLst/>
          </a:prstGeom>
        </p:spPr>
      </p:pic>
      <p:graphicFrame>
        <p:nvGraphicFramePr>
          <p:cNvPr id="17" name="图示 16"/>
          <p:cNvGraphicFramePr/>
          <p:nvPr/>
        </p:nvGraphicFramePr>
        <p:xfrm>
          <a:off x="5269919" y="1272619"/>
          <a:ext cx="6051673" cy="507178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 name="图片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0194662" y="-806976"/>
            <a:ext cx="2514350" cy="2641140"/>
          </a:xfrm>
          <a:prstGeom prst="rect">
            <a:avLst/>
          </a:prstGeom>
        </p:spPr>
      </p:pic>
      <p:pic>
        <p:nvPicPr>
          <p:cNvPr id="15" name="图片 14"/>
          <p:cNvPicPr>
            <a:picLocks noChangeAspect="1"/>
          </p:cNvPicPr>
          <p:nvPr/>
        </p:nvPicPr>
        <p:blipFill rotWithShape="1">
          <a:blip r:embed="rId16" cstate="print">
            <a:extLst>
              <a:ext uri="{28A0092B-C50C-407E-A947-70E740481C1C}">
                <a14:useLocalDpi xmlns:a14="http://schemas.microsoft.com/office/drawing/2010/main" val="0"/>
              </a:ext>
            </a:extLst>
          </a:blip>
          <a:srcRect t="6718" b="12520"/>
          <a:stretch>
            <a:fillRect/>
          </a:stretch>
        </p:blipFill>
        <p:spPr>
          <a:xfrm>
            <a:off x="146050" y="1468120"/>
            <a:ext cx="4993640" cy="4462145"/>
          </a:xfrm>
          <a:prstGeom prst="ellipse">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rcRect t="18309" r="63387" b="43217"/>
          <a:stretch>
            <a:fillRect/>
          </a:stretch>
        </p:blipFill>
        <p:spPr>
          <a:xfrm>
            <a:off x="145744" y="156688"/>
            <a:ext cx="2702402" cy="1597970"/>
          </a:xfrm>
          <a:prstGeom prst="rect">
            <a:avLst/>
          </a:prstGeom>
        </p:spPr>
      </p:pic>
      <p:grpSp>
        <p:nvGrpSpPr>
          <p:cNvPr id="5" name="组合 4"/>
          <p:cNvGrpSpPr/>
          <p:nvPr/>
        </p:nvGrpSpPr>
        <p:grpSpPr>
          <a:xfrm rot="920444">
            <a:off x="979639" y="148949"/>
            <a:ext cx="539850" cy="529924"/>
            <a:chOff x="10646778" y="4753862"/>
            <a:chExt cx="751521" cy="737702"/>
          </a:xfrm>
        </p:grpSpPr>
        <p:sp>
          <p:nvSpPr>
            <p:cNvPr id="6"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7" name="组合 6"/>
            <p:cNvGrpSpPr/>
            <p:nvPr/>
          </p:nvGrpSpPr>
          <p:grpSpPr>
            <a:xfrm>
              <a:off x="10646778" y="4762829"/>
              <a:ext cx="749726" cy="728735"/>
              <a:chOff x="11012539" y="4493889"/>
              <a:chExt cx="749726" cy="728735"/>
            </a:xfrm>
          </p:grpSpPr>
          <p:sp>
            <p:nvSpPr>
              <p:cNvPr id="8"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9"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0"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
        <p:nvSpPr>
          <p:cNvPr id="11" name="Text Box 2"/>
          <p:cNvSpPr txBox="1">
            <a:spLocks noChangeArrowheads="1"/>
          </p:cNvSpPr>
          <p:nvPr/>
        </p:nvSpPr>
        <p:spPr bwMode="auto">
          <a:xfrm>
            <a:off x="711273" y="674124"/>
            <a:ext cx="1655325" cy="523220"/>
          </a:xfrm>
          <a:prstGeom prst="rect">
            <a:avLst/>
          </a:prstGeom>
          <a:noFill/>
        </p:spPr>
        <p:txBody>
          <a:bodyPr wrap="non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2800" b="1" dirty="0"/>
              <a:t>艺术区域</a:t>
            </a:r>
            <a:endParaRPr lang="zh-CN" altLang="en-US" sz="2800" b="1" dirty="0"/>
          </a:p>
        </p:txBody>
      </p:sp>
      <p:pic>
        <p:nvPicPr>
          <p:cNvPr id="43" name="PA_图片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388281" y="5435316"/>
            <a:ext cx="1703445" cy="1266208"/>
          </a:xfrm>
          <a:prstGeom prst="rect">
            <a:avLst/>
          </a:prstGeom>
        </p:spPr>
      </p:pic>
      <p:pic>
        <p:nvPicPr>
          <p:cNvPr id="44" name="PA_图片 1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8194896" y="1142721"/>
            <a:ext cx="1077620" cy="799594"/>
          </a:xfrm>
          <a:prstGeom prst="rect">
            <a:avLst/>
          </a:prstGeom>
        </p:spPr>
      </p:pic>
      <p:pic>
        <p:nvPicPr>
          <p:cNvPr id="46" name="PA_图片 12"/>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9999597" y="5815325"/>
            <a:ext cx="1943996" cy="844523"/>
          </a:xfrm>
          <a:prstGeom prst="rect">
            <a:avLst/>
          </a:prstGeom>
        </p:spPr>
      </p:pic>
      <p:sp>
        <p:nvSpPr>
          <p:cNvPr id="12" name="文本框 11"/>
          <p:cNvSpPr txBox="1"/>
          <p:nvPr/>
        </p:nvSpPr>
        <p:spPr>
          <a:xfrm>
            <a:off x="2978370" y="2454207"/>
            <a:ext cx="6134583" cy="3415030"/>
          </a:xfrm>
          <a:prstGeom prst="rect">
            <a:avLst/>
          </a:prstGeom>
          <a:noFill/>
        </p:spPr>
        <p:txBody>
          <a:bodyPr wrap="square">
            <a:spAutoFit/>
          </a:bodyPr>
          <a:lstStyle/>
          <a:p>
            <a:pPr marL="0" marR="0" indent="243840" algn="just">
              <a:spcBef>
                <a:spcPts val="0"/>
              </a:spcBef>
              <a:spcAft>
                <a:spcPts val="0"/>
              </a:spcAft>
            </a:pPr>
            <a:endParaRPr lang="en-US" altLang="zh-CN" sz="1800" kern="100" dirty="0">
              <a:effectLst/>
              <a:latin typeface="黑体" panose="02010609060101010101" pitchFamily="49" charset="-122"/>
              <a:ea typeface="黑体" panose="02010609060101010101" pitchFamily="49" charset="-122"/>
              <a:cs typeface="Times New Roman" panose="02020603050405020304" pitchFamily="18" charset="0"/>
            </a:endParaRPr>
          </a:p>
          <a:p>
            <a:pPr marL="0" marR="0" indent="243840" algn="just">
              <a:spcBef>
                <a:spcPts val="0"/>
              </a:spcBef>
              <a:spcAft>
                <a:spcPts val="0"/>
              </a:spcAft>
            </a:pPr>
            <a:r>
              <a:rPr lang="zh-CN" altLang="en-US" sz="1800" b="1" kern="100" dirty="0">
                <a:effectLst/>
                <a:latin typeface="黑体" panose="02010609060101010101" pitchFamily="49" charset="-122"/>
                <a:ea typeface="黑体" panose="02010609060101010101" pitchFamily="49" charset="-122"/>
                <a:cs typeface="Times New Roman" panose="02020603050405020304" pitchFamily="18" charset="0"/>
              </a:rPr>
              <a:t>  案例：大班音乐区域活动</a:t>
            </a:r>
            <a:r>
              <a:rPr lang="zh-CN" altLang="en-US" sz="1800" b="1" kern="100" dirty="0">
                <a:effectLst/>
                <a:latin typeface="Calibri" panose="020F0502020204030204" charset="0"/>
                <a:ea typeface="黑体" panose="02010609060101010101" pitchFamily="49" charset="-122"/>
                <a:cs typeface="Times New Roman" panose="02020603050405020304" pitchFamily="18" charset="0"/>
              </a:rPr>
              <a:t>“</a:t>
            </a:r>
            <a:r>
              <a:rPr lang="zh-CN" altLang="en-US" sz="1800" b="1" kern="100" dirty="0">
                <a:effectLst/>
                <a:latin typeface="黑体" panose="02010609060101010101" pitchFamily="49" charset="-122"/>
                <a:ea typeface="黑体" panose="02010609060101010101" pitchFamily="49" charset="-122"/>
                <a:cs typeface="Times New Roman" panose="02020603050405020304" pitchFamily="18" charset="0"/>
              </a:rPr>
              <a:t>节奏恰恰恰</a:t>
            </a:r>
            <a:r>
              <a:rPr lang="zh-CN" altLang="en-US" sz="1800" b="1" kern="100" dirty="0">
                <a:effectLst/>
                <a:latin typeface="Calibri" panose="020F0502020204030204" charset="0"/>
                <a:ea typeface="黑体" panose="02010609060101010101" pitchFamily="49" charset="-122"/>
                <a:cs typeface="Times New Roman" panose="02020603050405020304" pitchFamily="18" charset="0"/>
              </a:rPr>
              <a:t>”</a:t>
            </a:r>
            <a:endParaRPr lang="zh-CN" altLang="en-US" sz="1800" b="1" kern="100" dirty="0">
              <a:effectLst/>
              <a:latin typeface="Calibri" panose="020F0502020204030204" charset="0"/>
              <a:ea typeface="黑体" panose="02010609060101010101" pitchFamily="49" charset="-122"/>
              <a:cs typeface="Times New Roman" panose="02020603050405020304" pitchFamily="18" charset="0"/>
            </a:endParaRPr>
          </a:p>
          <a:p>
            <a:pPr marL="0" marR="0" indent="243840" algn="just">
              <a:spcBef>
                <a:spcPts val="0"/>
              </a:spcBef>
              <a:spcAft>
                <a:spcPts val="0"/>
              </a:spcAft>
            </a:pPr>
            <a:r>
              <a:rPr lang="zh-CN" altLang="en-US" sz="1800" kern="100" dirty="0">
                <a:effectLst/>
                <a:latin typeface="黑体" panose="02010609060101010101" pitchFamily="49" charset="-122"/>
                <a:ea typeface="黑体" panose="02010609060101010101" pitchFamily="49" charset="-122"/>
                <a:cs typeface="Times New Roman" panose="02020603050405020304" pitchFamily="18" charset="0"/>
              </a:rPr>
              <a:t>  幼儿生活在声音的世界里，节奏无处不在，有各种户外运动时发出的声音，拍球的嘭嘭声、跳绳的啪嗒声、有各种动物的叫声，小猫的喵喵声、小狗的汪汪声、大公鸡的喔喔声；有各种大自然的声音，呼呼的风声、哗啦啦的雨声、沙沙的树叶声等。在生活中，幼儿对各种不同质地的物品通过敲打发出的有节奏的声音很感兴趣。将各种奇妙的声音作为音乐素材，设计了大班音乐区域活动</a:t>
            </a:r>
            <a:r>
              <a:rPr lang="zh-CN" altLang="en-US" sz="1800" kern="100" dirty="0">
                <a:effectLst/>
                <a:latin typeface="Calibri" panose="020F0502020204030204" charset="0"/>
                <a:ea typeface="黑体" panose="02010609060101010101" pitchFamily="49" charset="-122"/>
                <a:cs typeface="Times New Roman" panose="02020603050405020304" pitchFamily="18" charset="0"/>
              </a:rPr>
              <a:t>“</a:t>
            </a:r>
            <a:r>
              <a:rPr lang="zh-CN" altLang="en-US" sz="1800" kern="100" dirty="0">
                <a:effectLst/>
                <a:latin typeface="黑体" panose="02010609060101010101" pitchFamily="49" charset="-122"/>
                <a:ea typeface="黑体" panose="02010609060101010101" pitchFamily="49" charset="-122"/>
                <a:cs typeface="Times New Roman" panose="02020603050405020304" pitchFamily="18" charset="0"/>
              </a:rPr>
              <a:t>节奏恰恰恰</a:t>
            </a:r>
            <a:r>
              <a:rPr lang="zh-CN" altLang="en-US" sz="1800" kern="100" dirty="0">
                <a:effectLst/>
                <a:latin typeface="Calibri" panose="020F0502020204030204" charset="0"/>
                <a:ea typeface="黑体" panose="02010609060101010101" pitchFamily="49" charset="-122"/>
                <a:cs typeface="Times New Roman" panose="02020603050405020304" pitchFamily="18" charset="0"/>
              </a:rPr>
              <a:t>”</a:t>
            </a:r>
            <a:r>
              <a:rPr lang="zh-CN" altLang="en-US" sz="1800" kern="100" dirty="0">
                <a:effectLst/>
                <a:latin typeface="黑体" panose="02010609060101010101" pitchFamily="49" charset="-122"/>
                <a:ea typeface="黑体" panose="02010609060101010101" pitchFamily="49" charset="-122"/>
                <a:cs typeface="Times New Roman" panose="02020603050405020304" pitchFamily="18" charset="0"/>
              </a:rPr>
              <a:t>，通过让幼儿自由选择日常生活中的物品作为节奏乐器进行演奏，充分给幼儿自由表现音乐的机会，培养幼儿的节奏感及对节奏游戏的兴趣。使他们的创造性思维能力得到充分的展现。</a:t>
            </a:r>
            <a:endParaRPr lang="zh-CN" altLang="en-US" sz="1800" kern="100" dirty="0">
              <a:effectLst/>
              <a:latin typeface="Calibri" panose="020F0502020204030204" charset="0"/>
              <a:ea typeface="黑体" panose="02010609060101010101" pitchFamily="49" charset="-122"/>
              <a:cs typeface="Times New Roman" panose="02020603050405020304" pitchFamily="18" charset="0"/>
            </a:endParaRPr>
          </a:p>
        </p:txBody>
      </p:sp>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141970" y="-614814"/>
            <a:ext cx="2514350" cy="2641140"/>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70985" y="635"/>
            <a:ext cx="4227830" cy="2614930"/>
          </a:xfrm>
          <a:prstGeom prst="rect">
            <a:avLst/>
          </a:prstGeom>
          <a:ln>
            <a:noFill/>
          </a:ln>
          <a:effectLst>
            <a:softEdge rad="112500"/>
          </a:effectLst>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43365" y="2565400"/>
            <a:ext cx="2954655" cy="2726690"/>
          </a:xfrm>
          <a:prstGeom prst="rect">
            <a:avLst/>
          </a:prstGeom>
          <a:ln>
            <a:noFill/>
          </a:ln>
          <a:effectLst>
            <a:softEdge rad="112500"/>
          </a:effectLst>
        </p:spPr>
      </p:pic>
      <p:pic>
        <p:nvPicPr>
          <p:cNvPr id="17" name="图片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6050" y="1754505"/>
            <a:ext cx="2588260" cy="3847465"/>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rcRect t="18309" r="63387" b="43217"/>
          <a:stretch>
            <a:fillRect/>
          </a:stretch>
        </p:blipFill>
        <p:spPr>
          <a:xfrm>
            <a:off x="145744" y="156688"/>
            <a:ext cx="2702402" cy="1597970"/>
          </a:xfrm>
          <a:prstGeom prst="rect">
            <a:avLst/>
          </a:prstGeom>
        </p:spPr>
      </p:pic>
      <p:grpSp>
        <p:nvGrpSpPr>
          <p:cNvPr id="5" name="组合 4"/>
          <p:cNvGrpSpPr/>
          <p:nvPr/>
        </p:nvGrpSpPr>
        <p:grpSpPr>
          <a:xfrm rot="920444">
            <a:off x="979639" y="148949"/>
            <a:ext cx="539850" cy="529924"/>
            <a:chOff x="10646778" y="4753862"/>
            <a:chExt cx="751521" cy="737702"/>
          </a:xfrm>
        </p:grpSpPr>
        <p:sp>
          <p:nvSpPr>
            <p:cNvPr id="6"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7" name="组合 6"/>
            <p:cNvGrpSpPr/>
            <p:nvPr/>
          </p:nvGrpSpPr>
          <p:grpSpPr>
            <a:xfrm>
              <a:off x="10646778" y="4762829"/>
              <a:ext cx="749726" cy="728735"/>
              <a:chOff x="11012539" y="4493889"/>
              <a:chExt cx="749726" cy="728735"/>
            </a:xfrm>
          </p:grpSpPr>
          <p:sp>
            <p:nvSpPr>
              <p:cNvPr id="8"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9"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0"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
        <p:nvSpPr>
          <p:cNvPr id="11" name="Text Box 2"/>
          <p:cNvSpPr txBox="1">
            <a:spLocks noChangeArrowheads="1"/>
          </p:cNvSpPr>
          <p:nvPr/>
        </p:nvSpPr>
        <p:spPr bwMode="auto">
          <a:xfrm>
            <a:off x="711273" y="674124"/>
            <a:ext cx="1655325" cy="523220"/>
          </a:xfrm>
          <a:prstGeom prst="rect">
            <a:avLst/>
          </a:prstGeom>
          <a:noFill/>
        </p:spPr>
        <p:txBody>
          <a:bodyPr wrap="non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2800" b="1" dirty="0"/>
              <a:t>艺术区域</a:t>
            </a:r>
            <a:endParaRPr lang="zh-CN" altLang="en-US" sz="2800" b="1" dirty="0"/>
          </a:p>
        </p:txBody>
      </p:sp>
      <p:pic>
        <p:nvPicPr>
          <p:cNvPr id="43" name="PA_图片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388281" y="5435316"/>
            <a:ext cx="1703445" cy="1266208"/>
          </a:xfrm>
          <a:prstGeom prst="rect">
            <a:avLst/>
          </a:prstGeom>
        </p:spPr>
      </p:pic>
      <p:pic>
        <p:nvPicPr>
          <p:cNvPr id="44" name="PA_图片 1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8060396" y="639908"/>
            <a:ext cx="1077620" cy="799594"/>
          </a:xfrm>
          <a:prstGeom prst="rect">
            <a:avLst/>
          </a:prstGeom>
        </p:spPr>
      </p:pic>
      <p:pic>
        <p:nvPicPr>
          <p:cNvPr id="45" name="PA_图片 13"/>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4725636" y="0"/>
            <a:ext cx="1635536" cy="1213568"/>
          </a:xfrm>
          <a:prstGeom prst="rect">
            <a:avLst/>
          </a:prstGeom>
        </p:spPr>
      </p:pic>
      <p:pic>
        <p:nvPicPr>
          <p:cNvPr id="46" name="PA_图片 12"/>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9999597" y="5815325"/>
            <a:ext cx="1943996" cy="844523"/>
          </a:xfrm>
          <a:prstGeom prst="rect">
            <a:avLst/>
          </a:prstGeom>
        </p:spPr>
      </p:pic>
      <p:sp>
        <p:nvSpPr>
          <p:cNvPr id="12" name="文本框 11"/>
          <p:cNvSpPr txBox="1"/>
          <p:nvPr/>
        </p:nvSpPr>
        <p:spPr>
          <a:xfrm>
            <a:off x="3984598" y="1439502"/>
            <a:ext cx="6771419" cy="5324535"/>
          </a:xfrm>
          <a:prstGeom prst="rect">
            <a:avLst/>
          </a:prstGeom>
          <a:noFill/>
        </p:spPr>
        <p:txBody>
          <a:bodyPr wrap="square">
            <a:spAutoFit/>
          </a:bodyPr>
          <a:lstStyle/>
          <a:p>
            <a:pPr indent="243840" algn="just"/>
            <a:r>
              <a:rPr lang="en-US" altLang="zh-CN" sz="2000" b="1" kern="100" dirty="0">
                <a:latin typeface="Calibri" panose="020F0502020204030204" charset="0"/>
                <a:ea typeface="黑体" panose="02010609060101010101" pitchFamily="49" charset="-122"/>
                <a:cs typeface="Times New Roman" panose="02020603050405020304" pitchFamily="18" charset="0"/>
              </a:rPr>
              <a:t>2</a:t>
            </a:r>
            <a:r>
              <a:rPr lang="en-US" altLang="zh-CN" sz="2000" b="1" kern="100" dirty="0">
                <a:effectLst/>
                <a:latin typeface="Calibri" panose="020F0502020204030204" charset="0"/>
                <a:ea typeface="黑体" panose="02010609060101010101" pitchFamily="49" charset="-122"/>
                <a:cs typeface="Times New Roman" panose="02020603050405020304" pitchFamily="18" charset="0"/>
              </a:rPr>
              <a:t>.</a:t>
            </a:r>
            <a:r>
              <a:rPr lang="zh-CN" altLang="en-US" sz="2000" b="1" kern="100" dirty="0">
                <a:latin typeface="黑体" panose="02010609060101010101" pitchFamily="49" charset="-122"/>
                <a:ea typeface="黑体" panose="02010609060101010101" pitchFamily="49" charset="-122"/>
                <a:cs typeface="Times New Roman" panose="02020603050405020304" pitchFamily="18" charset="0"/>
              </a:rPr>
              <a:t>美术</a:t>
            </a:r>
            <a:r>
              <a:rPr lang="zh-CN" altLang="en-US" sz="2000" b="1" kern="100" dirty="0">
                <a:effectLst/>
                <a:latin typeface="黑体" panose="02010609060101010101" pitchFamily="49" charset="-122"/>
                <a:ea typeface="黑体" panose="02010609060101010101" pitchFamily="49" charset="-122"/>
                <a:cs typeface="Times New Roman" panose="02020603050405020304" pitchFamily="18" charset="0"/>
              </a:rPr>
              <a:t>区域活动中提升思维能力</a:t>
            </a:r>
            <a:endParaRPr lang="en-US" alt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p>
            <a:pPr marL="0" marR="0" indent="243840" algn="just">
              <a:spcBef>
                <a:spcPts val="0"/>
              </a:spcBef>
              <a:spcAft>
                <a:spcPts val="0"/>
              </a:spcAft>
            </a:pP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美术区域活动首先要简单，操作起点低，使幼儿能够联系已有的经验参与活动。但是起点低并不等于一直在低起点上徘徊，教师要思考如何创设推动幼儿发展的空间，怎样根据幼儿的个体差异提供不同层次的材料，让幼儿在宽松的环境中自主选择材料进行活动，更有效地发掘幼儿的创造潜力。</a:t>
            </a:r>
            <a:endParaRPr lang="en-US" alt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p>
            <a:pPr marL="0" marR="0" indent="243840" algn="just">
              <a:spcBef>
                <a:spcPts val="0"/>
              </a:spcBef>
              <a:spcAft>
                <a:spcPts val="0"/>
              </a:spcAft>
            </a:pPr>
            <a:endParaRPr lang="en-US" altLang="zh-CN" sz="2000" kern="100" dirty="0">
              <a:latin typeface="黑体" panose="02010609060101010101" pitchFamily="49" charset="-122"/>
              <a:ea typeface="黑体" panose="02010609060101010101" pitchFamily="49" charset="-122"/>
              <a:cs typeface="Times New Roman" panose="02020603050405020304" pitchFamily="18" charset="0"/>
            </a:endParaRPr>
          </a:p>
          <a:p>
            <a:pPr indent="243840" algn="just"/>
            <a:r>
              <a:rPr lang="zh-CN" altLang="en-US" sz="2000" b="1" kern="100" dirty="0">
                <a:effectLst/>
                <a:latin typeface="黑体" panose="02010609060101010101" pitchFamily="49" charset="-122"/>
                <a:ea typeface="黑体" panose="02010609060101010101" pitchFamily="49" charset="-122"/>
                <a:cs typeface="Times New Roman" panose="02020603050405020304" pitchFamily="18" charset="0"/>
              </a:rPr>
              <a:t>案例：美术区域活动</a:t>
            </a:r>
            <a:r>
              <a:rPr lang="zh-CN" altLang="en-US" sz="2000" b="1" kern="100" dirty="0">
                <a:effectLst/>
                <a:latin typeface="Calibri" panose="020F0502020204030204" charset="0"/>
                <a:ea typeface="黑体" panose="02010609060101010101" pitchFamily="49" charset="-122"/>
                <a:cs typeface="Times New Roman" panose="02020603050405020304" pitchFamily="18" charset="0"/>
              </a:rPr>
              <a:t>“会说话的脸”</a:t>
            </a:r>
            <a:endParaRPr lang="zh-CN" altLang="en-US" sz="2000" b="1" kern="100" dirty="0">
              <a:effectLst/>
              <a:latin typeface="Calibri" panose="020F0502020204030204" charset="0"/>
              <a:ea typeface="黑体" panose="02010609060101010101" pitchFamily="49" charset="-122"/>
              <a:cs typeface="Times New Roman" panose="02020603050405020304" pitchFamily="18" charset="0"/>
            </a:endParaRPr>
          </a:p>
          <a:p>
            <a:pPr marL="0" marR="0" indent="243840" algn="just">
              <a:spcBef>
                <a:spcPts val="0"/>
              </a:spcBef>
              <a:spcAft>
                <a:spcPts val="0"/>
              </a:spcAft>
            </a:pP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让幼儿通过尝试识别各种水果的切面图（横切面、竖切面、扇形切面），装饰娃娃脸的各个部位，在表现形态各异的娃娃脸的过程中施展自己的创造才能。就</a:t>
            </a:r>
            <a:r>
              <a:rPr lang="zh-CN" altLang="en-US" sz="2000" kern="100" dirty="0">
                <a:effectLst/>
                <a:latin typeface="Calibri" panose="020F0502020204030204" charset="0"/>
                <a:ea typeface="黑体" panose="02010609060101010101" pitchFamily="49" charset="-122"/>
                <a:cs typeface="Times New Roman" panose="02020603050405020304" pitchFamily="18" charset="0"/>
              </a:rPr>
              <a:t>“</a:t>
            </a: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五官</a:t>
            </a:r>
            <a:r>
              <a:rPr lang="zh-CN" altLang="en-US" sz="2000" kern="100" dirty="0">
                <a:effectLst/>
                <a:latin typeface="Calibri" panose="020F0502020204030204" charset="0"/>
                <a:ea typeface="黑体" panose="02010609060101010101" pitchFamily="49" charset="-122"/>
                <a:cs typeface="Times New Roman" panose="02020603050405020304" pitchFamily="18" charset="0"/>
              </a:rPr>
              <a:t>”</a:t>
            </a:r>
            <a:r>
              <a:rPr lang="zh-CN" altLang="en-US" sz="2000" kern="100" dirty="0">
                <a:effectLst/>
                <a:latin typeface="黑体" panose="02010609060101010101" pitchFamily="49" charset="-122"/>
                <a:ea typeface="黑体" panose="02010609060101010101" pitchFamily="49" charset="-122"/>
                <a:cs typeface="Times New Roman" panose="02020603050405020304" pitchFamily="18" charset="0"/>
              </a:rPr>
              <a:t>活动而言，在小班主要是引导幼儿分辨五官的名称和位置，中班则是在观察比较中发现五官特征的变化，而大班则是以装扮幼儿熟悉的五官为载体，其重点放在发现事物特征的多样性，采取找相关的方法，培养幼儿的创造性思维能力。</a:t>
            </a:r>
            <a:endParaRPr lang="zh-CN" altLang="en-US" sz="2000" kern="100" dirty="0">
              <a:effectLst/>
              <a:latin typeface="Calibri" panose="020F0502020204030204" charset="0"/>
              <a:ea typeface="黑体" panose="02010609060101010101" pitchFamily="49" charset="-122"/>
              <a:cs typeface="Times New Roman" panose="02020603050405020304" pitchFamily="18" charset="0"/>
            </a:endParaRPr>
          </a:p>
        </p:txBody>
      </p:sp>
      <p:pic>
        <p:nvPicPr>
          <p:cNvPr id="2" name="图片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154595" y="-646446"/>
            <a:ext cx="2514350" cy="2641140"/>
          </a:xfrm>
          <a:prstGeom prst="rect">
            <a:avLst/>
          </a:prstGeom>
        </p:spPr>
      </p:pic>
      <p:pic>
        <p:nvPicPr>
          <p:cNvPr id="13" name="图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415" y="2080260"/>
            <a:ext cx="3838575" cy="3242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rcRect t="18309" r="63387" b="43217"/>
          <a:stretch>
            <a:fillRect/>
          </a:stretch>
        </p:blipFill>
        <p:spPr>
          <a:xfrm>
            <a:off x="1541274" y="-20295"/>
            <a:ext cx="11615026" cy="6868135"/>
          </a:xfrm>
          <a:prstGeom prst="rect">
            <a:avLst/>
          </a:prstGeom>
        </p:spPr>
      </p:pic>
      <p:sp>
        <p:nvSpPr>
          <p:cNvPr id="2" name="矩形 1"/>
          <p:cNvSpPr/>
          <p:nvPr/>
        </p:nvSpPr>
        <p:spPr>
          <a:xfrm>
            <a:off x="4674414" y="2525559"/>
            <a:ext cx="6839357"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wrap="square">
            <a:spAutoFit/>
          </a:bodyPr>
          <a:lstStyle/>
          <a:p>
            <a:pPr>
              <a:lnSpc>
                <a:spcPct val="150000"/>
              </a:lnSpc>
            </a:pPr>
            <a:r>
              <a:rPr lang="zh-CN" altLang="en-US" dirty="0">
                <a:solidFill>
                  <a:schemeClr val="tx2"/>
                </a:solidFill>
                <a:latin typeface="迷你简卡通" panose="03000509000000000000" pitchFamily="65" charset="-122"/>
                <a:ea typeface="迷你简卡通" panose="03000509000000000000" pitchFamily="65" charset="-122"/>
              </a:rPr>
              <a:t>    幼儿的思维能力有其自身的成长规律。我们在重视幼儿思维成长的同时切勿操之过急。相信我们坚持不懈地在教育过程中锻炼幼儿的思维，那掀起思维的一朵朵浪花终将汇成一条条灵动的小河，流向智慧的海洋。在区域活动中，面对心智尚未成熟的幼儿，教师做到尊重幼儿的兴趣爱好，不过多干预，适时引导，让孩子在自主活动、语言交流、操作实践和快乐游戏中形成灵敏的思维能力。</a:t>
            </a:r>
            <a:endParaRPr lang="zh-CN" altLang="en-US" dirty="0">
              <a:solidFill>
                <a:schemeClr val="tx2"/>
              </a:solidFill>
              <a:latin typeface="迷你简卡通" panose="03000509000000000000" pitchFamily="65" charset="-122"/>
              <a:ea typeface="迷你简卡通" panose="03000509000000000000" pitchFamily="65" charset="-122"/>
            </a:endParaRPr>
          </a:p>
        </p:txBody>
      </p:sp>
      <p:sp>
        <p:nvSpPr>
          <p:cNvPr id="3" name="矩形 2"/>
          <p:cNvSpPr/>
          <p:nvPr/>
        </p:nvSpPr>
        <p:spPr>
          <a:xfrm>
            <a:off x="4674413" y="1743825"/>
            <a:ext cx="4163209" cy="666657"/>
          </a:xfrm>
          <a:prstGeom prst="rect">
            <a:avLst/>
          </a:prstGeom>
        </p:spPr>
        <p:txBody>
          <a:bodyPr wrap="square">
            <a:spAutoFit/>
            <a:scene3d>
              <a:camera prst="orthographicFront"/>
              <a:lightRig rig="soft" dir="tl"/>
            </a:scene3d>
            <a:sp3d contourW="25400" prstMaterial="matte">
              <a:bevelT w="25400" h="55880" prst="artDeco"/>
              <a:contourClr>
                <a:schemeClr val="accent2">
                  <a:tint val="20000"/>
                </a:schemeClr>
              </a:contourClr>
            </a:sp3d>
          </a:bodyPr>
          <a:lstStyle/>
          <a:p>
            <a:pPr lvl="0"/>
            <a:r>
              <a:rPr lang="zh-CN" altLang="en-US" sz="3730" b="1" spc="67" dirty="0">
                <a:ln w="11430"/>
                <a:solidFill>
                  <a:srgbClr val="219B9C"/>
                </a:solidFill>
                <a:latin typeface="华康方圆体W7(P)" pitchFamily="82" charset="-122"/>
                <a:ea typeface="华康方圆体W7(P)" pitchFamily="82" charset="-122"/>
              </a:rPr>
              <a:t>亲爱的各位老师：</a:t>
            </a:r>
            <a:endParaRPr lang="zh-CN" altLang="en-US" sz="3730" b="1" spc="67" dirty="0">
              <a:ln w="11430"/>
              <a:solidFill>
                <a:srgbClr val="219B9C"/>
              </a:solidFill>
              <a:latin typeface="华康方圆体W7(P)" pitchFamily="82" charset="-122"/>
              <a:ea typeface="华康方圆体W7(P)" pitchFamily="82" charset="-122"/>
            </a:endParaRPr>
          </a:p>
        </p:txBody>
      </p:sp>
      <p:pic>
        <p:nvPicPr>
          <p:cNvPr id="5" name="图片 4"/>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rot="21122788">
            <a:off x="549274" y="960438"/>
            <a:ext cx="4056063"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A_图片 9"/>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2805420" y="5771160"/>
            <a:ext cx="1115570" cy="484633"/>
          </a:xfrm>
          <a:prstGeom prst="rect">
            <a:avLst/>
          </a:prstGeom>
        </p:spPr>
      </p:pic>
      <p:pic>
        <p:nvPicPr>
          <p:cNvPr id="8" name="PA_图片 13"/>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9388985" y="280223"/>
            <a:ext cx="1635536" cy="1213568"/>
          </a:xfrm>
          <a:prstGeom prst="rect">
            <a:avLst/>
          </a:prstGeom>
        </p:spPr>
      </p:pic>
      <p:pic>
        <p:nvPicPr>
          <p:cNvPr id="9" name="PA_图片 12"/>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9916600" y="6013477"/>
            <a:ext cx="1943996" cy="8445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图片 96"/>
          <p:cNvPicPr>
            <a:picLocks noChangeAspect="1"/>
          </p:cNvPicPr>
          <p:nvPr/>
        </p:nvPicPr>
        <p:blipFill>
          <a:blip r:embed="rId1">
            <a:extLst>
              <a:ext uri="{28A0092B-C50C-407E-A947-70E740481C1C}">
                <a14:useLocalDpi xmlns:a14="http://schemas.microsoft.com/office/drawing/2010/main" val="0"/>
              </a:ext>
            </a:extLst>
          </a:blip>
          <a:srcRect t="18309" r="63387" b="43217"/>
          <a:stretch>
            <a:fillRect/>
          </a:stretch>
        </p:blipFill>
        <p:spPr>
          <a:xfrm>
            <a:off x="864406" y="-375289"/>
            <a:ext cx="10002006" cy="5914332"/>
          </a:xfrm>
          <a:prstGeom prst="rect">
            <a:avLst/>
          </a:prstGeom>
        </p:spPr>
      </p:pic>
      <p:pic>
        <p:nvPicPr>
          <p:cNvPr id="40" name="图片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345848">
            <a:off x="19190" y="-345197"/>
            <a:ext cx="1758766" cy="1521588"/>
          </a:xfrm>
          <a:prstGeom prst="rect">
            <a:avLst/>
          </a:prstGeom>
        </p:spPr>
      </p:pic>
      <p:pic>
        <p:nvPicPr>
          <p:cNvPr id="60" name="图片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837" y="4100007"/>
            <a:ext cx="10369152" cy="2288126"/>
          </a:xfrm>
          <a:prstGeom prst="rect">
            <a:avLst/>
          </a:prstGeom>
          <a:effectLst>
            <a:outerShdw blurRad="50800" dist="38100" dir="5400000" algn="t" rotWithShape="0">
              <a:prstClr val="black">
                <a:alpha val="40000"/>
              </a:prstClr>
            </a:outerShdw>
          </a:effectLst>
        </p:spPr>
      </p:pic>
      <p:grpSp>
        <p:nvGrpSpPr>
          <p:cNvPr id="61" name="组合 60"/>
          <p:cNvGrpSpPr/>
          <p:nvPr/>
        </p:nvGrpSpPr>
        <p:grpSpPr>
          <a:xfrm>
            <a:off x="1" y="4531757"/>
            <a:ext cx="12191999" cy="2326243"/>
            <a:chOff x="1" y="4546271"/>
            <a:chExt cx="12191999" cy="2326243"/>
          </a:xfrm>
        </p:grpSpPr>
        <p:sp>
          <p:nvSpPr>
            <p:cNvPr id="62" name="任意多边形 61"/>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63" name="任意多边形 62"/>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pic>
        <p:nvPicPr>
          <p:cNvPr id="64" name="图片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902380" y="-214182"/>
            <a:ext cx="2591951" cy="2467172"/>
          </a:xfrm>
          <a:prstGeom prst="rect">
            <a:avLst/>
          </a:prstGeom>
        </p:spPr>
      </p:pic>
      <p:sp>
        <p:nvSpPr>
          <p:cNvPr id="65" name="Freeform 6"/>
          <p:cNvSpPr/>
          <p:nvPr/>
        </p:nvSpPr>
        <p:spPr bwMode="auto">
          <a:xfrm>
            <a:off x="9247058" y="1196751"/>
            <a:ext cx="2536780" cy="939409"/>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FFFFFF"/>
          </a:solidFill>
          <a:ln>
            <a:noFill/>
          </a:ln>
          <a:effectLst>
            <a:outerShdw blurRad="50800" dist="38100" algn="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黑体" panose="02010609060101010101" pitchFamily="49" charset="-122"/>
            </a:endParaRPr>
          </a:p>
        </p:txBody>
      </p:sp>
      <p:pic>
        <p:nvPicPr>
          <p:cNvPr id="67" name="图片 66"/>
          <p:cNvPicPr>
            <a:picLocks noChangeAspect="1"/>
          </p:cNvPicPr>
          <p:nvPr/>
        </p:nvPicPr>
        <p:blipFill>
          <a:blip r:embed="rId5">
            <a:extLst>
              <a:ext uri="{28A0092B-C50C-407E-A947-70E740481C1C}">
                <a14:useLocalDpi xmlns:a14="http://schemas.microsoft.com/office/drawing/2010/main" val="0"/>
              </a:ext>
            </a:extLst>
          </a:blip>
          <a:srcRect b="-1517"/>
          <a:stretch>
            <a:fillRect/>
          </a:stretch>
        </p:blipFill>
        <p:spPr>
          <a:xfrm>
            <a:off x="27054" y="978019"/>
            <a:ext cx="2842187" cy="1828588"/>
          </a:xfrm>
          <a:prstGeom prst="rect">
            <a:avLst/>
          </a:prstGeom>
        </p:spPr>
      </p:pic>
      <p:grpSp>
        <p:nvGrpSpPr>
          <p:cNvPr id="68" name="组合 67"/>
          <p:cNvGrpSpPr/>
          <p:nvPr/>
        </p:nvGrpSpPr>
        <p:grpSpPr>
          <a:xfrm rot="2224307">
            <a:off x="9224962" y="768313"/>
            <a:ext cx="639755" cy="627991"/>
            <a:chOff x="10646778" y="4753862"/>
            <a:chExt cx="751521" cy="737702"/>
          </a:xfrm>
        </p:grpSpPr>
        <p:sp>
          <p:nvSpPr>
            <p:cNvPr id="69"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70" name="组合 69"/>
            <p:cNvGrpSpPr/>
            <p:nvPr/>
          </p:nvGrpSpPr>
          <p:grpSpPr>
            <a:xfrm>
              <a:off x="10646778" y="4762829"/>
              <a:ext cx="749726" cy="728735"/>
              <a:chOff x="11012539" y="4493889"/>
              <a:chExt cx="749726" cy="728735"/>
            </a:xfrm>
          </p:grpSpPr>
          <p:sp>
            <p:nvSpPr>
              <p:cNvPr id="71"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72"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73"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grpSp>
        <p:nvGrpSpPr>
          <p:cNvPr id="74" name="组合 73"/>
          <p:cNvGrpSpPr/>
          <p:nvPr/>
        </p:nvGrpSpPr>
        <p:grpSpPr>
          <a:xfrm rot="2427509">
            <a:off x="6329817" y="383994"/>
            <a:ext cx="661032" cy="648877"/>
            <a:chOff x="10646778" y="4753862"/>
            <a:chExt cx="751521" cy="737702"/>
          </a:xfrm>
        </p:grpSpPr>
        <p:sp>
          <p:nvSpPr>
            <p:cNvPr id="75"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76" name="组合 75"/>
            <p:cNvGrpSpPr/>
            <p:nvPr/>
          </p:nvGrpSpPr>
          <p:grpSpPr>
            <a:xfrm>
              <a:off x="10646778" y="4762829"/>
              <a:ext cx="749726" cy="728735"/>
              <a:chOff x="11012539" y="4493889"/>
              <a:chExt cx="749726" cy="728735"/>
            </a:xfrm>
          </p:grpSpPr>
          <p:sp>
            <p:nvSpPr>
              <p:cNvPr id="77"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78"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79"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grpSp>
        <p:nvGrpSpPr>
          <p:cNvPr id="80" name="组合 79"/>
          <p:cNvGrpSpPr/>
          <p:nvPr/>
        </p:nvGrpSpPr>
        <p:grpSpPr>
          <a:xfrm rot="610562">
            <a:off x="9694230" y="4089853"/>
            <a:ext cx="477936" cy="469148"/>
            <a:chOff x="10646778" y="4753862"/>
            <a:chExt cx="751521" cy="737702"/>
          </a:xfrm>
        </p:grpSpPr>
        <p:sp>
          <p:nvSpPr>
            <p:cNvPr id="81"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82" name="组合 81"/>
            <p:cNvGrpSpPr/>
            <p:nvPr/>
          </p:nvGrpSpPr>
          <p:grpSpPr>
            <a:xfrm>
              <a:off x="10646778" y="4762829"/>
              <a:ext cx="749726" cy="728735"/>
              <a:chOff x="11012539" y="4493889"/>
              <a:chExt cx="749726" cy="728735"/>
            </a:xfrm>
          </p:grpSpPr>
          <p:sp>
            <p:nvSpPr>
              <p:cNvPr id="83"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FA7"/>
              </a:solidFill>
              <a:ln w="15875">
                <a:solidFill>
                  <a:schemeClr val="bg1"/>
                </a:solidFill>
              </a:ln>
              <a:effectLst>
                <a:innerShdw blurRad="292100">
                  <a:srgbClr val="FF5B7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84"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85"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pic>
        <p:nvPicPr>
          <p:cNvPr id="87" name="图片 86"/>
          <p:cNvPicPr>
            <a:picLocks noChangeAspect="1"/>
          </p:cNvPicPr>
          <p:nvPr/>
        </p:nvPicPr>
        <p:blipFill>
          <a:blip r:embed="rId6">
            <a:extLst>
              <a:ext uri="{28A0092B-C50C-407E-A947-70E740481C1C}">
                <a14:useLocalDpi xmlns:a14="http://schemas.microsoft.com/office/drawing/2010/main" val="0"/>
              </a:ext>
            </a:extLst>
          </a:blip>
          <a:srcRect l="4676" t="8114" b="7145"/>
          <a:stretch>
            <a:fillRect/>
          </a:stretch>
        </p:blipFill>
        <p:spPr>
          <a:xfrm>
            <a:off x="1614097" y="149995"/>
            <a:ext cx="2047599" cy="1656048"/>
          </a:xfrm>
          <a:prstGeom prst="rect">
            <a:avLst/>
          </a:prstGeom>
        </p:spPr>
      </p:pic>
      <p:sp>
        <p:nvSpPr>
          <p:cNvPr id="38" name="TextBox 55"/>
          <p:cNvSpPr txBox="1"/>
          <p:nvPr/>
        </p:nvSpPr>
        <p:spPr>
          <a:xfrm>
            <a:off x="3792335" y="1612703"/>
            <a:ext cx="5092700" cy="1568450"/>
          </a:xfrm>
          <a:prstGeom prst="rect">
            <a:avLst/>
          </a:prstGeom>
          <a:noFill/>
        </p:spPr>
        <p:txBody>
          <a:bodyPr wrap="non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12795" spc="67">
                <a:ln w="11430"/>
                <a:solidFill>
                  <a:schemeClr val="accent3"/>
                </a:solidFill>
                <a:effectLst>
                  <a:outerShdw blurRad="76200" dist="50800" dir="5400000" algn="tl" rotWithShape="0">
                    <a:srgbClr val="000000">
                      <a:alpha val="65000"/>
                    </a:srgb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9600" dirty="0">
                <a:solidFill>
                  <a:srgbClr val="219B9C"/>
                </a:solidFill>
                <a:effectLst>
                  <a:outerShdw blurRad="50800" dist="38100" dir="5400000" algn="t" rotWithShape="0">
                    <a:prstClr val="black">
                      <a:alpha val="40000"/>
                    </a:prstClr>
                  </a:outerShdw>
                </a:effectLst>
              </a:rPr>
              <a:t>谢谢大家</a:t>
            </a:r>
            <a:endParaRPr lang="zh-CN" altLang="en-US" sz="9600" dirty="0">
              <a:solidFill>
                <a:srgbClr val="219B9C"/>
              </a:solidFill>
              <a:effectLst>
                <a:outerShdw blurRad="50800" dist="38100" dir="5400000" algn="t" rotWithShape="0">
                  <a:prstClr val="black">
                    <a:alpha val="40000"/>
                  </a:prstClr>
                </a:outerShdw>
              </a:effectLst>
            </a:endParaRPr>
          </a:p>
        </p:txBody>
      </p:sp>
      <p:grpSp>
        <p:nvGrpSpPr>
          <p:cNvPr id="91" name="组合 90"/>
          <p:cNvGrpSpPr/>
          <p:nvPr/>
        </p:nvGrpSpPr>
        <p:grpSpPr>
          <a:xfrm rot="920444">
            <a:off x="3202114" y="3071768"/>
            <a:ext cx="577446" cy="566828"/>
            <a:chOff x="10646778" y="4753862"/>
            <a:chExt cx="751521" cy="737702"/>
          </a:xfrm>
        </p:grpSpPr>
        <p:sp>
          <p:nvSpPr>
            <p:cNvPr id="92"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93" name="组合 92"/>
            <p:cNvGrpSpPr/>
            <p:nvPr/>
          </p:nvGrpSpPr>
          <p:grpSpPr>
            <a:xfrm>
              <a:off x="10646778" y="4762829"/>
              <a:ext cx="749726" cy="728735"/>
              <a:chOff x="11012539" y="4493889"/>
              <a:chExt cx="749726" cy="728735"/>
            </a:xfrm>
          </p:grpSpPr>
          <p:sp>
            <p:nvSpPr>
              <p:cNvPr id="94"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95"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96"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pic>
        <p:nvPicPr>
          <p:cNvPr id="99" name="图片 98"/>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rot="21126210">
            <a:off x="104579" y="3466046"/>
            <a:ext cx="3093533" cy="330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92000" cy="6857502"/>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rcRect t="18309" r="63387" b="43217"/>
          <a:stretch>
            <a:fillRect/>
          </a:stretch>
        </p:blipFill>
        <p:spPr>
          <a:xfrm>
            <a:off x="4269542" y="0"/>
            <a:ext cx="2702402" cy="1597970"/>
          </a:xfrm>
          <a:prstGeom prst="rect">
            <a:avLst/>
          </a:prstGeom>
        </p:spPr>
      </p:pic>
      <p:grpSp>
        <p:nvGrpSpPr>
          <p:cNvPr id="20" name="组合 19"/>
          <p:cNvGrpSpPr/>
          <p:nvPr/>
        </p:nvGrpSpPr>
        <p:grpSpPr>
          <a:xfrm rot="920444">
            <a:off x="4627818" y="150443"/>
            <a:ext cx="539858" cy="529925"/>
            <a:chOff x="10646768" y="4753862"/>
            <a:chExt cx="751531" cy="737704"/>
          </a:xfrm>
        </p:grpSpPr>
        <p:sp>
          <p:nvSpPr>
            <p:cNvPr id="21"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22" name="组合 21"/>
            <p:cNvGrpSpPr/>
            <p:nvPr/>
          </p:nvGrpSpPr>
          <p:grpSpPr>
            <a:xfrm>
              <a:off x="10646768" y="4762831"/>
              <a:ext cx="749727" cy="728735"/>
              <a:chOff x="11012529" y="4493891"/>
              <a:chExt cx="749727" cy="728735"/>
            </a:xfrm>
          </p:grpSpPr>
          <p:sp>
            <p:nvSpPr>
              <p:cNvPr id="23" name="五角星 2"/>
              <p:cNvSpPr/>
              <p:nvPr/>
            </p:nvSpPr>
            <p:spPr>
              <a:xfrm rot="20227648" flipH="1">
                <a:off x="11012529" y="4493891"/>
                <a:ext cx="749727"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24"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25"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
        <p:nvSpPr>
          <p:cNvPr id="26" name="Text Box 2"/>
          <p:cNvSpPr txBox="1">
            <a:spLocks noChangeArrowheads="1"/>
          </p:cNvSpPr>
          <p:nvPr/>
        </p:nvSpPr>
        <p:spPr bwMode="auto">
          <a:xfrm>
            <a:off x="4896270" y="529845"/>
            <a:ext cx="1653880" cy="522427"/>
          </a:xfrm>
          <a:prstGeom prst="rect">
            <a:avLst/>
          </a:prstGeom>
          <a:noFill/>
        </p:spPr>
        <p:txBody>
          <a:bodyPr wrap="non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2800" b="1" dirty="0"/>
              <a:t>思维导图</a:t>
            </a:r>
            <a:endParaRPr lang="zh-CN" altLang="en-US" sz="2800" b="1" dirty="0"/>
          </a:p>
        </p:txBody>
      </p:sp>
    </p:spTree>
  </p:cSld>
  <p:clrMapOvr>
    <a:masterClrMapping/>
  </p:clrMapOvr>
  <p:transition spd="slow" advClick="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7345848">
            <a:off x="-251797" y="-152251"/>
            <a:ext cx="2822197" cy="2441611"/>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rcRect t="18309" r="63387" b="43217"/>
          <a:stretch>
            <a:fillRect/>
          </a:stretch>
        </p:blipFill>
        <p:spPr>
          <a:xfrm>
            <a:off x="1331724" y="523265"/>
            <a:ext cx="9286391" cy="5491179"/>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812" y="1700646"/>
            <a:ext cx="1120155" cy="1051070"/>
          </a:xfrm>
          <a:prstGeom prst="rect">
            <a:avLst/>
          </a:prstGeom>
          <a:effectLst>
            <a:outerShdw blurRad="50800" dist="38100" dir="5400000" algn="t" rotWithShape="0">
              <a:prstClr val="black">
                <a:alpha val="40000"/>
              </a:prstClr>
            </a:outerShdw>
          </a:effec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837" y="4100007"/>
            <a:ext cx="10369152" cy="2288126"/>
          </a:xfrm>
          <a:prstGeom prst="rect">
            <a:avLst/>
          </a:prstGeom>
          <a:effectLst>
            <a:outerShdw blurRad="50800" dist="38100" dir="5400000" algn="t" rotWithShape="0">
              <a:prstClr val="black">
                <a:alpha val="40000"/>
              </a:prstClr>
            </a:outerShdw>
          </a:effectLst>
        </p:spPr>
      </p:pic>
      <p:grpSp>
        <p:nvGrpSpPr>
          <p:cNvPr id="6" name="组合 5"/>
          <p:cNvGrpSpPr/>
          <p:nvPr/>
        </p:nvGrpSpPr>
        <p:grpSpPr>
          <a:xfrm>
            <a:off x="1" y="4531757"/>
            <a:ext cx="12191999" cy="2326243"/>
            <a:chOff x="1" y="4546271"/>
            <a:chExt cx="12191999" cy="2326243"/>
          </a:xfrm>
        </p:grpSpPr>
        <p:sp>
          <p:nvSpPr>
            <p:cNvPr id="7" name="任意多边形 6"/>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8" name="任意多边形 7"/>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02380" y="-214182"/>
            <a:ext cx="2591951" cy="2467172"/>
          </a:xfrm>
          <a:prstGeom prst="rect">
            <a:avLst/>
          </a:prstGeom>
        </p:spPr>
      </p:pic>
      <p:grpSp>
        <p:nvGrpSpPr>
          <p:cNvPr id="11" name="组合 10"/>
          <p:cNvGrpSpPr/>
          <p:nvPr/>
        </p:nvGrpSpPr>
        <p:grpSpPr>
          <a:xfrm rot="2224307">
            <a:off x="9224962" y="768313"/>
            <a:ext cx="639755" cy="627991"/>
            <a:chOff x="10646778" y="4753862"/>
            <a:chExt cx="751521" cy="737702"/>
          </a:xfrm>
        </p:grpSpPr>
        <p:sp>
          <p:nvSpPr>
            <p:cNvPr id="12"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13" name="组合 12"/>
            <p:cNvGrpSpPr/>
            <p:nvPr/>
          </p:nvGrpSpPr>
          <p:grpSpPr>
            <a:xfrm>
              <a:off x="10646778" y="4762829"/>
              <a:ext cx="749726" cy="728735"/>
              <a:chOff x="11012539" y="4493889"/>
              <a:chExt cx="749726" cy="728735"/>
            </a:xfrm>
          </p:grpSpPr>
          <p:sp>
            <p:nvSpPr>
              <p:cNvPr id="14"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5"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6"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
        <p:nvSpPr>
          <p:cNvPr id="17" name="01 4"/>
          <p:cNvSpPr/>
          <p:nvPr/>
        </p:nvSpPr>
        <p:spPr>
          <a:xfrm>
            <a:off x="3707442" y="2474590"/>
            <a:ext cx="5192448" cy="1191993"/>
          </a:xfrm>
          <a:prstGeom prst="rect">
            <a:avLst/>
          </a:prstGeom>
        </p:spPr>
        <p:txBody>
          <a:bodyPr wrap="none">
            <a:spAutoFit/>
          </a:bodyPr>
          <a:lstStyle/>
          <a:p>
            <a:pPr algn="ctr">
              <a:lnSpc>
                <a:spcPct val="150000"/>
              </a:lnSpc>
            </a:pPr>
            <a:r>
              <a:rPr lang="en-US" altLang="zh-CN" sz="5400" b="1" dirty="0">
                <a:solidFill>
                  <a:srgbClr val="219B9C"/>
                </a:solidFill>
                <a:latin typeface="迷你简卡通" panose="03000509000000000000" pitchFamily="65" charset="-122"/>
                <a:ea typeface="迷你简卡通" panose="03000509000000000000" pitchFamily="65" charset="-122"/>
                <a:cs typeface="+mn-ea"/>
              </a:rPr>
              <a:t>01</a:t>
            </a:r>
            <a:r>
              <a:rPr lang="zh-CN" altLang="en-US" sz="5400" b="1" dirty="0">
                <a:solidFill>
                  <a:srgbClr val="219B9C"/>
                </a:solidFill>
                <a:latin typeface="迷你简卡通" panose="03000509000000000000" pitchFamily="65" charset="-122"/>
                <a:ea typeface="迷你简卡通" panose="03000509000000000000" pitchFamily="65" charset="-122"/>
                <a:cs typeface="+mn-ea"/>
              </a:rPr>
              <a:t>相关概念表述</a:t>
            </a:r>
            <a:endParaRPr lang="en-US" altLang="zh-CN" sz="5400" b="1" dirty="0">
              <a:solidFill>
                <a:srgbClr val="219B9C"/>
              </a:solidFill>
              <a:latin typeface="迷你简卡通" panose="03000509000000000000" pitchFamily="65" charset="-122"/>
              <a:ea typeface="迷你简卡通" panose="03000509000000000000" pitchFamily="65" charset="-122"/>
              <a:cs typeface="+mn-ea"/>
            </a:endParaRPr>
          </a:p>
        </p:txBody>
      </p:sp>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551505" y="2963332"/>
            <a:ext cx="2604433" cy="360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rcRect t="18309" r="63387" b="43217"/>
          <a:stretch>
            <a:fillRect/>
          </a:stretch>
        </p:blipFill>
        <p:spPr>
          <a:xfrm>
            <a:off x="4267217" y="-190833"/>
            <a:ext cx="4062962" cy="2402489"/>
          </a:xfrm>
          <a:prstGeom prst="rect">
            <a:avLst/>
          </a:prstGeom>
        </p:spPr>
      </p:pic>
      <p:grpSp>
        <p:nvGrpSpPr>
          <p:cNvPr id="12" name="组合 11"/>
          <p:cNvGrpSpPr/>
          <p:nvPr/>
        </p:nvGrpSpPr>
        <p:grpSpPr>
          <a:xfrm rot="920444">
            <a:off x="4675272" y="246052"/>
            <a:ext cx="539850" cy="529924"/>
            <a:chOff x="10646778" y="4753862"/>
            <a:chExt cx="751521" cy="737702"/>
          </a:xfrm>
        </p:grpSpPr>
        <p:sp>
          <p:nvSpPr>
            <p:cNvPr id="13"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14" name="组合 13"/>
            <p:cNvGrpSpPr/>
            <p:nvPr/>
          </p:nvGrpSpPr>
          <p:grpSpPr>
            <a:xfrm>
              <a:off x="10646778" y="4762829"/>
              <a:ext cx="749726" cy="728735"/>
              <a:chOff x="11012539" y="4493889"/>
              <a:chExt cx="749726" cy="728735"/>
            </a:xfrm>
          </p:grpSpPr>
          <p:sp>
            <p:nvSpPr>
              <p:cNvPr id="15"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6"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7"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
        <p:nvSpPr>
          <p:cNvPr id="5" name="Text Box 2"/>
          <p:cNvSpPr txBox="1">
            <a:spLocks noChangeArrowheads="1"/>
          </p:cNvSpPr>
          <p:nvPr/>
        </p:nvSpPr>
        <p:spPr bwMode="auto">
          <a:xfrm>
            <a:off x="4985687" y="792534"/>
            <a:ext cx="2758319" cy="523220"/>
          </a:xfrm>
          <a:prstGeom prst="rect">
            <a:avLst/>
          </a:prstGeom>
          <a:noFill/>
        </p:spPr>
        <p:txBody>
          <a:bodyPr wrap="non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2800" b="1" dirty="0"/>
              <a:t>区域活动的定义</a:t>
            </a:r>
            <a:endParaRPr lang="zh-CN" altLang="en-US" sz="2800" b="1" dirty="0"/>
          </a:p>
        </p:txBody>
      </p:sp>
      <p:sp>
        <p:nvSpPr>
          <p:cNvPr id="24" name="01 34"/>
          <p:cNvSpPr/>
          <p:nvPr/>
        </p:nvSpPr>
        <p:spPr>
          <a:xfrm>
            <a:off x="-1507662" y="4865870"/>
            <a:ext cx="1216115" cy="1216109"/>
          </a:xfrm>
          <a:prstGeom prst="ellipse">
            <a:avLst/>
          </a:prstGeom>
          <a:blipFill dpi="0" rotWithShape="1">
            <a:blip r:embed="rId2">
              <a:alphaModFix amt="51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黑体" panose="02010609060101010101" pitchFamily="49" charset="-122"/>
            </a:endParaRPr>
          </a:p>
        </p:txBody>
      </p:sp>
      <p:sp>
        <p:nvSpPr>
          <p:cNvPr id="25" name="01 35"/>
          <p:cNvSpPr/>
          <p:nvPr/>
        </p:nvSpPr>
        <p:spPr>
          <a:xfrm>
            <a:off x="-899606" y="4735030"/>
            <a:ext cx="395115" cy="395115"/>
          </a:xfrm>
          <a:prstGeom prst="ellipse">
            <a:avLst/>
          </a:prstGeom>
          <a:blipFill dpi="0" rotWithShape="1">
            <a:blip r:embed="rId2">
              <a:alphaModFix amt="4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黑体" panose="02010609060101010101" pitchFamily="49" charset="-122"/>
            </a:endParaRPr>
          </a:p>
        </p:txBody>
      </p:sp>
      <p:sp>
        <p:nvSpPr>
          <p:cNvPr id="26" name="01 36"/>
          <p:cNvSpPr/>
          <p:nvPr/>
        </p:nvSpPr>
        <p:spPr>
          <a:xfrm>
            <a:off x="-1493368" y="4932587"/>
            <a:ext cx="674992" cy="674992"/>
          </a:xfrm>
          <a:prstGeom prst="ellipse">
            <a:avLst/>
          </a:prstGeom>
          <a:blipFill dpi="0" rotWithShape="1">
            <a:blip r:embed="rId2">
              <a:alphaModFix amt="3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黑体" panose="02010609060101010101" pitchFamily="49" charset="-122"/>
            </a:endParaRPr>
          </a:p>
        </p:txBody>
      </p:sp>
      <p:sp>
        <p:nvSpPr>
          <p:cNvPr id="27" name="01 37"/>
          <p:cNvSpPr/>
          <p:nvPr/>
        </p:nvSpPr>
        <p:spPr>
          <a:xfrm>
            <a:off x="-990266" y="5761054"/>
            <a:ext cx="343779" cy="343779"/>
          </a:xfrm>
          <a:prstGeom prst="ellipse">
            <a:avLst/>
          </a:prstGeom>
          <a:blipFill dpi="0" rotWithShape="1">
            <a:blip r:embed="rId2">
              <a:alphaModFix amt="3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黑体" panose="02010609060101010101" pitchFamily="49" charset="-122"/>
            </a:endParaRPr>
          </a:p>
        </p:txBody>
      </p:sp>
      <p:sp>
        <p:nvSpPr>
          <p:cNvPr id="28" name="01 38"/>
          <p:cNvSpPr/>
          <p:nvPr/>
        </p:nvSpPr>
        <p:spPr>
          <a:xfrm>
            <a:off x="-2653166" y="6957159"/>
            <a:ext cx="343779" cy="343779"/>
          </a:xfrm>
          <a:prstGeom prst="ellipse">
            <a:avLst/>
          </a:prstGeom>
          <a:blipFill dpi="0" rotWithShape="1">
            <a:blip r:embed="rId2">
              <a:alphaModFix amt="2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黑体" panose="02010609060101010101" pitchFamily="49" charset="-122"/>
            </a:endParaRPr>
          </a:p>
        </p:txBody>
      </p:sp>
      <p:sp>
        <p:nvSpPr>
          <p:cNvPr id="29" name="01 39"/>
          <p:cNvSpPr/>
          <p:nvPr/>
        </p:nvSpPr>
        <p:spPr>
          <a:xfrm>
            <a:off x="-1101618" y="7006031"/>
            <a:ext cx="818355" cy="818355"/>
          </a:xfrm>
          <a:prstGeom prst="ellipse">
            <a:avLst/>
          </a:prstGeom>
          <a:blipFill dpi="0" rotWithShape="1">
            <a:blip r:embed="rId2">
              <a:alphaModFix amt="2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黑体" panose="02010609060101010101" pitchFamily="49" charset="-122"/>
            </a:endParaRPr>
          </a:p>
        </p:txBody>
      </p:sp>
      <p:sp>
        <p:nvSpPr>
          <p:cNvPr id="30" name="01 40"/>
          <p:cNvSpPr/>
          <p:nvPr/>
        </p:nvSpPr>
        <p:spPr>
          <a:xfrm>
            <a:off x="4641908" y="7258550"/>
            <a:ext cx="343779" cy="343779"/>
          </a:xfrm>
          <a:prstGeom prst="ellipse">
            <a:avLst/>
          </a:prstGeom>
          <a:blipFill dpi="0" rotWithShape="1">
            <a:blip r:embed="rId2">
              <a:alphaModFix amt="3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50000"/>
                  <a:lumOff val="50000"/>
                </a:schemeClr>
              </a:solidFill>
              <a:ea typeface="黑体" panose="02010609060101010101" pitchFamily="49" charset="-122"/>
            </a:endParaRPr>
          </a:p>
        </p:txBody>
      </p:sp>
      <p:sp>
        <p:nvSpPr>
          <p:cNvPr id="31" name="Rectangle 1"/>
          <p:cNvSpPr>
            <a:spLocks noChangeArrowheads="1"/>
          </p:cNvSpPr>
          <p:nvPr/>
        </p:nvSpPr>
        <p:spPr bwMode="auto">
          <a:xfrm flipH="1">
            <a:off x="0" y="693512"/>
            <a:ext cx="65" cy="4051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6348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zh-CN" sz="1800" b="0" i="0" u="none" strike="noStrike" cap="none" normalizeH="0" baseline="0" dirty="0">
              <a:ln>
                <a:noFill/>
              </a:ln>
              <a:solidFill>
                <a:schemeClr val="tx1"/>
              </a:solidFill>
              <a:effectLst/>
              <a:latin typeface="Arial" panose="020B0604020202020204" pitchFamily="34" charset="0"/>
              <a:ea typeface="黑体" panose="02010609060101010101" pitchFamily="49" charset="-122"/>
            </a:endParaRPr>
          </a:p>
        </p:txBody>
      </p:sp>
      <p:sp>
        <p:nvSpPr>
          <p:cNvPr id="32" name="Rectangle 2"/>
          <p:cNvSpPr>
            <a:spLocks noChangeArrowheads="1"/>
          </p:cNvSpPr>
          <p:nvPr/>
        </p:nvSpPr>
        <p:spPr bwMode="auto">
          <a:xfrm flipH="1">
            <a:off x="0" y="693512"/>
            <a:ext cx="65" cy="4051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6348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zh-CN" sz="1800" b="0" i="0" u="none" strike="noStrike" cap="none" normalizeH="0" baseline="0" dirty="0">
              <a:ln>
                <a:noFill/>
              </a:ln>
              <a:solidFill>
                <a:schemeClr val="tx1"/>
              </a:solidFill>
              <a:effectLst/>
              <a:latin typeface="Arial" panose="020B0604020202020204" pitchFamily="34" charset="0"/>
              <a:ea typeface="黑体" panose="02010609060101010101" pitchFamily="49" charset="-122"/>
            </a:endParaRPr>
          </a:p>
        </p:txBody>
      </p:sp>
      <p:pic>
        <p:nvPicPr>
          <p:cNvPr id="35" name="PA_图片 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5621" y="2902760"/>
            <a:ext cx="1703445" cy="1266208"/>
          </a:xfrm>
          <a:prstGeom prst="rect">
            <a:avLst/>
          </a:prstGeom>
        </p:spPr>
      </p:pic>
      <p:pic>
        <p:nvPicPr>
          <p:cNvPr id="36" name="PA_图片 1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2784203" y="1542008"/>
            <a:ext cx="1077620" cy="799594"/>
          </a:xfrm>
          <a:prstGeom prst="rect">
            <a:avLst/>
          </a:prstGeom>
        </p:spPr>
      </p:pic>
      <p:pic>
        <p:nvPicPr>
          <p:cNvPr id="37" name="PA_图片 13"/>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10556464" y="5599718"/>
            <a:ext cx="1635536" cy="1213568"/>
          </a:xfrm>
          <a:prstGeom prst="rect">
            <a:avLst/>
          </a:prstGeom>
        </p:spPr>
      </p:pic>
      <p:pic>
        <p:nvPicPr>
          <p:cNvPr id="2" name="图片 1"/>
          <p:cNvPicPr>
            <a:picLocks noChangeAspect="1"/>
          </p:cNvPicPr>
          <p:nvPr/>
        </p:nvPicPr>
        <p:blipFill>
          <a:blip r:embed="rId9">
            <a:extLst>
              <a:ext uri="{28A0092B-C50C-407E-A947-70E740481C1C}">
                <a14:useLocalDpi xmlns:a14="http://schemas.microsoft.com/office/drawing/2010/main" val="0"/>
              </a:ext>
            </a:extLst>
          </a:blip>
          <a:srcRect t="9293"/>
          <a:stretch>
            <a:fillRect/>
          </a:stretch>
        </p:blipFill>
        <p:spPr>
          <a:xfrm>
            <a:off x="366925" y="4174342"/>
            <a:ext cx="4062961" cy="2668546"/>
          </a:xfrm>
          <a:prstGeom prst="rect">
            <a:avLst/>
          </a:prstGeom>
        </p:spPr>
      </p:pic>
      <p:sp>
        <p:nvSpPr>
          <p:cNvPr id="34" name="文本框 33"/>
          <p:cNvSpPr txBox="1"/>
          <p:nvPr/>
        </p:nvSpPr>
        <p:spPr>
          <a:xfrm>
            <a:off x="1999034" y="1889119"/>
            <a:ext cx="9009661" cy="3046095"/>
          </a:xfrm>
          <a:prstGeom prst="rect">
            <a:avLst/>
          </a:prstGeom>
          <a:noFill/>
        </p:spPr>
        <p:txBody>
          <a:bodyPr wrap="square">
            <a:spAutoFit/>
          </a:bodyPr>
          <a:lstStyle/>
          <a:p>
            <a:pPr marL="0" marR="0" indent="243840" algn="just">
              <a:spcBef>
                <a:spcPts val="0"/>
              </a:spcBef>
              <a:spcAft>
                <a:spcPts val="0"/>
              </a:spcAft>
            </a:pPr>
            <a:r>
              <a:rPr lang="zh-CN" altLang="en-US" sz="2400" i="0" kern="100" spc="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   区域活动是幼儿园教育活动的重要载体，是以快乐和满足为目的，以操作、摆弄为途径的自主性学习活动。教师依据幼儿喜欢的活动类型及感兴趣活动材料，空间上把活动室划分为不同的几个区域，让幼儿自主选择喜欢的活动区域，通过在活动区与环境、材料、同伴们的充分互动，获得学习与发展。活动动机由内部动机支配而非来自外部的命令，表现为“我要游戏”，而不是“要我游戏”，充分体现了幼儿身心发展的特点，更好地促进了幼儿自然、自由、快乐、健康地成长，实现“玩中学，做中学”。</a:t>
            </a:r>
            <a:endParaRPr lang="zh-CN" altLang="en-US" sz="2800" kern="100" dirty="0">
              <a:effectLst/>
              <a:latin typeface="黑体" panose="02010609060101010101" pitchFamily="49" charset="-122"/>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rcRect t="18309" r="63387" b="43217"/>
          <a:stretch>
            <a:fillRect/>
          </a:stretch>
        </p:blipFill>
        <p:spPr>
          <a:xfrm>
            <a:off x="4267217" y="-190833"/>
            <a:ext cx="4062962" cy="2402489"/>
          </a:xfrm>
          <a:prstGeom prst="rect">
            <a:avLst/>
          </a:prstGeom>
        </p:spPr>
      </p:pic>
      <p:grpSp>
        <p:nvGrpSpPr>
          <p:cNvPr id="12" name="组合 11"/>
          <p:cNvGrpSpPr/>
          <p:nvPr/>
        </p:nvGrpSpPr>
        <p:grpSpPr>
          <a:xfrm rot="920444">
            <a:off x="4675272" y="246052"/>
            <a:ext cx="539850" cy="529924"/>
            <a:chOff x="10646778" y="4753862"/>
            <a:chExt cx="751521" cy="737702"/>
          </a:xfrm>
        </p:grpSpPr>
        <p:sp>
          <p:nvSpPr>
            <p:cNvPr id="13"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14" name="组合 13"/>
            <p:cNvGrpSpPr/>
            <p:nvPr/>
          </p:nvGrpSpPr>
          <p:grpSpPr>
            <a:xfrm>
              <a:off x="10646778" y="4762829"/>
              <a:ext cx="749726" cy="728735"/>
              <a:chOff x="11012539" y="4493889"/>
              <a:chExt cx="749726" cy="728735"/>
            </a:xfrm>
          </p:grpSpPr>
          <p:sp>
            <p:nvSpPr>
              <p:cNvPr id="15"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6"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7"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
        <p:nvSpPr>
          <p:cNvPr id="5" name="Text Box 2"/>
          <p:cNvSpPr txBox="1">
            <a:spLocks noChangeArrowheads="1"/>
          </p:cNvSpPr>
          <p:nvPr/>
        </p:nvSpPr>
        <p:spPr bwMode="auto">
          <a:xfrm>
            <a:off x="4825642" y="748801"/>
            <a:ext cx="3125984" cy="523220"/>
          </a:xfrm>
          <a:prstGeom prst="rect">
            <a:avLst/>
          </a:prstGeom>
          <a:noFill/>
        </p:spPr>
        <p:txBody>
          <a:bodyPr wrap="non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2800" b="1" dirty="0"/>
              <a:t>幼儿思维能力特点</a:t>
            </a:r>
            <a:endParaRPr lang="zh-CN" altLang="en-US" sz="2800" b="1" dirty="0"/>
          </a:p>
        </p:txBody>
      </p:sp>
      <p:sp>
        <p:nvSpPr>
          <p:cNvPr id="24" name="01 34"/>
          <p:cNvSpPr/>
          <p:nvPr/>
        </p:nvSpPr>
        <p:spPr>
          <a:xfrm>
            <a:off x="-1507662" y="4865870"/>
            <a:ext cx="1216115" cy="1216109"/>
          </a:xfrm>
          <a:prstGeom prst="ellipse">
            <a:avLst/>
          </a:prstGeom>
          <a:blipFill dpi="0" rotWithShape="1">
            <a:blip r:embed="rId2">
              <a:alphaModFix amt="51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黑体" panose="02010609060101010101" pitchFamily="49" charset="-122"/>
            </a:endParaRPr>
          </a:p>
        </p:txBody>
      </p:sp>
      <p:sp>
        <p:nvSpPr>
          <p:cNvPr id="25" name="01 35"/>
          <p:cNvSpPr/>
          <p:nvPr/>
        </p:nvSpPr>
        <p:spPr>
          <a:xfrm>
            <a:off x="-899606" y="4735030"/>
            <a:ext cx="395115" cy="395115"/>
          </a:xfrm>
          <a:prstGeom prst="ellipse">
            <a:avLst/>
          </a:prstGeom>
          <a:blipFill dpi="0" rotWithShape="1">
            <a:blip r:embed="rId2">
              <a:alphaModFix amt="4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黑体" panose="02010609060101010101" pitchFamily="49" charset="-122"/>
            </a:endParaRPr>
          </a:p>
        </p:txBody>
      </p:sp>
      <p:sp>
        <p:nvSpPr>
          <p:cNvPr id="26" name="01 36"/>
          <p:cNvSpPr/>
          <p:nvPr/>
        </p:nvSpPr>
        <p:spPr>
          <a:xfrm>
            <a:off x="-1493368" y="4932587"/>
            <a:ext cx="674992" cy="674992"/>
          </a:xfrm>
          <a:prstGeom prst="ellipse">
            <a:avLst/>
          </a:prstGeom>
          <a:blipFill dpi="0" rotWithShape="1">
            <a:blip r:embed="rId2">
              <a:alphaModFix amt="3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黑体" panose="02010609060101010101" pitchFamily="49" charset="-122"/>
            </a:endParaRPr>
          </a:p>
        </p:txBody>
      </p:sp>
      <p:sp>
        <p:nvSpPr>
          <p:cNvPr id="27" name="01 37"/>
          <p:cNvSpPr/>
          <p:nvPr/>
        </p:nvSpPr>
        <p:spPr>
          <a:xfrm>
            <a:off x="-990266" y="5761054"/>
            <a:ext cx="343779" cy="343779"/>
          </a:xfrm>
          <a:prstGeom prst="ellipse">
            <a:avLst/>
          </a:prstGeom>
          <a:blipFill dpi="0" rotWithShape="1">
            <a:blip r:embed="rId2">
              <a:alphaModFix amt="3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黑体" panose="02010609060101010101" pitchFamily="49" charset="-122"/>
            </a:endParaRPr>
          </a:p>
        </p:txBody>
      </p:sp>
      <p:sp>
        <p:nvSpPr>
          <p:cNvPr id="28" name="01 38"/>
          <p:cNvSpPr/>
          <p:nvPr/>
        </p:nvSpPr>
        <p:spPr>
          <a:xfrm>
            <a:off x="-2653166" y="6957159"/>
            <a:ext cx="343779" cy="343779"/>
          </a:xfrm>
          <a:prstGeom prst="ellipse">
            <a:avLst/>
          </a:prstGeom>
          <a:blipFill dpi="0" rotWithShape="1">
            <a:blip r:embed="rId2">
              <a:alphaModFix amt="2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黑体" panose="02010609060101010101" pitchFamily="49" charset="-122"/>
            </a:endParaRPr>
          </a:p>
        </p:txBody>
      </p:sp>
      <p:sp>
        <p:nvSpPr>
          <p:cNvPr id="29" name="01 39"/>
          <p:cNvSpPr/>
          <p:nvPr/>
        </p:nvSpPr>
        <p:spPr>
          <a:xfrm>
            <a:off x="-1101618" y="7006031"/>
            <a:ext cx="818355" cy="818355"/>
          </a:xfrm>
          <a:prstGeom prst="ellipse">
            <a:avLst/>
          </a:prstGeom>
          <a:blipFill dpi="0" rotWithShape="1">
            <a:blip r:embed="rId2">
              <a:alphaModFix amt="2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黑体" panose="02010609060101010101" pitchFamily="49" charset="-122"/>
            </a:endParaRPr>
          </a:p>
        </p:txBody>
      </p:sp>
      <p:sp>
        <p:nvSpPr>
          <p:cNvPr id="30" name="01 40"/>
          <p:cNvSpPr/>
          <p:nvPr/>
        </p:nvSpPr>
        <p:spPr>
          <a:xfrm>
            <a:off x="4641908" y="7258550"/>
            <a:ext cx="343779" cy="343779"/>
          </a:xfrm>
          <a:prstGeom prst="ellipse">
            <a:avLst/>
          </a:prstGeom>
          <a:blipFill dpi="0" rotWithShape="1">
            <a:blip r:embed="rId2">
              <a:alphaModFix amt="3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50000"/>
                  <a:lumOff val="50000"/>
                </a:schemeClr>
              </a:solidFill>
              <a:ea typeface="黑体" panose="02010609060101010101" pitchFamily="49" charset="-122"/>
            </a:endParaRPr>
          </a:p>
        </p:txBody>
      </p:sp>
      <p:sp>
        <p:nvSpPr>
          <p:cNvPr id="31" name="Rectangle 1"/>
          <p:cNvSpPr>
            <a:spLocks noChangeArrowheads="1"/>
          </p:cNvSpPr>
          <p:nvPr/>
        </p:nvSpPr>
        <p:spPr bwMode="auto">
          <a:xfrm flipH="1">
            <a:off x="0" y="693512"/>
            <a:ext cx="65" cy="4051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6348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zh-CN" sz="1800" b="0" i="0" u="none" strike="noStrike" cap="none" normalizeH="0" baseline="0" dirty="0">
              <a:ln>
                <a:noFill/>
              </a:ln>
              <a:solidFill>
                <a:schemeClr val="tx1"/>
              </a:solidFill>
              <a:effectLst/>
              <a:latin typeface="Arial" panose="020B0604020202020204" pitchFamily="34" charset="0"/>
              <a:ea typeface="黑体" panose="02010609060101010101" pitchFamily="49" charset="-122"/>
            </a:endParaRPr>
          </a:p>
        </p:txBody>
      </p:sp>
      <p:sp>
        <p:nvSpPr>
          <p:cNvPr id="32" name="Rectangle 2"/>
          <p:cNvSpPr>
            <a:spLocks noChangeArrowheads="1"/>
          </p:cNvSpPr>
          <p:nvPr/>
        </p:nvSpPr>
        <p:spPr bwMode="auto">
          <a:xfrm flipH="1">
            <a:off x="0" y="693512"/>
            <a:ext cx="65" cy="4051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6348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zh-CN" sz="1800" b="0" i="0" u="none" strike="noStrike" cap="none" normalizeH="0" baseline="0" dirty="0">
              <a:ln>
                <a:noFill/>
              </a:ln>
              <a:solidFill>
                <a:schemeClr val="tx1"/>
              </a:solidFill>
              <a:effectLst/>
              <a:latin typeface="Arial" panose="020B0604020202020204" pitchFamily="34" charset="0"/>
              <a:ea typeface="黑体" panose="02010609060101010101" pitchFamily="49" charset="-122"/>
            </a:endParaRPr>
          </a:p>
        </p:txBody>
      </p:sp>
      <p:sp>
        <p:nvSpPr>
          <p:cNvPr id="34" name="文本框 33"/>
          <p:cNvSpPr txBox="1"/>
          <p:nvPr/>
        </p:nvSpPr>
        <p:spPr>
          <a:xfrm>
            <a:off x="2067410" y="2269004"/>
            <a:ext cx="9009661" cy="3046988"/>
          </a:xfrm>
          <a:prstGeom prst="rect">
            <a:avLst/>
          </a:prstGeom>
          <a:noFill/>
        </p:spPr>
        <p:txBody>
          <a:bodyPr wrap="square">
            <a:spAutoFit/>
          </a:bodyPr>
          <a:lstStyle/>
          <a:p>
            <a:pPr marL="0" marR="0" indent="243840" algn="just">
              <a:spcBef>
                <a:spcPts val="0"/>
              </a:spcBef>
              <a:spcAft>
                <a:spcPts val="0"/>
              </a:spcAft>
            </a:pPr>
            <a:r>
              <a:rPr lang="zh-CN" altLang="en-US" sz="2400" i="0" kern="100" spc="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  依据幼儿的年龄及思维发展特点，要寻求思维在区域活动中的位置，找到适合幼儿思维发展的方法，寻求与区域活动相关的一切人、一切事物、一切活动，从而提高幼儿思维的敏捷性、深刻性、创造性、灵活性等品质，提高幼儿分析问题、解决问题的能力以及创造性思维能力，以有效促进幼儿思维发展。区域活动有利于幼儿思维能力的提升，能够调动幼儿学习的积极性，让幼儿学得更生动、更有效，有利于发挥和发展幼儿的主体性，培养创新人才。</a:t>
            </a:r>
            <a:endParaRPr lang="zh-CN" altLang="en-US" sz="2800" kern="100" dirty="0">
              <a:effectLst/>
              <a:latin typeface="黑体" panose="02010609060101010101" pitchFamily="49" charset="-122"/>
              <a:ea typeface="黑体" panose="02010609060101010101" pitchFamily="49" charset="-122"/>
              <a:cs typeface="Times New Roman" panose="02020603050405020304" pitchFamily="18" charset="0"/>
            </a:endParaRPr>
          </a:p>
        </p:txBody>
      </p:sp>
      <p:pic>
        <p:nvPicPr>
          <p:cNvPr id="35" name="PA_图片 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5621" y="2902760"/>
            <a:ext cx="1703445" cy="1266208"/>
          </a:xfrm>
          <a:prstGeom prst="rect">
            <a:avLst/>
          </a:prstGeom>
        </p:spPr>
      </p:pic>
      <p:pic>
        <p:nvPicPr>
          <p:cNvPr id="36" name="PA_图片 1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2784203" y="1542008"/>
            <a:ext cx="1077620" cy="799594"/>
          </a:xfrm>
          <a:prstGeom prst="rect">
            <a:avLst/>
          </a:prstGeom>
        </p:spPr>
      </p:pic>
      <p:pic>
        <p:nvPicPr>
          <p:cNvPr id="37" name="PA_图片 13"/>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10556464" y="5599718"/>
            <a:ext cx="1635536" cy="1213568"/>
          </a:xfrm>
          <a:prstGeom prst="rect">
            <a:avLst/>
          </a:prstGeom>
        </p:spPr>
      </p:pic>
      <p:pic>
        <p:nvPicPr>
          <p:cNvPr id="2" name="图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864127" y="4168968"/>
            <a:ext cx="1327873" cy="2080791"/>
          </a:xfrm>
          <a:prstGeom prst="rect">
            <a:avLst/>
          </a:prstGeom>
        </p:spPr>
      </p:pic>
      <p:pic>
        <p:nvPicPr>
          <p:cNvPr id="18" name="Picture 1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232" y="4858334"/>
            <a:ext cx="2957457" cy="32901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rcRect t="18309" r="63387" b="43217"/>
          <a:stretch>
            <a:fillRect/>
          </a:stretch>
        </p:blipFill>
        <p:spPr>
          <a:xfrm>
            <a:off x="4267217" y="-190833"/>
            <a:ext cx="4062962" cy="2402489"/>
          </a:xfrm>
          <a:prstGeom prst="rect">
            <a:avLst/>
          </a:prstGeom>
        </p:spPr>
      </p:pic>
      <p:grpSp>
        <p:nvGrpSpPr>
          <p:cNvPr id="4" name="组合 3"/>
          <p:cNvGrpSpPr/>
          <p:nvPr/>
        </p:nvGrpSpPr>
        <p:grpSpPr>
          <a:xfrm rot="920444">
            <a:off x="4675272" y="246052"/>
            <a:ext cx="539850" cy="529924"/>
            <a:chOff x="10646778" y="4753862"/>
            <a:chExt cx="751521" cy="737702"/>
          </a:xfrm>
        </p:grpSpPr>
        <p:sp>
          <p:nvSpPr>
            <p:cNvPr id="6"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7" name="组合 6"/>
            <p:cNvGrpSpPr/>
            <p:nvPr/>
          </p:nvGrpSpPr>
          <p:grpSpPr>
            <a:xfrm>
              <a:off x="10646778" y="4762829"/>
              <a:ext cx="749726" cy="728735"/>
              <a:chOff x="11012539" y="4493889"/>
              <a:chExt cx="749726" cy="728735"/>
            </a:xfrm>
          </p:grpSpPr>
          <p:sp>
            <p:nvSpPr>
              <p:cNvPr id="8"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9"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0"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
        <p:nvSpPr>
          <p:cNvPr id="5" name="Text Box 2"/>
          <p:cNvSpPr txBox="1">
            <a:spLocks noChangeArrowheads="1"/>
          </p:cNvSpPr>
          <p:nvPr/>
        </p:nvSpPr>
        <p:spPr bwMode="auto">
          <a:xfrm>
            <a:off x="5232019" y="556085"/>
            <a:ext cx="2390654" cy="954107"/>
          </a:xfrm>
          <a:prstGeom prst="rect">
            <a:avLst/>
          </a:prstGeom>
          <a:noFill/>
        </p:spPr>
        <p:txBody>
          <a:bodyPr wrap="non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2800" b="1" dirty="0"/>
              <a:t>区域活动提升</a:t>
            </a:r>
            <a:endParaRPr lang="en-US" altLang="zh-CN" sz="2800" b="1" dirty="0"/>
          </a:p>
          <a:p>
            <a:r>
              <a:rPr lang="zh-CN" altLang="en-US" sz="2800" b="1" dirty="0"/>
              <a:t>幼儿思维能力</a:t>
            </a:r>
            <a:endParaRPr lang="zh-CN" altLang="en-US" sz="2800" b="1" dirty="0"/>
          </a:p>
        </p:txBody>
      </p:sp>
      <p:sp>
        <p:nvSpPr>
          <p:cNvPr id="24" name="01 34"/>
          <p:cNvSpPr/>
          <p:nvPr/>
        </p:nvSpPr>
        <p:spPr>
          <a:xfrm>
            <a:off x="-1507662" y="4865870"/>
            <a:ext cx="1216115" cy="1216109"/>
          </a:xfrm>
          <a:prstGeom prst="ellipse">
            <a:avLst/>
          </a:prstGeom>
          <a:blipFill dpi="0" rotWithShape="1">
            <a:blip r:embed="rId2">
              <a:alphaModFix amt="51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黑体" panose="02010609060101010101" pitchFamily="49" charset="-122"/>
            </a:endParaRPr>
          </a:p>
        </p:txBody>
      </p:sp>
      <p:sp>
        <p:nvSpPr>
          <p:cNvPr id="25" name="01 35"/>
          <p:cNvSpPr/>
          <p:nvPr/>
        </p:nvSpPr>
        <p:spPr>
          <a:xfrm>
            <a:off x="-899606" y="4735030"/>
            <a:ext cx="395115" cy="395115"/>
          </a:xfrm>
          <a:prstGeom prst="ellipse">
            <a:avLst/>
          </a:prstGeom>
          <a:blipFill dpi="0" rotWithShape="1">
            <a:blip r:embed="rId2">
              <a:alphaModFix amt="4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黑体" panose="02010609060101010101" pitchFamily="49" charset="-122"/>
            </a:endParaRPr>
          </a:p>
        </p:txBody>
      </p:sp>
      <p:sp>
        <p:nvSpPr>
          <p:cNvPr id="26" name="01 36"/>
          <p:cNvSpPr/>
          <p:nvPr/>
        </p:nvSpPr>
        <p:spPr>
          <a:xfrm>
            <a:off x="-1493368" y="4932587"/>
            <a:ext cx="674992" cy="674992"/>
          </a:xfrm>
          <a:prstGeom prst="ellipse">
            <a:avLst/>
          </a:prstGeom>
          <a:blipFill dpi="0" rotWithShape="1">
            <a:blip r:embed="rId2">
              <a:alphaModFix amt="3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黑体" panose="02010609060101010101" pitchFamily="49" charset="-122"/>
            </a:endParaRPr>
          </a:p>
        </p:txBody>
      </p:sp>
      <p:sp>
        <p:nvSpPr>
          <p:cNvPr id="27" name="01 37"/>
          <p:cNvSpPr/>
          <p:nvPr/>
        </p:nvSpPr>
        <p:spPr>
          <a:xfrm>
            <a:off x="-990266" y="5761054"/>
            <a:ext cx="343779" cy="343779"/>
          </a:xfrm>
          <a:prstGeom prst="ellipse">
            <a:avLst/>
          </a:prstGeom>
          <a:blipFill dpi="0" rotWithShape="1">
            <a:blip r:embed="rId2">
              <a:alphaModFix amt="3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黑体" panose="02010609060101010101" pitchFamily="49" charset="-122"/>
            </a:endParaRPr>
          </a:p>
        </p:txBody>
      </p:sp>
      <p:sp>
        <p:nvSpPr>
          <p:cNvPr id="28" name="01 38"/>
          <p:cNvSpPr/>
          <p:nvPr/>
        </p:nvSpPr>
        <p:spPr>
          <a:xfrm>
            <a:off x="-2653166" y="6957159"/>
            <a:ext cx="343779" cy="343779"/>
          </a:xfrm>
          <a:prstGeom prst="ellipse">
            <a:avLst/>
          </a:prstGeom>
          <a:blipFill dpi="0" rotWithShape="1">
            <a:blip r:embed="rId2">
              <a:alphaModFix amt="2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黑体" panose="02010609060101010101" pitchFamily="49" charset="-122"/>
            </a:endParaRPr>
          </a:p>
        </p:txBody>
      </p:sp>
      <p:sp>
        <p:nvSpPr>
          <p:cNvPr id="29" name="01 39"/>
          <p:cNvSpPr/>
          <p:nvPr/>
        </p:nvSpPr>
        <p:spPr>
          <a:xfrm>
            <a:off x="-1101618" y="7006031"/>
            <a:ext cx="818355" cy="818355"/>
          </a:xfrm>
          <a:prstGeom prst="ellipse">
            <a:avLst/>
          </a:prstGeom>
          <a:blipFill dpi="0" rotWithShape="1">
            <a:blip r:embed="rId2">
              <a:alphaModFix amt="2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黑体" panose="02010609060101010101" pitchFamily="49" charset="-122"/>
            </a:endParaRPr>
          </a:p>
        </p:txBody>
      </p:sp>
      <p:sp>
        <p:nvSpPr>
          <p:cNvPr id="30" name="01 40"/>
          <p:cNvSpPr/>
          <p:nvPr/>
        </p:nvSpPr>
        <p:spPr>
          <a:xfrm>
            <a:off x="4641908" y="7258550"/>
            <a:ext cx="343779" cy="343779"/>
          </a:xfrm>
          <a:prstGeom prst="ellipse">
            <a:avLst/>
          </a:prstGeom>
          <a:blipFill dpi="0" rotWithShape="1">
            <a:blip r:embed="rId2">
              <a:alphaModFix amt="3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50000"/>
                  <a:lumOff val="50000"/>
                </a:schemeClr>
              </a:solidFill>
              <a:ea typeface="黑体" panose="02010609060101010101" pitchFamily="49" charset="-122"/>
            </a:endParaRPr>
          </a:p>
        </p:txBody>
      </p:sp>
      <p:sp>
        <p:nvSpPr>
          <p:cNvPr id="31" name="Rectangle 1"/>
          <p:cNvSpPr>
            <a:spLocks noChangeArrowheads="1"/>
          </p:cNvSpPr>
          <p:nvPr/>
        </p:nvSpPr>
        <p:spPr bwMode="auto">
          <a:xfrm flipH="1">
            <a:off x="0" y="693512"/>
            <a:ext cx="65" cy="4051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6348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zh-CN" sz="1800" b="0" i="0" u="none" strike="noStrike" cap="none" normalizeH="0" baseline="0" dirty="0">
              <a:ln>
                <a:noFill/>
              </a:ln>
              <a:solidFill>
                <a:schemeClr val="tx1"/>
              </a:solidFill>
              <a:effectLst/>
              <a:latin typeface="Arial" panose="020B0604020202020204" pitchFamily="34" charset="0"/>
              <a:ea typeface="黑体" panose="02010609060101010101" pitchFamily="49" charset="-122"/>
            </a:endParaRPr>
          </a:p>
        </p:txBody>
      </p:sp>
      <p:sp>
        <p:nvSpPr>
          <p:cNvPr id="32" name="Rectangle 2"/>
          <p:cNvSpPr>
            <a:spLocks noChangeArrowheads="1"/>
          </p:cNvSpPr>
          <p:nvPr/>
        </p:nvSpPr>
        <p:spPr bwMode="auto">
          <a:xfrm flipH="1">
            <a:off x="0" y="693512"/>
            <a:ext cx="65" cy="4051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6348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zh-CN" sz="1800" b="0" i="0" u="none" strike="noStrike" cap="none" normalizeH="0" baseline="0" dirty="0">
              <a:ln>
                <a:noFill/>
              </a:ln>
              <a:solidFill>
                <a:schemeClr val="tx1"/>
              </a:solidFill>
              <a:effectLst/>
              <a:latin typeface="Arial" panose="020B0604020202020204" pitchFamily="34" charset="0"/>
              <a:ea typeface="黑体" panose="02010609060101010101" pitchFamily="49" charset="-122"/>
            </a:endParaRPr>
          </a:p>
        </p:txBody>
      </p:sp>
      <p:pic>
        <p:nvPicPr>
          <p:cNvPr id="35" name="PA_图片 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5621" y="2902760"/>
            <a:ext cx="1703445" cy="1266208"/>
          </a:xfrm>
          <a:prstGeom prst="rect">
            <a:avLst/>
          </a:prstGeom>
        </p:spPr>
      </p:pic>
      <p:pic>
        <p:nvPicPr>
          <p:cNvPr id="36" name="PA_图片 1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365150" y="723108"/>
            <a:ext cx="1382670" cy="1025941"/>
          </a:xfrm>
          <a:prstGeom prst="rect">
            <a:avLst/>
          </a:prstGeom>
        </p:spPr>
      </p:pic>
      <p:pic>
        <p:nvPicPr>
          <p:cNvPr id="37" name="PA_图片 13"/>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10440717" y="429301"/>
            <a:ext cx="1456726" cy="1080891"/>
          </a:xfrm>
          <a:prstGeom prst="rect">
            <a:avLst/>
          </a:prstGeom>
        </p:spPr>
      </p:pic>
      <p:pic>
        <p:nvPicPr>
          <p:cNvPr id="2" name="图片 1"/>
          <p:cNvPicPr>
            <a:picLocks noChangeAspect="1"/>
          </p:cNvPicPr>
          <p:nvPr/>
        </p:nvPicPr>
        <p:blipFill>
          <a:blip r:embed="rId9" cstate="print">
            <a:extLst>
              <a:ext uri="{28A0092B-C50C-407E-A947-70E740481C1C}">
                <a14:useLocalDpi xmlns:a14="http://schemas.microsoft.com/office/drawing/2010/main" val="0"/>
              </a:ext>
            </a:extLst>
          </a:blip>
          <a:srcRect t="9293"/>
          <a:stretch>
            <a:fillRect/>
          </a:stretch>
        </p:blipFill>
        <p:spPr>
          <a:xfrm>
            <a:off x="-65657" y="5270083"/>
            <a:ext cx="2861614" cy="1879503"/>
          </a:xfrm>
          <a:prstGeom prst="rect">
            <a:avLst/>
          </a:prstGeom>
        </p:spPr>
      </p:pic>
      <p:sp>
        <p:nvSpPr>
          <p:cNvPr id="34" name="文本框 33"/>
          <p:cNvSpPr txBox="1"/>
          <p:nvPr/>
        </p:nvSpPr>
        <p:spPr>
          <a:xfrm>
            <a:off x="4715648" y="2032771"/>
            <a:ext cx="6840178" cy="4523105"/>
          </a:xfrm>
          <a:prstGeom prst="rect">
            <a:avLst/>
          </a:prstGeom>
          <a:noFill/>
        </p:spPr>
        <p:txBody>
          <a:bodyPr wrap="square">
            <a:spAutoFit/>
          </a:bodyPr>
          <a:lstStyle/>
          <a:p>
            <a:pPr marL="0" marR="0" indent="243840" algn="just">
              <a:spcBef>
                <a:spcPts val="0"/>
              </a:spcBef>
              <a:spcAft>
                <a:spcPts val="0"/>
              </a:spcAft>
            </a:pPr>
            <a:r>
              <a:rPr lang="zh-CN" altLang="en-US" sz="2400" i="0" kern="100" spc="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  在区域活动的幼儿思维游戏中，幼儿参与性高，能积极动脑、大胆操作。通过观察，我们发现区域活动能有效提升幼儿对思维游戏的喜好度和认可度，促进幼儿良好个性的发展。同时，幼儿通过互相交往，互相合作，互相商讨，处理、解决问题，一些在基于主题活动的幼儿思维提升游戏中幼儿无法进行操作和完成的活动需要也能在区域活动中得到满足。</a:t>
            </a:r>
            <a:endParaRPr lang="zh-CN" altLang="en-US" sz="2400" i="0" kern="100" spc="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endParaRPr>
          </a:p>
          <a:p>
            <a:pPr marL="0" marR="0" indent="243840" algn="just">
              <a:spcBef>
                <a:spcPts val="0"/>
              </a:spcBef>
              <a:spcAft>
                <a:spcPts val="0"/>
              </a:spcAft>
            </a:pPr>
            <a:r>
              <a:rPr lang="en-US" altLang="zh-CN" sz="2400" i="0" kern="100" spc="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  </a:t>
            </a:r>
            <a:r>
              <a:rPr lang="zh-CN" altLang="en-US" sz="2400" i="0" kern="100" spc="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幼儿在区域中能自由选择和自主学习，满足其兴趣爱好，这让孩子们在自由快乐的氛围中提升思维能力，锻炼思维的灵敏性，促进幼儿身心和谐发展。</a:t>
            </a:r>
            <a:endParaRPr lang="zh-CN" altLang="en-US" sz="2800" kern="100" dirty="0">
              <a:effectLst/>
              <a:latin typeface="黑体" panose="02010609060101010101" pitchFamily="49" charset="-122"/>
              <a:ea typeface="黑体" panose="02010609060101010101" pitchFamily="49" charset="-122"/>
              <a:cs typeface="Times New Roman" panose="02020603050405020304" pitchFamily="18" charset="0"/>
            </a:endParaRPr>
          </a:p>
        </p:txBody>
      </p:sp>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570" y="2115185"/>
            <a:ext cx="4387215" cy="3283585"/>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7345848">
            <a:off x="-251797" y="-152251"/>
            <a:ext cx="2822197" cy="2441611"/>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rcRect t="18309" r="63387" b="43217"/>
          <a:stretch>
            <a:fillRect/>
          </a:stretch>
        </p:blipFill>
        <p:spPr>
          <a:xfrm>
            <a:off x="1331724" y="523265"/>
            <a:ext cx="9286391" cy="5491179"/>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812" y="1700646"/>
            <a:ext cx="1120155" cy="1051070"/>
          </a:xfrm>
          <a:prstGeom prst="rect">
            <a:avLst/>
          </a:prstGeom>
          <a:effectLst>
            <a:outerShdw blurRad="50800" dist="38100" dir="5400000" algn="t" rotWithShape="0">
              <a:prstClr val="black">
                <a:alpha val="40000"/>
              </a:prstClr>
            </a:outerShdw>
          </a:effec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837" y="4100007"/>
            <a:ext cx="10369152" cy="2288126"/>
          </a:xfrm>
          <a:prstGeom prst="rect">
            <a:avLst/>
          </a:prstGeom>
          <a:effectLst>
            <a:outerShdw blurRad="50800" dist="38100" dir="5400000" algn="t" rotWithShape="0">
              <a:prstClr val="black">
                <a:alpha val="40000"/>
              </a:prstClr>
            </a:outerShdw>
          </a:effectLst>
        </p:spPr>
      </p:pic>
      <p:grpSp>
        <p:nvGrpSpPr>
          <p:cNvPr id="6" name="组合 5"/>
          <p:cNvGrpSpPr/>
          <p:nvPr/>
        </p:nvGrpSpPr>
        <p:grpSpPr>
          <a:xfrm>
            <a:off x="1" y="4531757"/>
            <a:ext cx="12191999" cy="2326243"/>
            <a:chOff x="1" y="4546271"/>
            <a:chExt cx="12191999" cy="2326243"/>
          </a:xfrm>
        </p:grpSpPr>
        <p:sp>
          <p:nvSpPr>
            <p:cNvPr id="7" name="任意多边形 6"/>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8" name="任意多边形 7"/>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02380" y="-214182"/>
            <a:ext cx="2591951" cy="2467172"/>
          </a:xfrm>
          <a:prstGeom prst="rect">
            <a:avLst/>
          </a:prstGeom>
        </p:spPr>
      </p:pic>
      <p:sp>
        <p:nvSpPr>
          <p:cNvPr id="17" name="01 4"/>
          <p:cNvSpPr/>
          <p:nvPr/>
        </p:nvSpPr>
        <p:spPr>
          <a:xfrm>
            <a:off x="2806118" y="2438168"/>
            <a:ext cx="6577442" cy="1191993"/>
          </a:xfrm>
          <a:prstGeom prst="rect">
            <a:avLst/>
          </a:prstGeom>
        </p:spPr>
        <p:txBody>
          <a:bodyPr wrap="none">
            <a:spAutoFit/>
          </a:bodyPr>
          <a:lstStyle/>
          <a:p>
            <a:pPr algn="ctr">
              <a:lnSpc>
                <a:spcPct val="150000"/>
              </a:lnSpc>
            </a:pPr>
            <a:r>
              <a:rPr lang="en-US" altLang="zh-CN" sz="5400" b="1" dirty="0">
                <a:solidFill>
                  <a:srgbClr val="219B9C"/>
                </a:solidFill>
                <a:latin typeface="迷你简卡通" panose="03000509000000000000" pitchFamily="65" charset="-122"/>
                <a:ea typeface="迷你简卡通" panose="03000509000000000000" pitchFamily="65" charset="-122"/>
                <a:cs typeface="+mn-ea"/>
              </a:rPr>
              <a:t>02</a:t>
            </a:r>
            <a:r>
              <a:rPr lang="zh-CN" altLang="en-US" sz="5400" b="1" dirty="0">
                <a:solidFill>
                  <a:srgbClr val="219B9C"/>
                </a:solidFill>
                <a:latin typeface="迷你简卡通" panose="03000509000000000000" pitchFamily="65" charset="-122"/>
                <a:ea typeface="迷你简卡通" panose="03000509000000000000" pitchFamily="65" charset="-122"/>
                <a:cs typeface="+mn-ea"/>
              </a:rPr>
              <a:t>区域活动展开原则</a:t>
            </a:r>
            <a:endParaRPr lang="en-US" altLang="zh-CN" sz="5400" b="1" dirty="0">
              <a:solidFill>
                <a:srgbClr val="219B9C"/>
              </a:solidFill>
              <a:latin typeface="迷你简卡通" panose="03000509000000000000" pitchFamily="65" charset="-122"/>
              <a:ea typeface="迷你简卡通" panose="03000509000000000000" pitchFamily="65" charset="-122"/>
              <a:cs typeface="+mn-ea"/>
            </a:endParaRPr>
          </a:p>
        </p:txBody>
      </p:sp>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372078" y="3233160"/>
            <a:ext cx="3137036" cy="337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组合 19"/>
          <p:cNvGrpSpPr/>
          <p:nvPr/>
        </p:nvGrpSpPr>
        <p:grpSpPr>
          <a:xfrm rot="2224307">
            <a:off x="9224962" y="768313"/>
            <a:ext cx="639755" cy="627991"/>
            <a:chOff x="10646778" y="4753862"/>
            <a:chExt cx="751521" cy="737702"/>
          </a:xfrm>
        </p:grpSpPr>
        <p:sp>
          <p:nvSpPr>
            <p:cNvPr id="21"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24"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25"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Tree>
  </p:cSld>
  <p:clrMapOvr>
    <a:masterClrMapping/>
  </p:clrMapOvr>
  <p:transition spd="slow" advClick="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339054" y="955673"/>
            <a:ext cx="9659192" cy="5139657"/>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rcRect t="18309" r="63387" b="43217"/>
          <a:stretch>
            <a:fillRect/>
          </a:stretch>
        </p:blipFill>
        <p:spPr>
          <a:xfrm>
            <a:off x="145744" y="156688"/>
            <a:ext cx="2702402" cy="1597970"/>
          </a:xfrm>
          <a:prstGeom prst="rect">
            <a:avLst/>
          </a:prstGeom>
        </p:spPr>
      </p:pic>
      <p:grpSp>
        <p:nvGrpSpPr>
          <p:cNvPr id="6" name="组合 5"/>
          <p:cNvGrpSpPr/>
          <p:nvPr/>
        </p:nvGrpSpPr>
        <p:grpSpPr>
          <a:xfrm rot="920444">
            <a:off x="979639" y="148949"/>
            <a:ext cx="539850" cy="529924"/>
            <a:chOff x="10646778" y="4753862"/>
            <a:chExt cx="751521" cy="737702"/>
          </a:xfrm>
        </p:grpSpPr>
        <p:sp>
          <p:nvSpPr>
            <p:cNvPr id="7" name="五角星 2"/>
            <p:cNvSpPr/>
            <p:nvPr/>
          </p:nvSpPr>
          <p:spPr>
            <a:xfrm rot="20227648" flipH="1">
              <a:off x="10648573" y="4753862"/>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nvGrpSpPr>
            <p:cNvPr id="8" name="组合 7"/>
            <p:cNvGrpSpPr/>
            <p:nvPr/>
          </p:nvGrpSpPr>
          <p:grpSpPr>
            <a:xfrm>
              <a:off x="10646778" y="4762829"/>
              <a:ext cx="749726" cy="728735"/>
              <a:chOff x="11012539" y="4493889"/>
              <a:chExt cx="749726" cy="728735"/>
            </a:xfrm>
          </p:grpSpPr>
          <p:sp>
            <p:nvSpPr>
              <p:cNvPr id="9" name="五角星 2"/>
              <p:cNvSpPr/>
              <p:nvPr/>
            </p:nvSpPr>
            <p:spPr>
              <a:xfrm rot="20227648" flipH="1">
                <a:off x="11012539" y="4493889"/>
                <a:ext cx="749726" cy="728735"/>
              </a:xfrm>
              <a:custGeom>
                <a:avLst/>
                <a:gdLst>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5">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0" name="五角星 2"/>
              <p:cNvSpPr/>
              <p:nvPr/>
            </p:nvSpPr>
            <p:spPr>
              <a:xfrm rot="20424262">
                <a:off x="11046365" y="4655056"/>
                <a:ext cx="290576" cy="221980"/>
              </a:xfrm>
              <a:custGeom>
                <a:avLst/>
                <a:gdLst>
                  <a:gd name="connsiteX0" fmla="*/ 0 w 457199"/>
                  <a:gd name="connsiteY0" fmla="*/ 349269 h 349269"/>
                  <a:gd name="connsiteX1" fmla="*/ 262139 w 457199"/>
                  <a:gd name="connsiteY1" fmla="*/ 223173 h 349269"/>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1" name="五角星 2"/>
              <p:cNvSpPr/>
              <p:nvPr/>
            </p:nvSpPr>
            <p:spPr>
              <a:xfrm rot="6997346">
                <a:off x="11587935" y="4901938"/>
                <a:ext cx="128719" cy="147271"/>
              </a:xfrm>
              <a:custGeom>
                <a:avLst/>
                <a:gdLst>
                  <a:gd name="connsiteX0" fmla="*/ 0 w 195060"/>
                  <a:gd name="connsiteY0" fmla="*/ 223173 h 223173"/>
                  <a:gd name="connsiteX1" fmla="*/ 195060 w 195060"/>
                  <a:gd name="connsiteY1" fmla="*/ 0 h 223173"/>
                  <a:gd name="connsiteX2" fmla="*/ 457199 w 457199"/>
                  <a:gd name="connsiteY2" fmla="*/ 0 h 349269"/>
                  <a:gd name="connsiteX3" fmla="*/ 713782 w 713782"/>
                  <a:gd name="connsiteY3" fmla="*/ 284696 h 349269"/>
                  <a:gd name="connsiteX4" fmla="*/ 715845 w 715845"/>
                  <a:gd name="connsiteY4" fmla="*/ 284696 h 613293"/>
                  <a:gd name="connsiteX5" fmla="*/ 715845 w 715845"/>
                  <a:gd name="connsiteY5" fmla="*/ 284696 h 914398"/>
                  <a:gd name="connsiteX6" fmla="*/ 715845 w 715845"/>
                  <a:gd name="connsiteY6" fmla="*/ 284696 h 916632"/>
                  <a:gd name="connsiteX7" fmla="*/ 715845 w 741827"/>
                  <a:gd name="connsiteY7" fmla="*/ 284696 h 923906"/>
                  <a:gd name="connsiteX8" fmla="*/ 715845 w 774876"/>
                  <a:gd name="connsiteY8" fmla="*/ 284696 h 923906"/>
                  <a:gd name="connsiteX9" fmla="*/ 715845 w 918524"/>
                  <a:gd name="connsiteY9" fmla="*/ 284696 h 923906"/>
                  <a:gd name="connsiteX10" fmla="*/ 715845 w 918524"/>
                  <a:gd name="connsiteY10" fmla="*/ 284696 h 923906"/>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grpSp>
      </p:grpSp>
      <p:sp>
        <p:nvSpPr>
          <p:cNvPr id="12" name="Text Box 2"/>
          <p:cNvSpPr txBox="1">
            <a:spLocks noChangeArrowheads="1"/>
          </p:cNvSpPr>
          <p:nvPr/>
        </p:nvSpPr>
        <p:spPr bwMode="auto">
          <a:xfrm>
            <a:off x="711273" y="674124"/>
            <a:ext cx="1655325" cy="523220"/>
          </a:xfrm>
          <a:prstGeom prst="rect">
            <a:avLst/>
          </a:prstGeom>
          <a:noFill/>
        </p:spPr>
        <p:txBody>
          <a:bodyPr wrap="none" rtlCol="0">
            <a:spAutoFit/>
            <a:scene3d>
              <a:camera prst="orthographicFront"/>
              <a:lightRig rig="soft" dir="tl"/>
            </a:scene3d>
            <a:sp3d contourW="25400" prstMaterial="matte">
              <a:bevelT w="25400" h="55880" prst="artDeco"/>
              <a:contourClr>
                <a:schemeClr val="accent2">
                  <a:tint val="20000"/>
                </a:schemeClr>
              </a:contourClr>
            </a:sp3d>
          </a:bodyPr>
          <a:lstStyle>
            <a:defPPr>
              <a:defRPr lang="zh-CN"/>
            </a:defPPr>
            <a:lvl1pPr algn="ctr" defTabSz="1219200">
              <a:defRPr sz="7200" spc="67">
                <a:ln w="11430"/>
                <a:solidFill>
                  <a:srgbClr val="219B9C"/>
                </a:solidFill>
                <a:effectLst>
                  <a:outerShdw blurRad="50800" dist="38100" dir="5400000" algn="t" rotWithShape="0">
                    <a:prstClr val="black">
                      <a:alpha val="40000"/>
                    </a:prstClr>
                  </a:outerShdw>
                </a:effectLst>
                <a:latin typeface="华康方圆体W7(P)" pitchFamily="82" charset="-122"/>
                <a:ea typeface="华康方圆体W7(P)" pitchFamily="82" charset="-122"/>
              </a:defRPr>
            </a:lvl1pPr>
            <a:lvl2pPr marL="609600" defTabSz="1219200">
              <a:defRPr sz="2400"/>
            </a:lvl2pPr>
            <a:lvl3pPr marL="1219200" defTabSz="1219200">
              <a:defRPr sz="2400"/>
            </a:lvl3pPr>
            <a:lvl4pPr marL="1828165" defTabSz="1219200">
              <a:defRPr sz="2400"/>
            </a:lvl4pPr>
            <a:lvl5pPr marL="2437765" defTabSz="1219200">
              <a:defRPr sz="2400"/>
            </a:lvl5pPr>
            <a:lvl6pPr marL="3047365" defTabSz="1219200">
              <a:defRPr sz="2400"/>
            </a:lvl6pPr>
            <a:lvl7pPr marL="3656965" defTabSz="1219200">
              <a:defRPr sz="2400"/>
            </a:lvl7pPr>
            <a:lvl8pPr marL="4266565" defTabSz="1219200">
              <a:defRPr sz="2400"/>
            </a:lvl8pPr>
            <a:lvl9pPr marL="4876165" defTabSz="1219200">
              <a:defRPr sz="2400"/>
            </a:lvl9pPr>
          </a:lstStyle>
          <a:p>
            <a:r>
              <a:rPr lang="zh-CN" altLang="en-US" sz="2800" b="1" dirty="0"/>
              <a:t>四大原则</a:t>
            </a:r>
            <a:endParaRPr lang="zh-CN" altLang="en-US" sz="2800" b="1" dirty="0"/>
          </a:p>
        </p:txBody>
      </p:sp>
    </p:spTree>
  </p:cSld>
  <p:clrMapOvr>
    <a:masterClrMapping/>
  </p:clrMapOvr>
  <p:transition/>
</p:sld>
</file>

<file path=ppt/tags/tag1.xml><?xml version="1.0" encoding="utf-8"?>
<p:tagLst xmlns:p="http://schemas.openxmlformats.org/presentationml/2006/main">
  <p:tag name="KSO_WM_UNIT_PLACING_PICTURE_USER_VIEWPORT" val="{&quot;height&quot;:5229.28188976378,&quot;width&quot;:19268.571653543306}"/>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14.xml><?xml version="1.0" encoding="utf-8"?>
<p:tagLst xmlns:p="http://schemas.openxmlformats.org/presentationml/2006/main">
  <p:tag name="PA" val="v3.0.1"/>
</p:tagLst>
</file>

<file path=ppt/tags/tag15.xml><?xml version="1.0" encoding="utf-8"?>
<p:tagLst xmlns:p="http://schemas.openxmlformats.org/presentationml/2006/main">
  <p:tag name="PA" val="v3.0.1"/>
</p:tagLst>
</file>

<file path=ppt/tags/tag16.xml><?xml version="1.0" encoding="utf-8"?>
<p:tagLst xmlns:p="http://schemas.openxmlformats.org/presentationml/2006/main">
  <p:tag name="PA" val="v3.0.1"/>
</p:tagLst>
</file>

<file path=ppt/tags/tag17.xml><?xml version="1.0" encoding="utf-8"?>
<p:tagLst xmlns:p="http://schemas.openxmlformats.org/presentationml/2006/main">
  <p:tag name="PA" val="v3.0.1"/>
</p:tagLst>
</file>

<file path=ppt/tags/tag18.xml><?xml version="1.0" encoding="utf-8"?>
<p:tagLst xmlns:p="http://schemas.openxmlformats.org/presentationml/2006/main">
  <p:tag name="PA" val="v3.0.1"/>
</p:tagLst>
</file>

<file path=ppt/tags/tag19.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20.xml><?xml version="1.0" encoding="utf-8"?>
<p:tagLst xmlns:p="http://schemas.openxmlformats.org/presentationml/2006/main">
  <p:tag name="PA" val="v3.0.1"/>
</p:tagLst>
</file>

<file path=ppt/tags/tag21.xml><?xml version="1.0" encoding="utf-8"?>
<p:tagLst xmlns:p="http://schemas.openxmlformats.org/presentationml/2006/main">
  <p:tag name="PA" val="v3.0.1"/>
</p:tagLst>
</file>

<file path=ppt/tags/tag22.xml><?xml version="1.0" encoding="utf-8"?>
<p:tagLst xmlns:p="http://schemas.openxmlformats.org/presentationml/2006/main">
  <p:tag name="PA" val="v3.0.1"/>
</p:tagLst>
</file>

<file path=ppt/tags/tag23.xml><?xml version="1.0" encoding="utf-8"?>
<p:tagLst xmlns:p="http://schemas.openxmlformats.org/presentationml/2006/main">
  <p:tag name="PA" val="v3.0.1"/>
</p:tagLst>
</file>

<file path=ppt/tags/tag24.xml><?xml version="1.0" encoding="utf-8"?>
<p:tagLst xmlns:p="http://schemas.openxmlformats.org/presentationml/2006/main">
  <p:tag name="PA" val="v3.0.1"/>
</p:tagLst>
</file>

<file path=ppt/tags/tag25.xml><?xml version="1.0" encoding="utf-8"?>
<p:tagLst xmlns:p="http://schemas.openxmlformats.org/presentationml/2006/main">
  <p:tag name="PA" val="v3.0.1"/>
</p:tagLst>
</file>

<file path=ppt/tags/tag26.xml><?xml version="1.0" encoding="utf-8"?>
<p:tagLst xmlns:p="http://schemas.openxmlformats.org/presentationml/2006/main">
  <p:tag name="PA" val="v3.0.1"/>
</p:tagLst>
</file>

<file path=ppt/tags/tag27.xml><?xml version="1.0" encoding="utf-8"?>
<p:tagLst xmlns:p="http://schemas.openxmlformats.org/presentationml/2006/main">
  <p:tag name="PA" val="v3.0.1"/>
</p:tagLst>
</file>

<file path=ppt/tags/tag28.xml><?xml version="1.0" encoding="utf-8"?>
<p:tagLst xmlns:p="http://schemas.openxmlformats.org/presentationml/2006/main">
  <p:tag name="PA" val="v3.0.1"/>
</p:tagLst>
</file>

<file path=ppt/tags/tag29.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30.xml><?xml version="1.0" encoding="utf-8"?>
<p:tagLst xmlns:p="http://schemas.openxmlformats.org/presentationml/2006/main">
  <p:tag name="PA" val="v3.0.1"/>
</p:tagLst>
</file>

<file path=ppt/tags/tag31.xml><?xml version="1.0" encoding="utf-8"?>
<p:tagLst xmlns:p="http://schemas.openxmlformats.org/presentationml/2006/main">
  <p:tag name="PA" val="v3.0.1"/>
</p:tagLst>
</file>

<file path=ppt/tags/tag32.xml><?xml version="1.0" encoding="utf-8"?>
<p:tagLst xmlns:p="http://schemas.openxmlformats.org/presentationml/2006/main">
  <p:tag name="PA" val="v3.0.1"/>
</p:tagLst>
</file>

<file path=ppt/tags/tag33.xml><?xml version="1.0" encoding="utf-8"?>
<p:tagLst xmlns:p="http://schemas.openxmlformats.org/presentationml/2006/main">
  <p:tag name="PA" val="v3.0.1"/>
</p:tagLst>
</file>

<file path=ppt/tags/tag34.xml><?xml version="1.0" encoding="utf-8"?>
<p:tagLst xmlns:p="http://schemas.openxmlformats.org/presentationml/2006/main">
  <p:tag name="PA" val="v3.0.1"/>
</p:tagLst>
</file>

<file path=ppt/tags/tag35.xml><?xml version="1.0" encoding="utf-8"?>
<p:tagLst xmlns:p="http://schemas.openxmlformats.org/presentationml/2006/main">
  <p:tag name="PA" val="v3.0.1"/>
</p:tagLst>
</file>

<file path=ppt/tags/tag36.xml><?xml version="1.0" encoding="utf-8"?>
<p:tagLst xmlns:p="http://schemas.openxmlformats.org/presentationml/2006/main">
  <p:tag name="PA" val="v3.0.1"/>
</p:tagLst>
</file>

<file path=ppt/tags/tag37.xml><?xml version="1.0" encoding="utf-8"?>
<p:tagLst xmlns:p="http://schemas.openxmlformats.org/presentationml/2006/main">
  <p:tag name="PA" val="v3.0.1"/>
</p:tagLst>
</file>

<file path=ppt/tags/tag38.xml><?xml version="1.0" encoding="utf-8"?>
<p:tagLst xmlns:p="http://schemas.openxmlformats.org/presentationml/2006/main">
  <p:tag name="PA" val="v3.0.1"/>
</p:tagLst>
</file>

<file path=ppt/tags/tag39.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40.xml><?xml version="1.0" encoding="utf-8"?>
<p:tagLst xmlns:p="http://schemas.openxmlformats.org/presentationml/2006/main">
  <p:tag name="PA" val="v3.0.1"/>
</p:tagLst>
</file>

<file path=ppt/tags/tag41.xml><?xml version="1.0" encoding="utf-8"?>
<p:tagLst xmlns:p="http://schemas.openxmlformats.org/presentationml/2006/main">
  <p:tag name="PA" val="v3.0.1"/>
</p:tagLst>
</file>

<file path=ppt/tags/tag42.xml><?xml version="1.0" encoding="utf-8"?>
<p:tagLst xmlns:p="http://schemas.openxmlformats.org/presentationml/2006/main">
  <p:tag name="PA" val="v3.0.1"/>
</p:tagLst>
</file>

<file path=ppt/tags/tag43.xml><?xml version="1.0" encoding="utf-8"?>
<p:tagLst xmlns:p="http://schemas.openxmlformats.org/presentationml/2006/main">
  <p:tag name="PA" val="v3.0.1"/>
</p:tagLst>
</file>

<file path=ppt/tags/tag44.xml><?xml version="1.0" encoding="utf-8"?>
<p:tagLst xmlns:p="http://schemas.openxmlformats.org/presentationml/2006/main">
  <p:tag name="PA" val="v3.0.1"/>
</p:tagLst>
</file>

<file path=ppt/tags/tag45.xml><?xml version="1.0" encoding="utf-8"?>
<p:tagLst xmlns:p="http://schemas.openxmlformats.org/presentationml/2006/main">
  <p:tag name="PA" val="v3.0.1"/>
</p:tagLst>
</file>

<file path=ppt/tags/tag46.xml><?xml version="1.0" encoding="utf-8"?>
<p:tagLst xmlns:p="http://schemas.openxmlformats.org/presentationml/2006/main">
  <p:tag name="PA" val="v3.0.1"/>
</p:tagLst>
</file>

<file path=ppt/tags/tag47.xml><?xml version="1.0" encoding="utf-8"?>
<p:tagLst xmlns:p="http://schemas.openxmlformats.org/presentationml/2006/main">
  <p:tag name="PA" val="v3.0.1"/>
</p:tagLst>
</file>

<file path=ppt/tags/tag48.xml><?xml version="1.0" encoding="utf-8"?>
<p:tagLst xmlns:p="http://schemas.openxmlformats.org/presentationml/2006/main">
  <p:tag name="PA" val="v3.0.1"/>
</p:tagLst>
</file>

<file path=ppt/tags/tag49.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50.xml><?xml version="1.0" encoding="utf-8"?>
<p:tagLst xmlns:p="http://schemas.openxmlformats.org/presentationml/2006/main">
  <p:tag name="PA" val="v3.0.1"/>
</p:tagLst>
</file>

<file path=ppt/tags/tag51.xml><?xml version="1.0" encoding="utf-8"?>
<p:tagLst xmlns:p="http://schemas.openxmlformats.org/presentationml/2006/main">
  <p:tag name="PA" val="v3.0.1"/>
</p:tagLst>
</file>

<file path=ppt/tags/tag52.xml><?xml version="1.0" encoding="utf-8"?>
<p:tagLst xmlns:p="http://schemas.openxmlformats.org/presentationml/2006/main">
  <p:tag name="PA" val="v3.0.1"/>
</p:tagLst>
</file>

<file path=ppt/tags/tag53.xml><?xml version="1.0" encoding="utf-8"?>
<p:tagLst xmlns:p="http://schemas.openxmlformats.org/presentationml/2006/main">
  <p:tag name="PA" val="v3.0.1"/>
</p:tagLst>
</file>

<file path=ppt/tags/tag54.xml><?xml version="1.0" encoding="utf-8"?>
<p:tagLst xmlns:p="http://schemas.openxmlformats.org/presentationml/2006/main">
  <p:tag name="PA" val="v3.0.1"/>
</p:tagLst>
</file>

<file path=ppt/tags/tag55.xml><?xml version="1.0" encoding="utf-8"?>
<p:tagLst xmlns:p="http://schemas.openxmlformats.org/presentationml/2006/main">
  <p:tag name="PA" val="v3.0.1"/>
</p:tagLst>
</file>

<file path=ppt/tags/tag56.xml><?xml version="1.0" encoding="utf-8"?>
<p:tagLst xmlns:p="http://schemas.openxmlformats.org/presentationml/2006/main">
  <p:tag name="PA" val="v3.0.1"/>
</p:tagLst>
</file>

<file path=ppt/tags/tag57.xml><?xml version="1.0" encoding="utf-8"?>
<p:tagLst xmlns:p="http://schemas.openxmlformats.org/presentationml/2006/main">
  <p:tag name="PA" val="v3.0.1"/>
</p:tagLst>
</file>

<file path=ppt/tags/tag58.xml><?xml version="1.0" encoding="utf-8"?>
<p:tagLst xmlns:p="http://schemas.openxmlformats.org/presentationml/2006/main">
  <p:tag name="KSO_WM_UNIT_PLACING_PICTURE_USER_VIEWPORT" val="{&quot;height&quot;:7727.499212598425,&quot;width&quot;:6387.500787401575}"/>
</p:tagLst>
</file>

<file path=ppt/tags/tag59.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60.xml><?xml version="1.0" encoding="utf-8"?>
<p:tagLst xmlns:p="http://schemas.openxmlformats.org/presentationml/2006/main">
  <p:tag name="PA" val="v3.0.1"/>
</p:tagLst>
</file>

<file path=ppt/tags/tag61.xml><?xml version="1.0" encoding="utf-8"?>
<p:tagLst xmlns:p="http://schemas.openxmlformats.org/presentationml/2006/main">
  <p:tag name="PA" val="v3.0.1"/>
</p:tagLst>
</file>

<file path=ppt/tags/tag62.xml><?xml version="1.0" encoding="utf-8"?>
<p:tagLst xmlns:p="http://schemas.openxmlformats.org/presentationml/2006/main">
  <p:tag name="AS_NET" val="4.0.30319.42000"/>
  <p:tag name="AS_OS" val="Microsoft Windows NT 6.2.9200.0"/>
  <p:tag name="AS_RELEASE_DATE" val="2021.06.14"/>
  <p:tag name="AS_TITLE" val="Aspose.Slides for .NET 4.0 Client Profile"/>
  <p:tag name="AS_VERSION" val="21.6"/>
  <p:tag name="ISPRING_PRESENTATION_TITLE" val="家长会"/>
  <p:tag name="COMMONDATA" val="eyJoZGlkIjoiZDA3ZDQwMmNiOWFlYzZjYTcwOWJiZGQ0YTA5ODBmZGUifQ=="/>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自定义 2382">
      <a:dk1>
        <a:sysClr val="windowText" lastClr="000000"/>
      </a:dk1>
      <a:lt1>
        <a:sysClr val="window" lastClr="FFFFFF"/>
      </a:lt1>
      <a:dk2>
        <a:srgbClr val="219B9C"/>
      </a:dk2>
      <a:lt2>
        <a:srgbClr val="2DC8F1"/>
      </a:lt2>
      <a:accent1>
        <a:srgbClr val="FF7592"/>
      </a:accent1>
      <a:accent2>
        <a:srgbClr val="219B9C"/>
      </a:accent2>
      <a:accent3>
        <a:srgbClr val="2DC8F1"/>
      </a:accent3>
      <a:accent4>
        <a:srgbClr val="FF7592"/>
      </a:accent4>
      <a:accent5>
        <a:srgbClr val="219B9C"/>
      </a:accent5>
      <a:accent6>
        <a:srgbClr val="2DC8F1"/>
      </a:accent6>
      <a:hlink>
        <a:srgbClr val="0563C1"/>
      </a:hlink>
      <a:folHlink>
        <a:srgbClr val="954F72"/>
      </a:folHlink>
    </a:clrScheme>
    <a:fontScheme name="自定义 1">
      <a:majorFont>
        <a:latin typeface="Arial Black"/>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3666</Words>
  <Application>WPS 演示</Application>
  <PresentationFormat>宽屏</PresentationFormat>
  <Paragraphs>112</Paragraphs>
  <Slides>25</Slides>
  <Notes>24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25</vt:i4>
      </vt:variant>
    </vt:vector>
  </HeadingPairs>
  <TitlesOfParts>
    <vt:vector size="37" baseType="lpstr">
      <vt:lpstr>Arial</vt:lpstr>
      <vt:lpstr>宋体</vt:lpstr>
      <vt:lpstr>Wingdings</vt:lpstr>
      <vt:lpstr>黑体</vt:lpstr>
      <vt:lpstr>华康方圆体W7(P)</vt:lpstr>
      <vt:lpstr>迷你简卡通</vt:lpstr>
      <vt:lpstr>Times New Roman</vt:lpstr>
      <vt:lpstr>微软雅黑</vt:lpstr>
      <vt:lpstr>Arial Unicode MS</vt:lpstr>
      <vt:lpstr>Arial Black</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上海剑姬网络科技有限公司</Company>
  <LinksUpToDate>false</LinksUpToDate>
  <SharedDoc>false</SharedDoc>
  <HyperlinksChanged>false</HyperlinksChanged>
  <AppVersion>14.0000</AppVersion>
  <Manager>风云办公</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风云办公PPT模板</dc:title>
  <dc:creator>风云办公</dc:creator>
  <cp:keywords>风云办公</cp:keywords>
  <dc:description>风云办公 http://www.ppt118.com</dc:description>
  <cp:lastModifiedBy>zero</cp:lastModifiedBy>
  <cp:revision>290</cp:revision>
  <dcterms:created xsi:type="dcterms:W3CDTF">2015-05-05T08:02:00Z</dcterms:created>
  <dcterms:modified xsi:type="dcterms:W3CDTF">2022-10-02T09:50:37Z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C4FF883B706C4A219AD7C9468966133A</vt:lpwstr>
  </property>
  <property fmtid="{D5CDD505-2E9C-101B-9397-08002B2CF9AE}" pid="3" name="KSOProductBuildVer">
    <vt:lpwstr>2052-11.1.0.12358</vt:lpwstr>
  </property>
</Properties>
</file>