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4711" r:id="rId3"/>
    <p:sldId id="4785" r:id="rId5"/>
    <p:sldId id="4741" r:id="rId6"/>
    <p:sldId id="4743" r:id="rId7"/>
    <p:sldId id="4747" r:id="rId8"/>
    <p:sldId id="4752" r:id="rId9"/>
    <p:sldId id="4786" r:id="rId10"/>
    <p:sldId id="4767" r:id="rId11"/>
    <p:sldId id="4754" r:id="rId12"/>
    <p:sldId id="4762" r:id="rId13"/>
    <p:sldId id="4788" r:id="rId14"/>
    <p:sldId id="4789" r:id="rId15"/>
    <p:sldId id="4790" r:id="rId16"/>
    <p:sldId id="4791" r:id="rId17"/>
    <p:sldId id="4787" r:id="rId18"/>
    <p:sldId id="4792" r:id="rId19"/>
    <p:sldId id="4793" r:id="rId20"/>
    <p:sldId id="4794" r:id="rId21"/>
    <p:sldId id="4795" r:id="rId22"/>
    <p:sldId id="4797" r:id="rId23"/>
    <p:sldId id="4798" r:id="rId24"/>
    <p:sldId id="4800" r:id="rId25"/>
    <p:sldId id="4801" r:id="rId26"/>
    <p:sldId id="4803" r:id="rId27"/>
    <p:sldId id="4804" r:id="rId28"/>
    <p:sldId id="4805" r:id="rId29"/>
    <p:sldId id="4806" r:id="rId30"/>
    <p:sldId id="4770" r:id="rId31"/>
  </p:sldIdLst>
  <p:sldSz cx="12858750" cy="7232650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30" userDrawn="1">
          <p15:clr>
            <a:srgbClr val="A4A3A4"/>
          </p15:clr>
        </p15:guide>
        <p15:guide id="5" orient="horz" pos="4228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4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D85937"/>
    <a:srgbClr val="177D5F"/>
    <a:srgbClr val="ABDF01"/>
    <a:srgbClr val="2A8A83"/>
    <a:srgbClr val="BD1200"/>
    <a:srgbClr val="9013C4"/>
    <a:srgbClr val="0075F4"/>
    <a:srgbClr val="2F4792"/>
    <a:srgbClr val="972E6A"/>
    <a:srgbClr val="373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3013" autoAdjust="0"/>
  </p:normalViewPr>
  <p:slideViewPr>
    <p:cSldViewPr showGuides="1">
      <p:cViewPr varScale="1">
        <p:scale>
          <a:sx n="66" d="100"/>
          <a:sy n="66" d="100"/>
        </p:scale>
        <p:origin x="636" y="66"/>
      </p:cViewPr>
      <p:guideLst>
        <p:guide orient="horz" pos="426"/>
        <p:guide pos="4050"/>
        <p:guide pos="530"/>
        <p:guide orient="horz" pos="4228"/>
        <p:guide pos="7588"/>
        <p:guide pos="376"/>
        <p:guide pos="141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40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D9548-E315-491C-A748-619470DC45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 smtClean="0"/>
              <a:t>MyFirsemplae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8534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 smtClean="0"/>
              <a:t>MyFirsemplae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688D9A3C-EDB8-47A7-A89F-8B39791795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7C07C4AA-064A-47A7-A070-FE09BE2412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3E08-A71B-4FDC-B054-E26753AAFF0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3CDD0-E3EC-4FB5-9135-935862A1CC92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5.png"/><Relationship Id="rId7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jpe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0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11"/>
          <p:cNvSpPr txBox="1"/>
          <p:nvPr/>
        </p:nvSpPr>
        <p:spPr>
          <a:xfrm>
            <a:off x="956945" y="1311910"/>
            <a:ext cx="112083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6600" b="1" dirty="0" smtClean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高阶思维下小学数学课堂中的“问题串”设计</a:t>
            </a:r>
            <a:endParaRPr sz="6600" b="1" dirty="0" smtClean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49465" y="3760470"/>
            <a:ext cx="5537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云锦小学</a:t>
            </a: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孙登琴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25680" y="4897911"/>
            <a:ext cx="1659376" cy="455836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递进式问题串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510" y="763270"/>
            <a:ext cx="2402840" cy="2374265"/>
            <a:chOff x="826" y="1202"/>
            <a:chExt cx="3784" cy="3739"/>
          </a:xfrm>
        </p:grpSpPr>
        <p:grpSp>
          <p:nvGrpSpPr>
            <p:cNvPr id="4" name="组合 3"/>
            <p:cNvGrpSpPr/>
            <p:nvPr/>
          </p:nvGrpSpPr>
          <p:grpSpPr>
            <a:xfrm>
              <a:off x="826" y="1202"/>
              <a:ext cx="3712" cy="3739"/>
              <a:chOff x="826" y="1202"/>
              <a:chExt cx="3712" cy="3739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826" y="1202"/>
                <a:ext cx="3712" cy="3739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round/>
              </a:ln>
              <a:effectLst/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1166" y="4121"/>
                <a:ext cx="3072" cy="820"/>
              </a:xfrm>
              <a:custGeom>
                <a:avLst/>
                <a:gdLst/>
                <a:ahLst/>
                <a:cxnLst/>
                <a:rect l="l" t="t" r="r" b="b"/>
                <a:pathLst>
                  <a:path w="2087877" h="553506">
                    <a:moveTo>
                      <a:pt x="0" y="0"/>
                    </a:moveTo>
                    <a:lnTo>
                      <a:pt x="2087877" y="0"/>
                    </a:lnTo>
                    <a:cubicBezTo>
                      <a:pt x="1861113" y="334090"/>
                      <a:pt x="1478149" y="553506"/>
                      <a:pt x="1043938" y="553506"/>
                    </a:cubicBezTo>
                    <a:cubicBezTo>
                      <a:pt x="609727" y="553506"/>
                      <a:pt x="226764" y="33409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</a:ln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26" y="2747"/>
              <a:ext cx="3784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递进式问题串</a:t>
              </a:r>
              <a:endPara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64915" y="1888490"/>
            <a:ext cx="8124825" cy="3538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递进式问题串就像一个阶梯，通过接连不断的问题，达到我们的教学目的。俗话说“千里之行始于足下”，在设计递进式问题串时，问题设计要根据</a:t>
            </a:r>
            <a:r>
              <a:rPr lang="zh-CN" altLang="en-US" sz="320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</a:rPr>
              <a:t>逻辑顺序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320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</a:rPr>
              <a:t>层层递进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，前问是后问的基础，后问是前问的延伸，后面问题对前面问题有程度的加深或问题范围的拓展。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1887957"/>
            <a:ext cx="3448685" cy="285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549153" y="2536351"/>
            <a:ext cx="316801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2701290" cy="38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85282" y="4336481"/>
            <a:ext cx="194437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4855465" y="5343903"/>
            <a:ext cx="1574165" cy="3302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6652895" y="4907280"/>
            <a:ext cx="431609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长方形、正方形的认识</a:t>
            </a:r>
            <a:endParaRPr lang="zh-CN" altLang="en-US" sz="32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72885" y="3904615"/>
            <a:ext cx="566229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3200" dirty="0"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长方形、正方形的周长和面积</a:t>
            </a:r>
            <a:endParaRPr lang="zh-CN" altLang="en-US" sz="3200" dirty="0"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45275" y="2921635"/>
            <a:ext cx="6430645" cy="1222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3200" dirty="0"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平行四边形、三角形、梯形的面积</a:t>
            </a:r>
            <a:endParaRPr lang="zh-CN" altLang="en-US" sz="3200" dirty="0"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89420" y="2176145"/>
            <a:ext cx="595058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3200" dirty="0"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长方体、正方体的表面积和体积</a:t>
            </a:r>
            <a:endParaRPr lang="zh-CN" altLang="en-US" sz="3200" dirty="0">
              <a:latin typeface="隶书" panose="02010509060101010101" charset="-122"/>
              <a:ea typeface="隶书" panose="02010509060101010101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05413" y="1536391"/>
            <a:ext cx="35872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隶书" panose="02010509060101010101" charset="-122"/>
                <a:ea typeface="隶书" panose="02010509060101010101" charset="-122"/>
                <a:cs typeface="+mn-ea"/>
                <a:sym typeface="+mn-lt"/>
              </a:rPr>
              <a:t>圆柱和圆锥的体积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递进式问题串</a:t>
            </a:r>
            <a:endParaRPr lang="zh-CN" altLang="en-US" sz="2400" spc="300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940" y="734695"/>
            <a:ext cx="3609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小学阶段的图形与几何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bldLvl="0" animBg="1"/>
          <p:bldP spid="36" grpId="0" bldLvl="0" animBg="1"/>
          <p:bldP spid="37" grpId="0" bldLvl="0" animBg="1"/>
          <p:bldP spid="38" grpId="0" bldLvl="0" animBg="1"/>
          <p:bldP spid="39" grpId="0" bldLvl="0" animBg="1"/>
          <p:bldP spid="80" grpId="0"/>
          <p:bldP spid="82" grpId="0"/>
          <p:bldP spid="84" grpId="0"/>
          <p:bldP spid="86" grpId="0"/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bldLvl="0" animBg="1"/>
          <p:bldP spid="36" grpId="0" bldLvl="0" animBg="1"/>
          <p:bldP spid="37" grpId="0" bldLvl="0" animBg="1"/>
          <p:bldP spid="38" grpId="0" bldLvl="0" animBg="1"/>
          <p:bldP spid="39" grpId="0" bldLvl="0" animBg="1"/>
          <p:bldP spid="80" grpId="0"/>
          <p:bldP spid="82" grpId="0"/>
          <p:bldP spid="84" grpId="0"/>
          <p:bldP spid="86" grpId="0"/>
          <p:bldP spid="8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84" y="3049497"/>
            <a:ext cx="911301" cy="566129"/>
          </a:xfrm>
          <a:prstGeom prst="line">
            <a:avLst/>
          </a:prstGeom>
          <a:ln w="952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 w="952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 w="952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50" y="4696460"/>
            <a:ext cx="2131060" cy="95694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accent2"/>
                </a:solidFill>
                <a:highlight>
                  <a:srgbClr val="00FF00"/>
                </a:highlight>
                <a:latin typeface="Franklin Gothic Book" panose="020B0503020102020204" pitchFamily="34" charset="0"/>
              </a:rPr>
              <a:t>平行四边形的面积</a:t>
            </a:r>
            <a:endParaRPr lang="zh-CN" altLang="en-US" sz="2800" b="1" dirty="0">
              <a:solidFill>
                <a:schemeClr val="accent2"/>
              </a:solidFill>
              <a:highlight>
                <a:srgbClr val="00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4834028"/>
            <a:ext cx="2430227" cy="52578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2"/>
                </a:solidFill>
                <a:highlight>
                  <a:srgbClr val="00FF00"/>
                </a:highlight>
                <a:latin typeface="Franklin Gothic Book" panose="020B0503020102020204" pitchFamily="34" charset="0"/>
              </a:rPr>
              <a:t>三角形的面积</a:t>
            </a:r>
            <a:endParaRPr lang="zh-CN" altLang="en-US" sz="2800" b="1" dirty="0">
              <a:solidFill>
                <a:schemeClr val="accent2"/>
              </a:solidFill>
              <a:highlight>
                <a:srgbClr val="00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729693" y="4834028"/>
            <a:ext cx="2430227" cy="52578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2"/>
                </a:solidFill>
                <a:highlight>
                  <a:srgbClr val="00FF00"/>
                </a:highlight>
                <a:latin typeface="Franklin Gothic Book" panose="020B0503020102020204" pitchFamily="34" charset="0"/>
              </a:rPr>
              <a:t>梯形的面积</a:t>
            </a:r>
            <a:endParaRPr lang="zh-CN" altLang="en-US" sz="2800" b="1" dirty="0">
              <a:solidFill>
                <a:schemeClr val="accent2"/>
              </a:solidFill>
              <a:highlight>
                <a:srgbClr val="00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4834028"/>
            <a:ext cx="2430227" cy="52578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2"/>
                </a:solidFill>
                <a:highlight>
                  <a:srgbClr val="00FF00"/>
                </a:highlight>
                <a:latin typeface="Franklin Gothic Book" panose="020B0503020102020204" pitchFamily="34" charset="0"/>
              </a:rPr>
              <a:t>多边形的面积</a:t>
            </a:r>
            <a:endParaRPr lang="zh-CN" altLang="en-US" sz="2800" b="1" dirty="0">
              <a:solidFill>
                <a:schemeClr val="accent2"/>
              </a:solidFill>
              <a:highlight>
                <a:srgbClr val="00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递进式问题串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39376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西师版五年级上册第</a:t>
            </a:r>
            <a:r>
              <a:rPr lang="en-US" altLang="zh-CN" sz="2400" b="1"/>
              <a:t>5</a:t>
            </a:r>
            <a:r>
              <a:rPr lang="zh-CN" altLang="en-US" sz="2400" b="1"/>
              <a:t>单元《多边形的面积》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4" grpId="0" bldLvl="0" animBg="1"/>
      <p:bldP spid="17" grpId="0" bldLvl="0" animBg="1"/>
      <p:bldP spid="20" grpId="0" bldLvl="0" animBg="1"/>
      <p:bldP spid="35" grpId="0"/>
      <p:bldP spid="37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递进式问题串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393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1</a:t>
            </a:r>
            <a:r>
              <a:rPr lang="zh-CN" altLang="en-US" sz="3200" b="1"/>
              <a:t>：梯形的面积</a:t>
            </a:r>
            <a:endParaRPr lang="zh-CN" altLang="en-US" sz="32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0410" y="2176145"/>
            <a:ext cx="5153025" cy="33051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645275" y="2032635"/>
            <a:ext cx="578739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eaLnBrk="1" latinLnBrk="0" hangingPunct="1"/>
            <a:r>
              <a:rPr lang="zh-CN" sz="2800" b="0">
                <a:ea typeface="宋体" panose="02010600030101010101" pitchFamily="2" charset="-122"/>
              </a:rPr>
              <a:t>（</a:t>
            </a:r>
            <a:r>
              <a:rPr lang="en-US" altLang="zh-CN" sz="2800" b="0">
                <a:ea typeface="宋体" panose="02010600030101010101" pitchFamily="2" charset="-122"/>
              </a:rPr>
              <a:t>1</a:t>
            </a:r>
            <a:r>
              <a:rPr lang="zh-CN" altLang="en-US" sz="2800" b="0">
                <a:ea typeface="宋体" panose="02010600030101010101" pitchFamily="2" charset="-122"/>
              </a:rPr>
              <a:t>）</a:t>
            </a:r>
            <a:r>
              <a:rPr lang="zh-CN" sz="2800" b="0">
                <a:ea typeface="宋体" panose="02010600030101010101" pitchFamily="2" charset="-122"/>
              </a:rPr>
              <a:t>出示三峡大坝的图片，如何求出图中梯形的面积？（</a:t>
            </a:r>
            <a:r>
              <a:rPr lang="en-US" altLang="zh-CN" sz="2800" b="0">
                <a:ea typeface="宋体" panose="02010600030101010101" pitchFamily="2" charset="-122"/>
              </a:rPr>
              <a:t>2</a:t>
            </a:r>
            <a:r>
              <a:rPr lang="zh-CN" altLang="en-US" sz="2800" b="0">
                <a:ea typeface="宋体" panose="02010600030101010101" pitchFamily="2" charset="-122"/>
              </a:rPr>
              <a:t>）</a:t>
            </a:r>
            <a:r>
              <a:rPr lang="zh-CN" sz="2800" b="0">
                <a:ea typeface="宋体" panose="02010600030101010101" pitchFamily="2" charset="-122"/>
              </a:rPr>
              <a:t>呈现两个一样的梯形，让学生思考并动手拼一拼、摆一摆，能否用这两个梯形拼成一个平行四边形？（</a:t>
            </a:r>
            <a:r>
              <a:rPr lang="en-US" altLang="zh-CN" sz="2800" b="0">
                <a:ea typeface="宋体" panose="02010600030101010101" pitchFamily="2" charset="-122"/>
              </a:rPr>
              <a:t>3</a:t>
            </a:r>
            <a:r>
              <a:rPr lang="zh-CN" altLang="en-US" sz="2800" b="0">
                <a:ea typeface="宋体" panose="02010600030101010101" pitchFamily="2" charset="-122"/>
              </a:rPr>
              <a:t>）</a:t>
            </a:r>
            <a:r>
              <a:rPr lang="zh-CN" sz="2800" b="0">
                <a:ea typeface="宋体" panose="02010600030101010101" pitchFamily="2" charset="-122"/>
              </a:rPr>
              <a:t>拼成的平行四边形的面积与原梯形的面积有什么关系？（</a:t>
            </a:r>
            <a:r>
              <a:rPr lang="en-US" altLang="zh-CN" sz="2800" b="0">
                <a:ea typeface="宋体" panose="02010600030101010101" pitchFamily="2" charset="-122"/>
              </a:rPr>
              <a:t>4</a:t>
            </a:r>
            <a:r>
              <a:rPr lang="zh-CN" altLang="en-US" sz="2800" b="0">
                <a:ea typeface="宋体" panose="02010600030101010101" pitchFamily="2" charset="-122"/>
              </a:rPr>
              <a:t>）</a:t>
            </a:r>
            <a:r>
              <a:rPr lang="zh-CN" sz="2800" b="0">
                <a:ea typeface="宋体" panose="02010600030101010101" pitchFamily="2" charset="-122"/>
              </a:rPr>
              <a:t>梯形的面积公式是什么？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递进式问题串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595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2</a:t>
            </a:r>
            <a:r>
              <a:rPr lang="zh-CN" altLang="en-US" sz="3200" b="1"/>
              <a:t>：正方体的表面积和体积</a:t>
            </a:r>
            <a:endParaRPr lang="zh-CN" altLang="en-US" sz="3200" b="1"/>
          </a:p>
        </p:txBody>
      </p:sp>
      <p:sp>
        <p:nvSpPr>
          <p:cNvPr id="2" name="文本框 1"/>
          <p:cNvSpPr txBox="1"/>
          <p:nvPr/>
        </p:nvSpPr>
        <p:spPr>
          <a:xfrm>
            <a:off x="969645" y="1757680"/>
            <a:ext cx="116522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一个正方体的棱长总和是60㎝，这个正方体的表面积是（   ）㎝²，体积是（    ）㎝³。</a:t>
            </a:r>
            <a:endParaRPr lang="zh-CN" altLang="en-US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25680" y="4897911"/>
            <a:ext cx="1659376" cy="455836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探究式问题串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510" y="763270"/>
            <a:ext cx="2402840" cy="2374265"/>
            <a:chOff x="826" y="1202"/>
            <a:chExt cx="3784" cy="3739"/>
          </a:xfrm>
        </p:grpSpPr>
        <p:grpSp>
          <p:nvGrpSpPr>
            <p:cNvPr id="4" name="组合 3"/>
            <p:cNvGrpSpPr/>
            <p:nvPr/>
          </p:nvGrpSpPr>
          <p:grpSpPr>
            <a:xfrm>
              <a:off x="826" y="1202"/>
              <a:ext cx="3712" cy="3739"/>
              <a:chOff x="826" y="1202"/>
              <a:chExt cx="3712" cy="3739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826" y="1202"/>
                <a:ext cx="3712" cy="3739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round/>
              </a:ln>
              <a:effectLst/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1166" y="4121"/>
                <a:ext cx="3072" cy="820"/>
              </a:xfrm>
              <a:custGeom>
                <a:avLst/>
                <a:gdLst/>
                <a:ahLst/>
                <a:cxnLst/>
                <a:rect l="l" t="t" r="r" b="b"/>
                <a:pathLst>
                  <a:path w="2087877" h="553506">
                    <a:moveTo>
                      <a:pt x="0" y="0"/>
                    </a:moveTo>
                    <a:lnTo>
                      <a:pt x="2087877" y="0"/>
                    </a:lnTo>
                    <a:cubicBezTo>
                      <a:pt x="1861113" y="334090"/>
                      <a:pt x="1478149" y="553506"/>
                      <a:pt x="1043938" y="553506"/>
                    </a:cubicBezTo>
                    <a:cubicBezTo>
                      <a:pt x="609727" y="553506"/>
                      <a:pt x="226764" y="33409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</a:ln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26" y="2747"/>
              <a:ext cx="3784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探究式问题串</a:t>
              </a:r>
              <a:endPara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64915" y="1888490"/>
            <a:ext cx="8124825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在设计探究式问题串时，教师边提问边倾听，边探求，边思考，边调整，边寻根，从而追根溯源，探究新知。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探究式问题串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595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1</a:t>
            </a:r>
            <a:r>
              <a:rPr lang="zh-CN" altLang="en-US" sz="3200" b="1"/>
              <a:t>：认识两位小数</a:t>
            </a:r>
            <a:endParaRPr lang="zh-CN" altLang="en-US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2985770" y="2983230"/>
            <a:ext cx="707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2</a:t>
            </a:r>
            <a:endParaRPr lang="en-US" altLang="zh-CN" sz="4000"/>
          </a:p>
        </p:txBody>
      </p:sp>
      <p:grpSp>
        <p:nvGrpSpPr>
          <p:cNvPr id="8" name="组合 7"/>
          <p:cNvGrpSpPr/>
          <p:nvPr/>
        </p:nvGrpSpPr>
        <p:grpSpPr>
          <a:xfrm>
            <a:off x="3188970" y="2537460"/>
            <a:ext cx="4464050" cy="216535"/>
            <a:chOff x="5022" y="3996"/>
            <a:chExt cx="7030" cy="341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5022" y="4335"/>
              <a:ext cx="703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022" y="3996"/>
              <a:ext cx="0" cy="3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12052" y="3996"/>
              <a:ext cx="0" cy="3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499985" y="2896235"/>
            <a:ext cx="707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3</a:t>
            </a:r>
            <a:endParaRPr lang="en-US" altLang="zh-CN" sz="4000"/>
          </a:p>
        </p:txBody>
      </p:sp>
      <p:sp>
        <p:nvSpPr>
          <p:cNvPr id="10" name="流程图: 顺序访问存储器 9"/>
          <p:cNvSpPr/>
          <p:nvPr/>
        </p:nvSpPr>
        <p:spPr>
          <a:xfrm>
            <a:off x="9933940" y="1507490"/>
            <a:ext cx="2924810" cy="1328420"/>
          </a:xfrm>
          <a:prstGeom prst="flowChartMagnetic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/>
              <a:t>2.6</a:t>
            </a:r>
            <a:r>
              <a:rPr lang="zh-CN" altLang="en-US" sz="3200"/>
              <a:t>在哪儿？</a:t>
            </a:r>
            <a:endParaRPr lang="zh-CN" altLang="en-US" sz="320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4587240" y="2680335"/>
            <a:ext cx="4596130" cy="895350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2295842" y="3255963"/>
            <a:ext cx="2295525" cy="397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9"/>
            </p:custDataLst>
          </p:nvPr>
        </p:nvSpPr>
        <p:spPr>
          <a:xfrm>
            <a:off x="5281613" y="5418138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333 0.00421422 L 0.174963 0.00421422 " pathEditMode="relative" ptsTypes="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63 -0.0022827 L 0.599654 -0.00210711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探究式问题串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595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2</a:t>
            </a:r>
            <a:endParaRPr lang="zh-CN" altLang="en-US" sz="3200" b="1"/>
          </a:p>
        </p:txBody>
      </p:sp>
      <p:pic>
        <p:nvPicPr>
          <p:cNvPr id="2" name="图片 2" descr="~%ZM5MQ$9%TO780~55(UC[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52980" y="952500"/>
            <a:ext cx="8251190" cy="3380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2755" y="4480560"/>
            <a:ext cx="3268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3</a:t>
            </a:r>
            <a:r>
              <a:rPr lang="zh-CN" altLang="en-US" sz="3200" b="1"/>
              <a:t>：探索规律</a:t>
            </a:r>
            <a:endParaRPr lang="zh-CN" altLang="en-US" sz="3200" b="1"/>
          </a:p>
        </p:txBody>
      </p:sp>
      <p:sp>
        <p:nvSpPr>
          <p:cNvPr id="101" name="文本框 100"/>
          <p:cNvSpPr txBox="1"/>
          <p:nvPr/>
        </p:nvSpPr>
        <p:spPr>
          <a:xfrm>
            <a:off x="2180590" y="5200650"/>
            <a:ext cx="81749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eaLnBrk="1" latinLnBrk="0" hangingPunct="1"/>
            <a:r>
              <a:rPr lang="zh-CN" sz="3600" b="0">
                <a:ea typeface="宋体" panose="02010600030101010101" pitchFamily="2" charset="-122"/>
              </a:rPr>
              <a:t>（1）81、64、49、(    )、(    )、(    )</a:t>
            </a:r>
            <a:endParaRPr lang="zh-CN" sz="3600" b="0"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600" b="0">
                <a:ea typeface="宋体" panose="02010600030101010101" pitchFamily="2" charset="-122"/>
              </a:rPr>
              <a:t>（2）2，3，5，8，(    )，(    )，(    )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25680" y="4897911"/>
            <a:ext cx="1659376" cy="455836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操作式问题串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510" y="763270"/>
            <a:ext cx="2402840" cy="2374265"/>
            <a:chOff x="826" y="1202"/>
            <a:chExt cx="3784" cy="3739"/>
          </a:xfrm>
        </p:grpSpPr>
        <p:grpSp>
          <p:nvGrpSpPr>
            <p:cNvPr id="4" name="组合 3"/>
            <p:cNvGrpSpPr/>
            <p:nvPr/>
          </p:nvGrpSpPr>
          <p:grpSpPr>
            <a:xfrm>
              <a:off x="826" y="1202"/>
              <a:ext cx="3712" cy="3739"/>
              <a:chOff x="826" y="1202"/>
              <a:chExt cx="3712" cy="3739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826" y="1202"/>
                <a:ext cx="3712" cy="3739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round/>
              </a:ln>
              <a:effectLst/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1166" y="4121"/>
                <a:ext cx="3072" cy="820"/>
              </a:xfrm>
              <a:custGeom>
                <a:avLst/>
                <a:gdLst/>
                <a:ahLst/>
                <a:cxnLst/>
                <a:rect l="l" t="t" r="r" b="b"/>
                <a:pathLst>
                  <a:path w="2087877" h="553506">
                    <a:moveTo>
                      <a:pt x="0" y="0"/>
                    </a:moveTo>
                    <a:lnTo>
                      <a:pt x="2087877" y="0"/>
                    </a:lnTo>
                    <a:cubicBezTo>
                      <a:pt x="1861113" y="334090"/>
                      <a:pt x="1478149" y="553506"/>
                      <a:pt x="1043938" y="553506"/>
                    </a:cubicBezTo>
                    <a:cubicBezTo>
                      <a:pt x="609727" y="553506"/>
                      <a:pt x="226764" y="33409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</a:ln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26" y="2747"/>
              <a:ext cx="3784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操作式问题串</a:t>
              </a:r>
              <a:endPara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20770" y="1456055"/>
            <a:ext cx="8124825" cy="4030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在设计操作式问题串时，教师或者学生需要自己动手操作、实验、演示，对操作程序进行提问，对活动的结果进行归纳总结。通过学生仔细观察这些研究操作过程而引起的活动结果的变化，获得丰富的素材体验，也让抽象的知识具体化，让思维形象化，通过认识——实践——认识的过程，培养学生的高阶思维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递进式问题串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595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1</a:t>
            </a:r>
            <a:r>
              <a:rPr lang="zh-CN" altLang="en-US" sz="3200" b="1"/>
              <a:t>：</a:t>
            </a:r>
            <a:endParaRPr lang="zh-CN" altLang="en-US" sz="3200" b="1"/>
          </a:p>
        </p:txBody>
      </p:sp>
      <p:pic>
        <p:nvPicPr>
          <p:cNvPr id="2" name="图片 -21474826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6265" y="1456055"/>
            <a:ext cx="6976110" cy="456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509510" y="2104390"/>
            <a:ext cx="5069205" cy="3921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indent="0" eaLnBrk="1" latinLnBrk="0" hangingPunct="1"/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）通过测量红薯放入前，水在容器里面的长、宽、高分别是多少。</a:t>
            </a:r>
            <a:endParaRPr lang="zh-CN" sz="32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）请同学们动手操作，说说你发现了什么？</a:t>
            </a:r>
            <a:endParaRPr lang="zh-CN" sz="32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）放入红薯以后长宽高分别是多少。</a:t>
            </a:r>
            <a:endParaRPr lang="zh-CN" sz="32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）红薯的体积是多少？</a:t>
            </a:r>
            <a:endParaRPr lang="zh-CN" altLang="en-US" sz="3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34597" y="1776216"/>
            <a:ext cx="5134845" cy="4594074"/>
            <a:chOff x="0" y="1196774"/>
            <a:chExt cx="3651646" cy="3267076"/>
          </a:xfrm>
          <a:solidFill>
            <a:schemeClr val="accent1"/>
          </a:solidFill>
        </p:grpSpPr>
        <p:sp>
          <p:nvSpPr>
            <p:cNvPr id="160" name="Freeform 6"/>
            <p:cNvSpPr/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7"/>
            <p:cNvSpPr/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9"/>
            <p:cNvSpPr/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0"/>
            <p:cNvSpPr/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1"/>
            <p:cNvSpPr/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2"/>
            <p:cNvSpPr/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3"/>
            <p:cNvSpPr/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4"/>
            <p:cNvSpPr/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5"/>
            <p:cNvSpPr/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6"/>
            <p:cNvSpPr/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7"/>
            <p:cNvSpPr/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8"/>
            <p:cNvSpPr/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9"/>
            <p:cNvSpPr/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20"/>
            <p:cNvSpPr/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21"/>
            <p:cNvSpPr/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22"/>
            <p:cNvSpPr/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24"/>
            <p:cNvSpPr/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25"/>
            <p:cNvSpPr/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26"/>
            <p:cNvSpPr/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27"/>
            <p:cNvSpPr/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28"/>
            <p:cNvSpPr/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29"/>
            <p:cNvSpPr/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30"/>
            <p:cNvSpPr/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31"/>
            <p:cNvSpPr/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33"/>
            <p:cNvSpPr/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34"/>
            <p:cNvSpPr/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35"/>
            <p:cNvSpPr/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36"/>
            <p:cNvSpPr/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38"/>
            <p:cNvSpPr/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39"/>
            <p:cNvSpPr/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40"/>
            <p:cNvSpPr/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41"/>
            <p:cNvSpPr/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49"/>
            <p:cNvSpPr/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50"/>
            <p:cNvSpPr/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51"/>
            <p:cNvSpPr/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52"/>
            <p:cNvSpPr/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53"/>
            <p:cNvSpPr/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54"/>
            <p:cNvSpPr/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56"/>
            <p:cNvSpPr/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57"/>
            <p:cNvSpPr/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58"/>
            <p:cNvSpPr/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59"/>
            <p:cNvSpPr/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60"/>
            <p:cNvSpPr/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63"/>
            <p:cNvSpPr/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64"/>
            <p:cNvSpPr/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65"/>
            <p:cNvSpPr/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66"/>
            <p:cNvSpPr/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68"/>
            <p:cNvSpPr/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69"/>
            <p:cNvSpPr/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71"/>
            <p:cNvSpPr/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72"/>
            <p:cNvSpPr/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74"/>
            <p:cNvSpPr/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75"/>
            <p:cNvSpPr/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76"/>
            <p:cNvSpPr/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77"/>
            <p:cNvSpPr/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79"/>
            <p:cNvSpPr/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80"/>
            <p:cNvSpPr/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81"/>
            <p:cNvSpPr/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82"/>
            <p:cNvSpPr/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87"/>
            <p:cNvSpPr/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88"/>
            <p:cNvSpPr/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91"/>
            <p:cNvSpPr/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94"/>
            <p:cNvSpPr/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95"/>
            <p:cNvSpPr/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96"/>
            <p:cNvSpPr/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97"/>
            <p:cNvSpPr/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99"/>
            <p:cNvSpPr/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100"/>
            <p:cNvSpPr/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101"/>
            <p:cNvSpPr/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104"/>
            <p:cNvSpPr/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105"/>
            <p:cNvSpPr/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106"/>
            <p:cNvSpPr/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107"/>
            <p:cNvSpPr/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108"/>
            <p:cNvSpPr/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109"/>
            <p:cNvSpPr/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110"/>
            <p:cNvSpPr/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111"/>
            <p:cNvSpPr/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112"/>
            <p:cNvSpPr/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113"/>
            <p:cNvSpPr/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114"/>
            <p:cNvSpPr/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115"/>
            <p:cNvSpPr/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116"/>
            <p:cNvSpPr/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117"/>
            <p:cNvSpPr/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118"/>
            <p:cNvSpPr/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119"/>
            <p:cNvSpPr/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120"/>
            <p:cNvSpPr/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121"/>
            <p:cNvSpPr/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124"/>
            <p:cNvSpPr/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127"/>
            <p:cNvSpPr/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128"/>
            <p:cNvSpPr/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3" name="Freeform 129"/>
            <p:cNvSpPr/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4" name="Freeform 130"/>
            <p:cNvSpPr/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5" name="Freeform 131"/>
            <p:cNvSpPr/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6" name="Freeform 132"/>
            <p:cNvSpPr/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7" name="Freeform 133"/>
            <p:cNvSpPr/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8" name="Freeform 134"/>
            <p:cNvSpPr/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9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0" name="Freeform 136"/>
            <p:cNvSpPr/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1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2" name="Freeform 138"/>
            <p:cNvSpPr/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3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4" name="Freeform 140"/>
            <p:cNvSpPr/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5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6" name="Freeform 142"/>
            <p:cNvSpPr/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7" name="Freeform 143"/>
            <p:cNvSpPr/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8" name="Freeform 144"/>
            <p:cNvSpPr/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9" name="Freeform 145"/>
            <p:cNvSpPr/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0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1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2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3" name="Freeform 149"/>
            <p:cNvSpPr/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4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5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6" name="Freeform 152"/>
            <p:cNvSpPr/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7" name="Freeform 153"/>
            <p:cNvSpPr/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Freeform 154"/>
            <p:cNvSpPr/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9" name="Freeform 155"/>
            <p:cNvSpPr/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0" name="Freeform 156"/>
            <p:cNvSpPr/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1" name="Freeform 157"/>
            <p:cNvSpPr/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2" name="Freeform 158"/>
            <p:cNvSpPr/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3" name="Freeform 159"/>
            <p:cNvSpPr/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4" name="Freeform 160"/>
            <p:cNvSpPr/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5" name="Freeform 161"/>
            <p:cNvSpPr/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6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7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8" name="Freeform 164"/>
            <p:cNvSpPr/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9" name="Freeform 165"/>
            <p:cNvSpPr/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0" name="Freeform 166"/>
            <p:cNvSpPr/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1" name="Freeform 167"/>
            <p:cNvSpPr/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2" name="Freeform 168"/>
            <p:cNvSpPr/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3" name="Freeform 169"/>
            <p:cNvSpPr/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4" name="Freeform 170"/>
            <p:cNvSpPr/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5" name="Freeform 171"/>
            <p:cNvSpPr/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6" name="Freeform 172"/>
            <p:cNvSpPr/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7" name="Freeform 173"/>
            <p:cNvSpPr/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8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9" name="Freeform 175"/>
            <p:cNvSpPr/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0" name="Freeform 176"/>
            <p:cNvSpPr/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1" name="Freeform 177"/>
            <p:cNvSpPr/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2" name="Freeform 178"/>
            <p:cNvSpPr/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3" name="Freeform 179"/>
            <p:cNvSpPr/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4" name="Freeform 180"/>
            <p:cNvSpPr/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5" name="Freeform 181"/>
            <p:cNvSpPr/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6" name="Freeform 182"/>
            <p:cNvSpPr/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7" name="Freeform 183"/>
            <p:cNvSpPr/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8" name="Freeform 184"/>
            <p:cNvSpPr/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9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0" name="Freeform 186"/>
            <p:cNvSpPr/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1" name="Freeform 187"/>
            <p:cNvSpPr/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2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3" name="Freeform 189"/>
            <p:cNvSpPr/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4" name="Freeform 190"/>
            <p:cNvSpPr/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5" name="Freeform 191"/>
            <p:cNvSpPr/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6" name="Freeform 192"/>
            <p:cNvSpPr/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7" name="Freeform 193"/>
            <p:cNvSpPr/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8" name="Freeform 194"/>
            <p:cNvSpPr/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9" name="Freeform 195"/>
            <p:cNvSpPr/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0" name="Freeform 196"/>
            <p:cNvSpPr/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1" name="Freeform 197"/>
            <p:cNvSpPr/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2" name="Freeform 198"/>
            <p:cNvSpPr/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3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4" name="Freeform 200"/>
            <p:cNvSpPr/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5" name="Freeform 201"/>
            <p:cNvSpPr/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6" name="Freeform 202"/>
            <p:cNvSpPr/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7" name="Freeform 203"/>
            <p:cNvSpPr/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8" name="Freeform 204"/>
            <p:cNvSpPr/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9" name="Freeform 206"/>
            <p:cNvSpPr/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0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6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7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8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9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0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1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2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3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4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5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6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7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8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9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0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1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2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3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4" name="Freeform 231"/>
            <p:cNvSpPr/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5" name="Freeform 232"/>
            <p:cNvSpPr/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6" name="Freeform 233"/>
            <p:cNvSpPr/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7" name="Freeform 234"/>
            <p:cNvSpPr/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8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9" name="Freeform 236"/>
            <p:cNvSpPr/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0" name="Freeform 237"/>
            <p:cNvSpPr/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1" name="Freeform 238"/>
            <p:cNvSpPr/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2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3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4" name="Freeform 241"/>
            <p:cNvSpPr/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5" name="Freeform 242"/>
            <p:cNvSpPr/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6" name="Freeform 243"/>
            <p:cNvSpPr/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7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8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9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0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1" name="Freeform 248"/>
            <p:cNvSpPr/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2" name="Freeform 249"/>
            <p:cNvSpPr/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3" name="Freeform 250"/>
            <p:cNvSpPr/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4" name="Freeform 251"/>
            <p:cNvSpPr/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5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6" name="Freeform 253"/>
            <p:cNvSpPr/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7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8" name="Freeform 255"/>
            <p:cNvSpPr/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9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0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1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2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3" name="Freeform 260"/>
            <p:cNvSpPr/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4" name="Freeform 261"/>
            <p:cNvSpPr/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5" name="Freeform 262"/>
            <p:cNvSpPr/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6" name="Freeform 263"/>
            <p:cNvSpPr/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7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8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9" name="Freeform 266"/>
            <p:cNvSpPr/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0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1" name="Freeform 268"/>
            <p:cNvSpPr/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2" name="Freeform 269"/>
            <p:cNvSpPr/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3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4" name="Freeform 271"/>
            <p:cNvSpPr/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5" name="Freeform 272"/>
            <p:cNvSpPr/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6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7" name="Freeform 274"/>
            <p:cNvSpPr/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8" name="Freeform 275"/>
            <p:cNvSpPr/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9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0" name="Freeform 277"/>
            <p:cNvSpPr/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1" name="Freeform 278"/>
            <p:cNvSpPr/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2" name="TextBox 441"/>
          <p:cNvSpPr txBox="1"/>
          <p:nvPr/>
        </p:nvSpPr>
        <p:spPr>
          <a:xfrm>
            <a:off x="8229600" y="5128895"/>
            <a:ext cx="2371090" cy="1141730"/>
          </a:xfrm>
          <a:prstGeom prst="rect">
            <a:avLst/>
          </a:prstGeom>
          <a:noFill/>
        </p:spPr>
        <p:txBody>
          <a:bodyPr wrap="none" lIns="96435" tIns="48218" rIns="96435" bIns="48218" rtlCol="0">
            <a:noAutofit/>
          </a:bodyPr>
          <a:lstStyle/>
          <a:p>
            <a:r>
              <a:rPr lang="zh-CN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5349240" y="2493010"/>
            <a:ext cx="1604645" cy="1459865"/>
          </a:xfrm>
          <a:prstGeom prst="rect">
            <a:avLst/>
          </a:prstGeom>
          <a:noFill/>
        </p:spPr>
        <p:txBody>
          <a:bodyPr wrap="none" lIns="96435" tIns="48218" rIns="96435" bIns="48218" rtlCol="0">
            <a:no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起点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10965815" y="2505710"/>
            <a:ext cx="1845945" cy="1043305"/>
          </a:xfrm>
          <a:prstGeom prst="rect">
            <a:avLst/>
          </a:prstGeom>
          <a:noFill/>
        </p:spPr>
        <p:txBody>
          <a:bodyPr wrap="square" lIns="96435" tIns="48218" rIns="96435" bIns="48218" rtlCol="0">
            <a:no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终点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6" name="矩形 445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7" name="矩形 446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 rot="18960000">
            <a:off x="7086600" y="3495040"/>
            <a:ext cx="575945" cy="201358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rot="13560000">
            <a:off x="10287635" y="3303905"/>
            <a:ext cx="575945" cy="216344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  <p:bldP spid="443" grpId="0"/>
      <p:bldP spid="444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操作式问题串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595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1</a:t>
            </a:r>
            <a:r>
              <a:rPr lang="zh-CN" altLang="en-US" sz="3200" b="1"/>
              <a:t>：</a:t>
            </a:r>
            <a:endParaRPr lang="zh-CN" altLang="en-US" sz="3200" b="1"/>
          </a:p>
        </p:txBody>
      </p:sp>
      <p:pic>
        <p:nvPicPr>
          <p:cNvPr id="4" name="实验1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635" y="1600200"/>
            <a:ext cx="8007350" cy="481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操作式问题串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8347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2</a:t>
            </a:r>
            <a:r>
              <a:rPr lang="zh-CN" altLang="en-US" sz="3200" b="1"/>
              <a:t>：等底等高的圆柱和圆锥有什么关系？</a:t>
            </a:r>
            <a:endParaRPr lang="zh-CN" altLang="en-US" sz="3200" b="1"/>
          </a:p>
        </p:txBody>
      </p:sp>
      <p:sp>
        <p:nvSpPr>
          <p:cNvPr id="101" name="文本框 100"/>
          <p:cNvSpPr txBox="1"/>
          <p:nvPr/>
        </p:nvSpPr>
        <p:spPr>
          <a:xfrm>
            <a:off x="4269105" y="1528445"/>
            <a:ext cx="7477760" cy="3195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（1）一个圆柱的底面半径是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厘米，高是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厘米，这个圆柱的体积是多少？</a:t>
            </a:r>
            <a:endParaRPr lang="zh-CN" sz="3200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（2）一个圆锥的底面积是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12.56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平方厘米，高是</a:t>
            </a:r>
            <a:r>
              <a:rPr lang="en-US" sz="3200" b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r>
            <a:r>
              <a:rPr lang="zh-CN" sz="3200" b="0">
                <a:latin typeface="Calibri" panose="020F0502020204030204" pitchFamily="34" charset="0"/>
                <a:ea typeface="宋体" panose="02010600030101010101" pitchFamily="2" charset="-122"/>
              </a:rPr>
              <a:t>厘米，这个圆锥的体积是多少？</a:t>
            </a:r>
            <a:endParaRPr lang="zh-CN" altLang="en-US" sz="32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25680" y="4897911"/>
            <a:ext cx="1659376" cy="455836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选择式问题串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510" y="763270"/>
            <a:ext cx="2402840" cy="2374265"/>
            <a:chOff x="826" y="1202"/>
            <a:chExt cx="3784" cy="3739"/>
          </a:xfrm>
        </p:grpSpPr>
        <p:grpSp>
          <p:nvGrpSpPr>
            <p:cNvPr id="4" name="组合 3"/>
            <p:cNvGrpSpPr/>
            <p:nvPr/>
          </p:nvGrpSpPr>
          <p:grpSpPr>
            <a:xfrm>
              <a:off x="826" y="1202"/>
              <a:ext cx="3712" cy="3739"/>
              <a:chOff x="826" y="1202"/>
              <a:chExt cx="3712" cy="3739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826" y="1202"/>
                <a:ext cx="3712" cy="3739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round/>
              </a:ln>
              <a:effectLst/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1166" y="4121"/>
                <a:ext cx="3072" cy="820"/>
              </a:xfrm>
              <a:custGeom>
                <a:avLst/>
                <a:gdLst/>
                <a:ahLst/>
                <a:cxnLst/>
                <a:rect l="l" t="t" r="r" b="b"/>
                <a:pathLst>
                  <a:path w="2087877" h="553506">
                    <a:moveTo>
                      <a:pt x="0" y="0"/>
                    </a:moveTo>
                    <a:lnTo>
                      <a:pt x="2087877" y="0"/>
                    </a:lnTo>
                    <a:cubicBezTo>
                      <a:pt x="1861113" y="334090"/>
                      <a:pt x="1478149" y="553506"/>
                      <a:pt x="1043938" y="553506"/>
                    </a:cubicBezTo>
                    <a:cubicBezTo>
                      <a:pt x="609727" y="553506"/>
                      <a:pt x="226764" y="33409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</a:ln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26" y="2747"/>
              <a:ext cx="3784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选择式问题串</a:t>
              </a:r>
              <a:endPara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20770" y="1456055"/>
            <a:ext cx="8124825" cy="25533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在设计选择式问题串设计时，教师将自己的想法抛给学生，让学生根据自己的思维模式、已有知识经验进行选定。当然选择式问题串也可以将结论选择一一列出，让学生进行选择。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选择式问题串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8940" y="734695"/>
            <a:ext cx="8347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1</a:t>
            </a:r>
            <a:r>
              <a:rPr lang="zh-CN" altLang="en-US" sz="3200" b="1"/>
              <a:t>：小刚的日志</a:t>
            </a:r>
            <a:endParaRPr lang="zh-CN" altLang="en-US" sz="32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55" y="1816100"/>
            <a:ext cx="10609580" cy="4665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选择式问题串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96265" y="1816100"/>
            <a:ext cx="10188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2</a:t>
            </a:r>
            <a:r>
              <a:rPr lang="zh-CN" altLang="en-US" sz="3200" b="1"/>
              <a:t>：一盒饮料高（      ），这盒饮料的吸管长（      ）。</a:t>
            </a:r>
            <a:endParaRPr lang="zh-CN" altLang="en-US" sz="3200" b="1"/>
          </a:p>
          <a:p>
            <a:endParaRPr lang="zh-CN" altLang="en-US" sz="3200" b="1"/>
          </a:p>
          <a:p>
            <a:r>
              <a:rPr lang="zh-CN" altLang="en-US" sz="3200" b="1"/>
              <a:t> </a:t>
            </a:r>
            <a:r>
              <a:rPr lang="en-US" altLang="zh-CN" sz="3200" b="1"/>
              <a:t>                    </a:t>
            </a:r>
            <a:r>
              <a:rPr lang="zh-CN" altLang="en-US" sz="3200" b="1"/>
              <a:t>A、厘米   B、米    C、分米</a:t>
            </a:r>
            <a:endParaRPr lang="zh-CN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25680" y="4897911"/>
            <a:ext cx="1659376" cy="455836"/>
          </a:xfrm>
          <a:prstGeom prst="rect">
            <a:avLst/>
          </a:prstGeom>
          <a:noFill/>
        </p:spPr>
        <p:txBody>
          <a:bodyPr wrap="none" lIns="85667" tIns="42834" rIns="85667" bIns="42834" rtlCol="0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思辨式问题串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510" y="763270"/>
            <a:ext cx="2402840" cy="2374265"/>
            <a:chOff x="826" y="1202"/>
            <a:chExt cx="3784" cy="3739"/>
          </a:xfrm>
        </p:grpSpPr>
        <p:grpSp>
          <p:nvGrpSpPr>
            <p:cNvPr id="4" name="组合 3"/>
            <p:cNvGrpSpPr/>
            <p:nvPr/>
          </p:nvGrpSpPr>
          <p:grpSpPr>
            <a:xfrm>
              <a:off x="826" y="1202"/>
              <a:ext cx="3712" cy="3739"/>
              <a:chOff x="826" y="1202"/>
              <a:chExt cx="3712" cy="3739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826" y="1202"/>
                <a:ext cx="3712" cy="3739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round/>
              </a:ln>
              <a:effectLst/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1166" y="4121"/>
                <a:ext cx="3072" cy="820"/>
              </a:xfrm>
              <a:custGeom>
                <a:avLst/>
                <a:gdLst/>
                <a:ahLst/>
                <a:cxnLst/>
                <a:rect l="l" t="t" r="r" b="b"/>
                <a:pathLst>
                  <a:path w="2087877" h="553506">
                    <a:moveTo>
                      <a:pt x="0" y="0"/>
                    </a:moveTo>
                    <a:lnTo>
                      <a:pt x="2087877" y="0"/>
                    </a:lnTo>
                    <a:cubicBezTo>
                      <a:pt x="1861113" y="334090"/>
                      <a:pt x="1478149" y="553506"/>
                      <a:pt x="1043938" y="553506"/>
                    </a:cubicBezTo>
                    <a:cubicBezTo>
                      <a:pt x="609727" y="553506"/>
                      <a:pt x="226764" y="33409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</a:ln>
            </p:spPr>
            <p:txBody>
              <a:bodyPr wrap="none" lIns="85667" tIns="42834" rIns="85667" bIns="42834" anchor="ctr"/>
              <a:lstStyle/>
              <a:p>
                <a:endParaRPr lang="ko-KR" altLang="en-US">
                  <a:solidFill>
                    <a:srgbClr val="000000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26" y="2747"/>
              <a:ext cx="3784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思辨式问题串</a:t>
              </a:r>
              <a:endPara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20770" y="1456055"/>
            <a:ext cx="8124825" cy="5015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数学学习过程中经常会出现一些相近的概念，使得学生张冠李戴导致出错。当出现易混淆的概念，或者概念中蕴含辩证关系时，可以采用思辨式问题串，让学生更容易辨明概念，理清概念之间的关系。在设计思辨式问题串时，教师与学生对数学研究对象的情况、类别、事理进行辩论分析。这种思辨的过程不是为了证明知识正确，而是为了让学生能够知其然更知其所以然，了解数学规律、结论的来龙去脉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思辨式问题串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2755" y="1096010"/>
            <a:ext cx="1018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1</a:t>
            </a:r>
            <a:r>
              <a:rPr lang="zh-CN" altLang="en-US" sz="3200" b="1"/>
              <a:t>：</a:t>
            </a:r>
            <a:r>
              <a:rPr lang="zh-CN" sz="3200" b="1"/>
              <a:t>分数乘法</a:t>
            </a:r>
            <a:endParaRPr lang="zh-CN" sz="3200" b="1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4010" y="1816100"/>
            <a:ext cx="11754485" cy="4624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20"/>
          <p:cNvSpPr txBox="1"/>
          <p:nvPr>
            <p:custDataLst>
              <p:tags r:id="rId1"/>
            </p:custDataLst>
          </p:nvPr>
        </p:nvSpPr>
        <p:spPr>
          <a:xfrm>
            <a:off x="9813508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solidFill>
                  <a:schemeClr val="tx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思辨式问题串</a:t>
            </a:r>
            <a:endParaRPr lang="zh-CN" altLang="en-US" sz="2400" spc="300" dirty="0" smtClean="0">
              <a:solidFill>
                <a:schemeClr val="tx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2755" y="1096010"/>
            <a:ext cx="1018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/>
              <a:t>案例</a:t>
            </a:r>
            <a:r>
              <a:rPr lang="en-US" altLang="zh-CN" sz="3200" b="1"/>
              <a:t>1</a:t>
            </a:r>
            <a:r>
              <a:rPr lang="zh-CN" altLang="en-US" sz="3200" b="1"/>
              <a:t>：</a:t>
            </a:r>
            <a:r>
              <a:rPr lang="zh-CN" sz="3200" b="1"/>
              <a:t>分数乘法</a:t>
            </a:r>
            <a:endParaRPr lang="zh-CN" sz="3200" b="1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4555" y="2032635"/>
            <a:ext cx="11676380" cy="393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1"/>
          <p:cNvSpPr txBox="1"/>
          <p:nvPr/>
        </p:nvSpPr>
        <p:spPr>
          <a:xfrm>
            <a:off x="2775588" y="2489456"/>
            <a:ext cx="73075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感谢垂听 批评指导</a:t>
            </a:r>
            <a:endParaRPr lang="zh-CN" altLang="en-US" sz="66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>
            <a:spLocks noChangeArrowheads="1"/>
          </p:cNvSpPr>
          <p:nvPr/>
        </p:nvSpPr>
        <p:spPr bwMode="auto">
          <a:xfrm flipV="1">
            <a:off x="1" y="-16918"/>
            <a:ext cx="4524920" cy="168188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algn="ctr">
            <a:noFill/>
            <a:miter lim="800000"/>
          </a:ln>
        </p:spPr>
        <p:txBody>
          <a:bodyPr rot="10800000" anchor="ctr"/>
          <a:lstStyle/>
          <a:p>
            <a:pPr algn="ctr">
              <a:defRPr/>
            </a:pPr>
            <a:endParaRPr lang="zh-CN" altLang="en-US" sz="2510">
              <a:solidFill>
                <a:schemeClr val="lt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2363669">
            <a:off x="1703093" y="404680"/>
            <a:ext cx="2018899" cy="825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76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目录页</a:t>
            </a:r>
            <a:endParaRPr lang="zh-CN" altLang="en-US" sz="476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3294" y="2091922"/>
            <a:ext cx="6393680" cy="58039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175" spc="300" dirty="0">
                <a:solidFill>
                  <a:schemeClr val="accent2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问题串和高阶思维的内涵</a:t>
            </a:r>
            <a:endParaRPr lang="zh-CN" altLang="en-US" sz="3175" spc="300" dirty="0">
              <a:solidFill>
                <a:schemeClr val="accent2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3294" y="3017902"/>
            <a:ext cx="6393680" cy="58039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zh-CN" altLang="en-US" sz="3175" b="0" spc="300" dirty="0">
                <a:solidFill>
                  <a:schemeClr val="accent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问题串的设计策略</a:t>
            </a:r>
            <a:endParaRPr lang="zh-CN" altLang="en-US" sz="3175" b="0" spc="300" dirty="0">
              <a:solidFill>
                <a:schemeClr val="accent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3044609" y="1959639"/>
            <a:ext cx="1217844" cy="906531"/>
            <a:chOff x="2165941" y="1632858"/>
            <a:chExt cx="864096" cy="727668"/>
          </a:xfrm>
        </p:grpSpPr>
        <p:sp>
          <p:nvSpPr>
            <p:cNvPr id="26" name="五边形 25"/>
            <p:cNvSpPr/>
            <p:nvPr/>
          </p:nvSpPr>
          <p:spPr>
            <a:xfrm>
              <a:off x="2165941" y="1740726"/>
              <a:ext cx="864096" cy="46181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510"/>
            </a:p>
          </p:txBody>
        </p:sp>
        <p:sp>
          <p:nvSpPr>
            <p:cNvPr id="9236" name="TextBox 43"/>
            <p:cNvSpPr txBox="1">
              <a:spLocks noChangeArrowheads="1"/>
            </p:cNvSpPr>
            <p:nvPr/>
          </p:nvSpPr>
          <p:spPr bwMode="auto">
            <a:xfrm>
              <a:off x="2216595" y="1632858"/>
              <a:ext cx="451767" cy="7276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290" b="1">
                  <a:solidFill>
                    <a:schemeClr val="bg1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1</a:t>
              </a:r>
              <a:endParaRPr lang="zh-CN" altLang="en-US" sz="5290" b="1">
                <a:solidFill>
                  <a:schemeClr val="bg1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3044609" y="2889819"/>
            <a:ext cx="1217844" cy="906529"/>
            <a:chOff x="2165941" y="2378338"/>
            <a:chExt cx="864096" cy="724218"/>
          </a:xfrm>
        </p:grpSpPr>
        <p:sp>
          <p:nvSpPr>
            <p:cNvPr id="46" name="五边形 45"/>
            <p:cNvSpPr/>
            <p:nvPr/>
          </p:nvSpPr>
          <p:spPr>
            <a:xfrm>
              <a:off x="2165941" y="2480662"/>
              <a:ext cx="864096" cy="46130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510"/>
            </a:p>
          </p:txBody>
        </p:sp>
        <p:sp>
          <p:nvSpPr>
            <p:cNvPr id="9234" name="TextBox 46"/>
            <p:cNvSpPr txBox="1">
              <a:spLocks noChangeArrowheads="1"/>
            </p:cNvSpPr>
            <p:nvPr/>
          </p:nvSpPr>
          <p:spPr bwMode="auto">
            <a:xfrm>
              <a:off x="2216595" y="2378338"/>
              <a:ext cx="451767" cy="724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290" b="1">
                  <a:solidFill>
                    <a:schemeClr val="bg1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2</a:t>
              </a:r>
              <a:endParaRPr lang="zh-CN" altLang="en-US" sz="5290" b="1">
                <a:solidFill>
                  <a:schemeClr val="bg1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ound Same Side Corner Rectangle 21"/>
          <p:cNvSpPr/>
          <p:nvPr/>
        </p:nvSpPr>
        <p:spPr>
          <a:xfrm rot="16200000" flipH="1">
            <a:off x="5568438" y="-1424335"/>
            <a:ext cx="2430410" cy="880606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20" tIns="64260" rIns="128520" bIns="64260" numCol="1" spcCol="0" rtlCol="0" fromWordArt="0" anchor="ctr" anchorCtr="0" forceAA="0" compatLnSpc="1">
            <a:noAutofit/>
          </a:bodyPr>
          <a:lstStyle/>
          <a:p>
            <a:pPr algn="ctr"/>
            <a:endParaRPr lang="bg-BG" sz="2000"/>
          </a:p>
        </p:txBody>
      </p:sp>
      <p:sp>
        <p:nvSpPr>
          <p:cNvPr id="10" name="Round Same Side Corner Rectangle 7"/>
          <p:cNvSpPr/>
          <p:nvPr/>
        </p:nvSpPr>
        <p:spPr>
          <a:xfrm rot="16200000" flipH="1">
            <a:off x="5695850" y="-1275620"/>
            <a:ext cx="2181127" cy="8508634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20" tIns="64260" rIns="128520" bIns="64260" anchor="ctr"/>
          <a:lstStyle/>
          <a:p>
            <a:pPr algn="ctr" defTabSz="1002030">
              <a:defRPr/>
            </a:pPr>
            <a:endParaRPr lang="bg-BG" sz="2005"/>
          </a:p>
        </p:txBody>
      </p:sp>
      <p:sp>
        <p:nvSpPr>
          <p:cNvPr id="11" name="标题 4"/>
          <p:cNvSpPr txBox="1"/>
          <p:nvPr/>
        </p:nvSpPr>
        <p:spPr>
          <a:xfrm>
            <a:off x="4341495" y="2433955"/>
            <a:ext cx="6388100" cy="1201420"/>
          </a:xfrm>
          <a:prstGeom prst="rect">
            <a:avLst/>
          </a:prstGeom>
        </p:spPr>
        <p:txBody>
          <a:bodyPr vert="horz" lIns="128520" tIns="64260" rIns="128520" bIns="642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3795" b="1" spc="3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问题串和高阶思维的内涵</a:t>
            </a:r>
            <a:endParaRPr lang="zh-CN" altLang="en-US" sz="3795" b="1" spc="3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68331" y="2488162"/>
            <a:ext cx="1364746" cy="1092783"/>
            <a:chOff x="2465492" y="2106255"/>
            <a:chExt cx="970890" cy="777133"/>
          </a:xfrm>
        </p:grpSpPr>
        <p:sp>
          <p:nvSpPr>
            <p:cNvPr id="16" name="椭圆 15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7" name="标题 4"/>
            <p:cNvSpPr txBox="1"/>
            <p:nvPr/>
          </p:nvSpPr>
          <p:spPr>
            <a:xfrm>
              <a:off x="2465492" y="2106255"/>
              <a:ext cx="970890" cy="777133"/>
            </a:xfrm>
            <a:prstGeom prst="rect">
              <a:avLst/>
            </a:prstGeom>
          </p:spPr>
          <p:txBody>
            <a:bodyPr vert="horz" lIns="96413" tIns="48207" rIns="96413" bIns="48207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506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  01</a:t>
              </a:r>
              <a:endParaRPr lang="zh-CN" altLang="en-US" sz="506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5492750" y="1362710"/>
            <a:ext cx="3274060" cy="601345"/>
          </a:xfrm>
          <a:prstGeom prst="rect">
            <a:avLst/>
          </a:prstGeom>
          <a:noFill/>
        </p:spPr>
        <p:txBody>
          <a:bodyPr wrap="none" lIns="96435" tIns="48218" rIns="96435" bIns="48218" rtlCol="0">
            <a:no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问题串的涵义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3" y="1682871"/>
            <a:ext cx="5134845" cy="4594074"/>
            <a:chOff x="0" y="1196774"/>
            <a:chExt cx="3651646" cy="3267076"/>
          </a:xfrm>
          <a:solidFill>
            <a:schemeClr val="accent1"/>
          </a:solidFill>
        </p:grpSpPr>
        <p:sp>
          <p:nvSpPr>
            <p:cNvPr id="160" name="Freeform 6"/>
            <p:cNvSpPr/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7"/>
            <p:cNvSpPr/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9"/>
            <p:cNvSpPr/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0"/>
            <p:cNvSpPr/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1"/>
            <p:cNvSpPr/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2"/>
            <p:cNvSpPr/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3"/>
            <p:cNvSpPr/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4"/>
            <p:cNvSpPr/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5"/>
            <p:cNvSpPr/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6"/>
            <p:cNvSpPr/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7"/>
            <p:cNvSpPr/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8"/>
            <p:cNvSpPr/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9"/>
            <p:cNvSpPr/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20"/>
            <p:cNvSpPr/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21"/>
            <p:cNvSpPr/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22"/>
            <p:cNvSpPr/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24"/>
            <p:cNvSpPr/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25"/>
            <p:cNvSpPr/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26"/>
            <p:cNvSpPr/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27"/>
            <p:cNvSpPr/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28"/>
            <p:cNvSpPr/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29"/>
            <p:cNvSpPr/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30"/>
            <p:cNvSpPr/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31"/>
            <p:cNvSpPr/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33"/>
            <p:cNvSpPr/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34"/>
            <p:cNvSpPr/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35"/>
            <p:cNvSpPr/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36"/>
            <p:cNvSpPr/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38"/>
            <p:cNvSpPr/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39"/>
            <p:cNvSpPr/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40"/>
            <p:cNvSpPr/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41"/>
            <p:cNvSpPr/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49"/>
            <p:cNvSpPr/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50"/>
            <p:cNvSpPr/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51"/>
            <p:cNvSpPr/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52"/>
            <p:cNvSpPr/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53"/>
            <p:cNvSpPr/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54"/>
            <p:cNvSpPr/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56"/>
            <p:cNvSpPr/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57"/>
            <p:cNvSpPr/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58"/>
            <p:cNvSpPr/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59"/>
            <p:cNvSpPr/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60"/>
            <p:cNvSpPr/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63"/>
            <p:cNvSpPr/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64"/>
            <p:cNvSpPr/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65"/>
            <p:cNvSpPr/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66"/>
            <p:cNvSpPr/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68"/>
            <p:cNvSpPr/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69"/>
            <p:cNvSpPr/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71"/>
            <p:cNvSpPr/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72"/>
            <p:cNvSpPr/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74"/>
            <p:cNvSpPr/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75"/>
            <p:cNvSpPr/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76"/>
            <p:cNvSpPr/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77"/>
            <p:cNvSpPr/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79"/>
            <p:cNvSpPr/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80"/>
            <p:cNvSpPr/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81"/>
            <p:cNvSpPr/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82"/>
            <p:cNvSpPr/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87"/>
            <p:cNvSpPr/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88"/>
            <p:cNvSpPr/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91"/>
            <p:cNvSpPr/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94"/>
            <p:cNvSpPr/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95"/>
            <p:cNvSpPr/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96"/>
            <p:cNvSpPr/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97"/>
            <p:cNvSpPr/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99"/>
            <p:cNvSpPr/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100"/>
            <p:cNvSpPr/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101"/>
            <p:cNvSpPr/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104"/>
            <p:cNvSpPr/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105"/>
            <p:cNvSpPr/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106"/>
            <p:cNvSpPr/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107"/>
            <p:cNvSpPr/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108"/>
            <p:cNvSpPr/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109"/>
            <p:cNvSpPr/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110"/>
            <p:cNvSpPr/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111"/>
            <p:cNvSpPr/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112"/>
            <p:cNvSpPr/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113"/>
            <p:cNvSpPr/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114"/>
            <p:cNvSpPr/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115"/>
            <p:cNvSpPr/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116"/>
            <p:cNvSpPr/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117"/>
            <p:cNvSpPr/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118"/>
            <p:cNvSpPr/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119"/>
            <p:cNvSpPr/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120"/>
            <p:cNvSpPr/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121"/>
            <p:cNvSpPr/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124"/>
            <p:cNvSpPr/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127"/>
            <p:cNvSpPr/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128"/>
            <p:cNvSpPr/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3" name="Freeform 129"/>
            <p:cNvSpPr/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4" name="Freeform 130"/>
            <p:cNvSpPr/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5" name="Freeform 131"/>
            <p:cNvSpPr/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6" name="Freeform 132"/>
            <p:cNvSpPr/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7" name="Freeform 133"/>
            <p:cNvSpPr/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8" name="Freeform 134"/>
            <p:cNvSpPr/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9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0" name="Freeform 136"/>
            <p:cNvSpPr/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1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2" name="Freeform 138"/>
            <p:cNvSpPr/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3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4" name="Freeform 140"/>
            <p:cNvSpPr/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5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6" name="Freeform 142"/>
            <p:cNvSpPr/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7" name="Freeform 143"/>
            <p:cNvSpPr/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8" name="Freeform 144"/>
            <p:cNvSpPr/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9" name="Freeform 145"/>
            <p:cNvSpPr/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0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1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2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3" name="Freeform 149"/>
            <p:cNvSpPr/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4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5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6" name="Freeform 152"/>
            <p:cNvSpPr/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7" name="Freeform 153"/>
            <p:cNvSpPr/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Freeform 154"/>
            <p:cNvSpPr/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9" name="Freeform 155"/>
            <p:cNvSpPr/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0" name="Freeform 156"/>
            <p:cNvSpPr/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1" name="Freeform 157"/>
            <p:cNvSpPr/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2" name="Freeform 158"/>
            <p:cNvSpPr/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3" name="Freeform 159"/>
            <p:cNvSpPr/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4" name="Freeform 160"/>
            <p:cNvSpPr/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5" name="Freeform 161"/>
            <p:cNvSpPr/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6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7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8" name="Freeform 164"/>
            <p:cNvSpPr/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9" name="Freeform 165"/>
            <p:cNvSpPr/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0" name="Freeform 166"/>
            <p:cNvSpPr/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1" name="Freeform 167"/>
            <p:cNvSpPr/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2" name="Freeform 168"/>
            <p:cNvSpPr/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3" name="Freeform 169"/>
            <p:cNvSpPr/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4" name="Freeform 170"/>
            <p:cNvSpPr/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5" name="Freeform 171"/>
            <p:cNvSpPr/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6" name="Freeform 172"/>
            <p:cNvSpPr/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7" name="Freeform 173"/>
            <p:cNvSpPr/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8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9" name="Freeform 175"/>
            <p:cNvSpPr/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0" name="Freeform 176"/>
            <p:cNvSpPr/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1" name="Freeform 177"/>
            <p:cNvSpPr/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2" name="Freeform 178"/>
            <p:cNvSpPr/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3" name="Freeform 179"/>
            <p:cNvSpPr/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4" name="Freeform 180"/>
            <p:cNvSpPr/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5" name="Freeform 181"/>
            <p:cNvSpPr/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6" name="Freeform 182"/>
            <p:cNvSpPr/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7" name="Freeform 183"/>
            <p:cNvSpPr/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8" name="Freeform 184"/>
            <p:cNvSpPr/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9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0" name="Freeform 186"/>
            <p:cNvSpPr/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1" name="Freeform 187"/>
            <p:cNvSpPr/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2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3" name="Freeform 189"/>
            <p:cNvSpPr/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4" name="Freeform 190"/>
            <p:cNvSpPr/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5" name="Freeform 191"/>
            <p:cNvSpPr/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6" name="Freeform 192"/>
            <p:cNvSpPr/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7" name="Freeform 193"/>
            <p:cNvSpPr/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8" name="Freeform 194"/>
            <p:cNvSpPr/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9" name="Freeform 195"/>
            <p:cNvSpPr/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0" name="Freeform 196"/>
            <p:cNvSpPr/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1" name="Freeform 197"/>
            <p:cNvSpPr/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2" name="Freeform 198"/>
            <p:cNvSpPr/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3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4" name="Freeform 200"/>
            <p:cNvSpPr/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5" name="Freeform 201"/>
            <p:cNvSpPr/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6" name="Freeform 202"/>
            <p:cNvSpPr/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7" name="Freeform 203"/>
            <p:cNvSpPr/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8" name="Freeform 204"/>
            <p:cNvSpPr/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9" name="Freeform 206"/>
            <p:cNvSpPr/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0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6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7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8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9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0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1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2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3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4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5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6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7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8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9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0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1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2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3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4" name="Freeform 231"/>
            <p:cNvSpPr/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5" name="Freeform 232"/>
            <p:cNvSpPr/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6" name="Freeform 233"/>
            <p:cNvSpPr/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7" name="Freeform 234"/>
            <p:cNvSpPr/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8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9" name="Freeform 236"/>
            <p:cNvSpPr/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0" name="Freeform 237"/>
            <p:cNvSpPr/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1" name="Freeform 238"/>
            <p:cNvSpPr/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2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3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4" name="Freeform 241"/>
            <p:cNvSpPr/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5" name="Freeform 242"/>
            <p:cNvSpPr/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6" name="Freeform 243"/>
            <p:cNvSpPr/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7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8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9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0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1" name="Freeform 248"/>
            <p:cNvSpPr/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2" name="Freeform 249"/>
            <p:cNvSpPr/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3" name="Freeform 250"/>
            <p:cNvSpPr/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4" name="Freeform 251"/>
            <p:cNvSpPr/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5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6" name="Freeform 253"/>
            <p:cNvSpPr/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7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8" name="Freeform 255"/>
            <p:cNvSpPr/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9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0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1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2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3" name="Freeform 260"/>
            <p:cNvSpPr/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4" name="Freeform 261"/>
            <p:cNvSpPr/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5" name="Freeform 262"/>
            <p:cNvSpPr/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6" name="Freeform 263"/>
            <p:cNvSpPr/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7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8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9" name="Freeform 266"/>
            <p:cNvSpPr/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0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1" name="Freeform 268"/>
            <p:cNvSpPr/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2" name="Freeform 269"/>
            <p:cNvSpPr/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3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4" name="Freeform 271"/>
            <p:cNvSpPr/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5" name="Freeform 272"/>
            <p:cNvSpPr/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6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7" name="Freeform 274"/>
            <p:cNvSpPr/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8" name="Freeform 275"/>
            <p:cNvSpPr/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9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0" name="Freeform 277"/>
            <p:cNvSpPr/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1" name="Freeform 278"/>
            <p:cNvSpPr/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6" name="矩形 445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7" name="矩形 446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8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400" spc="300" dirty="0" smtClean="0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“</a:t>
            </a:r>
            <a:r>
              <a:rPr lang="zh-CN" altLang="en-US" sz="2400" spc="300" dirty="0" smtClean="0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问题串</a:t>
            </a:r>
            <a:r>
              <a:rPr lang="en-US" altLang="zh-CN" sz="2400" spc="300" dirty="0" smtClean="0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”</a:t>
            </a:r>
            <a:endParaRPr lang="en-US" altLang="zh-CN" sz="2400" spc="300" dirty="0" smtClean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0995" y="2334260"/>
            <a:ext cx="653923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是指教师根据学生的认知发展水平、学生心理特点和学生的实际学习状况，在特定的学习范围和教学情境中，围绕教学目标或中心问题，按照一定的逻辑体系，精心设计一系列的教学问题，以满足学生不同的发展需求或达到体系化、结构化的教学目的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 bwMode="auto">
          <a:xfrm>
            <a:off x="3179147" y="3573913"/>
            <a:ext cx="2270249" cy="486641"/>
            <a:chOff x="769938" y="2456536"/>
            <a:chExt cx="1613466" cy="345642"/>
          </a:xfrm>
          <a:solidFill>
            <a:schemeClr val="accent1"/>
          </a:solidFill>
        </p:grpSpPr>
        <p:sp>
          <p:nvSpPr>
            <p:cNvPr id="3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482275" y="2534226"/>
              <a:ext cx="188792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 bwMode="auto">
          <a:xfrm>
            <a:off x="5275278" y="3573913"/>
            <a:ext cx="2270248" cy="486641"/>
            <a:chOff x="769938" y="2456536"/>
            <a:chExt cx="1613466" cy="345642"/>
          </a:xfrm>
          <a:solidFill>
            <a:schemeClr val="accent2"/>
          </a:solidFill>
        </p:grpSpPr>
        <p:sp>
          <p:nvSpPr>
            <p:cNvPr id="42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482274" y="2534226"/>
              <a:ext cx="188794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 bwMode="auto">
          <a:xfrm>
            <a:off x="7373638" y="3573913"/>
            <a:ext cx="2268016" cy="486641"/>
            <a:chOff x="769938" y="2456536"/>
            <a:chExt cx="1613466" cy="345642"/>
          </a:xfrm>
          <a:solidFill>
            <a:schemeClr val="accent1"/>
          </a:solidFill>
        </p:grpSpPr>
        <p:sp>
          <p:nvSpPr>
            <p:cNvPr id="45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 bwMode="auto">
          <a:xfrm>
            <a:off x="9469767" y="3573913"/>
            <a:ext cx="2268016" cy="486641"/>
            <a:chOff x="769938" y="2456536"/>
            <a:chExt cx="1613466" cy="345642"/>
          </a:xfrm>
          <a:solidFill>
            <a:schemeClr val="accent2"/>
          </a:solidFill>
        </p:grpSpPr>
        <p:sp>
          <p:nvSpPr>
            <p:cNvPr id="52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 bwMode="auto">
          <a:xfrm>
            <a:off x="1083019" y="3573913"/>
            <a:ext cx="2268016" cy="486641"/>
            <a:chOff x="769938" y="2456536"/>
            <a:chExt cx="1613466" cy="345642"/>
          </a:xfrm>
          <a:solidFill>
            <a:schemeClr val="accent2"/>
          </a:solidFill>
        </p:grpSpPr>
        <p:sp>
          <p:nvSpPr>
            <p:cNvPr id="33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481388" y="2534226"/>
              <a:ext cx="190567" cy="190262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881287" y="4090431"/>
            <a:ext cx="678180" cy="534035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28587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267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加涅</a:t>
            </a:r>
            <a:endParaRPr lang="zh-CN" altLang="en-US" sz="26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696660" y="4076780"/>
            <a:ext cx="142748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85875">
              <a:lnSpc>
                <a:spcPct val="130000"/>
              </a:lnSpc>
              <a:spcBef>
                <a:spcPct val="20000"/>
              </a:spcBef>
            </a:pPr>
            <a:r>
              <a:rPr lang="en-US" altLang="zh-CN" sz="281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哈拉戴诺</a:t>
            </a:r>
            <a:endParaRPr lang="en-US" altLang="zh-CN" sz="281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094025" y="4090431"/>
            <a:ext cx="1017270" cy="534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1285875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67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布鲁姆</a:t>
            </a:r>
            <a:endParaRPr lang="en-US" sz="26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 bwMode="auto">
          <a:xfrm>
            <a:off x="1821909" y="1995676"/>
            <a:ext cx="785769" cy="1814860"/>
            <a:chOff x="1295010" y="1516652"/>
            <a:chExt cx="558911" cy="1289563"/>
          </a:xfrm>
          <a:solidFill>
            <a:schemeClr val="accent1"/>
          </a:solidFill>
        </p:grpSpPr>
        <p:cxnSp>
          <p:nvCxnSpPr>
            <p:cNvPr id="75" name="Straight Connector 74"/>
            <p:cNvCxnSpPr>
              <a:stCxn id="65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40" name="Group 78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65" name="Teardrop 64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01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 bwMode="auto">
          <a:xfrm>
            <a:off x="6018632" y="1995676"/>
            <a:ext cx="785769" cy="1814860"/>
            <a:chOff x="1295010" y="1516652"/>
            <a:chExt cx="558911" cy="1289563"/>
          </a:xfrm>
          <a:solidFill>
            <a:schemeClr val="accent1"/>
          </a:solidFill>
        </p:grpSpPr>
        <p:cxnSp>
          <p:nvCxnSpPr>
            <p:cNvPr id="86" name="Straight Connector 85"/>
            <p:cNvCxnSpPr>
              <a:stCxn id="88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36" name="Group 86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88" name="Teardrop 87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02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 bwMode="auto">
          <a:xfrm>
            <a:off x="10222053" y="1995676"/>
            <a:ext cx="785769" cy="1814860"/>
            <a:chOff x="1295010" y="1516652"/>
            <a:chExt cx="558911" cy="1289563"/>
          </a:xfrm>
          <a:solidFill>
            <a:schemeClr val="accent1"/>
          </a:solidFill>
        </p:grpSpPr>
        <p:cxnSp>
          <p:nvCxnSpPr>
            <p:cNvPr id="91" name="Straight Connector 90"/>
            <p:cNvCxnSpPr>
              <a:stCxn id="93" idx="7"/>
            </p:cNvCxnSpPr>
            <p:nvPr/>
          </p:nvCxnSpPr>
          <p:spPr>
            <a:xfrm flipH="1">
              <a:off x="1574466" y="2190778"/>
              <a:ext cx="0" cy="615437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732" name="Group 91"/>
            <p:cNvGrpSpPr/>
            <p:nvPr/>
          </p:nvGrpSpPr>
          <p:grpSpPr bwMode="auto">
            <a:xfrm>
              <a:off x="1295010" y="1516652"/>
              <a:ext cx="558911" cy="558911"/>
              <a:chOff x="1295010" y="1516652"/>
              <a:chExt cx="558911" cy="558911"/>
            </a:xfrm>
            <a:grpFill/>
          </p:grpSpPr>
          <p:sp>
            <p:nvSpPr>
              <p:cNvPr id="93" name="Teardrop 92"/>
              <p:cNvSpPr/>
              <p:nvPr/>
            </p:nvSpPr>
            <p:spPr>
              <a:xfrm rot="8100000">
                <a:off x="1295010" y="1516652"/>
                <a:ext cx="558911" cy="558334"/>
              </a:xfrm>
              <a:prstGeom prst="teardrop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endParaRPr lang="en-US" sz="26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390279" y="1619754"/>
                <a:ext cx="368373" cy="36799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50975">
                  <a:lnSpc>
                    <a:spcPct val="130000"/>
                  </a:lnSpc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03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文本框 78"/>
          <p:cNvSpPr txBox="1"/>
          <p:nvPr/>
        </p:nvSpPr>
        <p:spPr>
          <a:xfrm>
            <a:off x="956310" y="4480560"/>
            <a:ext cx="2515870" cy="19011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认知策略”以及“智慧技能”中的“高阶规则—问题解决”属于高阶思维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标题 20"/>
          <p:cNvSpPr txBox="1"/>
          <p:nvPr/>
        </p:nvSpPr>
        <p:spPr>
          <a:xfrm>
            <a:off x="9823033" y="231598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高阶思维</a:t>
            </a:r>
            <a:endParaRPr lang="zh-CN" altLang="en-US" sz="2400" spc="300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2" name="文本框 78"/>
          <p:cNvSpPr txBox="1"/>
          <p:nvPr>
            <p:custDataLst>
              <p:tags r:id="rId1"/>
            </p:custDataLst>
          </p:nvPr>
        </p:nvSpPr>
        <p:spPr>
          <a:xfrm>
            <a:off x="5349350" y="4514653"/>
            <a:ext cx="2378508" cy="15011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四个层次：理解、问题求解、批判思维和创造性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3" name="文本框 78"/>
          <p:cNvSpPr txBox="1"/>
          <p:nvPr>
            <p:custDataLst>
              <p:tags r:id="rId2"/>
            </p:custDataLst>
          </p:nvPr>
        </p:nvSpPr>
        <p:spPr>
          <a:xfrm>
            <a:off x="9469755" y="4408805"/>
            <a:ext cx="2639695" cy="190944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记忆、理解、应用、分析、评价和创造，而后面的四种属于高阶思维。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/>
      <p:bldP spid="74" grpId="0"/>
      <p:bldP spid="6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5492750" y="1362710"/>
            <a:ext cx="3274060" cy="601345"/>
          </a:xfrm>
          <a:prstGeom prst="rect">
            <a:avLst/>
          </a:prstGeom>
          <a:noFill/>
        </p:spPr>
        <p:txBody>
          <a:bodyPr wrap="none" lIns="96435" tIns="48218" rIns="96435" bIns="48218" rtlCol="0">
            <a:no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高阶思维的涵义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3" y="1682871"/>
            <a:ext cx="5134845" cy="4594074"/>
            <a:chOff x="0" y="1196774"/>
            <a:chExt cx="3651646" cy="3267076"/>
          </a:xfrm>
          <a:solidFill>
            <a:schemeClr val="accent1"/>
          </a:solidFill>
        </p:grpSpPr>
        <p:sp>
          <p:nvSpPr>
            <p:cNvPr id="160" name="Freeform 6"/>
            <p:cNvSpPr/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7"/>
            <p:cNvSpPr/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9"/>
            <p:cNvSpPr/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0"/>
            <p:cNvSpPr/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1"/>
            <p:cNvSpPr/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2"/>
            <p:cNvSpPr/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3"/>
            <p:cNvSpPr/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4"/>
            <p:cNvSpPr/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5"/>
            <p:cNvSpPr/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6"/>
            <p:cNvSpPr/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7"/>
            <p:cNvSpPr/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8"/>
            <p:cNvSpPr/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9"/>
            <p:cNvSpPr/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20"/>
            <p:cNvSpPr/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21"/>
            <p:cNvSpPr/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22"/>
            <p:cNvSpPr/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24"/>
            <p:cNvSpPr/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25"/>
            <p:cNvSpPr/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26"/>
            <p:cNvSpPr/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27"/>
            <p:cNvSpPr/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28"/>
            <p:cNvSpPr/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29"/>
            <p:cNvSpPr/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30"/>
            <p:cNvSpPr/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31"/>
            <p:cNvSpPr/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33"/>
            <p:cNvSpPr/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34"/>
            <p:cNvSpPr/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35"/>
            <p:cNvSpPr/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36"/>
            <p:cNvSpPr/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38"/>
            <p:cNvSpPr/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39"/>
            <p:cNvSpPr/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40"/>
            <p:cNvSpPr/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41"/>
            <p:cNvSpPr/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49"/>
            <p:cNvSpPr/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50"/>
            <p:cNvSpPr/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51"/>
            <p:cNvSpPr/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52"/>
            <p:cNvSpPr/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53"/>
            <p:cNvSpPr/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54"/>
            <p:cNvSpPr/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56"/>
            <p:cNvSpPr/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57"/>
            <p:cNvSpPr/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58"/>
            <p:cNvSpPr/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59"/>
            <p:cNvSpPr/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60"/>
            <p:cNvSpPr/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63"/>
            <p:cNvSpPr/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64"/>
            <p:cNvSpPr/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65"/>
            <p:cNvSpPr/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66"/>
            <p:cNvSpPr/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68"/>
            <p:cNvSpPr/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69"/>
            <p:cNvSpPr/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71"/>
            <p:cNvSpPr/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72"/>
            <p:cNvSpPr/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74"/>
            <p:cNvSpPr/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75"/>
            <p:cNvSpPr/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76"/>
            <p:cNvSpPr/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77"/>
            <p:cNvSpPr/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79"/>
            <p:cNvSpPr/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80"/>
            <p:cNvSpPr/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81"/>
            <p:cNvSpPr/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82"/>
            <p:cNvSpPr/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87"/>
            <p:cNvSpPr/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88"/>
            <p:cNvSpPr/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91"/>
            <p:cNvSpPr/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94"/>
            <p:cNvSpPr/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95"/>
            <p:cNvSpPr/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96"/>
            <p:cNvSpPr/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97"/>
            <p:cNvSpPr/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99"/>
            <p:cNvSpPr/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100"/>
            <p:cNvSpPr/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101"/>
            <p:cNvSpPr/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104"/>
            <p:cNvSpPr/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105"/>
            <p:cNvSpPr/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106"/>
            <p:cNvSpPr/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107"/>
            <p:cNvSpPr/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108"/>
            <p:cNvSpPr/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109"/>
            <p:cNvSpPr/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110"/>
            <p:cNvSpPr/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111"/>
            <p:cNvSpPr/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112"/>
            <p:cNvSpPr/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113"/>
            <p:cNvSpPr/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114"/>
            <p:cNvSpPr/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115"/>
            <p:cNvSpPr/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116"/>
            <p:cNvSpPr/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117"/>
            <p:cNvSpPr/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118"/>
            <p:cNvSpPr/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119"/>
            <p:cNvSpPr/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120"/>
            <p:cNvSpPr/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121"/>
            <p:cNvSpPr/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124"/>
            <p:cNvSpPr/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127"/>
            <p:cNvSpPr/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128"/>
            <p:cNvSpPr/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3" name="Freeform 129"/>
            <p:cNvSpPr/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4" name="Freeform 130"/>
            <p:cNvSpPr/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5" name="Freeform 131"/>
            <p:cNvSpPr/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6" name="Freeform 132"/>
            <p:cNvSpPr/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7" name="Freeform 133"/>
            <p:cNvSpPr/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8" name="Freeform 134"/>
            <p:cNvSpPr/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9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0" name="Freeform 136"/>
            <p:cNvSpPr/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1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2" name="Freeform 138"/>
            <p:cNvSpPr/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3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4" name="Freeform 140"/>
            <p:cNvSpPr/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5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6" name="Freeform 142"/>
            <p:cNvSpPr/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7" name="Freeform 143"/>
            <p:cNvSpPr/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8" name="Freeform 144"/>
            <p:cNvSpPr/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9" name="Freeform 145"/>
            <p:cNvSpPr/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0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1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2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3" name="Freeform 149"/>
            <p:cNvSpPr/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4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5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6" name="Freeform 152"/>
            <p:cNvSpPr/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7" name="Freeform 153"/>
            <p:cNvSpPr/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Freeform 154"/>
            <p:cNvSpPr/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9" name="Freeform 155"/>
            <p:cNvSpPr/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0" name="Freeform 156"/>
            <p:cNvSpPr/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1" name="Freeform 157"/>
            <p:cNvSpPr/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2" name="Freeform 158"/>
            <p:cNvSpPr/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3" name="Freeform 159"/>
            <p:cNvSpPr/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4" name="Freeform 160"/>
            <p:cNvSpPr/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5" name="Freeform 161"/>
            <p:cNvSpPr/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6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7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8" name="Freeform 164"/>
            <p:cNvSpPr/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9" name="Freeform 165"/>
            <p:cNvSpPr/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0" name="Freeform 166"/>
            <p:cNvSpPr/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1" name="Freeform 167"/>
            <p:cNvSpPr/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2" name="Freeform 168"/>
            <p:cNvSpPr/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3" name="Freeform 169"/>
            <p:cNvSpPr/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4" name="Freeform 170"/>
            <p:cNvSpPr/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5" name="Freeform 171"/>
            <p:cNvSpPr/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6" name="Freeform 172"/>
            <p:cNvSpPr/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7" name="Freeform 173"/>
            <p:cNvSpPr/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8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9" name="Freeform 175"/>
            <p:cNvSpPr/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0" name="Freeform 176"/>
            <p:cNvSpPr/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1" name="Freeform 177"/>
            <p:cNvSpPr/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2" name="Freeform 178"/>
            <p:cNvSpPr/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3" name="Freeform 179"/>
            <p:cNvSpPr/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4" name="Freeform 180"/>
            <p:cNvSpPr/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5" name="Freeform 181"/>
            <p:cNvSpPr/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6" name="Freeform 182"/>
            <p:cNvSpPr/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7" name="Freeform 183"/>
            <p:cNvSpPr/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8" name="Freeform 184"/>
            <p:cNvSpPr/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9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0" name="Freeform 186"/>
            <p:cNvSpPr/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1" name="Freeform 187"/>
            <p:cNvSpPr/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2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3" name="Freeform 189"/>
            <p:cNvSpPr/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4" name="Freeform 190"/>
            <p:cNvSpPr/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5" name="Freeform 191"/>
            <p:cNvSpPr/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6" name="Freeform 192"/>
            <p:cNvSpPr/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7" name="Freeform 193"/>
            <p:cNvSpPr/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8" name="Freeform 194"/>
            <p:cNvSpPr/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9" name="Freeform 195"/>
            <p:cNvSpPr/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0" name="Freeform 196"/>
            <p:cNvSpPr/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1" name="Freeform 197"/>
            <p:cNvSpPr/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2" name="Freeform 198"/>
            <p:cNvSpPr/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3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4" name="Freeform 200"/>
            <p:cNvSpPr/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5" name="Freeform 201"/>
            <p:cNvSpPr/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6" name="Freeform 202"/>
            <p:cNvSpPr/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7" name="Freeform 203"/>
            <p:cNvSpPr/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8" name="Freeform 204"/>
            <p:cNvSpPr/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9" name="Freeform 206"/>
            <p:cNvSpPr/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0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6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7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8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9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0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1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2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3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4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5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6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7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8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9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0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1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2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3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4" name="Freeform 231"/>
            <p:cNvSpPr/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5" name="Freeform 232"/>
            <p:cNvSpPr/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6" name="Freeform 233"/>
            <p:cNvSpPr/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7" name="Freeform 234"/>
            <p:cNvSpPr/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8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9" name="Freeform 236"/>
            <p:cNvSpPr/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0" name="Freeform 237"/>
            <p:cNvSpPr/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1" name="Freeform 238"/>
            <p:cNvSpPr/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2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3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4" name="Freeform 241"/>
            <p:cNvSpPr/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5" name="Freeform 242"/>
            <p:cNvSpPr/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6" name="Freeform 243"/>
            <p:cNvSpPr/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7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8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9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0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1" name="Freeform 248"/>
            <p:cNvSpPr/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2" name="Freeform 249"/>
            <p:cNvSpPr/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3" name="Freeform 250"/>
            <p:cNvSpPr/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4" name="Freeform 251"/>
            <p:cNvSpPr/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5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6" name="Freeform 253"/>
            <p:cNvSpPr/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7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8" name="Freeform 255"/>
            <p:cNvSpPr/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9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0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1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2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3" name="Freeform 260"/>
            <p:cNvSpPr/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4" name="Freeform 261"/>
            <p:cNvSpPr/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5" name="Freeform 262"/>
            <p:cNvSpPr/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6" name="Freeform 263"/>
            <p:cNvSpPr/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7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8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9" name="Freeform 266"/>
            <p:cNvSpPr/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0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1" name="Freeform 268"/>
            <p:cNvSpPr/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2" name="Freeform 269"/>
            <p:cNvSpPr/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3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4" name="Freeform 271"/>
            <p:cNvSpPr/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5" name="Freeform 272"/>
            <p:cNvSpPr/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6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7" name="Freeform 274"/>
            <p:cNvSpPr/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8" name="Freeform 275"/>
            <p:cNvSpPr/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9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0" name="Freeform 277"/>
            <p:cNvSpPr/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1" name="Freeform 278"/>
            <p:cNvSpPr/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6" name="矩形 445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7" name="矩形 446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8" name="标题 20"/>
          <p:cNvSpPr txBox="1"/>
          <p:nvPr/>
        </p:nvSpPr>
        <p:spPr>
          <a:xfrm>
            <a:off x="10101798" y="14587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sz="2400" spc="300" dirty="0" smtClean="0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高阶思维</a:t>
            </a:r>
            <a:endParaRPr lang="zh-CN" sz="2400" spc="300" dirty="0" smtClean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0995" y="2334260"/>
            <a:ext cx="65392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指的是发生在一种较高的认知水平层次上的思维活动，是学生为完成复杂问题、解决关键问题的综合思维能力。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ound Same Side Corner Rectangle 21"/>
          <p:cNvSpPr/>
          <p:nvPr/>
        </p:nvSpPr>
        <p:spPr>
          <a:xfrm rot="16200000" flipH="1">
            <a:off x="5568438" y="-1424335"/>
            <a:ext cx="2430410" cy="880606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20" tIns="64260" rIns="128520" bIns="64260" numCol="1" spcCol="0" rtlCol="0" fromWordArt="0" anchor="ctr" anchorCtr="0" forceAA="0" compatLnSpc="1">
            <a:noAutofit/>
          </a:bodyPr>
          <a:lstStyle/>
          <a:p>
            <a:pPr algn="ctr"/>
            <a:endParaRPr lang="bg-BG" sz="2000"/>
          </a:p>
        </p:txBody>
      </p:sp>
      <p:sp>
        <p:nvSpPr>
          <p:cNvPr id="10" name="Round Same Side Corner Rectangle 7"/>
          <p:cNvSpPr/>
          <p:nvPr/>
        </p:nvSpPr>
        <p:spPr>
          <a:xfrm rot="16200000" flipH="1">
            <a:off x="5695850" y="-1275620"/>
            <a:ext cx="2181127" cy="8508634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20" tIns="64260" rIns="128520" bIns="64260" anchor="ctr"/>
          <a:lstStyle/>
          <a:p>
            <a:pPr algn="ctr" defTabSz="1002030">
              <a:defRPr/>
            </a:pPr>
            <a:endParaRPr lang="bg-BG" sz="2005"/>
          </a:p>
        </p:txBody>
      </p:sp>
      <p:sp>
        <p:nvSpPr>
          <p:cNvPr id="11" name="标题 4"/>
          <p:cNvSpPr txBox="1"/>
          <p:nvPr/>
        </p:nvSpPr>
        <p:spPr>
          <a:xfrm>
            <a:off x="4341204" y="2392662"/>
            <a:ext cx="5774574" cy="1201234"/>
          </a:xfrm>
          <a:prstGeom prst="rect">
            <a:avLst/>
          </a:prstGeom>
        </p:spPr>
        <p:txBody>
          <a:bodyPr vert="horz" lIns="128520" tIns="64260" rIns="128520" bIns="642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zh-CN" b="1" spc="3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“</a:t>
            </a:r>
            <a:r>
              <a:rPr lang="zh-CN" altLang="en-US" b="1" spc="3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问题串</a:t>
            </a:r>
            <a:r>
              <a:rPr lang="en-US" altLang="zh-CN" b="1" spc="3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”</a:t>
            </a:r>
            <a:r>
              <a:rPr lang="zh-CN" altLang="en-US" b="1" spc="3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设计策略</a:t>
            </a:r>
            <a:endParaRPr lang="zh-CN" altLang="en-US" b="1" spc="3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25759" y="2488162"/>
            <a:ext cx="1364746" cy="1092783"/>
            <a:chOff x="2435206" y="2106255"/>
            <a:chExt cx="970890" cy="777133"/>
          </a:xfrm>
        </p:grpSpPr>
        <p:sp>
          <p:nvSpPr>
            <p:cNvPr id="16" name="椭圆 15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7" name="标题 4"/>
            <p:cNvSpPr txBox="1"/>
            <p:nvPr/>
          </p:nvSpPr>
          <p:spPr>
            <a:xfrm>
              <a:off x="2435206" y="2106255"/>
              <a:ext cx="970890" cy="777133"/>
            </a:xfrm>
            <a:prstGeom prst="rect">
              <a:avLst/>
            </a:prstGeom>
          </p:spPr>
          <p:txBody>
            <a:bodyPr vert="horz" lIns="96413" tIns="48207" rIns="96413" bIns="48207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en-US" altLang="zh-CN" sz="506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lang="zh-CN" altLang="en-US" sz="506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H="1" flipV="1">
            <a:off x="29617" y="2846006"/>
            <a:ext cx="11069955" cy="508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5"/>
          <p:cNvGrpSpPr/>
          <p:nvPr/>
        </p:nvGrpSpPr>
        <p:grpSpPr bwMode="auto">
          <a:xfrm>
            <a:off x="366516" y="2060239"/>
            <a:ext cx="1538055" cy="1701012"/>
            <a:chOff x="3419864" y="1304398"/>
            <a:chExt cx="1094533" cy="1209746"/>
          </a:xfrm>
        </p:grpSpPr>
        <p:sp>
          <p:nvSpPr>
            <p:cNvPr id="45" name="Freeform 44"/>
            <p:cNvSpPr/>
            <p:nvPr/>
          </p:nvSpPr>
          <p:spPr>
            <a:xfrm rot="16200000">
              <a:off x="3362257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350" name="Rectangle 47"/>
            <p:cNvSpPr>
              <a:spLocks noChangeArrowheads="1"/>
            </p:cNvSpPr>
            <p:nvPr/>
          </p:nvSpPr>
          <p:spPr bwMode="auto">
            <a:xfrm>
              <a:off x="3673271" y="1468512"/>
              <a:ext cx="587715" cy="70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4500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altLang="zh-CN" sz="45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6"/>
          <p:cNvGrpSpPr/>
          <p:nvPr/>
        </p:nvGrpSpPr>
        <p:grpSpPr bwMode="auto">
          <a:xfrm>
            <a:off x="3065369" y="2060239"/>
            <a:ext cx="1540287" cy="1701012"/>
            <a:chOff x="4740720" y="1304399"/>
            <a:chExt cx="1094533" cy="1209746"/>
          </a:xfrm>
        </p:grpSpPr>
        <p:sp>
          <p:nvSpPr>
            <p:cNvPr id="54" name="Freeform 53"/>
            <p:cNvSpPr/>
            <p:nvPr/>
          </p:nvSpPr>
          <p:spPr>
            <a:xfrm rot="16200000">
              <a:off x="4683113" y="1362005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348" name="Rectangle 54"/>
            <p:cNvSpPr>
              <a:spLocks noChangeArrowheads="1"/>
            </p:cNvSpPr>
            <p:nvPr/>
          </p:nvSpPr>
          <p:spPr bwMode="auto">
            <a:xfrm>
              <a:off x="4994552" y="1468513"/>
              <a:ext cx="586864" cy="7049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4500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altLang="zh-CN" sz="45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 Placeholder 3"/>
          <p:cNvSpPr txBox="1"/>
          <p:nvPr/>
        </p:nvSpPr>
        <p:spPr>
          <a:xfrm>
            <a:off x="-233680" y="4126230"/>
            <a:ext cx="2466340" cy="104330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递进式问题串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grpSp>
        <p:nvGrpSpPr>
          <p:cNvPr id="8" name="Group 67"/>
          <p:cNvGrpSpPr/>
          <p:nvPr/>
        </p:nvGrpSpPr>
        <p:grpSpPr>
          <a:xfrm>
            <a:off x="5766258" y="2060325"/>
            <a:ext cx="1539103" cy="1701112"/>
            <a:chOff x="3419865" y="1304397"/>
            <a:chExt cx="1094533" cy="1209746"/>
          </a:xfrm>
          <a:solidFill>
            <a:schemeClr val="accent1"/>
          </a:solidFill>
        </p:grpSpPr>
        <p:sp>
          <p:nvSpPr>
            <p:cNvPr id="6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73474" y="1468512"/>
              <a:ext cx="587315" cy="7049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450975">
                <a:lnSpc>
                  <a:spcPct val="130000"/>
                </a:lnSpc>
                <a:defRPr/>
              </a:pPr>
              <a:r>
                <a:rPr lang="en-US" sz="4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US" sz="4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8466439" y="2060324"/>
            <a:ext cx="1539103" cy="1701112"/>
            <a:chOff x="4740720" y="1304398"/>
            <a:chExt cx="1094533" cy="1209746"/>
          </a:xfrm>
          <a:solidFill>
            <a:schemeClr val="accent3"/>
          </a:solidFill>
        </p:grpSpPr>
        <p:sp>
          <p:nvSpPr>
            <p:cNvPr id="7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94327" y="1468513"/>
              <a:ext cx="587315" cy="7049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450975">
                <a:lnSpc>
                  <a:spcPct val="130000"/>
                </a:lnSpc>
                <a:defRPr/>
              </a:pPr>
              <a:r>
                <a:rPr lang="en-US" sz="4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en-US" sz="4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Arc 30"/>
          <p:cNvSpPr/>
          <p:nvPr/>
        </p:nvSpPr>
        <p:spPr>
          <a:xfrm rot="19051047">
            <a:off x="1556333" y="1540111"/>
            <a:ext cx="2301500" cy="2299268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50975">
              <a:lnSpc>
                <a:spcPct val="130000"/>
              </a:lnSpc>
              <a:defRPr/>
            </a:pPr>
            <a:endParaRPr 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Arc 31"/>
          <p:cNvSpPr/>
          <p:nvPr/>
        </p:nvSpPr>
        <p:spPr>
          <a:xfrm rot="19051047">
            <a:off x="4154729" y="1540111"/>
            <a:ext cx="2301500" cy="2299268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50975">
              <a:lnSpc>
                <a:spcPct val="130000"/>
              </a:lnSpc>
              <a:defRPr/>
            </a:pPr>
            <a:endParaRPr 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32"/>
          <p:cNvSpPr/>
          <p:nvPr/>
        </p:nvSpPr>
        <p:spPr>
          <a:xfrm rot="19051047">
            <a:off x="6755358" y="1540111"/>
            <a:ext cx="2299268" cy="2299268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50975">
              <a:lnSpc>
                <a:spcPct val="130000"/>
              </a:lnSpc>
              <a:defRPr/>
            </a:pPr>
            <a:endParaRPr lang="en-US" sz="26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16633" y="245265"/>
            <a:ext cx="9839666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2045950" y="245265"/>
            <a:ext cx="8128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20"/>
          <p:cNvSpPr txBox="1"/>
          <p:nvPr/>
        </p:nvSpPr>
        <p:spPr>
          <a:xfrm>
            <a:off x="10102433" y="232233"/>
            <a:ext cx="2438990" cy="53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spc="300" dirty="0" smtClean="0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设计策略</a:t>
            </a:r>
            <a:endParaRPr lang="zh-CN" altLang="en-US" sz="2400" spc="300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11099623" y="1959995"/>
            <a:ext cx="1539103" cy="1701112"/>
            <a:chOff x="3419865" y="1304397"/>
            <a:chExt cx="1094533" cy="1209746"/>
          </a:xfrm>
          <a:solidFill>
            <a:schemeClr val="accent1"/>
          </a:solidFill>
        </p:grpSpPr>
        <p:sp>
          <p:nvSpPr>
            <p:cNvPr id="4" name="Freeform 68"/>
            <p:cNvSpPr/>
            <p:nvPr>
              <p:custDataLst>
                <p:tags r:id="rId1"/>
              </p:custDataLst>
            </p:nvPr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1450975">
                <a:lnSpc>
                  <a:spcPct val="130000"/>
                </a:lnSpc>
                <a:defRPr/>
              </a:pPr>
              <a:endParaRPr lang="en-US" sz="26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69"/>
            <p:cNvSpPr/>
            <p:nvPr>
              <p:custDataLst>
                <p:tags r:id="rId2"/>
              </p:custDataLst>
            </p:nvPr>
          </p:nvSpPr>
          <p:spPr>
            <a:xfrm>
              <a:off x="3675862" y="1468512"/>
              <a:ext cx="582538" cy="704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algn="ctr" defTabSz="1450975">
                <a:lnSpc>
                  <a:spcPct val="130000"/>
                </a:lnSpc>
                <a:defRPr/>
              </a:pPr>
              <a:r>
                <a:rPr lang="en-US" sz="4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05</a:t>
              </a:r>
              <a:endParaRPr lang="en-US" sz="4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Arc 32"/>
          <p:cNvSpPr/>
          <p:nvPr>
            <p:custDataLst>
              <p:tags r:id="rId3"/>
            </p:custDataLst>
          </p:nvPr>
        </p:nvSpPr>
        <p:spPr>
          <a:xfrm rot="19051047">
            <a:off x="9568408" y="1498836"/>
            <a:ext cx="2299268" cy="2299268"/>
          </a:xfrm>
          <a:prstGeom prst="arc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defTabSz="1450975">
              <a:lnSpc>
                <a:spcPct val="130000"/>
              </a:lnSpc>
              <a:defRPr/>
            </a:pPr>
            <a:endParaRPr lang="en-US" sz="26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2757170" y="4120515"/>
            <a:ext cx="2466340" cy="104330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探究式问题串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5480050" y="4120515"/>
            <a:ext cx="2466340" cy="104330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操作式问题串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8301990" y="4048760"/>
            <a:ext cx="2466340" cy="104330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选择式问题串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0586720" y="4048760"/>
            <a:ext cx="2466340" cy="104330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思辨式问题串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ISPRING_ULTRA_SCORM_COURSE_ID" val="E5D20E08-F8FA-431A-AEAE-181CEC76157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S7W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S7WEm45zzyXgAAAGMAAAAcAAAAdW5pdmVyc2FsL2xvY2FsX3NldHRpbmdzLnhtbA3KvQ5AQAwA4N1TNN39bQbHZrTgARoakfRacUd4e7d9w9f2rxd4+AqHqcO6qBBYV9sO3R0u85A3CCGSbiSm7FANoe+yVmwlmTjGFAOcQh9fM/uEyCP5NIdbBMsu+w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LtYSb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K67WE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rrtYSdZFKylNAAAAawAAABsAAAB1bml2ZXJzYWwvdW5pdmVyc2FsLnBuZy54bWyzsa/IzVEoSy0qzszPs1Uy1DNQsrfj5bIpKEoty0wtV6gAigEFIUBJodJWycQIwS3PTCnJAKowMDZDCGakZqZnlNgqmZubwwX1gWYCAFBLAQIAABQAAgAIALS7WEk9PC/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+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=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297"/>
  <p:tag name="KSO_WPP_MARK_KEY" val="01af00e6-fd98-4b0b-b14d-c015ff3d59f6"/>
  <p:tag name="COMMONDATA" val="eyJoZGlkIjoiMWMzZjI4NjQ0ZGZkMjk5OTJiNjEwZDQwMDczNjAwOG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自定义设计方案">
  <a:themeElements>
    <a:clrScheme name="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5994"/>
      </a:accent1>
      <a:accent2>
        <a:srgbClr val="C00000"/>
      </a:accent2>
      <a:accent3>
        <a:srgbClr val="325994"/>
      </a:accent3>
      <a:accent4>
        <a:srgbClr val="C00000"/>
      </a:accent4>
      <a:accent5>
        <a:srgbClr val="325994"/>
      </a:accent5>
      <a:accent6>
        <a:srgbClr val="C00000"/>
      </a:accent6>
      <a:hlink>
        <a:srgbClr val="325994"/>
      </a:hlink>
      <a:folHlink>
        <a:srgbClr val="C00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WPS 演示</Application>
  <PresentationFormat>自定义</PresentationFormat>
  <Paragraphs>234</Paragraphs>
  <Slides>28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方正尚酷简体</vt:lpstr>
      <vt:lpstr>华文新魏</vt:lpstr>
      <vt:lpstr>微软雅黑</vt:lpstr>
      <vt:lpstr>Arial Black</vt:lpstr>
      <vt:lpstr>Arial Unicode MS</vt:lpstr>
      <vt:lpstr>幼圆</vt:lpstr>
      <vt:lpstr>Impact</vt:lpstr>
      <vt:lpstr>黑体</vt:lpstr>
      <vt:lpstr>时尚中黑简体</vt:lpstr>
      <vt:lpstr>楷体</vt:lpstr>
      <vt:lpstr>华文中宋</vt:lpstr>
      <vt:lpstr>Franklin Gothic Book</vt:lpstr>
      <vt:lpstr>Segoe UI Emoji</vt:lpstr>
      <vt:lpstr>Segoe UI</vt:lpstr>
      <vt:lpstr>Gulim</vt:lpstr>
      <vt:lpstr>Arial Unicode MS</vt:lpstr>
      <vt:lpstr>隶书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/>
  <cp:lastModifiedBy>仙人掌不是花 </cp:lastModifiedBy>
  <cp:revision>16</cp:revision>
  <dcterms:created xsi:type="dcterms:W3CDTF">2023-05-20T02:59:00Z</dcterms:created>
  <dcterms:modified xsi:type="dcterms:W3CDTF">2023-05-20T08:22:52Z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104C83E20B69462FACE38B4100F78D1F_12</vt:lpwstr>
  </property>
  <property fmtid="{D5CDD505-2E9C-101B-9397-08002B2CF9AE}" pid="3" name="KSOProductBuildVer">
    <vt:lpwstr>2052-11.1.0.14309</vt:lpwstr>
  </property>
</Properties>
</file>