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342" r:id="rId3"/>
    <p:sldId id="341" r:id="rId4"/>
    <p:sldId id="344" r:id="rId5"/>
    <p:sldId id="343" r:id="rId6"/>
    <p:sldId id="299" r:id="rId7"/>
    <p:sldId id="345" r:id="rId8"/>
    <p:sldId id="402" r:id="rId9"/>
    <p:sldId id="416" r:id="rId10"/>
    <p:sldId id="380" r:id="rId11"/>
    <p:sldId id="381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403" r:id="rId28"/>
    <p:sldId id="404" r:id="rId29"/>
    <p:sldId id="405" r:id="rId30"/>
    <p:sldId id="412" r:id="rId31"/>
    <p:sldId id="413" r:id="rId32"/>
    <p:sldId id="406" r:id="rId33"/>
    <p:sldId id="415" r:id="rId34"/>
    <p:sldId id="414" r:id="rId35"/>
    <p:sldId id="409" r:id="rId36"/>
    <p:sldId id="410" r:id="rId37"/>
    <p:sldId id="418" r:id="rId38"/>
  </p:sldIdLst>
  <p:sldSz cx="9144000" cy="6858000" type="screen4x3"/>
  <p:notesSz cx="6858000" cy="9144000"/>
  <p:custDataLst>
    <p:tags r:id="rId40"/>
  </p:custDataLst>
  <p:defaultTextStyle>
    <a:defPPr>
      <a:defRPr lang="zh-CN"/>
    </a:defPPr>
    <a:lvl1pPr marL="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 pitchFamily="34" charset="0"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1pPr>
    <a:lvl2pPr marL="4572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 pitchFamily="34" charset="0"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2pPr>
    <a:lvl3pPr marL="9144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 pitchFamily="34" charset="0"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3pPr>
    <a:lvl4pPr marL="13716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 pitchFamily="34" charset="0"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4pPr>
    <a:lvl5pPr marL="18288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 pitchFamily="34" charset="0"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7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zh-CN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zh-CN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zh-CN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zh-CN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</a:pPr>
            <a:endParaRPr lang="zh-CN" altLang="en-US" sz="1200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>
              <a:buClrTx/>
            </a:pPr>
            <a:fld id="{EAC80BC4-442D-450E-ACA0-122A2A6CBB51}" type="datetime1">
              <a:rPr lang="zh-CN" altLang="en-US" sz="1200"/>
              <a:t>2023/5/23</a:t>
            </a:fld>
            <a:endParaRPr lang="zh-CN" altLang="en-US" sz="1200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  <a:miter lim="800000"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914400"/>
            <a:r>
              <a:t>单击此处编辑母版文本样式</a:t>
            </a:r>
          </a:p>
          <a:p>
            <a:pPr marL="457200" lvl="1" indent="0" defTabSz="914400"/>
            <a:r>
              <a:t>第二级</a:t>
            </a:r>
          </a:p>
          <a:p>
            <a:pPr marL="914400" lvl="2" indent="0" defTabSz="914400"/>
            <a:r>
              <a:t>第三级</a:t>
            </a:r>
          </a:p>
          <a:p>
            <a:pPr marL="1371600" lvl="3" indent="0" defTabSz="914400"/>
            <a:r>
              <a:t>第四级</a:t>
            </a:r>
          </a:p>
          <a:p>
            <a:pPr marL="1828800" lvl="4" indent="0" defTabSz="914400"/>
            <a:r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endParaRPr lang="zh-CN" altLang="en-US" sz="1200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6F1316CC-8FE9-480B-85EE-9B69F8E8F3CC}" type="slidenum">
              <a:rPr lang="zh-CN" altLang="en-US" sz="1200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10" name="日期占位符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12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BCBCBC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F2D8465F-38AC-40D8-8636-19B918A201CB}" type="slidenum">
              <a:rPr lang="en-US" altLang="zh-CN" sz="1200">
                <a:solidFill>
                  <a:srgbClr val="BCBCBC"/>
                </a:solidFill>
              </a:rPr>
              <a:t>‹#›</a:t>
            </a:fld>
            <a:endParaRPr lang="en-US" altLang="zh-CN" sz="1200">
              <a:solidFill>
                <a:srgbClr val="BCBCB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BCBCBC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F2D8465F-38AC-40D8-8636-19B918A201CB}" type="slidenum">
              <a:rPr lang="en-US" altLang="zh-CN" sz="1200">
                <a:solidFill>
                  <a:srgbClr val="BCBCBC"/>
                </a:solidFill>
              </a:rPr>
              <a:t>‹#›</a:t>
            </a:fld>
            <a:endParaRPr lang="en-US" altLang="zh-CN" sz="1200">
              <a:solidFill>
                <a:srgbClr val="BCBCB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BCBCBC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F2D8465F-38AC-40D8-8636-19B918A201CB}" type="slidenum">
              <a:rPr lang="en-US" altLang="zh-CN" sz="1200">
                <a:solidFill>
                  <a:srgbClr val="BCBCBC"/>
                </a:solidFill>
              </a:rPr>
              <a:t>‹#›</a:t>
            </a:fld>
            <a:endParaRPr lang="en-US" altLang="zh-CN" sz="1200">
              <a:solidFill>
                <a:srgbClr val="BCBCB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076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83A8149E-B9F5-424D-B46F-A9CA5CC31C10}" type="datetime1">
              <a:rPr lang="en-US" altLang="zh-CN" sz="1200">
                <a:solidFill>
                  <a:srgbClr val="BCBCBC"/>
                </a:solidFill>
              </a:rPr>
              <a:t>5/23/2023</a:t>
            </a:fld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3077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BCBCBC"/>
              </a:solidFill>
            </a:endParaRPr>
          </a:p>
        </p:txBody>
      </p:sp>
      <p:sp>
        <p:nvSpPr>
          <p:cNvPr id="307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DB358012-2DAA-4118-B680-D4667E69CF9C}" type="slidenum">
              <a:rPr lang="zh-CN" altLang="en-US" sz="1200">
                <a:solidFill>
                  <a:srgbClr val="BCBCBC"/>
                </a:solidFill>
              </a:rPr>
              <a:t>‹#›</a:t>
            </a:fld>
            <a:endParaRPr lang="zh-CN" altLang="en-US" sz="1200">
              <a:solidFill>
                <a:srgbClr val="BCBCB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BCBCBC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F2D8465F-38AC-40D8-8636-19B918A201CB}" type="slidenum">
              <a:rPr lang="en-US" altLang="zh-CN" sz="1200">
                <a:solidFill>
                  <a:srgbClr val="BCBCBC"/>
                </a:solidFill>
              </a:rPr>
              <a:t>‹#›</a:t>
            </a:fld>
            <a:endParaRPr lang="en-US" altLang="zh-CN" sz="1200">
              <a:solidFill>
                <a:srgbClr val="BCBCB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A16FD89F-0631-48EF-B739-7E82C9A63515}" type="slidenum">
              <a:rPr lang="en-US" altLang="zh-CN" sz="1200">
                <a:solidFill>
                  <a:srgbClr val="BCBCBC"/>
                </a:solidFill>
              </a:rPr>
              <a:t>‹#›</a:t>
            </a:fld>
            <a:endParaRPr lang="en-US" altLang="zh-CN" sz="1200">
              <a:solidFill>
                <a:srgbClr val="BCBCB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日期占位符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7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BCBCBC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F2D8465F-38AC-40D8-8636-19B918A201CB}" type="slidenum">
              <a:rPr lang="en-US" altLang="zh-CN" sz="1200">
                <a:solidFill>
                  <a:srgbClr val="BCBCBC"/>
                </a:solidFill>
              </a:rPr>
              <a:t>‹#›</a:t>
            </a:fld>
            <a:endParaRPr lang="en-US" altLang="zh-CN" sz="1200">
              <a:solidFill>
                <a:srgbClr val="BCBCB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日期占位符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9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BCBCBC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F2D8465F-38AC-40D8-8636-19B918A201CB}" type="slidenum">
              <a:rPr lang="en-US" altLang="zh-CN" sz="1200">
                <a:solidFill>
                  <a:srgbClr val="BCBCBC"/>
                </a:solidFill>
              </a:rPr>
              <a:t>‹#›</a:t>
            </a:fld>
            <a:endParaRPr lang="en-US" altLang="zh-CN" sz="1200">
              <a:solidFill>
                <a:srgbClr val="BCBCB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5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BCBCBC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F2D8465F-38AC-40D8-8636-19B918A201CB}" type="slidenum">
              <a:rPr lang="en-US" altLang="zh-CN" sz="1200">
                <a:solidFill>
                  <a:srgbClr val="BCBCBC"/>
                </a:solidFill>
              </a:rPr>
              <a:t>‹#›</a:t>
            </a:fld>
            <a:endParaRPr lang="en-US" altLang="zh-CN" sz="1200">
              <a:solidFill>
                <a:srgbClr val="BCBCB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4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BCBCBC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F2D8465F-38AC-40D8-8636-19B918A201CB}" type="slidenum">
              <a:rPr lang="en-US" altLang="zh-CN" sz="1200">
                <a:solidFill>
                  <a:srgbClr val="BCBCBC"/>
                </a:solidFill>
              </a:rPr>
              <a:t>‹#›</a:t>
            </a:fld>
            <a:endParaRPr lang="en-US" altLang="zh-CN" sz="1200">
              <a:solidFill>
                <a:srgbClr val="BCBCB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日期占位符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7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BCBCBC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F2D8465F-38AC-40D8-8636-19B918A201CB}" type="slidenum">
              <a:rPr lang="en-US" altLang="zh-CN" sz="1200">
                <a:solidFill>
                  <a:srgbClr val="BCBCBC"/>
                </a:solidFill>
              </a:rPr>
              <a:t>‹#›</a:t>
            </a:fld>
            <a:endParaRPr lang="en-US" altLang="zh-CN" sz="1200">
              <a:solidFill>
                <a:srgbClr val="BCBCB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>
            <a:lvl1pPr indent="0">
              <a:buNone/>
              <a:defRPr sz="3200"/>
            </a:lvl1pPr>
          </a:lstStyle>
          <a:p>
            <a:pPr marL="54800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7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BCBCBC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F2D8465F-38AC-40D8-8636-19B918A201CB}" type="slidenum">
              <a:rPr lang="en-US" altLang="zh-CN" sz="1200">
                <a:solidFill>
                  <a:srgbClr val="BCBCBC"/>
                </a:solidFill>
              </a:rPr>
              <a:t>‹#›</a:t>
            </a:fld>
            <a:endParaRPr lang="en-US" altLang="zh-CN" sz="1200">
              <a:solidFill>
                <a:srgbClr val="BCBCBC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2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0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100" b="1" kern="120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 pitchFamily="34" charset="0"/>
                <a:ea typeface="黑体" pitchFamily="49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548005" indent="-41148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lang="zh-CN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25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lang="zh-CN" alt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88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 3" pitchFamily="18" charset="2"/>
              <a:buChar char="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955" indent="-18288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 2" pitchFamily="18" charset="2"/>
              <a:buChar char="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665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255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lang="zh-CN" alt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55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lang="zh-CN" altLang="en-US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1029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 anchorCtr="0"/>
          <a:lstStyle>
            <a:defPPr>
              <a:defRPr lang="zh-CN"/>
            </a:defPPr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200" b="0" i="0" u="none" baseline="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en-US" altLang="zh-CN" sz="1200">
              <a:solidFill>
                <a:srgbClr val="BCBCBC"/>
              </a:solidFill>
            </a:endParaRPr>
          </a:p>
        </p:txBody>
      </p:sp>
      <p:sp>
        <p:nvSpPr>
          <p:cNvPr id="1030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BCBCBC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F2D8465F-38AC-40D8-8636-19B918A201CB}" type="slidenum">
              <a:rPr lang="en-US" altLang="zh-CN" sz="1200">
                <a:solidFill>
                  <a:srgbClr val="BCBCBC"/>
                </a:solidFill>
              </a:rPr>
              <a:t>‹#›</a:t>
            </a:fld>
            <a:endParaRPr lang="en-US" altLang="zh-CN" sz="1200">
              <a:solidFill>
                <a:srgbClr val="BCBCBC"/>
              </a:solidFill>
            </a:endParaRPr>
          </a:p>
        </p:txBody>
      </p:sp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ransition/>
  <p:txStyles>
    <p:titleStyle>
      <a:lvl1pPr marL="0" indent="0" algn="ctr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100" b="1" kern="1200">
          <a:ln w="6350">
            <a:noFill/>
          </a:ln>
          <a:solidFill>
            <a:schemeClr val="tx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Lucida Sans" pitchFamily="34" charset="0"/>
          <a:ea typeface="黑体" pitchFamily="49" charset="-122"/>
          <a:cs typeface="+mj-cs"/>
        </a:defRPr>
      </a:lvl1pPr>
    </p:titleStyle>
    <p:bodyStyle>
      <a:lvl1pPr marL="548005" indent="-41148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2575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88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955" indent="-18288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0FA810D-61A9-8228-A1B8-BEF390E44B6E}"/>
              </a:ext>
            </a:extLst>
          </p:cNvPr>
          <p:cNvSpPr txBox="1"/>
          <p:nvPr/>
        </p:nvSpPr>
        <p:spPr>
          <a:xfrm>
            <a:off x="1547664" y="2132856"/>
            <a:ext cx="71287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在数学练习中培养     学生的高阶思维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9659208-21F8-A1D9-A763-C935F07B896F}"/>
              </a:ext>
            </a:extLst>
          </p:cNvPr>
          <p:cNvSpPr txBox="1"/>
          <p:nvPr/>
        </p:nvSpPr>
        <p:spPr>
          <a:xfrm>
            <a:off x="2307959" y="5301208"/>
            <a:ext cx="61842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泸县福集镇龙脑桥中心小学校沙土校点</a:t>
            </a:r>
            <a:r>
              <a:rPr lang="en-US" altLang="zh-CN" sz="2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 sz="2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赵世江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9" name="Text Box 51"/>
          <p:cNvSpPr/>
          <p:nvPr/>
        </p:nvSpPr>
        <p:spPr>
          <a:xfrm>
            <a:off x="419100" y="5267325"/>
            <a:ext cx="53816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solidFill>
                  <a:srgbClr val="00B050"/>
                </a:solidFill>
                <a:latin typeface="黑体" panose="02010609060101010101" pitchFamily="49" charset="-122"/>
                <a:ea typeface="黑体" pitchFamily="49" charset="-122"/>
              </a:rPr>
              <a:t>0</a:t>
            </a:r>
          </a:p>
        </p:txBody>
      </p:sp>
      <p:sp>
        <p:nvSpPr>
          <p:cNvPr id="15410" name="Text Box 52"/>
          <p:cNvSpPr/>
          <p:nvPr/>
        </p:nvSpPr>
        <p:spPr>
          <a:xfrm>
            <a:off x="271463" y="403225"/>
            <a:ext cx="4846636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（一）、用数对表示公园中下列各点的位置</a:t>
            </a:r>
          </a:p>
        </p:txBody>
      </p:sp>
      <p:sp>
        <p:nvSpPr>
          <p:cNvPr id="15411" name="Oval 53"/>
          <p:cNvSpPr/>
          <p:nvPr/>
        </p:nvSpPr>
        <p:spPr>
          <a:xfrm>
            <a:off x="1873250" y="2225675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5412" name="Text Box 54"/>
          <p:cNvSpPr/>
          <p:nvPr/>
        </p:nvSpPr>
        <p:spPr>
          <a:xfrm>
            <a:off x="1027113" y="1689100"/>
            <a:ext cx="15367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800">
                <a:solidFill>
                  <a:srgbClr val="00B050"/>
                </a:solidFill>
                <a:ea typeface="黑体" pitchFamily="49" charset="-122"/>
              </a:rPr>
              <a:t>百鸟园</a:t>
            </a:r>
          </a:p>
        </p:txBody>
      </p:sp>
      <p:sp>
        <p:nvSpPr>
          <p:cNvPr id="15413" name="Text Box 55"/>
          <p:cNvSpPr/>
          <p:nvPr/>
        </p:nvSpPr>
        <p:spPr>
          <a:xfrm>
            <a:off x="1703388" y="5297488"/>
            <a:ext cx="5381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solidFill>
                  <a:srgbClr val="00B050"/>
                </a:solidFill>
                <a:latin typeface="黑体" panose="02010609060101010101" pitchFamily="49" charset="-122"/>
                <a:ea typeface="黑体" pitchFamily="49" charset="-122"/>
              </a:rPr>
              <a:t>3</a:t>
            </a:r>
          </a:p>
        </p:txBody>
      </p:sp>
      <p:sp>
        <p:nvSpPr>
          <p:cNvPr id="15414" name="Text Box 56"/>
          <p:cNvSpPr/>
          <p:nvPr/>
        </p:nvSpPr>
        <p:spPr>
          <a:xfrm>
            <a:off x="385763" y="2022475"/>
            <a:ext cx="53816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solidFill>
                  <a:srgbClr val="00B050"/>
                </a:solidFill>
                <a:latin typeface="黑体" panose="02010609060101010101" pitchFamily="49" charset="-122"/>
                <a:ea typeface="黑体" pitchFamily="49" charset="-122"/>
              </a:rPr>
              <a:t>8</a:t>
            </a:r>
          </a:p>
        </p:txBody>
      </p:sp>
      <p:grpSp>
        <p:nvGrpSpPr>
          <p:cNvPr id="15415" name="Group 60"/>
          <p:cNvGrpSpPr/>
          <p:nvPr/>
        </p:nvGrpSpPr>
        <p:grpSpPr>
          <a:xfrm>
            <a:off x="1449388" y="2320925"/>
            <a:ext cx="1954212" cy="523875"/>
            <a:chOff x="4289" y="1446"/>
            <a:chExt cx="1231" cy="330"/>
          </a:xfrm>
        </p:grpSpPr>
        <p:sp>
          <p:nvSpPr>
            <p:cNvPr id="15416" name="Text Box 58"/>
            <p:cNvSpPr/>
            <p:nvPr/>
          </p:nvSpPr>
          <p:spPr>
            <a:xfrm>
              <a:off x="4289" y="1449"/>
              <a:ext cx="12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3</a:t>
              </a:r>
              <a:r>
                <a:rPr lang="zh-CN" altLang="en-US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15417" name="Rectangle 59"/>
            <p:cNvSpPr/>
            <p:nvPr/>
          </p:nvSpPr>
          <p:spPr>
            <a:xfrm>
              <a:off x="4734" y="1446"/>
              <a:ext cx="454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8</a:t>
              </a:r>
              <a:r>
                <a:rPr lang="zh-CN" altLang="en-US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）</a:t>
              </a:r>
            </a:p>
          </p:txBody>
        </p:sp>
      </p:grpSp>
      <p:grpSp>
        <p:nvGrpSpPr>
          <p:cNvPr id="15418" name="Group 63"/>
          <p:cNvGrpSpPr/>
          <p:nvPr/>
        </p:nvGrpSpPr>
        <p:grpSpPr>
          <a:xfrm>
            <a:off x="647700" y="4014788"/>
            <a:ext cx="1536700" cy="660400"/>
            <a:chOff x="408" y="2529"/>
            <a:chExt cx="968" cy="416"/>
          </a:xfrm>
        </p:grpSpPr>
        <p:sp>
          <p:nvSpPr>
            <p:cNvPr id="15419" name="Oval 61"/>
            <p:cNvSpPr/>
            <p:nvPr/>
          </p:nvSpPr>
          <p:spPr>
            <a:xfrm>
              <a:off x="950" y="2836"/>
              <a:ext cx="109" cy="109"/>
            </a:xfrm>
            <a:prstGeom prst="ellipse">
              <a:avLst/>
            </a:prstGeom>
            <a:solidFill>
              <a:srgbClr val="FF0000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>
                <a:solidFill>
                  <a:srgbClr val="00B050"/>
                </a:solidFill>
              </a:endParaRPr>
            </a:p>
          </p:txBody>
        </p:sp>
        <p:sp>
          <p:nvSpPr>
            <p:cNvPr id="15420" name="Text Box 62"/>
            <p:cNvSpPr/>
            <p:nvPr/>
          </p:nvSpPr>
          <p:spPr>
            <a:xfrm>
              <a:off x="408" y="2529"/>
              <a:ext cx="968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B050"/>
                  </a:solidFill>
                  <a:ea typeface="黑体" pitchFamily="49" charset="-122"/>
                </a:rPr>
                <a:t>天鹅湖</a:t>
              </a:r>
            </a:p>
          </p:txBody>
        </p:sp>
      </p:grpSp>
      <p:sp>
        <p:nvSpPr>
          <p:cNvPr id="15421" name="Text Box 64"/>
          <p:cNvSpPr/>
          <p:nvPr/>
        </p:nvSpPr>
        <p:spPr>
          <a:xfrm>
            <a:off x="387350" y="4322763"/>
            <a:ext cx="5381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dirty="0">
                <a:solidFill>
                  <a:srgbClr val="00B050"/>
                </a:solidFill>
                <a:latin typeface="黑体" panose="02010609060101010101" pitchFamily="49" charset="-122"/>
                <a:ea typeface="黑体" pitchFamily="49" charset="-122"/>
              </a:rPr>
              <a:t>2</a:t>
            </a:r>
          </a:p>
        </p:txBody>
      </p:sp>
      <p:sp>
        <p:nvSpPr>
          <p:cNvPr id="15422" name="Text Box 65"/>
          <p:cNvSpPr/>
          <p:nvPr/>
        </p:nvSpPr>
        <p:spPr>
          <a:xfrm>
            <a:off x="1323975" y="5286375"/>
            <a:ext cx="53816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solidFill>
                  <a:srgbClr val="00B050"/>
                </a:solidFill>
                <a:latin typeface="黑体" panose="02010609060101010101" pitchFamily="49" charset="-122"/>
                <a:ea typeface="黑体" pitchFamily="49" charset="-122"/>
              </a:rPr>
              <a:t>2</a:t>
            </a:r>
          </a:p>
        </p:txBody>
      </p:sp>
      <p:grpSp>
        <p:nvGrpSpPr>
          <p:cNvPr id="15423" name="Group 66"/>
          <p:cNvGrpSpPr/>
          <p:nvPr/>
        </p:nvGrpSpPr>
        <p:grpSpPr>
          <a:xfrm>
            <a:off x="1044575" y="4633913"/>
            <a:ext cx="1954213" cy="523875"/>
            <a:chOff x="4289" y="1446"/>
            <a:chExt cx="1231" cy="330"/>
          </a:xfrm>
        </p:grpSpPr>
        <p:sp>
          <p:nvSpPr>
            <p:cNvPr id="15424" name="Text Box 67"/>
            <p:cNvSpPr/>
            <p:nvPr/>
          </p:nvSpPr>
          <p:spPr>
            <a:xfrm>
              <a:off x="4289" y="1449"/>
              <a:ext cx="12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2</a:t>
              </a:r>
              <a:r>
                <a:rPr lang="zh-CN" altLang="en-US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15425" name="Rectangle 68"/>
            <p:cNvSpPr/>
            <p:nvPr/>
          </p:nvSpPr>
          <p:spPr>
            <a:xfrm>
              <a:off x="4734" y="1446"/>
              <a:ext cx="454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2</a:t>
              </a:r>
              <a:r>
                <a:rPr lang="zh-CN" altLang="en-US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）</a:t>
              </a:r>
            </a:p>
          </p:txBody>
        </p:sp>
      </p:grpSp>
      <p:grpSp>
        <p:nvGrpSpPr>
          <p:cNvPr id="15427" name="Group 77"/>
          <p:cNvGrpSpPr/>
          <p:nvPr/>
        </p:nvGrpSpPr>
        <p:grpSpPr>
          <a:xfrm>
            <a:off x="2576513" y="5321300"/>
            <a:ext cx="1439862" cy="523875"/>
            <a:chOff x="1619" y="3668"/>
            <a:chExt cx="907" cy="330"/>
          </a:xfrm>
        </p:grpSpPr>
        <p:sp>
          <p:nvSpPr>
            <p:cNvPr id="15428" name="Text Box 75"/>
            <p:cNvSpPr/>
            <p:nvPr/>
          </p:nvSpPr>
          <p:spPr>
            <a:xfrm>
              <a:off x="1619" y="3671"/>
              <a:ext cx="707" cy="327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2800" dirty="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6</a:t>
              </a:r>
              <a:r>
                <a:rPr lang="zh-CN" altLang="en-US" sz="2800" dirty="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15429" name="Rectangle 76"/>
            <p:cNvSpPr/>
            <p:nvPr/>
          </p:nvSpPr>
          <p:spPr>
            <a:xfrm>
              <a:off x="2072" y="3668"/>
              <a:ext cx="454" cy="327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0</a:t>
              </a:r>
              <a:r>
                <a:rPr lang="zh-CN" altLang="en-US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）</a:t>
              </a:r>
            </a:p>
          </p:txBody>
        </p:sp>
      </p:grpSp>
      <p:grpSp>
        <p:nvGrpSpPr>
          <p:cNvPr id="15387" name="Group 29"/>
          <p:cNvGrpSpPr/>
          <p:nvPr/>
        </p:nvGrpSpPr>
        <p:grpSpPr>
          <a:xfrm>
            <a:off x="390525" y="1643063"/>
            <a:ext cx="538163" cy="3579812"/>
            <a:chOff x="210" y="1035"/>
            <a:chExt cx="339" cy="2255"/>
          </a:xfrm>
        </p:grpSpPr>
        <p:sp>
          <p:nvSpPr>
            <p:cNvPr id="15388" name="Text Box 30"/>
            <p:cNvSpPr/>
            <p:nvPr/>
          </p:nvSpPr>
          <p:spPr>
            <a:xfrm>
              <a:off x="210" y="2963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15389" name="Text Box 31"/>
            <p:cNvSpPr/>
            <p:nvPr/>
          </p:nvSpPr>
          <p:spPr>
            <a:xfrm>
              <a:off x="210" y="2722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2</a:t>
              </a:r>
            </a:p>
          </p:txBody>
        </p:sp>
        <p:sp>
          <p:nvSpPr>
            <p:cNvPr id="15390" name="Text Box 32"/>
            <p:cNvSpPr/>
            <p:nvPr/>
          </p:nvSpPr>
          <p:spPr>
            <a:xfrm>
              <a:off x="210" y="2481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3</a:t>
              </a:r>
            </a:p>
          </p:txBody>
        </p:sp>
        <p:sp>
          <p:nvSpPr>
            <p:cNvPr id="15391" name="Text Box 33"/>
            <p:cNvSpPr/>
            <p:nvPr/>
          </p:nvSpPr>
          <p:spPr>
            <a:xfrm>
              <a:off x="210" y="2240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4</a:t>
              </a:r>
            </a:p>
          </p:txBody>
        </p:sp>
        <p:sp>
          <p:nvSpPr>
            <p:cNvPr id="15392" name="Text Box 34"/>
            <p:cNvSpPr/>
            <p:nvPr/>
          </p:nvSpPr>
          <p:spPr>
            <a:xfrm>
              <a:off x="210" y="1999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5</a:t>
              </a:r>
            </a:p>
          </p:txBody>
        </p:sp>
        <p:sp>
          <p:nvSpPr>
            <p:cNvPr id="15393" name="Text Box 35"/>
            <p:cNvSpPr/>
            <p:nvPr/>
          </p:nvSpPr>
          <p:spPr>
            <a:xfrm>
              <a:off x="210" y="175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6</a:t>
              </a:r>
            </a:p>
          </p:txBody>
        </p:sp>
        <p:sp>
          <p:nvSpPr>
            <p:cNvPr id="15394" name="Text Box 36"/>
            <p:cNvSpPr/>
            <p:nvPr/>
          </p:nvSpPr>
          <p:spPr>
            <a:xfrm>
              <a:off x="210" y="1517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15395" name="Text Box 37"/>
            <p:cNvSpPr/>
            <p:nvPr/>
          </p:nvSpPr>
          <p:spPr>
            <a:xfrm>
              <a:off x="210" y="1276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8</a:t>
              </a:r>
            </a:p>
          </p:txBody>
        </p:sp>
        <p:sp>
          <p:nvSpPr>
            <p:cNvPr id="15396" name="Text Box 38"/>
            <p:cNvSpPr/>
            <p:nvPr/>
          </p:nvSpPr>
          <p:spPr>
            <a:xfrm>
              <a:off x="210" y="1035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9</a:t>
              </a:r>
            </a:p>
          </p:txBody>
        </p:sp>
      </p:grpSp>
      <p:grpSp>
        <p:nvGrpSpPr>
          <p:cNvPr id="15397" name="Group 39"/>
          <p:cNvGrpSpPr/>
          <p:nvPr/>
        </p:nvGrpSpPr>
        <p:grpSpPr>
          <a:xfrm>
            <a:off x="942975" y="5299075"/>
            <a:ext cx="4432300" cy="527050"/>
            <a:chOff x="603" y="3338"/>
            <a:chExt cx="2792" cy="332"/>
          </a:xfrm>
        </p:grpSpPr>
        <p:sp>
          <p:nvSpPr>
            <p:cNvPr id="15398" name="Text Box 40"/>
            <p:cNvSpPr/>
            <p:nvPr/>
          </p:nvSpPr>
          <p:spPr>
            <a:xfrm>
              <a:off x="603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15399" name="Text Box 41"/>
            <p:cNvSpPr/>
            <p:nvPr/>
          </p:nvSpPr>
          <p:spPr>
            <a:xfrm>
              <a:off x="843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2</a:t>
              </a:r>
            </a:p>
          </p:txBody>
        </p:sp>
        <p:sp>
          <p:nvSpPr>
            <p:cNvPr id="15400" name="Text Box 42"/>
            <p:cNvSpPr/>
            <p:nvPr/>
          </p:nvSpPr>
          <p:spPr>
            <a:xfrm>
              <a:off x="1082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3</a:t>
              </a:r>
            </a:p>
          </p:txBody>
        </p:sp>
        <p:sp>
          <p:nvSpPr>
            <p:cNvPr id="15401" name="Text Box 43"/>
            <p:cNvSpPr/>
            <p:nvPr/>
          </p:nvSpPr>
          <p:spPr>
            <a:xfrm>
              <a:off x="1321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4</a:t>
              </a:r>
            </a:p>
          </p:txBody>
        </p:sp>
        <p:sp>
          <p:nvSpPr>
            <p:cNvPr id="15402" name="Text Box 44"/>
            <p:cNvSpPr/>
            <p:nvPr/>
          </p:nvSpPr>
          <p:spPr>
            <a:xfrm>
              <a:off x="1560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5</a:t>
              </a:r>
            </a:p>
          </p:txBody>
        </p:sp>
        <p:sp>
          <p:nvSpPr>
            <p:cNvPr id="15403" name="Text Box 45"/>
            <p:cNvSpPr/>
            <p:nvPr/>
          </p:nvSpPr>
          <p:spPr>
            <a:xfrm>
              <a:off x="1800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6</a:t>
              </a:r>
            </a:p>
          </p:txBody>
        </p:sp>
        <p:sp>
          <p:nvSpPr>
            <p:cNvPr id="15404" name="Text Box 46"/>
            <p:cNvSpPr/>
            <p:nvPr/>
          </p:nvSpPr>
          <p:spPr>
            <a:xfrm>
              <a:off x="2039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15405" name="Text Box 47"/>
            <p:cNvSpPr/>
            <p:nvPr/>
          </p:nvSpPr>
          <p:spPr>
            <a:xfrm>
              <a:off x="2517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9</a:t>
              </a:r>
            </a:p>
          </p:txBody>
        </p:sp>
        <p:sp>
          <p:nvSpPr>
            <p:cNvPr id="15406" name="Text Box 48"/>
            <p:cNvSpPr/>
            <p:nvPr/>
          </p:nvSpPr>
          <p:spPr>
            <a:xfrm>
              <a:off x="2278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8</a:t>
              </a:r>
            </a:p>
          </p:txBody>
        </p:sp>
        <p:sp>
          <p:nvSpPr>
            <p:cNvPr id="15407" name="Text Box 49"/>
            <p:cNvSpPr/>
            <p:nvPr/>
          </p:nvSpPr>
          <p:spPr>
            <a:xfrm>
              <a:off x="2964" y="3339"/>
              <a:ext cx="4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11</a:t>
              </a:r>
            </a:p>
          </p:txBody>
        </p:sp>
        <p:sp>
          <p:nvSpPr>
            <p:cNvPr id="15408" name="Text Box 50"/>
            <p:cNvSpPr/>
            <p:nvPr/>
          </p:nvSpPr>
          <p:spPr>
            <a:xfrm>
              <a:off x="2677" y="3343"/>
              <a:ext cx="467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10</a:t>
              </a:r>
            </a:p>
          </p:txBody>
        </p:sp>
      </p:grpSp>
      <p:sp>
        <p:nvSpPr>
          <p:cNvPr id="15426" name="Text Box 73"/>
          <p:cNvSpPr/>
          <p:nvPr/>
        </p:nvSpPr>
        <p:spPr>
          <a:xfrm>
            <a:off x="414338" y="5264150"/>
            <a:ext cx="53816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solidFill>
                  <a:srgbClr val="00B050"/>
                </a:solidFill>
                <a:latin typeface="黑体" panose="02010609060101010101" pitchFamily="49" charset="-122"/>
                <a:ea typeface="黑体" pitchFamily="49" charset="-122"/>
              </a:rPr>
              <a:t>0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F880390-C9E5-4EED-B1DB-3559B8D2CD70}"/>
              </a:ext>
            </a:extLst>
          </p:cNvPr>
          <p:cNvGrpSpPr/>
          <p:nvPr/>
        </p:nvGrpSpPr>
        <p:grpSpPr>
          <a:xfrm>
            <a:off x="823913" y="1637505"/>
            <a:ext cx="4511675" cy="3759200"/>
            <a:chOff x="823913" y="1637505"/>
            <a:chExt cx="4511675" cy="3759200"/>
          </a:xfrm>
        </p:grpSpPr>
        <p:grpSp>
          <p:nvGrpSpPr>
            <p:cNvPr id="15361" name="Group 2"/>
            <p:cNvGrpSpPr/>
            <p:nvPr/>
          </p:nvGrpSpPr>
          <p:grpSpPr>
            <a:xfrm>
              <a:off x="851695" y="1948655"/>
              <a:ext cx="4168775" cy="3422650"/>
              <a:chOff x="601" y="1470"/>
              <a:chExt cx="3175" cy="2156"/>
            </a:xfrm>
          </p:grpSpPr>
          <p:cxnSp>
            <p:nvCxnSpPr>
              <p:cNvPr id="15362" name="Line 3"/>
              <p:cNvCxnSpPr/>
              <p:nvPr/>
            </p:nvCxnSpPr>
            <p:spPr>
              <a:xfrm>
                <a:off x="601" y="1470"/>
                <a:ext cx="3175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63" name="Line 4"/>
              <p:cNvCxnSpPr/>
              <p:nvPr/>
            </p:nvCxnSpPr>
            <p:spPr>
              <a:xfrm>
                <a:off x="601" y="1709"/>
                <a:ext cx="3175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64" name="Line 5"/>
              <p:cNvCxnSpPr/>
              <p:nvPr/>
            </p:nvCxnSpPr>
            <p:spPr>
              <a:xfrm>
                <a:off x="601" y="1949"/>
                <a:ext cx="3175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65" name="Line 6"/>
              <p:cNvCxnSpPr/>
              <p:nvPr/>
            </p:nvCxnSpPr>
            <p:spPr>
              <a:xfrm>
                <a:off x="601" y="2188"/>
                <a:ext cx="3175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66" name="Line 7"/>
              <p:cNvCxnSpPr/>
              <p:nvPr/>
            </p:nvCxnSpPr>
            <p:spPr>
              <a:xfrm>
                <a:off x="601" y="2428"/>
                <a:ext cx="3175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67" name="Line 8"/>
              <p:cNvCxnSpPr/>
              <p:nvPr/>
            </p:nvCxnSpPr>
            <p:spPr>
              <a:xfrm>
                <a:off x="601" y="2667"/>
                <a:ext cx="3175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68" name="Line 9"/>
              <p:cNvCxnSpPr/>
              <p:nvPr/>
            </p:nvCxnSpPr>
            <p:spPr>
              <a:xfrm>
                <a:off x="601" y="2907"/>
                <a:ext cx="3175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69" name="Line 10"/>
              <p:cNvCxnSpPr/>
              <p:nvPr/>
            </p:nvCxnSpPr>
            <p:spPr>
              <a:xfrm>
                <a:off x="601" y="3146"/>
                <a:ext cx="3175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70" name="Line 11"/>
              <p:cNvCxnSpPr/>
              <p:nvPr/>
            </p:nvCxnSpPr>
            <p:spPr>
              <a:xfrm>
                <a:off x="601" y="3386"/>
                <a:ext cx="3175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71" name="Line 12"/>
              <p:cNvCxnSpPr/>
              <p:nvPr/>
            </p:nvCxnSpPr>
            <p:spPr>
              <a:xfrm>
                <a:off x="601" y="3626"/>
                <a:ext cx="3175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</p:grpSp>
        <p:grpSp>
          <p:nvGrpSpPr>
            <p:cNvPr id="15372" name="Group 13"/>
            <p:cNvGrpSpPr/>
            <p:nvPr/>
          </p:nvGrpSpPr>
          <p:grpSpPr>
            <a:xfrm>
              <a:off x="839791" y="1952624"/>
              <a:ext cx="4186237" cy="3433763"/>
              <a:chOff x="529" y="1019"/>
              <a:chExt cx="2637" cy="2365"/>
            </a:xfrm>
          </p:grpSpPr>
          <p:cxnSp>
            <p:nvCxnSpPr>
              <p:cNvPr id="15373" name="Line 14"/>
              <p:cNvCxnSpPr/>
              <p:nvPr/>
            </p:nvCxnSpPr>
            <p:spPr>
              <a:xfrm rot="5400000">
                <a:off x="1504" y="2200"/>
                <a:ext cx="2362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74" name="Line 15"/>
              <p:cNvCxnSpPr/>
              <p:nvPr/>
            </p:nvCxnSpPr>
            <p:spPr>
              <a:xfrm rot="5400000">
                <a:off x="1265" y="2200"/>
                <a:ext cx="2362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75" name="Line 16"/>
              <p:cNvCxnSpPr/>
              <p:nvPr/>
            </p:nvCxnSpPr>
            <p:spPr>
              <a:xfrm rot="5400000">
                <a:off x="1025" y="2200"/>
                <a:ext cx="2362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76" name="Line 17"/>
              <p:cNvCxnSpPr/>
              <p:nvPr/>
            </p:nvCxnSpPr>
            <p:spPr>
              <a:xfrm rot="5400000">
                <a:off x="786" y="2200"/>
                <a:ext cx="2362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77" name="Line 18"/>
              <p:cNvCxnSpPr/>
              <p:nvPr/>
            </p:nvCxnSpPr>
            <p:spPr>
              <a:xfrm rot="5400000">
                <a:off x="546" y="2200"/>
                <a:ext cx="2362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78" name="Line 19"/>
              <p:cNvCxnSpPr/>
              <p:nvPr/>
            </p:nvCxnSpPr>
            <p:spPr>
              <a:xfrm rot="5400000">
                <a:off x="307" y="2200"/>
                <a:ext cx="2362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79" name="Line 20"/>
              <p:cNvCxnSpPr/>
              <p:nvPr/>
            </p:nvCxnSpPr>
            <p:spPr>
              <a:xfrm rot="5400000">
                <a:off x="67" y="2200"/>
                <a:ext cx="2362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80" name="Line 21"/>
              <p:cNvCxnSpPr/>
              <p:nvPr/>
            </p:nvCxnSpPr>
            <p:spPr>
              <a:xfrm rot="5400000">
                <a:off x="-172" y="2200"/>
                <a:ext cx="2362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81" name="Line 22"/>
              <p:cNvCxnSpPr/>
              <p:nvPr/>
            </p:nvCxnSpPr>
            <p:spPr>
              <a:xfrm rot="5400000">
                <a:off x="-412" y="2200"/>
                <a:ext cx="2362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82" name="Line 23"/>
              <p:cNvCxnSpPr/>
              <p:nvPr/>
            </p:nvCxnSpPr>
            <p:spPr>
              <a:xfrm rot="5400000">
                <a:off x="-652" y="2200"/>
                <a:ext cx="2362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83" name="Line 24"/>
              <p:cNvCxnSpPr/>
              <p:nvPr/>
            </p:nvCxnSpPr>
            <p:spPr>
              <a:xfrm rot="5400000">
                <a:off x="1985" y="2203"/>
                <a:ext cx="2362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84" name="Line 25"/>
              <p:cNvCxnSpPr/>
              <p:nvPr/>
            </p:nvCxnSpPr>
            <p:spPr>
              <a:xfrm rot="5400000">
                <a:off x="1746" y="2203"/>
                <a:ext cx="2362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  <p:cxnSp>
            <p:nvCxnSpPr>
              <p:cNvPr id="15385" name="Line 26"/>
              <p:cNvCxnSpPr/>
              <p:nvPr/>
            </p:nvCxnSpPr>
            <p:spPr>
              <a:xfrm rot="5400000">
                <a:off x="1506" y="2203"/>
                <a:ext cx="2362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round/>
              </a:ln>
            </p:spPr>
          </p:cxnSp>
        </p:grpSp>
        <p:cxnSp>
          <p:nvCxnSpPr>
            <p:cNvPr id="15386" name="Line 27"/>
            <p:cNvCxnSpPr/>
            <p:nvPr/>
          </p:nvCxnSpPr>
          <p:spPr>
            <a:xfrm flipH="1">
              <a:off x="850902" y="1637505"/>
              <a:ext cx="0" cy="37592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</p:spPr>
        </p:cxnSp>
        <p:cxnSp>
          <p:nvCxnSpPr>
            <p:cNvPr id="15430" name="Line 28"/>
            <p:cNvCxnSpPr/>
            <p:nvPr/>
          </p:nvCxnSpPr>
          <p:spPr>
            <a:xfrm flipH="1">
              <a:off x="823913" y="5353050"/>
              <a:ext cx="4511675" cy="142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</p:spPr>
        </p:cxnSp>
      </p:grpSp>
      <p:grpSp>
        <p:nvGrpSpPr>
          <p:cNvPr id="15431" name="Group 70"/>
          <p:cNvGrpSpPr/>
          <p:nvPr/>
        </p:nvGrpSpPr>
        <p:grpSpPr>
          <a:xfrm>
            <a:off x="2173288" y="4778375"/>
            <a:ext cx="1536700" cy="660400"/>
            <a:chOff x="408" y="2529"/>
            <a:chExt cx="968" cy="416"/>
          </a:xfrm>
        </p:grpSpPr>
        <p:sp>
          <p:nvSpPr>
            <p:cNvPr id="15432" name="Oval 71"/>
            <p:cNvSpPr/>
            <p:nvPr/>
          </p:nvSpPr>
          <p:spPr>
            <a:xfrm>
              <a:off x="950" y="2836"/>
              <a:ext cx="109" cy="109"/>
            </a:xfrm>
            <a:prstGeom prst="ellipse">
              <a:avLst/>
            </a:prstGeom>
            <a:solidFill>
              <a:srgbClr val="FF0000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>
                <a:solidFill>
                  <a:srgbClr val="00B050"/>
                </a:solidFill>
              </a:endParaRPr>
            </a:p>
          </p:txBody>
        </p:sp>
        <p:sp>
          <p:nvSpPr>
            <p:cNvPr id="15433" name="Text Box 72"/>
            <p:cNvSpPr/>
            <p:nvPr/>
          </p:nvSpPr>
          <p:spPr>
            <a:xfrm>
              <a:off x="408" y="2529"/>
              <a:ext cx="968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zh-CN" altLang="en-US" sz="2800">
                  <a:solidFill>
                    <a:srgbClr val="00B050"/>
                  </a:solidFill>
                  <a:ea typeface="黑体" pitchFamily="49" charset="-122"/>
                </a:rPr>
                <a:t>大门</a:t>
              </a:r>
            </a:p>
          </p:txBody>
        </p:sp>
      </p:grpSp>
      <p:grpSp>
        <p:nvGrpSpPr>
          <p:cNvPr id="15434" name="Group 79"/>
          <p:cNvGrpSpPr/>
          <p:nvPr/>
        </p:nvGrpSpPr>
        <p:grpSpPr>
          <a:xfrm>
            <a:off x="3290888" y="2517775"/>
            <a:ext cx="1536700" cy="660400"/>
            <a:chOff x="408" y="2529"/>
            <a:chExt cx="968" cy="416"/>
          </a:xfrm>
        </p:grpSpPr>
        <p:sp>
          <p:nvSpPr>
            <p:cNvPr id="15435" name="Oval 80"/>
            <p:cNvSpPr/>
            <p:nvPr/>
          </p:nvSpPr>
          <p:spPr>
            <a:xfrm>
              <a:off x="950" y="2836"/>
              <a:ext cx="109" cy="109"/>
            </a:xfrm>
            <a:prstGeom prst="ellipse">
              <a:avLst/>
            </a:prstGeom>
            <a:solidFill>
              <a:srgbClr val="FF0000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>
                <a:solidFill>
                  <a:srgbClr val="00B050"/>
                </a:solidFill>
              </a:endParaRPr>
            </a:p>
          </p:txBody>
        </p:sp>
        <p:sp>
          <p:nvSpPr>
            <p:cNvPr id="15436" name="Text Box 81"/>
            <p:cNvSpPr/>
            <p:nvPr/>
          </p:nvSpPr>
          <p:spPr>
            <a:xfrm>
              <a:off x="408" y="2529"/>
              <a:ext cx="968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zh-CN" altLang="en-US" sz="2800">
                  <a:solidFill>
                    <a:srgbClr val="00B050"/>
                  </a:solidFill>
                  <a:ea typeface="黑体" pitchFamily="49" charset="-122"/>
                </a:rPr>
                <a:t>猴山</a:t>
              </a:r>
            </a:p>
          </p:txBody>
        </p:sp>
      </p:grpSp>
      <p:sp>
        <p:nvSpPr>
          <p:cNvPr id="15437" name="Text Box 82"/>
          <p:cNvSpPr/>
          <p:nvPr/>
        </p:nvSpPr>
        <p:spPr>
          <a:xfrm>
            <a:off x="387350" y="2786063"/>
            <a:ext cx="5381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solidFill>
                  <a:srgbClr val="00B050"/>
                </a:solidFill>
                <a:latin typeface="黑体" panose="02010609060101010101" pitchFamily="49" charset="-122"/>
                <a:ea typeface="黑体" pitchFamily="49" charset="-122"/>
              </a:rPr>
              <a:t>6</a:t>
            </a:r>
          </a:p>
        </p:txBody>
      </p:sp>
      <p:sp>
        <p:nvSpPr>
          <p:cNvPr id="15438" name="Text Box 83"/>
          <p:cNvSpPr/>
          <p:nvPr/>
        </p:nvSpPr>
        <p:spPr>
          <a:xfrm>
            <a:off x="3978275" y="5299075"/>
            <a:ext cx="53816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solidFill>
                  <a:srgbClr val="00B050"/>
                </a:solidFill>
                <a:latin typeface="黑体" panose="02010609060101010101" pitchFamily="49" charset="-122"/>
                <a:ea typeface="黑体" pitchFamily="49" charset="-122"/>
              </a:rPr>
              <a:t>9</a:t>
            </a:r>
          </a:p>
        </p:txBody>
      </p:sp>
      <p:grpSp>
        <p:nvGrpSpPr>
          <p:cNvPr id="15439" name="Group 100"/>
          <p:cNvGrpSpPr/>
          <p:nvPr/>
        </p:nvGrpSpPr>
        <p:grpSpPr>
          <a:xfrm>
            <a:off x="6046788" y="1819275"/>
            <a:ext cx="2349500" cy="1116013"/>
            <a:chOff x="3809" y="1146"/>
            <a:chExt cx="1480" cy="703"/>
          </a:xfrm>
        </p:grpSpPr>
        <p:grpSp>
          <p:nvGrpSpPr>
            <p:cNvPr id="15440" name="Group 84"/>
            <p:cNvGrpSpPr/>
            <p:nvPr/>
          </p:nvGrpSpPr>
          <p:grpSpPr>
            <a:xfrm>
              <a:off x="4058" y="1519"/>
              <a:ext cx="1231" cy="330"/>
              <a:chOff x="4289" y="1446"/>
              <a:chExt cx="1231" cy="330"/>
            </a:xfrm>
          </p:grpSpPr>
          <p:sp>
            <p:nvSpPr>
              <p:cNvPr id="15441" name="Text Box 85"/>
              <p:cNvSpPr/>
              <p:nvPr/>
            </p:nvSpPr>
            <p:spPr>
              <a:xfrm>
                <a:off x="4289" y="1449"/>
                <a:ext cx="1231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（</a:t>
                </a:r>
                <a:r>
                  <a:rPr lang="en-US" altLang="zh-CN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  <a:r>
                  <a:rPr lang="zh-CN" altLang="en-US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，</a:t>
                </a:r>
              </a:p>
            </p:txBody>
          </p:sp>
          <p:sp>
            <p:nvSpPr>
              <p:cNvPr id="15442" name="Rectangle 86"/>
              <p:cNvSpPr/>
              <p:nvPr/>
            </p:nvSpPr>
            <p:spPr>
              <a:xfrm>
                <a:off x="4734" y="1446"/>
                <a:ext cx="454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  <a:r>
                  <a:rPr lang="zh-CN" altLang="en-US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）</a:t>
                </a:r>
              </a:p>
            </p:txBody>
          </p:sp>
        </p:grpSp>
        <p:grpSp>
          <p:nvGrpSpPr>
            <p:cNvPr id="15443" name="Group 88"/>
            <p:cNvGrpSpPr/>
            <p:nvPr/>
          </p:nvGrpSpPr>
          <p:grpSpPr>
            <a:xfrm>
              <a:off x="3809" y="1146"/>
              <a:ext cx="968" cy="416"/>
              <a:chOff x="408" y="2529"/>
              <a:chExt cx="968" cy="416"/>
            </a:xfrm>
          </p:grpSpPr>
          <p:sp>
            <p:nvSpPr>
              <p:cNvPr id="15444" name="Oval 89"/>
              <p:cNvSpPr/>
              <p:nvPr/>
            </p:nvSpPr>
            <p:spPr>
              <a:xfrm>
                <a:off x="950" y="2836"/>
                <a:ext cx="109" cy="10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endParaRPr lang="zh-CN" alt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15445" name="Text Box 90"/>
              <p:cNvSpPr/>
              <p:nvPr/>
            </p:nvSpPr>
            <p:spPr>
              <a:xfrm>
                <a:off x="408" y="2529"/>
                <a:ext cx="968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00B050"/>
                    </a:solidFill>
                    <a:ea typeface="黑体" pitchFamily="49" charset="-122"/>
                  </a:rPr>
                  <a:t>狮虎山</a:t>
                </a:r>
              </a:p>
            </p:txBody>
          </p:sp>
        </p:grpSp>
      </p:grpSp>
      <p:grpSp>
        <p:nvGrpSpPr>
          <p:cNvPr id="15446" name="Group 91"/>
          <p:cNvGrpSpPr/>
          <p:nvPr/>
        </p:nvGrpSpPr>
        <p:grpSpPr>
          <a:xfrm>
            <a:off x="3802063" y="3098800"/>
            <a:ext cx="1954212" cy="523875"/>
            <a:chOff x="4289" y="1446"/>
            <a:chExt cx="1231" cy="330"/>
          </a:xfrm>
        </p:grpSpPr>
        <p:sp>
          <p:nvSpPr>
            <p:cNvPr id="15447" name="Text Box 92"/>
            <p:cNvSpPr/>
            <p:nvPr/>
          </p:nvSpPr>
          <p:spPr>
            <a:xfrm>
              <a:off x="4289" y="1449"/>
              <a:ext cx="12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9</a:t>
              </a:r>
              <a:r>
                <a:rPr lang="zh-CN" altLang="en-US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15448" name="Rectangle 93"/>
            <p:cNvSpPr/>
            <p:nvPr/>
          </p:nvSpPr>
          <p:spPr>
            <a:xfrm>
              <a:off x="4734" y="1446"/>
              <a:ext cx="454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6</a:t>
              </a:r>
              <a:r>
                <a:rPr lang="zh-CN" altLang="en-US" sz="2800">
                  <a:solidFill>
                    <a:srgbClr val="00B050"/>
                  </a:solidFill>
                  <a:latin typeface="黑体" panose="02010609060101010101" pitchFamily="49" charset="-122"/>
                  <a:ea typeface="黑体" pitchFamily="49" charset="-122"/>
                </a:rPr>
                <a:t>）</a:t>
              </a:r>
            </a:p>
          </p:txBody>
        </p:sp>
      </p:grpSp>
      <p:grpSp>
        <p:nvGrpSpPr>
          <p:cNvPr id="15449" name="Group 101"/>
          <p:cNvGrpSpPr/>
          <p:nvPr/>
        </p:nvGrpSpPr>
        <p:grpSpPr>
          <a:xfrm>
            <a:off x="6035675" y="1820863"/>
            <a:ext cx="2349500" cy="1116012"/>
            <a:chOff x="3809" y="1146"/>
            <a:chExt cx="1480" cy="703"/>
          </a:xfrm>
        </p:grpSpPr>
        <p:grpSp>
          <p:nvGrpSpPr>
            <p:cNvPr id="15450" name="Group 102"/>
            <p:cNvGrpSpPr/>
            <p:nvPr/>
          </p:nvGrpSpPr>
          <p:grpSpPr>
            <a:xfrm>
              <a:off x="4058" y="1519"/>
              <a:ext cx="1231" cy="330"/>
              <a:chOff x="4289" y="1446"/>
              <a:chExt cx="1231" cy="330"/>
            </a:xfrm>
          </p:grpSpPr>
          <p:sp>
            <p:nvSpPr>
              <p:cNvPr id="15451" name="Text Box 103"/>
              <p:cNvSpPr/>
              <p:nvPr/>
            </p:nvSpPr>
            <p:spPr>
              <a:xfrm>
                <a:off x="4289" y="1449"/>
                <a:ext cx="1231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（</a:t>
                </a:r>
                <a:r>
                  <a:rPr lang="en-US" altLang="zh-CN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  <a:r>
                  <a:rPr lang="zh-CN" altLang="en-US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，</a:t>
                </a:r>
              </a:p>
            </p:txBody>
          </p:sp>
          <p:sp>
            <p:nvSpPr>
              <p:cNvPr id="15452" name="Rectangle 104"/>
              <p:cNvSpPr/>
              <p:nvPr/>
            </p:nvSpPr>
            <p:spPr>
              <a:xfrm>
                <a:off x="4734" y="1446"/>
                <a:ext cx="454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  <a:r>
                  <a:rPr lang="zh-CN" altLang="en-US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）</a:t>
                </a:r>
              </a:p>
            </p:txBody>
          </p:sp>
        </p:grpSp>
        <p:grpSp>
          <p:nvGrpSpPr>
            <p:cNvPr id="15453" name="Group 105"/>
            <p:cNvGrpSpPr/>
            <p:nvPr/>
          </p:nvGrpSpPr>
          <p:grpSpPr>
            <a:xfrm>
              <a:off x="3809" y="1146"/>
              <a:ext cx="968" cy="416"/>
              <a:chOff x="408" y="2529"/>
              <a:chExt cx="968" cy="416"/>
            </a:xfrm>
          </p:grpSpPr>
          <p:sp>
            <p:nvSpPr>
              <p:cNvPr id="15454" name="Oval 106"/>
              <p:cNvSpPr/>
              <p:nvPr/>
            </p:nvSpPr>
            <p:spPr>
              <a:xfrm>
                <a:off x="950" y="2836"/>
                <a:ext cx="109" cy="10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endParaRPr lang="zh-CN" alt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15455" name="Text Box 107"/>
              <p:cNvSpPr/>
              <p:nvPr/>
            </p:nvSpPr>
            <p:spPr>
              <a:xfrm>
                <a:off x="408" y="2529"/>
                <a:ext cx="968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00B050"/>
                    </a:solidFill>
                    <a:ea typeface="黑体" pitchFamily="49" charset="-122"/>
                  </a:rPr>
                  <a:t>狮虎山</a:t>
                </a:r>
              </a:p>
            </p:txBody>
          </p:sp>
        </p:grpSp>
      </p:grpSp>
      <p:grpSp>
        <p:nvGrpSpPr>
          <p:cNvPr id="15456" name="Group 108"/>
          <p:cNvGrpSpPr/>
          <p:nvPr/>
        </p:nvGrpSpPr>
        <p:grpSpPr>
          <a:xfrm>
            <a:off x="6061075" y="2849563"/>
            <a:ext cx="2349500" cy="1116012"/>
            <a:chOff x="3809" y="1146"/>
            <a:chExt cx="1480" cy="703"/>
          </a:xfrm>
        </p:grpSpPr>
        <p:grpSp>
          <p:nvGrpSpPr>
            <p:cNvPr id="15457" name="Group 109"/>
            <p:cNvGrpSpPr/>
            <p:nvPr/>
          </p:nvGrpSpPr>
          <p:grpSpPr>
            <a:xfrm>
              <a:off x="4058" y="1519"/>
              <a:ext cx="1231" cy="330"/>
              <a:chOff x="4289" y="1446"/>
              <a:chExt cx="1231" cy="330"/>
            </a:xfrm>
          </p:grpSpPr>
          <p:sp>
            <p:nvSpPr>
              <p:cNvPr id="15458" name="Text Box 110"/>
              <p:cNvSpPr/>
              <p:nvPr/>
            </p:nvSpPr>
            <p:spPr>
              <a:xfrm>
                <a:off x="4289" y="1449"/>
                <a:ext cx="1231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（</a:t>
                </a:r>
                <a:r>
                  <a:rPr lang="en-US" altLang="zh-CN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  <a:r>
                  <a:rPr lang="zh-CN" altLang="en-US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，</a:t>
                </a:r>
              </a:p>
            </p:txBody>
          </p:sp>
          <p:sp>
            <p:nvSpPr>
              <p:cNvPr id="15459" name="Rectangle 111"/>
              <p:cNvSpPr/>
              <p:nvPr/>
            </p:nvSpPr>
            <p:spPr>
              <a:xfrm>
                <a:off x="4734" y="1446"/>
                <a:ext cx="454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  <a:r>
                  <a:rPr lang="zh-CN" altLang="en-US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）</a:t>
                </a:r>
              </a:p>
            </p:txBody>
          </p:sp>
        </p:grpSp>
        <p:grpSp>
          <p:nvGrpSpPr>
            <p:cNvPr id="15460" name="Group 112"/>
            <p:cNvGrpSpPr/>
            <p:nvPr/>
          </p:nvGrpSpPr>
          <p:grpSpPr>
            <a:xfrm>
              <a:off x="3809" y="1146"/>
              <a:ext cx="968" cy="416"/>
              <a:chOff x="408" y="2529"/>
              <a:chExt cx="968" cy="416"/>
            </a:xfrm>
          </p:grpSpPr>
          <p:sp>
            <p:nvSpPr>
              <p:cNvPr id="15461" name="Oval 113"/>
              <p:cNvSpPr/>
              <p:nvPr/>
            </p:nvSpPr>
            <p:spPr>
              <a:xfrm>
                <a:off x="950" y="2836"/>
                <a:ext cx="109" cy="10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endParaRPr lang="zh-CN" alt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15462" name="Text Box 114"/>
              <p:cNvSpPr/>
              <p:nvPr/>
            </p:nvSpPr>
            <p:spPr>
              <a:xfrm>
                <a:off x="408" y="2529"/>
                <a:ext cx="968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00B050"/>
                    </a:solidFill>
                    <a:ea typeface="黑体" pitchFamily="49" charset="-122"/>
                  </a:rPr>
                  <a:t>熊猫馆</a:t>
                </a:r>
              </a:p>
            </p:txBody>
          </p:sp>
        </p:grpSp>
      </p:grpSp>
      <p:grpSp>
        <p:nvGrpSpPr>
          <p:cNvPr id="15463" name="Group 115"/>
          <p:cNvGrpSpPr/>
          <p:nvPr/>
        </p:nvGrpSpPr>
        <p:grpSpPr>
          <a:xfrm>
            <a:off x="6062663" y="2851150"/>
            <a:ext cx="2349500" cy="1116013"/>
            <a:chOff x="3809" y="1146"/>
            <a:chExt cx="1480" cy="703"/>
          </a:xfrm>
        </p:grpSpPr>
        <p:grpSp>
          <p:nvGrpSpPr>
            <p:cNvPr id="15464" name="Group 116"/>
            <p:cNvGrpSpPr/>
            <p:nvPr/>
          </p:nvGrpSpPr>
          <p:grpSpPr>
            <a:xfrm>
              <a:off x="4058" y="1519"/>
              <a:ext cx="1231" cy="330"/>
              <a:chOff x="4289" y="1446"/>
              <a:chExt cx="1231" cy="330"/>
            </a:xfrm>
          </p:grpSpPr>
          <p:sp>
            <p:nvSpPr>
              <p:cNvPr id="15465" name="Text Box 117"/>
              <p:cNvSpPr/>
              <p:nvPr/>
            </p:nvSpPr>
            <p:spPr>
              <a:xfrm>
                <a:off x="4289" y="1449"/>
                <a:ext cx="1231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（</a:t>
                </a:r>
                <a:r>
                  <a:rPr lang="en-US" altLang="zh-CN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  <a:r>
                  <a:rPr lang="zh-CN" altLang="en-US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，</a:t>
                </a:r>
              </a:p>
            </p:txBody>
          </p:sp>
          <p:sp>
            <p:nvSpPr>
              <p:cNvPr id="15466" name="Rectangle 118"/>
              <p:cNvSpPr/>
              <p:nvPr/>
            </p:nvSpPr>
            <p:spPr>
              <a:xfrm>
                <a:off x="4734" y="1446"/>
                <a:ext cx="454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  <a:r>
                  <a:rPr lang="zh-CN" altLang="en-US" sz="2800">
                    <a:solidFill>
                      <a:srgbClr val="00B050"/>
                    </a:solidFill>
                    <a:latin typeface="黑体" panose="02010609060101010101" pitchFamily="49" charset="-122"/>
                    <a:ea typeface="黑体" pitchFamily="49" charset="-122"/>
                  </a:rPr>
                  <a:t>）</a:t>
                </a:r>
              </a:p>
            </p:txBody>
          </p:sp>
        </p:grpSp>
        <p:grpSp>
          <p:nvGrpSpPr>
            <p:cNvPr id="15467" name="Group 119"/>
            <p:cNvGrpSpPr/>
            <p:nvPr/>
          </p:nvGrpSpPr>
          <p:grpSpPr>
            <a:xfrm>
              <a:off x="3809" y="1146"/>
              <a:ext cx="968" cy="416"/>
              <a:chOff x="408" y="2529"/>
              <a:chExt cx="968" cy="416"/>
            </a:xfrm>
          </p:grpSpPr>
          <p:sp>
            <p:nvSpPr>
              <p:cNvPr id="15468" name="Oval 120"/>
              <p:cNvSpPr/>
              <p:nvPr/>
            </p:nvSpPr>
            <p:spPr>
              <a:xfrm>
                <a:off x="950" y="2836"/>
                <a:ext cx="109" cy="10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endParaRPr lang="zh-CN" alt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15469" name="Text Box 121"/>
              <p:cNvSpPr/>
              <p:nvPr/>
            </p:nvSpPr>
            <p:spPr>
              <a:xfrm>
                <a:off x="408" y="2529"/>
                <a:ext cx="968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00B050"/>
                    </a:solidFill>
                    <a:ea typeface="黑体" pitchFamily="49" charset="-122"/>
                  </a:rPr>
                  <a:t>熊猫馆</a:t>
                </a:r>
              </a:p>
            </p:txBody>
          </p:sp>
        </p:grpSp>
      </p:grpSp>
      <p:pic>
        <p:nvPicPr>
          <p:cNvPr id="15470" name="Picture 12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99"/>
              </a:clrFrom>
              <a:clrTo>
                <a:srgbClr val="FEFF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8100" y="2208213"/>
            <a:ext cx="4546600" cy="2930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471" name="Picture 12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99"/>
              </a:clrFrom>
              <a:clrTo>
                <a:srgbClr val="FEFF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7594" y="2084085"/>
            <a:ext cx="4433888" cy="3249613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14583 1.11111E-6 " rAng="0" ptsTypes="AA">
                                      <p:cBhvr>
                                        <p:cTn id="10" dur="2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29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0138 -0.47593 " rAng="0" ptsTypes="AA">
                                      <p:cBhvr>
                                        <p:cTn id="12" dur="2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9" y="-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1 0.00185 " rAng="0" ptsTypes="AA">
                                      <p:cBhvr>
                                        <p:cTn id="28" dur="2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0" y="9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0139 -0.14074 " rAng="0" ptsTypes="AA">
                                      <p:cBhvr>
                                        <p:cTn id="30" dur="2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9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39167 -1.48148E-6 " rAng="0" ptsTypes="AA">
                                      <p:cBhvr>
                                        <p:cTn id="53" dur="20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2.77778E-7 -0.36667 " rAng="0" ptsTypes="AA">
                                      <p:cBhvr>
                                        <p:cTn id="55" dur="2000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0.00371 L -0.01979 -0.18888" ptsTypes="">
                                      <p:cBhvr>
                                        <p:cTn id="73" dur="500" fill="hold"/>
                                        <p:tgtEl>
                                          <p:spTgt spid="154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1547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7.40741E-07 L -0.50694 0.15555" ptsTypes="">
                                      <p:cBhvr>
                                        <p:cTn id="87" dur="2000" fill="hold"/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-0.03796 L -0.00365 -0.18055 " rAng="0" ptsTypes="AA">
                                      <p:cBhvr>
                                        <p:cTn id="97" dur="1000" fill="hold"/>
                                        <p:tgtEl>
                                          <p:spTgt spid="154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56" y="-713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000" fill="hold"/>
                                        <p:tgtEl>
                                          <p:spTgt spid="1547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-7.40741E-07 L -0.30139 0.17222" ptsTypes="">
                                      <p:cBhvr>
                                        <p:cTn id="111" dur="2000" fill="hold"/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0" grpId="0"/>
      <p:bldP spid="15413" grpId="0"/>
      <p:bldP spid="15413" grpId="1"/>
      <p:bldP spid="15414" grpId="0"/>
      <p:bldP spid="15414" grpId="1"/>
      <p:bldP spid="15421" grpId="0"/>
      <p:bldP spid="15421" grpId="1"/>
      <p:bldP spid="15422" grpId="0"/>
      <p:bldP spid="15422" grpId="1"/>
      <p:bldP spid="15437" grpId="0"/>
      <p:bldP spid="15437" grpId="1"/>
      <p:bldP spid="15438" grpId="0"/>
      <p:bldP spid="154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54"/>
          <p:cNvGrpSpPr/>
          <p:nvPr/>
        </p:nvGrpSpPr>
        <p:grpSpPr>
          <a:xfrm>
            <a:off x="1781175" y="1550988"/>
            <a:ext cx="4511675" cy="3759200"/>
            <a:chOff x="1122" y="977"/>
            <a:chExt cx="2842" cy="2368"/>
          </a:xfrm>
        </p:grpSpPr>
        <p:cxnSp>
          <p:nvCxnSpPr>
            <p:cNvPr id="16386" name="Line 27"/>
            <p:cNvCxnSpPr/>
            <p:nvPr/>
          </p:nvCxnSpPr>
          <p:spPr>
            <a:xfrm flipH="1">
              <a:off x="1127" y="977"/>
              <a:ext cx="0" cy="236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</p:spPr>
        </p:cxnSp>
        <p:cxnSp>
          <p:nvCxnSpPr>
            <p:cNvPr id="16387" name="Line 28"/>
            <p:cNvCxnSpPr/>
            <p:nvPr/>
          </p:nvCxnSpPr>
          <p:spPr>
            <a:xfrm flipH="1">
              <a:off x="1122" y="3335"/>
              <a:ext cx="2842" cy="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</p:spPr>
        </p:cxnSp>
      </p:grpSp>
      <p:grpSp>
        <p:nvGrpSpPr>
          <p:cNvPr id="16388" name="Group 29"/>
          <p:cNvGrpSpPr/>
          <p:nvPr/>
        </p:nvGrpSpPr>
        <p:grpSpPr>
          <a:xfrm>
            <a:off x="1312863" y="1614488"/>
            <a:ext cx="538162" cy="3579812"/>
            <a:chOff x="210" y="1035"/>
            <a:chExt cx="339" cy="2255"/>
          </a:xfrm>
        </p:grpSpPr>
        <p:sp>
          <p:nvSpPr>
            <p:cNvPr id="16389" name="Text Box 30"/>
            <p:cNvSpPr/>
            <p:nvPr/>
          </p:nvSpPr>
          <p:spPr>
            <a:xfrm>
              <a:off x="210" y="2963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16390" name="Text Box 31"/>
            <p:cNvSpPr/>
            <p:nvPr/>
          </p:nvSpPr>
          <p:spPr>
            <a:xfrm>
              <a:off x="210" y="2722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2</a:t>
              </a:r>
            </a:p>
          </p:txBody>
        </p:sp>
        <p:sp>
          <p:nvSpPr>
            <p:cNvPr id="16391" name="Text Box 32"/>
            <p:cNvSpPr/>
            <p:nvPr/>
          </p:nvSpPr>
          <p:spPr>
            <a:xfrm>
              <a:off x="210" y="2481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3</a:t>
              </a:r>
            </a:p>
          </p:txBody>
        </p:sp>
        <p:sp>
          <p:nvSpPr>
            <p:cNvPr id="16392" name="Text Box 33"/>
            <p:cNvSpPr/>
            <p:nvPr/>
          </p:nvSpPr>
          <p:spPr>
            <a:xfrm>
              <a:off x="210" y="2240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4</a:t>
              </a:r>
            </a:p>
          </p:txBody>
        </p:sp>
        <p:sp>
          <p:nvSpPr>
            <p:cNvPr id="16393" name="Text Box 34"/>
            <p:cNvSpPr/>
            <p:nvPr/>
          </p:nvSpPr>
          <p:spPr>
            <a:xfrm>
              <a:off x="210" y="1999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5</a:t>
              </a:r>
            </a:p>
          </p:txBody>
        </p:sp>
        <p:sp>
          <p:nvSpPr>
            <p:cNvPr id="16394" name="Text Box 35"/>
            <p:cNvSpPr/>
            <p:nvPr/>
          </p:nvSpPr>
          <p:spPr>
            <a:xfrm>
              <a:off x="210" y="175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6</a:t>
              </a:r>
            </a:p>
          </p:txBody>
        </p:sp>
        <p:sp>
          <p:nvSpPr>
            <p:cNvPr id="16395" name="Text Box 36"/>
            <p:cNvSpPr/>
            <p:nvPr/>
          </p:nvSpPr>
          <p:spPr>
            <a:xfrm>
              <a:off x="210" y="1517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16396" name="Text Box 37"/>
            <p:cNvSpPr/>
            <p:nvPr/>
          </p:nvSpPr>
          <p:spPr>
            <a:xfrm>
              <a:off x="210" y="1276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8</a:t>
              </a:r>
            </a:p>
          </p:txBody>
        </p:sp>
        <p:sp>
          <p:nvSpPr>
            <p:cNvPr id="16397" name="Text Box 38"/>
            <p:cNvSpPr/>
            <p:nvPr/>
          </p:nvSpPr>
          <p:spPr>
            <a:xfrm>
              <a:off x="210" y="1035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9</a:t>
              </a:r>
            </a:p>
          </p:txBody>
        </p:sp>
      </p:grpSp>
      <p:grpSp>
        <p:nvGrpSpPr>
          <p:cNvPr id="16398" name="Group 39"/>
          <p:cNvGrpSpPr/>
          <p:nvPr/>
        </p:nvGrpSpPr>
        <p:grpSpPr>
          <a:xfrm>
            <a:off x="1908175" y="5243513"/>
            <a:ext cx="4432300" cy="527050"/>
            <a:chOff x="603" y="3338"/>
            <a:chExt cx="2792" cy="332"/>
          </a:xfrm>
        </p:grpSpPr>
        <p:sp>
          <p:nvSpPr>
            <p:cNvPr id="16399" name="Text Box 40"/>
            <p:cNvSpPr/>
            <p:nvPr/>
          </p:nvSpPr>
          <p:spPr>
            <a:xfrm>
              <a:off x="603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16400" name="Text Box 41"/>
            <p:cNvSpPr/>
            <p:nvPr/>
          </p:nvSpPr>
          <p:spPr>
            <a:xfrm>
              <a:off x="843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2</a:t>
              </a:r>
            </a:p>
          </p:txBody>
        </p:sp>
        <p:sp>
          <p:nvSpPr>
            <p:cNvPr id="16401" name="Text Box 42"/>
            <p:cNvSpPr/>
            <p:nvPr/>
          </p:nvSpPr>
          <p:spPr>
            <a:xfrm>
              <a:off x="1082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3</a:t>
              </a:r>
            </a:p>
          </p:txBody>
        </p:sp>
        <p:sp>
          <p:nvSpPr>
            <p:cNvPr id="16402" name="Text Box 43"/>
            <p:cNvSpPr/>
            <p:nvPr/>
          </p:nvSpPr>
          <p:spPr>
            <a:xfrm>
              <a:off x="1321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4</a:t>
              </a:r>
            </a:p>
          </p:txBody>
        </p:sp>
        <p:sp>
          <p:nvSpPr>
            <p:cNvPr id="16403" name="Text Box 44"/>
            <p:cNvSpPr/>
            <p:nvPr/>
          </p:nvSpPr>
          <p:spPr>
            <a:xfrm>
              <a:off x="1560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5</a:t>
              </a:r>
            </a:p>
          </p:txBody>
        </p:sp>
        <p:sp>
          <p:nvSpPr>
            <p:cNvPr id="16404" name="Text Box 45"/>
            <p:cNvSpPr/>
            <p:nvPr/>
          </p:nvSpPr>
          <p:spPr>
            <a:xfrm>
              <a:off x="1800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6</a:t>
              </a:r>
            </a:p>
          </p:txBody>
        </p:sp>
        <p:sp>
          <p:nvSpPr>
            <p:cNvPr id="16405" name="Text Box 46"/>
            <p:cNvSpPr/>
            <p:nvPr/>
          </p:nvSpPr>
          <p:spPr>
            <a:xfrm>
              <a:off x="2039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16406" name="Text Box 47"/>
            <p:cNvSpPr/>
            <p:nvPr/>
          </p:nvSpPr>
          <p:spPr>
            <a:xfrm>
              <a:off x="2517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9</a:t>
              </a:r>
            </a:p>
          </p:txBody>
        </p:sp>
        <p:sp>
          <p:nvSpPr>
            <p:cNvPr id="16407" name="Text Box 48"/>
            <p:cNvSpPr/>
            <p:nvPr/>
          </p:nvSpPr>
          <p:spPr>
            <a:xfrm>
              <a:off x="2278" y="3338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8</a:t>
              </a:r>
            </a:p>
          </p:txBody>
        </p:sp>
        <p:sp>
          <p:nvSpPr>
            <p:cNvPr id="16408" name="Text Box 49"/>
            <p:cNvSpPr/>
            <p:nvPr/>
          </p:nvSpPr>
          <p:spPr>
            <a:xfrm>
              <a:off x="2964" y="3339"/>
              <a:ext cx="4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11</a:t>
              </a:r>
            </a:p>
          </p:txBody>
        </p:sp>
        <p:sp>
          <p:nvSpPr>
            <p:cNvPr id="16409" name="Text Box 50"/>
            <p:cNvSpPr/>
            <p:nvPr/>
          </p:nvSpPr>
          <p:spPr>
            <a:xfrm>
              <a:off x="2677" y="3343"/>
              <a:ext cx="467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10</a:t>
              </a:r>
            </a:p>
          </p:txBody>
        </p:sp>
      </p:grpSp>
      <p:sp>
        <p:nvSpPr>
          <p:cNvPr id="16410" name="Text Box 51"/>
          <p:cNvSpPr/>
          <p:nvPr/>
        </p:nvSpPr>
        <p:spPr>
          <a:xfrm>
            <a:off x="1376363" y="5208588"/>
            <a:ext cx="5381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黑体" panose="02010609060101010101" pitchFamily="49" charset="-122"/>
                <a:ea typeface="黑体" pitchFamily="49" charset="-122"/>
              </a:rPr>
              <a:t>0</a:t>
            </a:r>
          </a:p>
        </p:txBody>
      </p:sp>
      <p:sp>
        <p:nvSpPr>
          <p:cNvPr id="16411" name="Text Box 52"/>
          <p:cNvSpPr/>
          <p:nvPr/>
        </p:nvSpPr>
        <p:spPr>
          <a:xfrm>
            <a:off x="271463" y="403225"/>
            <a:ext cx="4295775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（二）、用数对表示街道中各点的位置</a:t>
            </a:r>
          </a:p>
        </p:txBody>
      </p:sp>
      <p:grpSp>
        <p:nvGrpSpPr>
          <p:cNvPr id="16412" name="Group 62"/>
          <p:cNvGrpSpPr/>
          <p:nvPr/>
        </p:nvGrpSpPr>
        <p:grpSpPr>
          <a:xfrm>
            <a:off x="2370138" y="3576638"/>
            <a:ext cx="2349500" cy="1116012"/>
            <a:chOff x="3809" y="1146"/>
            <a:chExt cx="1480" cy="703"/>
          </a:xfrm>
        </p:grpSpPr>
        <p:grpSp>
          <p:nvGrpSpPr>
            <p:cNvPr id="16413" name="Group 63"/>
            <p:cNvGrpSpPr/>
            <p:nvPr/>
          </p:nvGrpSpPr>
          <p:grpSpPr>
            <a:xfrm>
              <a:off x="4058" y="1519"/>
              <a:ext cx="1231" cy="330"/>
              <a:chOff x="4289" y="1446"/>
              <a:chExt cx="1231" cy="330"/>
            </a:xfrm>
          </p:grpSpPr>
          <p:sp>
            <p:nvSpPr>
              <p:cNvPr id="16414" name="Text Box 64"/>
              <p:cNvSpPr/>
              <p:nvPr/>
            </p:nvSpPr>
            <p:spPr>
              <a:xfrm>
                <a:off x="4289" y="1449"/>
                <a:ext cx="1231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>
                  <a:spcBef>
                    <a:spcPct val="50000"/>
                  </a:spcBef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黑体" panose="02010609060101010101" pitchFamily="49" charset="-122"/>
                    <a:ea typeface="黑体" pitchFamily="49" charset="-122"/>
                  </a:rPr>
                  <a:t>（</a:t>
                </a:r>
                <a:r>
                  <a:rPr lang="en-US" altLang="zh-CN" sz="2800" dirty="0">
                    <a:solidFill>
                      <a:srgbClr val="FFFF00"/>
                    </a:solidFill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  <a:r>
                  <a:rPr lang="zh-CN" altLang="en-US" sz="2800" dirty="0">
                    <a:solidFill>
                      <a:srgbClr val="FFFF00"/>
                    </a:solidFill>
                    <a:latin typeface="黑体" panose="02010609060101010101" pitchFamily="49" charset="-122"/>
                    <a:ea typeface="黑体" pitchFamily="49" charset="-122"/>
                  </a:rPr>
                  <a:t>，</a:t>
                </a:r>
              </a:p>
            </p:txBody>
          </p:sp>
          <p:sp>
            <p:nvSpPr>
              <p:cNvPr id="16415" name="Rectangle 65"/>
              <p:cNvSpPr/>
              <p:nvPr/>
            </p:nvSpPr>
            <p:spPr>
              <a:xfrm>
                <a:off x="4734" y="1446"/>
                <a:ext cx="454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FFFF00"/>
                    </a:solidFill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  <a:r>
                  <a:rPr lang="zh-CN" altLang="en-US" sz="2800">
                    <a:solidFill>
                      <a:srgbClr val="FFFF00"/>
                    </a:solidFill>
                    <a:latin typeface="黑体" panose="02010609060101010101" pitchFamily="49" charset="-122"/>
                    <a:ea typeface="黑体" pitchFamily="49" charset="-122"/>
                  </a:rPr>
                  <a:t>）</a:t>
                </a:r>
              </a:p>
            </p:txBody>
          </p:sp>
        </p:grpSp>
        <p:grpSp>
          <p:nvGrpSpPr>
            <p:cNvPr id="16416" name="Group 66"/>
            <p:cNvGrpSpPr/>
            <p:nvPr/>
          </p:nvGrpSpPr>
          <p:grpSpPr>
            <a:xfrm>
              <a:off x="3809" y="1146"/>
              <a:ext cx="968" cy="416"/>
              <a:chOff x="408" y="2529"/>
              <a:chExt cx="968" cy="416"/>
            </a:xfrm>
          </p:grpSpPr>
          <p:sp>
            <p:nvSpPr>
              <p:cNvPr id="16417" name="Oval 67"/>
              <p:cNvSpPr/>
              <p:nvPr/>
            </p:nvSpPr>
            <p:spPr>
              <a:xfrm>
                <a:off x="950" y="2836"/>
                <a:ext cx="109" cy="10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18" name="Text Box 68"/>
              <p:cNvSpPr/>
              <p:nvPr/>
            </p:nvSpPr>
            <p:spPr>
              <a:xfrm>
                <a:off x="408" y="2529"/>
                <a:ext cx="968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zh-CN" altLang="en-US" sz="2800" dirty="0">
                    <a:solidFill>
                      <a:srgbClr val="FFFF00"/>
                    </a:solidFill>
                    <a:ea typeface="黑体" pitchFamily="49" charset="-122"/>
                  </a:rPr>
                  <a:t>学校</a:t>
                </a:r>
              </a:p>
            </p:txBody>
          </p:sp>
        </p:grpSp>
      </p:grpSp>
      <p:grpSp>
        <p:nvGrpSpPr>
          <p:cNvPr id="16419" name="Group 70"/>
          <p:cNvGrpSpPr/>
          <p:nvPr/>
        </p:nvGrpSpPr>
        <p:grpSpPr>
          <a:xfrm>
            <a:off x="4279900" y="4498975"/>
            <a:ext cx="1954213" cy="523875"/>
            <a:chOff x="4289" y="1446"/>
            <a:chExt cx="1231" cy="330"/>
          </a:xfrm>
        </p:grpSpPr>
        <p:sp>
          <p:nvSpPr>
            <p:cNvPr id="16420" name="Text Box 71"/>
            <p:cNvSpPr/>
            <p:nvPr/>
          </p:nvSpPr>
          <p:spPr>
            <a:xfrm>
              <a:off x="4289" y="1449"/>
              <a:ext cx="12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8</a:t>
              </a:r>
              <a:r>
                <a:rPr lang="zh-CN" altLang="en-US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16421" name="Rectangle 72"/>
            <p:cNvSpPr/>
            <p:nvPr/>
          </p:nvSpPr>
          <p:spPr>
            <a:xfrm>
              <a:off x="4734" y="1446"/>
              <a:ext cx="454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2</a:t>
              </a:r>
              <a:r>
                <a:rPr lang="zh-CN" altLang="en-US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）</a:t>
              </a:r>
            </a:p>
          </p:txBody>
        </p:sp>
      </p:grpSp>
      <p:grpSp>
        <p:nvGrpSpPr>
          <p:cNvPr id="16422" name="Group 73"/>
          <p:cNvGrpSpPr/>
          <p:nvPr/>
        </p:nvGrpSpPr>
        <p:grpSpPr>
          <a:xfrm>
            <a:off x="3878263" y="3954463"/>
            <a:ext cx="1536700" cy="660400"/>
            <a:chOff x="408" y="2529"/>
            <a:chExt cx="968" cy="416"/>
          </a:xfrm>
        </p:grpSpPr>
        <p:sp>
          <p:nvSpPr>
            <p:cNvPr id="16423" name="Oval 74"/>
            <p:cNvSpPr/>
            <p:nvPr/>
          </p:nvSpPr>
          <p:spPr>
            <a:xfrm>
              <a:off x="950" y="2836"/>
              <a:ext cx="109" cy="109"/>
            </a:xfrm>
            <a:prstGeom prst="ellipse">
              <a:avLst/>
            </a:prstGeom>
            <a:solidFill>
              <a:srgbClr val="FF0000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>
                <a:solidFill>
                  <a:srgbClr val="FFFF00"/>
                </a:solidFill>
              </a:endParaRPr>
            </a:p>
          </p:txBody>
        </p:sp>
        <p:sp>
          <p:nvSpPr>
            <p:cNvPr id="16424" name="Text Box 75"/>
            <p:cNvSpPr/>
            <p:nvPr/>
          </p:nvSpPr>
          <p:spPr>
            <a:xfrm>
              <a:off x="408" y="2529"/>
              <a:ext cx="968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zh-CN" altLang="en-US" sz="2800">
                  <a:solidFill>
                    <a:srgbClr val="FFFF00"/>
                  </a:solidFill>
                  <a:ea typeface="黑体" pitchFamily="49" charset="-122"/>
                </a:rPr>
                <a:t>医院</a:t>
              </a:r>
            </a:p>
          </p:txBody>
        </p:sp>
      </p:grpSp>
      <p:grpSp>
        <p:nvGrpSpPr>
          <p:cNvPr id="16425" name="Group 83"/>
          <p:cNvGrpSpPr/>
          <p:nvPr/>
        </p:nvGrpSpPr>
        <p:grpSpPr>
          <a:xfrm>
            <a:off x="4575175" y="2490788"/>
            <a:ext cx="2141538" cy="523875"/>
            <a:chOff x="4394" y="1465"/>
            <a:chExt cx="1349" cy="330"/>
          </a:xfrm>
        </p:grpSpPr>
        <p:sp>
          <p:nvSpPr>
            <p:cNvPr id="16426" name="Text Box 78"/>
            <p:cNvSpPr/>
            <p:nvPr/>
          </p:nvSpPr>
          <p:spPr>
            <a:xfrm>
              <a:off x="4394" y="1468"/>
              <a:ext cx="12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9.5</a:t>
              </a:r>
              <a:r>
                <a:rPr lang="zh-CN" altLang="en-US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16427" name="Rectangle 79"/>
            <p:cNvSpPr/>
            <p:nvPr/>
          </p:nvSpPr>
          <p:spPr>
            <a:xfrm>
              <a:off x="5067" y="1465"/>
              <a:ext cx="676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7.3</a:t>
              </a:r>
              <a:r>
                <a:rPr lang="zh-CN" altLang="en-US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）</a:t>
              </a:r>
            </a:p>
          </p:txBody>
        </p:sp>
      </p:grpSp>
      <p:grpSp>
        <p:nvGrpSpPr>
          <p:cNvPr id="16428" name="Group 80"/>
          <p:cNvGrpSpPr/>
          <p:nvPr/>
        </p:nvGrpSpPr>
        <p:grpSpPr>
          <a:xfrm>
            <a:off x="4457700" y="1941513"/>
            <a:ext cx="1536700" cy="660400"/>
            <a:chOff x="408" y="2529"/>
            <a:chExt cx="968" cy="416"/>
          </a:xfrm>
        </p:grpSpPr>
        <p:sp>
          <p:nvSpPr>
            <p:cNvPr id="16429" name="Oval 81"/>
            <p:cNvSpPr/>
            <p:nvPr/>
          </p:nvSpPr>
          <p:spPr>
            <a:xfrm>
              <a:off x="950" y="2836"/>
              <a:ext cx="109" cy="109"/>
            </a:xfrm>
            <a:prstGeom prst="ellipse">
              <a:avLst/>
            </a:prstGeom>
            <a:solidFill>
              <a:srgbClr val="FF0000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>
                <a:solidFill>
                  <a:srgbClr val="FFFF00"/>
                </a:solidFill>
              </a:endParaRPr>
            </a:p>
          </p:txBody>
        </p:sp>
        <p:sp>
          <p:nvSpPr>
            <p:cNvPr id="16430" name="Text Box 82"/>
            <p:cNvSpPr/>
            <p:nvPr/>
          </p:nvSpPr>
          <p:spPr>
            <a:xfrm>
              <a:off x="408" y="2529"/>
              <a:ext cx="968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zh-CN" altLang="en-US" sz="2800">
                  <a:solidFill>
                    <a:srgbClr val="FFFF00"/>
                  </a:solidFill>
                  <a:ea typeface="黑体" pitchFamily="49" charset="-122"/>
                </a:rPr>
                <a:t>银行</a:t>
              </a:r>
            </a:p>
          </p:txBody>
        </p:sp>
      </p:grpSp>
      <p:grpSp>
        <p:nvGrpSpPr>
          <p:cNvPr id="16431" name="Group 109"/>
          <p:cNvGrpSpPr/>
          <p:nvPr/>
        </p:nvGrpSpPr>
        <p:grpSpPr>
          <a:xfrm>
            <a:off x="1789113" y="1854201"/>
            <a:ext cx="4195762" cy="3438525"/>
            <a:chOff x="507" y="1212"/>
            <a:chExt cx="2643" cy="2166"/>
          </a:xfrm>
        </p:grpSpPr>
        <p:grpSp>
          <p:nvGrpSpPr>
            <p:cNvPr id="16432" name="Group 110"/>
            <p:cNvGrpSpPr/>
            <p:nvPr/>
          </p:nvGrpSpPr>
          <p:grpSpPr>
            <a:xfrm>
              <a:off x="524" y="1222"/>
              <a:ext cx="2626" cy="2156"/>
              <a:chOff x="601" y="1470"/>
              <a:chExt cx="3175" cy="2156"/>
            </a:xfrm>
          </p:grpSpPr>
          <p:cxnSp>
            <p:nvCxnSpPr>
              <p:cNvPr id="16433" name="Line 111"/>
              <p:cNvCxnSpPr/>
              <p:nvPr/>
            </p:nvCxnSpPr>
            <p:spPr>
              <a:xfrm>
                <a:off x="601" y="1470"/>
                <a:ext cx="317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</a:ln>
            </p:spPr>
          </p:cxnSp>
          <p:cxnSp>
            <p:nvCxnSpPr>
              <p:cNvPr id="16434" name="Line 112"/>
              <p:cNvCxnSpPr/>
              <p:nvPr/>
            </p:nvCxnSpPr>
            <p:spPr>
              <a:xfrm>
                <a:off x="601" y="1709"/>
                <a:ext cx="317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</a:ln>
            </p:spPr>
          </p:cxnSp>
          <p:cxnSp>
            <p:nvCxnSpPr>
              <p:cNvPr id="16435" name="Line 113"/>
              <p:cNvCxnSpPr/>
              <p:nvPr/>
            </p:nvCxnSpPr>
            <p:spPr>
              <a:xfrm>
                <a:off x="601" y="1949"/>
                <a:ext cx="317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</a:ln>
            </p:spPr>
          </p:cxnSp>
          <p:cxnSp>
            <p:nvCxnSpPr>
              <p:cNvPr id="16436" name="Line 114"/>
              <p:cNvCxnSpPr/>
              <p:nvPr/>
            </p:nvCxnSpPr>
            <p:spPr>
              <a:xfrm>
                <a:off x="601" y="2188"/>
                <a:ext cx="317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</a:ln>
            </p:spPr>
          </p:cxnSp>
          <p:cxnSp>
            <p:nvCxnSpPr>
              <p:cNvPr id="16437" name="Line 115"/>
              <p:cNvCxnSpPr/>
              <p:nvPr/>
            </p:nvCxnSpPr>
            <p:spPr>
              <a:xfrm>
                <a:off x="601" y="2428"/>
                <a:ext cx="317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</a:ln>
            </p:spPr>
          </p:cxnSp>
          <p:cxnSp>
            <p:nvCxnSpPr>
              <p:cNvPr id="16438" name="Line 116"/>
              <p:cNvCxnSpPr/>
              <p:nvPr/>
            </p:nvCxnSpPr>
            <p:spPr>
              <a:xfrm>
                <a:off x="601" y="2667"/>
                <a:ext cx="317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</a:ln>
            </p:spPr>
          </p:cxnSp>
          <p:cxnSp>
            <p:nvCxnSpPr>
              <p:cNvPr id="16439" name="Line 117"/>
              <p:cNvCxnSpPr/>
              <p:nvPr/>
            </p:nvCxnSpPr>
            <p:spPr>
              <a:xfrm>
                <a:off x="601" y="2907"/>
                <a:ext cx="317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</a:ln>
            </p:spPr>
          </p:cxnSp>
          <p:cxnSp>
            <p:nvCxnSpPr>
              <p:cNvPr id="16440" name="Line 118"/>
              <p:cNvCxnSpPr/>
              <p:nvPr/>
            </p:nvCxnSpPr>
            <p:spPr>
              <a:xfrm>
                <a:off x="601" y="3146"/>
                <a:ext cx="317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</a:ln>
            </p:spPr>
          </p:cxnSp>
          <p:cxnSp>
            <p:nvCxnSpPr>
              <p:cNvPr id="16441" name="Line 119"/>
              <p:cNvCxnSpPr/>
              <p:nvPr/>
            </p:nvCxnSpPr>
            <p:spPr>
              <a:xfrm>
                <a:off x="601" y="3386"/>
                <a:ext cx="317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</a:ln>
            </p:spPr>
          </p:cxnSp>
          <p:cxnSp>
            <p:nvCxnSpPr>
              <p:cNvPr id="16442" name="Line 120"/>
              <p:cNvCxnSpPr/>
              <p:nvPr/>
            </p:nvCxnSpPr>
            <p:spPr>
              <a:xfrm>
                <a:off x="601" y="3626"/>
                <a:ext cx="317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</a:ln>
            </p:spPr>
          </p:cxnSp>
        </p:grpSp>
        <p:cxnSp>
          <p:nvCxnSpPr>
            <p:cNvPr id="16443" name="Line 121"/>
            <p:cNvCxnSpPr/>
            <p:nvPr/>
          </p:nvCxnSpPr>
          <p:spPr>
            <a:xfrm rot="5400000">
              <a:off x="1583" y="2292"/>
              <a:ext cx="2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</p:cxnSp>
        <p:cxnSp>
          <p:nvCxnSpPr>
            <p:cNvPr id="16444" name="Line 122"/>
            <p:cNvCxnSpPr/>
            <p:nvPr/>
          </p:nvCxnSpPr>
          <p:spPr>
            <a:xfrm rot="5400000">
              <a:off x="1344" y="2292"/>
              <a:ext cx="2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</p:cxnSp>
        <p:cxnSp>
          <p:nvCxnSpPr>
            <p:cNvPr id="16445" name="Line 123"/>
            <p:cNvCxnSpPr/>
            <p:nvPr/>
          </p:nvCxnSpPr>
          <p:spPr>
            <a:xfrm rot="5400000">
              <a:off x="1104" y="2292"/>
              <a:ext cx="2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</p:cxnSp>
        <p:cxnSp>
          <p:nvCxnSpPr>
            <p:cNvPr id="16446" name="Line 124"/>
            <p:cNvCxnSpPr/>
            <p:nvPr/>
          </p:nvCxnSpPr>
          <p:spPr>
            <a:xfrm rot="5400000">
              <a:off x="865" y="2292"/>
              <a:ext cx="2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</p:cxnSp>
        <p:cxnSp>
          <p:nvCxnSpPr>
            <p:cNvPr id="16447" name="Line 125"/>
            <p:cNvCxnSpPr/>
            <p:nvPr/>
          </p:nvCxnSpPr>
          <p:spPr>
            <a:xfrm rot="5400000">
              <a:off x="625" y="2292"/>
              <a:ext cx="2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</p:cxnSp>
        <p:cxnSp>
          <p:nvCxnSpPr>
            <p:cNvPr id="16448" name="Line 126"/>
            <p:cNvCxnSpPr/>
            <p:nvPr/>
          </p:nvCxnSpPr>
          <p:spPr>
            <a:xfrm rot="5400000">
              <a:off x="386" y="2292"/>
              <a:ext cx="2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</p:cxnSp>
        <p:cxnSp>
          <p:nvCxnSpPr>
            <p:cNvPr id="16449" name="Line 127"/>
            <p:cNvCxnSpPr/>
            <p:nvPr/>
          </p:nvCxnSpPr>
          <p:spPr>
            <a:xfrm rot="5400000">
              <a:off x="146" y="2292"/>
              <a:ext cx="2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</p:cxnSp>
        <p:cxnSp>
          <p:nvCxnSpPr>
            <p:cNvPr id="16450" name="Line 128"/>
            <p:cNvCxnSpPr/>
            <p:nvPr/>
          </p:nvCxnSpPr>
          <p:spPr>
            <a:xfrm rot="5400000">
              <a:off x="-93" y="2292"/>
              <a:ext cx="2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</p:cxnSp>
        <p:cxnSp>
          <p:nvCxnSpPr>
            <p:cNvPr id="16451" name="Line 129"/>
            <p:cNvCxnSpPr/>
            <p:nvPr/>
          </p:nvCxnSpPr>
          <p:spPr>
            <a:xfrm rot="5400000">
              <a:off x="-333" y="2292"/>
              <a:ext cx="2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</p:cxnSp>
        <p:cxnSp>
          <p:nvCxnSpPr>
            <p:cNvPr id="16452" name="Line 130"/>
            <p:cNvCxnSpPr/>
            <p:nvPr/>
          </p:nvCxnSpPr>
          <p:spPr>
            <a:xfrm rot="5400000">
              <a:off x="-573" y="2292"/>
              <a:ext cx="2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</p:cxnSp>
        <p:cxnSp>
          <p:nvCxnSpPr>
            <p:cNvPr id="16453" name="Line 131"/>
            <p:cNvCxnSpPr/>
            <p:nvPr/>
          </p:nvCxnSpPr>
          <p:spPr>
            <a:xfrm rot="5400000">
              <a:off x="2064" y="2295"/>
              <a:ext cx="2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</p:cxnSp>
        <p:cxnSp>
          <p:nvCxnSpPr>
            <p:cNvPr id="16454" name="Line 132"/>
            <p:cNvCxnSpPr/>
            <p:nvPr/>
          </p:nvCxnSpPr>
          <p:spPr>
            <a:xfrm rot="5400000">
              <a:off x="1825" y="2295"/>
              <a:ext cx="216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</p:cxnSp>
      </p:grpSp>
      <p:cxnSp>
        <p:nvCxnSpPr>
          <p:cNvPr id="16455" name="Line 133"/>
          <p:cNvCxnSpPr/>
          <p:nvPr/>
        </p:nvCxnSpPr>
        <p:spPr>
          <a:xfrm flipH="1">
            <a:off x="5397500" y="1868488"/>
            <a:ext cx="0" cy="34258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</p:spPr>
      </p:cxnSp>
      <p:cxnSp>
        <p:nvCxnSpPr>
          <p:cNvPr id="16456" name="Line 134"/>
          <p:cNvCxnSpPr/>
          <p:nvPr/>
        </p:nvCxnSpPr>
        <p:spPr>
          <a:xfrm flipH="1">
            <a:off x="1804988" y="2519363"/>
            <a:ext cx="4148137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 fill="hold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 fill="hold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/>
      <p:bldP spid="164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/>
          <p:nvPr/>
        </p:nvSpPr>
        <p:spPr>
          <a:xfrm>
            <a:off x="271464" y="403225"/>
            <a:ext cx="2413000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（三）、数对与计算</a:t>
            </a:r>
          </a:p>
        </p:txBody>
      </p:sp>
      <p:grpSp>
        <p:nvGrpSpPr>
          <p:cNvPr id="18444" name="Group 13"/>
          <p:cNvGrpSpPr/>
          <p:nvPr/>
        </p:nvGrpSpPr>
        <p:grpSpPr>
          <a:xfrm>
            <a:off x="1262063" y="1185863"/>
            <a:ext cx="4683125" cy="4956175"/>
            <a:chOff x="611" y="571"/>
            <a:chExt cx="2950" cy="3122"/>
          </a:xfrm>
        </p:grpSpPr>
        <p:cxnSp>
          <p:nvCxnSpPr>
            <p:cNvPr id="18445" name="Line 14"/>
            <p:cNvCxnSpPr/>
            <p:nvPr/>
          </p:nvCxnSpPr>
          <p:spPr>
            <a:xfrm rot="5400000">
              <a:off x="1042" y="2228"/>
              <a:ext cx="293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46" name="Line 15"/>
            <p:cNvCxnSpPr/>
            <p:nvPr/>
          </p:nvCxnSpPr>
          <p:spPr>
            <a:xfrm rot="5400000">
              <a:off x="831" y="2228"/>
              <a:ext cx="293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47" name="Line 16"/>
            <p:cNvCxnSpPr/>
            <p:nvPr/>
          </p:nvCxnSpPr>
          <p:spPr>
            <a:xfrm rot="5400000">
              <a:off x="621" y="2228"/>
              <a:ext cx="293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48" name="Line 17"/>
            <p:cNvCxnSpPr/>
            <p:nvPr/>
          </p:nvCxnSpPr>
          <p:spPr>
            <a:xfrm rot="5400000">
              <a:off x="199" y="2228"/>
              <a:ext cx="293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49" name="Line 18"/>
            <p:cNvCxnSpPr/>
            <p:nvPr/>
          </p:nvCxnSpPr>
          <p:spPr>
            <a:xfrm rot="5400000">
              <a:off x="-12" y="2228"/>
              <a:ext cx="293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50" name="Line 19"/>
            <p:cNvCxnSpPr/>
            <p:nvPr/>
          </p:nvCxnSpPr>
          <p:spPr>
            <a:xfrm rot="5400000">
              <a:off x="-222" y="2228"/>
              <a:ext cx="293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51" name="Line 20"/>
            <p:cNvCxnSpPr/>
            <p:nvPr/>
          </p:nvCxnSpPr>
          <p:spPr>
            <a:xfrm rot="5400000">
              <a:off x="-433" y="2228"/>
              <a:ext cx="293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52" name="Line 21"/>
            <p:cNvCxnSpPr/>
            <p:nvPr/>
          </p:nvCxnSpPr>
          <p:spPr>
            <a:xfrm rot="5400000">
              <a:off x="-644" y="2228"/>
              <a:ext cx="293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53" name="Line 22"/>
            <p:cNvCxnSpPr/>
            <p:nvPr/>
          </p:nvCxnSpPr>
          <p:spPr>
            <a:xfrm rot="5400000">
              <a:off x="-950" y="2132"/>
              <a:ext cx="3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</p:cxnSp>
        <p:cxnSp>
          <p:nvCxnSpPr>
            <p:cNvPr id="18454" name="Line 23"/>
            <p:cNvCxnSpPr/>
            <p:nvPr/>
          </p:nvCxnSpPr>
          <p:spPr>
            <a:xfrm rot="5400000">
              <a:off x="1253" y="2228"/>
              <a:ext cx="293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55" name="Line 24"/>
            <p:cNvCxnSpPr/>
            <p:nvPr/>
          </p:nvCxnSpPr>
          <p:spPr>
            <a:xfrm rot="5400000">
              <a:off x="1674" y="2228"/>
              <a:ext cx="293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56" name="Line 25"/>
            <p:cNvCxnSpPr/>
            <p:nvPr/>
          </p:nvCxnSpPr>
          <p:spPr>
            <a:xfrm rot="5400000">
              <a:off x="1463" y="2228"/>
              <a:ext cx="293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57" name="Line 26"/>
            <p:cNvCxnSpPr/>
            <p:nvPr/>
          </p:nvCxnSpPr>
          <p:spPr>
            <a:xfrm rot="5400000">
              <a:off x="1885" y="2228"/>
              <a:ext cx="293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58" name="Line 27"/>
            <p:cNvCxnSpPr/>
            <p:nvPr/>
          </p:nvCxnSpPr>
          <p:spPr>
            <a:xfrm rot="5400000">
              <a:off x="410" y="2228"/>
              <a:ext cx="293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59" name="Line 28"/>
            <p:cNvCxnSpPr/>
            <p:nvPr/>
          </p:nvCxnSpPr>
          <p:spPr>
            <a:xfrm rot="5400000">
              <a:off x="2096" y="2228"/>
              <a:ext cx="293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</p:grpSp>
      <p:grpSp>
        <p:nvGrpSpPr>
          <p:cNvPr id="18460" name="Group 29"/>
          <p:cNvGrpSpPr/>
          <p:nvPr/>
        </p:nvGrpSpPr>
        <p:grpSpPr>
          <a:xfrm>
            <a:off x="1257301" y="1462089"/>
            <a:ext cx="5133975" cy="4683125"/>
            <a:chOff x="4138" y="1026"/>
            <a:chExt cx="3234" cy="2950"/>
          </a:xfrm>
        </p:grpSpPr>
        <p:cxnSp>
          <p:nvCxnSpPr>
            <p:cNvPr id="18461" name="Line 30"/>
            <p:cNvCxnSpPr/>
            <p:nvPr/>
          </p:nvCxnSpPr>
          <p:spPr>
            <a:xfrm>
              <a:off x="4138" y="2080"/>
              <a:ext cx="29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62" name="Line 31"/>
            <p:cNvCxnSpPr/>
            <p:nvPr/>
          </p:nvCxnSpPr>
          <p:spPr>
            <a:xfrm>
              <a:off x="4138" y="2291"/>
              <a:ext cx="29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63" name="Line 32"/>
            <p:cNvCxnSpPr/>
            <p:nvPr/>
          </p:nvCxnSpPr>
          <p:spPr>
            <a:xfrm>
              <a:off x="4138" y="2501"/>
              <a:ext cx="29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64" name="Line 33"/>
            <p:cNvCxnSpPr/>
            <p:nvPr/>
          </p:nvCxnSpPr>
          <p:spPr>
            <a:xfrm>
              <a:off x="4138" y="2923"/>
              <a:ext cx="29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65" name="Line 34"/>
            <p:cNvCxnSpPr/>
            <p:nvPr/>
          </p:nvCxnSpPr>
          <p:spPr>
            <a:xfrm>
              <a:off x="4138" y="3134"/>
              <a:ext cx="29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66" name="Line 35"/>
            <p:cNvCxnSpPr/>
            <p:nvPr/>
          </p:nvCxnSpPr>
          <p:spPr>
            <a:xfrm>
              <a:off x="4138" y="3344"/>
              <a:ext cx="29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67" name="Line 36"/>
            <p:cNvCxnSpPr/>
            <p:nvPr/>
          </p:nvCxnSpPr>
          <p:spPr>
            <a:xfrm>
              <a:off x="4138" y="3555"/>
              <a:ext cx="29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68" name="Line 37"/>
            <p:cNvCxnSpPr/>
            <p:nvPr/>
          </p:nvCxnSpPr>
          <p:spPr>
            <a:xfrm>
              <a:off x="4138" y="3766"/>
              <a:ext cx="29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69" name="Line 38"/>
            <p:cNvCxnSpPr/>
            <p:nvPr/>
          </p:nvCxnSpPr>
          <p:spPr>
            <a:xfrm>
              <a:off x="4138" y="3976"/>
              <a:ext cx="32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</p:cxnSp>
        <p:cxnSp>
          <p:nvCxnSpPr>
            <p:cNvPr id="18470" name="Line 39"/>
            <p:cNvCxnSpPr/>
            <p:nvPr/>
          </p:nvCxnSpPr>
          <p:spPr>
            <a:xfrm>
              <a:off x="4138" y="1869"/>
              <a:ext cx="29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71" name="Line 40"/>
            <p:cNvCxnSpPr/>
            <p:nvPr/>
          </p:nvCxnSpPr>
          <p:spPr>
            <a:xfrm>
              <a:off x="4138" y="1448"/>
              <a:ext cx="29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72" name="Line 41"/>
            <p:cNvCxnSpPr/>
            <p:nvPr/>
          </p:nvCxnSpPr>
          <p:spPr>
            <a:xfrm>
              <a:off x="4138" y="1659"/>
              <a:ext cx="29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73" name="Line 42"/>
            <p:cNvCxnSpPr/>
            <p:nvPr/>
          </p:nvCxnSpPr>
          <p:spPr>
            <a:xfrm>
              <a:off x="4138" y="1237"/>
              <a:ext cx="29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74" name="Line 43"/>
            <p:cNvCxnSpPr/>
            <p:nvPr/>
          </p:nvCxnSpPr>
          <p:spPr>
            <a:xfrm>
              <a:off x="4138" y="2712"/>
              <a:ext cx="29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cxnSp>
          <p:nvCxnSpPr>
            <p:cNvPr id="18475" name="Line 44"/>
            <p:cNvCxnSpPr/>
            <p:nvPr/>
          </p:nvCxnSpPr>
          <p:spPr>
            <a:xfrm>
              <a:off x="4138" y="1026"/>
              <a:ext cx="29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70DAB9-0AA6-D755-C883-FA6ACB27A157}"/>
              </a:ext>
            </a:extLst>
          </p:cNvPr>
          <p:cNvGrpSpPr/>
          <p:nvPr/>
        </p:nvGrpSpPr>
        <p:grpSpPr>
          <a:xfrm>
            <a:off x="711200" y="1222375"/>
            <a:ext cx="5457826" cy="5365750"/>
            <a:chOff x="711200" y="1222375"/>
            <a:chExt cx="5457826" cy="5365750"/>
          </a:xfrm>
        </p:grpSpPr>
        <p:sp>
          <p:nvSpPr>
            <p:cNvPr id="18435" name="Text Box 4"/>
            <p:cNvSpPr/>
            <p:nvPr/>
          </p:nvSpPr>
          <p:spPr>
            <a:xfrm>
              <a:off x="1323975" y="6130925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18436" name="Text Box 5"/>
            <p:cNvSpPr/>
            <p:nvPr/>
          </p:nvSpPr>
          <p:spPr>
            <a:xfrm>
              <a:off x="1658938" y="6130925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2</a:t>
              </a:r>
            </a:p>
          </p:txBody>
        </p:sp>
        <p:sp>
          <p:nvSpPr>
            <p:cNvPr id="18437" name="Text Box 6"/>
            <p:cNvSpPr/>
            <p:nvPr/>
          </p:nvSpPr>
          <p:spPr>
            <a:xfrm>
              <a:off x="1992313" y="6130925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3</a:t>
              </a:r>
            </a:p>
          </p:txBody>
        </p:sp>
        <p:sp>
          <p:nvSpPr>
            <p:cNvPr id="18438" name="Text Box 7"/>
            <p:cNvSpPr/>
            <p:nvPr/>
          </p:nvSpPr>
          <p:spPr>
            <a:xfrm>
              <a:off x="2327275" y="6130925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4</a:t>
              </a:r>
            </a:p>
          </p:txBody>
        </p:sp>
        <p:sp>
          <p:nvSpPr>
            <p:cNvPr id="18439" name="Text Box 8"/>
            <p:cNvSpPr/>
            <p:nvPr/>
          </p:nvSpPr>
          <p:spPr>
            <a:xfrm>
              <a:off x="2660650" y="6130925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5</a:t>
              </a:r>
            </a:p>
          </p:txBody>
        </p:sp>
        <p:sp>
          <p:nvSpPr>
            <p:cNvPr id="18440" name="Text Box 9"/>
            <p:cNvSpPr/>
            <p:nvPr/>
          </p:nvSpPr>
          <p:spPr>
            <a:xfrm>
              <a:off x="2995613" y="6130925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6</a:t>
              </a:r>
            </a:p>
          </p:txBody>
        </p:sp>
        <p:sp>
          <p:nvSpPr>
            <p:cNvPr id="18441" name="Text Box 10"/>
            <p:cNvSpPr/>
            <p:nvPr/>
          </p:nvSpPr>
          <p:spPr>
            <a:xfrm>
              <a:off x="3328988" y="6130925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18442" name="Text Box 11"/>
            <p:cNvSpPr/>
            <p:nvPr/>
          </p:nvSpPr>
          <p:spPr>
            <a:xfrm>
              <a:off x="3997325" y="6130925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9</a:t>
              </a:r>
            </a:p>
          </p:txBody>
        </p:sp>
        <p:sp>
          <p:nvSpPr>
            <p:cNvPr id="18443" name="Text Box 12"/>
            <p:cNvSpPr/>
            <p:nvPr/>
          </p:nvSpPr>
          <p:spPr>
            <a:xfrm>
              <a:off x="3663950" y="6130925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8</a:t>
              </a:r>
            </a:p>
          </p:txBody>
        </p:sp>
        <p:grpSp>
          <p:nvGrpSpPr>
            <p:cNvPr id="18476" name="Group 45"/>
            <p:cNvGrpSpPr/>
            <p:nvPr/>
          </p:nvGrpSpPr>
          <p:grpSpPr>
            <a:xfrm>
              <a:off x="5389563" y="6110288"/>
              <a:ext cx="465138" cy="457200"/>
              <a:chOff x="4009" y="3235"/>
              <a:chExt cx="293" cy="288"/>
            </a:xfrm>
          </p:grpSpPr>
          <p:sp>
            <p:nvSpPr>
              <p:cNvPr id="18477" name="Rectangle 46"/>
              <p:cNvSpPr/>
              <p:nvPr/>
            </p:nvSpPr>
            <p:spPr>
              <a:xfrm>
                <a:off x="4089" y="3235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  <p:sp>
            <p:nvSpPr>
              <p:cNvPr id="18478" name="Rectangle 47"/>
              <p:cNvSpPr/>
              <p:nvPr/>
            </p:nvSpPr>
            <p:spPr>
              <a:xfrm>
                <a:off x="4009" y="3235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8479" name="Group 48"/>
            <p:cNvGrpSpPr/>
            <p:nvPr/>
          </p:nvGrpSpPr>
          <p:grpSpPr>
            <a:xfrm>
              <a:off x="5048250" y="6110288"/>
              <a:ext cx="471488" cy="457200"/>
              <a:chOff x="3738" y="3801"/>
              <a:chExt cx="297" cy="288"/>
            </a:xfrm>
          </p:grpSpPr>
          <p:sp>
            <p:nvSpPr>
              <p:cNvPr id="18480" name="Rectangle 49"/>
              <p:cNvSpPr/>
              <p:nvPr/>
            </p:nvSpPr>
            <p:spPr>
              <a:xfrm>
                <a:off x="3822" y="3801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  <p:sp>
            <p:nvSpPr>
              <p:cNvPr id="18481" name="Rectangle 50"/>
              <p:cNvSpPr/>
              <p:nvPr/>
            </p:nvSpPr>
            <p:spPr>
              <a:xfrm>
                <a:off x="3738" y="3801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8482" name="Group 51"/>
            <p:cNvGrpSpPr/>
            <p:nvPr/>
          </p:nvGrpSpPr>
          <p:grpSpPr>
            <a:xfrm>
              <a:off x="5722938" y="6110288"/>
              <a:ext cx="446088" cy="458787"/>
              <a:chOff x="4474" y="3715"/>
              <a:chExt cx="281" cy="289"/>
            </a:xfrm>
          </p:grpSpPr>
          <p:sp>
            <p:nvSpPr>
              <p:cNvPr id="18483" name="Rectangle 52"/>
              <p:cNvSpPr/>
              <p:nvPr/>
            </p:nvSpPr>
            <p:spPr>
              <a:xfrm>
                <a:off x="4542" y="3716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  <p:sp>
            <p:nvSpPr>
              <p:cNvPr id="18484" name="Rectangle 53"/>
              <p:cNvSpPr/>
              <p:nvPr/>
            </p:nvSpPr>
            <p:spPr>
              <a:xfrm>
                <a:off x="4474" y="3715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18485" name="Text Box 54"/>
            <p:cNvSpPr/>
            <p:nvPr/>
          </p:nvSpPr>
          <p:spPr>
            <a:xfrm>
              <a:off x="736600" y="5573713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18486" name="Text Box 55"/>
            <p:cNvSpPr/>
            <p:nvPr/>
          </p:nvSpPr>
          <p:spPr>
            <a:xfrm>
              <a:off x="736600" y="5241925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2</a:t>
              </a:r>
            </a:p>
          </p:txBody>
        </p:sp>
        <p:sp>
          <p:nvSpPr>
            <p:cNvPr id="18487" name="Text Box 56"/>
            <p:cNvSpPr/>
            <p:nvPr/>
          </p:nvSpPr>
          <p:spPr>
            <a:xfrm>
              <a:off x="736600" y="4908550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3</a:t>
              </a:r>
            </a:p>
          </p:txBody>
        </p:sp>
        <p:sp>
          <p:nvSpPr>
            <p:cNvPr id="18488" name="Text Box 57"/>
            <p:cNvSpPr/>
            <p:nvPr/>
          </p:nvSpPr>
          <p:spPr>
            <a:xfrm>
              <a:off x="736600" y="4576763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4</a:t>
              </a:r>
            </a:p>
          </p:txBody>
        </p:sp>
        <p:sp>
          <p:nvSpPr>
            <p:cNvPr id="18489" name="Text Box 58"/>
            <p:cNvSpPr/>
            <p:nvPr/>
          </p:nvSpPr>
          <p:spPr>
            <a:xfrm>
              <a:off x="736600" y="4243388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5</a:t>
              </a:r>
            </a:p>
          </p:txBody>
        </p:sp>
        <p:sp>
          <p:nvSpPr>
            <p:cNvPr id="18490" name="Text Box 59"/>
            <p:cNvSpPr/>
            <p:nvPr/>
          </p:nvSpPr>
          <p:spPr>
            <a:xfrm>
              <a:off x="736600" y="3910013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6</a:t>
              </a:r>
            </a:p>
          </p:txBody>
        </p:sp>
        <p:sp>
          <p:nvSpPr>
            <p:cNvPr id="18491" name="Text Box 60"/>
            <p:cNvSpPr/>
            <p:nvPr/>
          </p:nvSpPr>
          <p:spPr>
            <a:xfrm>
              <a:off x="736600" y="3578225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18492" name="Text Box 61"/>
            <p:cNvSpPr/>
            <p:nvPr/>
          </p:nvSpPr>
          <p:spPr>
            <a:xfrm>
              <a:off x="736600" y="2913063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9</a:t>
              </a:r>
            </a:p>
          </p:txBody>
        </p:sp>
        <p:sp>
          <p:nvSpPr>
            <p:cNvPr id="18493" name="Text Box 62"/>
            <p:cNvSpPr/>
            <p:nvPr/>
          </p:nvSpPr>
          <p:spPr>
            <a:xfrm>
              <a:off x="736600" y="3244850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8</a:t>
              </a:r>
            </a:p>
          </p:txBody>
        </p:sp>
        <p:grpSp>
          <p:nvGrpSpPr>
            <p:cNvPr id="18494" name="Group 63"/>
            <p:cNvGrpSpPr/>
            <p:nvPr/>
          </p:nvGrpSpPr>
          <p:grpSpPr>
            <a:xfrm>
              <a:off x="711200" y="2557463"/>
              <a:ext cx="466725" cy="457200"/>
              <a:chOff x="448" y="1611"/>
              <a:chExt cx="294" cy="288"/>
            </a:xfrm>
          </p:grpSpPr>
          <p:sp>
            <p:nvSpPr>
              <p:cNvPr id="18495" name="Text Box 64"/>
              <p:cNvSpPr/>
              <p:nvPr/>
            </p:nvSpPr>
            <p:spPr>
              <a:xfrm>
                <a:off x="448" y="1611"/>
                <a:ext cx="218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18496" name="Rectangle 65"/>
              <p:cNvSpPr/>
              <p:nvPr/>
            </p:nvSpPr>
            <p:spPr>
              <a:xfrm>
                <a:off x="529" y="1611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0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8497" name="Group 66"/>
            <p:cNvGrpSpPr/>
            <p:nvPr/>
          </p:nvGrpSpPr>
          <p:grpSpPr>
            <a:xfrm>
              <a:off x="711200" y="2224088"/>
              <a:ext cx="466725" cy="457200"/>
              <a:chOff x="448" y="1401"/>
              <a:chExt cx="294" cy="288"/>
            </a:xfrm>
          </p:grpSpPr>
          <p:sp>
            <p:nvSpPr>
              <p:cNvPr id="18498" name="Text Box 67"/>
              <p:cNvSpPr/>
              <p:nvPr/>
            </p:nvSpPr>
            <p:spPr>
              <a:xfrm>
                <a:off x="518" y="1401"/>
                <a:ext cx="224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18499" name="Rectangle 68"/>
              <p:cNvSpPr/>
              <p:nvPr/>
            </p:nvSpPr>
            <p:spPr>
              <a:xfrm>
                <a:off x="448" y="1401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8500" name="Group 69"/>
            <p:cNvGrpSpPr/>
            <p:nvPr/>
          </p:nvGrpSpPr>
          <p:grpSpPr>
            <a:xfrm>
              <a:off x="711200" y="1557338"/>
              <a:ext cx="465138" cy="457200"/>
              <a:chOff x="4009" y="3235"/>
              <a:chExt cx="293" cy="288"/>
            </a:xfrm>
          </p:grpSpPr>
          <p:sp>
            <p:nvSpPr>
              <p:cNvPr id="18501" name="Rectangle 70"/>
              <p:cNvSpPr/>
              <p:nvPr/>
            </p:nvSpPr>
            <p:spPr>
              <a:xfrm>
                <a:off x="4089" y="3235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  <p:sp>
            <p:nvSpPr>
              <p:cNvPr id="18502" name="Rectangle 71"/>
              <p:cNvSpPr/>
              <p:nvPr/>
            </p:nvSpPr>
            <p:spPr>
              <a:xfrm>
                <a:off x="4009" y="3235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8503" name="Group 72"/>
            <p:cNvGrpSpPr/>
            <p:nvPr/>
          </p:nvGrpSpPr>
          <p:grpSpPr>
            <a:xfrm>
              <a:off x="711200" y="1890713"/>
              <a:ext cx="471488" cy="457200"/>
              <a:chOff x="3738" y="3801"/>
              <a:chExt cx="297" cy="288"/>
            </a:xfrm>
          </p:grpSpPr>
          <p:sp>
            <p:nvSpPr>
              <p:cNvPr id="18504" name="Rectangle 73"/>
              <p:cNvSpPr/>
              <p:nvPr/>
            </p:nvSpPr>
            <p:spPr>
              <a:xfrm>
                <a:off x="3822" y="3801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  <p:sp>
            <p:nvSpPr>
              <p:cNvPr id="18505" name="Rectangle 74"/>
              <p:cNvSpPr/>
              <p:nvPr/>
            </p:nvSpPr>
            <p:spPr>
              <a:xfrm>
                <a:off x="3738" y="3801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8506" name="Group 75"/>
            <p:cNvGrpSpPr/>
            <p:nvPr/>
          </p:nvGrpSpPr>
          <p:grpSpPr>
            <a:xfrm>
              <a:off x="711200" y="1222375"/>
              <a:ext cx="446088" cy="458787"/>
              <a:chOff x="4474" y="3715"/>
              <a:chExt cx="281" cy="289"/>
            </a:xfrm>
          </p:grpSpPr>
          <p:sp>
            <p:nvSpPr>
              <p:cNvPr id="18507" name="Rectangle 76"/>
              <p:cNvSpPr/>
              <p:nvPr/>
            </p:nvSpPr>
            <p:spPr>
              <a:xfrm>
                <a:off x="4542" y="3716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  <p:sp>
            <p:nvSpPr>
              <p:cNvPr id="18508" name="Rectangle 77"/>
              <p:cNvSpPr/>
              <p:nvPr/>
            </p:nvSpPr>
            <p:spPr>
              <a:xfrm>
                <a:off x="4474" y="3715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18509" name="Text Box 78"/>
            <p:cNvSpPr/>
            <p:nvPr/>
          </p:nvSpPr>
          <p:spPr>
            <a:xfrm>
              <a:off x="901700" y="6029325"/>
              <a:ext cx="5381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0</a:t>
              </a:r>
            </a:p>
          </p:txBody>
        </p:sp>
        <p:grpSp>
          <p:nvGrpSpPr>
            <p:cNvPr id="18510" name="Group 79"/>
            <p:cNvGrpSpPr/>
            <p:nvPr/>
          </p:nvGrpSpPr>
          <p:grpSpPr>
            <a:xfrm>
              <a:off x="4370388" y="6127750"/>
              <a:ext cx="466725" cy="457200"/>
              <a:chOff x="448" y="1611"/>
              <a:chExt cx="294" cy="288"/>
            </a:xfrm>
          </p:grpSpPr>
          <p:sp>
            <p:nvSpPr>
              <p:cNvPr id="18511" name="Text Box 80"/>
              <p:cNvSpPr/>
              <p:nvPr/>
            </p:nvSpPr>
            <p:spPr>
              <a:xfrm>
                <a:off x="448" y="1611"/>
                <a:ext cx="218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18512" name="Rectangle 81"/>
              <p:cNvSpPr/>
              <p:nvPr/>
            </p:nvSpPr>
            <p:spPr>
              <a:xfrm>
                <a:off x="529" y="1611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0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8513" name="Group 82"/>
            <p:cNvGrpSpPr/>
            <p:nvPr/>
          </p:nvGrpSpPr>
          <p:grpSpPr>
            <a:xfrm>
              <a:off x="4751388" y="6124575"/>
              <a:ext cx="466725" cy="457200"/>
              <a:chOff x="448" y="1401"/>
              <a:chExt cx="294" cy="288"/>
            </a:xfrm>
          </p:grpSpPr>
          <p:sp>
            <p:nvSpPr>
              <p:cNvPr id="18514" name="Text Box 83"/>
              <p:cNvSpPr/>
              <p:nvPr/>
            </p:nvSpPr>
            <p:spPr>
              <a:xfrm>
                <a:off x="518" y="1401"/>
                <a:ext cx="224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18515" name="Rectangle 84"/>
              <p:cNvSpPr/>
              <p:nvPr/>
            </p:nvSpPr>
            <p:spPr>
              <a:xfrm>
                <a:off x="448" y="1401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</p:grpSp>
      <p:grpSp>
        <p:nvGrpSpPr>
          <p:cNvPr id="18516" name="Group 85"/>
          <p:cNvGrpSpPr/>
          <p:nvPr/>
        </p:nvGrpSpPr>
        <p:grpSpPr>
          <a:xfrm>
            <a:off x="3663950" y="336553"/>
            <a:ext cx="3838575" cy="823912"/>
            <a:chOff x="2632" y="193"/>
            <a:chExt cx="2418" cy="519"/>
          </a:xfrm>
        </p:grpSpPr>
        <p:sp>
          <p:nvSpPr>
            <p:cNvPr id="18517" name="Text Box 86"/>
            <p:cNvSpPr/>
            <p:nvPr/>
          </p:nvSpPr>
          <p:spPr>
            <a:xfrm>
              <a:off x="2632" y="305"/>
              <a:ext cx="1120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（  ）</a:t>
              </a:r>
            </a:p>
          </p:txBody>
        </p:sp>
        <p:sp>
          <p:nvSpPr>
            <p:cNvPr id="18518" name="Text Box 87"/>
            <p:cNvSpPr/>
            <p:nvPr/>
          </p:nvSpPr>
          <p:spPr>
            <a:xfrm>
              <a:off x="3481" y="305"/>
              <a:ext cx="1008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（  ）</a:t>
              </a:r>
            </a:p>
          </p:txBody>
        </p:sp>
        <p:sp>
          <p:nvSpPr>
            <p:cNvPr id="18519" name="Text Box 88"/>
            <p:cNvSpPr/>
            <p:nvPr/>
          </p:nvSpPr>
          <p:spPr>
            <a:xfrm>
              <a:off x="3333" y="395"/>
              <a:ext cx="544" cy="23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＋</a:t>
              </a:r>
            </a:p>
          </p:txBody>
        </p:sp>
        <p:sp>
          <p:nvSpPr>
            <p:cNvPr id="18520" name="Text Box 89"/>
            <p:cNvSpPr/>
            <p:nvPr/>
          </p:nvSpPr>
          <p:spPr>
            <a:xfrm>
              <a:off x="4162" y="193"/>
              <a:ext cx="552" cy="51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48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﹦</a:t>
              </a:r>
            </a:p>
          </p:txBody>
        </p:sp>
        <p:sp>
          <p:nvSpPr>
            <p:cNvPr id="18521" name="Text Box 90"/>
            <p:cNvSpPr/>
            <p:nvPr/>
          </p:nvSpPr>
          <p:spPr>
            <a:xfrm>
              <a:off x="4498" y="373"/>
              <a:ext cx="552" cy="23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12</a:t>
              </a:r>
            </a:p>
          </p:txBody>
        </p:sp>
      </p:grpSp>
      <p:sp>
        <p:nvSpPr>
          <p:cNvPr id="18522" name="Oval 91"/>
          <p:cNvSpPr/>
          <p:nvPr/>
        </p:nvSpPr>
        <p:spPr>
          <a:xfrm>
            <a:off x="3181350" y="405606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18523" name="Oval 92"/>
          <p:cNvSpPr/>
          <p:nvPr/>
        </p:nvSpPr>
        <p:spPr>
          <a:xfrm>
            <a:off x="4516438" y="5391150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18524" name="Oval 93"/>
          <p:cNvSpPr/>
          <p:nvPr/>
        </p:nvSpPr>
        <p:spPr>
          <a:xfrm>
            <a:off x="3513138" y="4375150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18525" name="Oval 94"/>
          <p:cNvSpPr/>
          <p:nvPr/>
        </p:nvSpPr>
        <p:spPr>
          <a:xfrm>
            <a:off x="2854325" y="3716338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18526" name="Oval 95"/>
          <p:cNvSpPr/>
          <p:nvPr/>
        </p:nvSpPr>
        <p:spPr>
          <a:xfrm>
            <a:off x="2511425" y="3373438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18527" name="Oval 96"/>
          <p:cNvSpPr/>
          <p:nvPr/>
        </p:nvSpPr>
        <p:spPr>
          <a:xfrm>
            <a:off x="1493838" y="2381250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18528" name="Oval 97"/>
          <p:cNvSpPr/>
          <p:nvPr/>
        </p:nvSpPr>
        <p:spPr>
          <a:xfrm>
            <a:off x="5189538" y="6051550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cxnSp>
        <p:nvCxnSpPr>
          <p:cNvPr id="18529" name="Line 98"/>
          <p:cNvCxnSpPr/>
          <p:nvPr/>
        </p:nvCxnSpPr>
        <p:spPr>
          <a:xfrm flipH="1" flipV="1">
            <a:off x="944563" y="1827213"/>
            <a:ext cx="4886325" cy="48768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 fill="hold"/>
                                        <p:tgtEl>
                                          <p:spTgt spid="1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2" grpId="0" animBg="1"/>
      <p:bldP spid="18523" grpId="0" animBg="1"/>
      <p:bldP spid="18524" grpId="0" animBg="1"/>
      <p:bldP spid="18525" grpId="0" animBg="1"/>
      <p:bldP spid="18526" grpId="0" animBg="1"/>
      <p:bldP spid="18527" grpId="0" animBg="1"/>
      <p:bldP spid="185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/>
          <p:nvPr/>
        </p:nvSpPr>
        <p:spPr>
          <a:xfrm>
            <a:off x="271463" y="403225"/>
            <a:ext cx="2593975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（三）、数对与计算</a:t>
            </a:r>
          </a:p>
        </p:txBody>
      </p:sp>
      <p:grpSp>
        <p:nvGrpSpPr>
          <p:cNvPr id="19458" name="Group 3"/>
          <p:cNvGrpSpPr/>
          <p:nvPr/>
        </p:nvGrpSpPr>
        <p:grpSpPr>
          <a:xfrm>
            <a:off x="711200" y="1185863"/>
            <a:ext cx="5670550" cy="5402262"/>
            <a:chOff x="448" y="747"/>
            <a:chExt cx="3572" cy="3403"/>
          </a:xfrm>
        </p:grpSpPr>
        <p:sp>
          <p:nvSpPr>
            <p:cNvPr id="19459" name="Text Box 4"/>
            <p:cNvSpPr/>
            <p:nvPr/>
          </p:nvSpPr>
          <p:spPr>
            <a:xfrm>
              <a:off x="834" y="3862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19460" name="Text Box 5"/>
            <p:cNvSpPr/>
            <p:nvPr/>
          </p:nvSpPr>
          <p:spPr>
            <a:xfrm>
              <a:off x="1045" y="3862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2</a:t>
              </a:r>
            </a:p>
          </p:txBody>
        </p:sp>
        <p:sp>
          <p:nvSpPr>
            <p:cNvPr id="19461" name="Text Box 6"/>
            <p:cNvSpPr/>
            <p:nvPr/>
          </p:nvSpPr>
          <p:spPr>
            <a:xfrm>
              <a:off x="1255" y="3862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3</a:t>
              </a:r>
            </a:p>
          </p:txBody>
        </p:sp>
        <p:sp>
          <p:nvSpPr>
            <p:cNvPr id="19462" name="Text Box 7"/>
            <p:cNvSpPr/>
            <p:nvPr/>
          </p:nvSpPr>
          <p:spPr>
            <a:xfrm>
              <a:off x="1466" y="3862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4</a:t>
              </a:r>
            </a:p>
          </p:txBody>
        </p:sp>
        <p:sp>
          <p:nvSpPr>
            <p:cNvPr id="19463" name="Text Box 8"/>
            <p:cNvSpPr/>
            <p:nvPr/>
          </p:nvSpPr>
          <p:spPr>
            <a:xfrm>
              <a:off x="1676" y="3862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5</a:t>
              </a:r>
            </a:p>
          </p:txBody>
        </p:sp>
        <p:sp>
          <p:nvSpPr>
            <p:cNvPr id="19464" name="Text Box 9"/>
            <p:cNvSpPr/>
            <p:nvPr/>
          </p:nvSpPr>
          <p:spPr>
            <a:xfrm>
              <a:off x="1887" y="3862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6</a:t>
              </a:r>
            </a:p>
          </p:txBody>
        </p:sp>
        <p:sp>
          <p:nvSpPr>
            <p:cNvPr id="19465" name="Text Box 10"/>
            <p:cNvSpPr/>
            <p:nvPr/>
          </p:nvSpPr>
          <p:spPr>
            <a:xfrm>
              <a:off x="2097" y="3862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19466" name="Text Box 11"/>
            <p:cNvSpPr/>
            <p:nvPr/>
          </p:nvSpPr>
          <p:spPr>
            <a:xfrm>
              <a:off x="2518" y="3862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9</a:t>
              </a:r>
            </a:p>
          </p:txBody>
        </p:sp>
        <p:sp>
          <p:nvSpPr>
            <p:cNvPr id="19467" name="Text Box 12"/>
            <p:cNvSpPr/>
            <p:nvPr/>
          </p:nvSpPr>
          <p:spPr>
            <a:xfrm>
              <a:off x="2308" y="3862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8</a:t>
              </a:r>
            </a:p>
          </p:txBody>
        </p:sp>
        <p:grpSp>
          <p:nvGrpSpPr>
            <p:cNvPr id="19468" name="Group 13"/>
            <p:cNvGrpSpPr/>
            <p:nvPr/>
          </p:nvGrpSpPr>
          <p:grpSpPr>
            <a:xfrm>
              <a:off x="795" y="747"/>
              <a:ext cx="2950" cy="3122"/>
              <a:chOff x="611" y="571"/>
              <a:chExt cx="2950" cy="3122"/>
            </a:xfrm>
          </p:grpSpPr>
          <p:cxnSp>
            <p:nvCxnSpPr>
              <p:cNvPr id="19469" name="Line 14"/>
              <p:cNvCxnSpPr/>
              <p:nvPr/>
            </p:nvCxnSpPr>
            <p:spPr>
              <a:xfrm rot="5400000">
                <a:off x="1042" y="2228"/>
                <a:ext cx="293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70" name="Line 15"/>
              <p:cNvCxnSpPr/>
              <p:nvPr/>
            </p:nvCxnSpPr>
            <p:spPr>
              <a:xfrm rot="5400000">
                <a:off x="831" y="2228"/>
                <a:ext cx="293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71" name="Line 16"/>
              <p:cNvCxnSpPr/>
              <p:nvPr/>
            </p:nvCxnSpPr>
            <p:spPr>
              <a:xfrm rot="5400000">
                <a:off x="621" y="2228"/>
                <a:ext cx="293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72" name="Line 17"/>
              <p:cNvCxnSpPr/>
              <p:nvPr/>
            </p:nvCxnSpPr>
            <p:spPr>
              <a:xfrm rot="5400000">
                <a:off x="199" y="2228"/>
                <a:ext cx="293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73" name="Line 18"/>
              <p:cNvCxnSpPr/>
              <p:nvPr/>
            </p:nvCxnSpPr>
            <p:spPr>
              <a:xfrm rot="5400000">
                <a:off x="-12" y="2228"/>
                <a:ext cx="293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74" name="Line 19"/>
              <p:cNvCxnSpPr/>
              <p:nvPr/>
            </p:nvCxnSpPr>
            <p:spPr>
              <a:xfrm rot="5400000">
                <a:off x="-222" y="2228"/>
                <a:ext cx="293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75" name="Line 20"/>
              <p:cNvCxnSpPr/>
              <p:nvPr/>
            </p:nvCxnSpPr>
            <p:spPr>
              <a:xfrm rot="5400000">
                <a:off x="-433" y="2228"/>
                <a:ext cx="293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76" name="Line 21"/>
              <p:cNvCxnSpPr/>
              <p:nvPr/>
            </p:nvCxnSpPr>
            <p:spPr>
              <a:xfrm rot="5400000">
                <a:off x="-644" y="2228"/>
                <a:ext cx="293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77" name="Line 22"/>
              <p:cNvCxnSpPr/>
              <p:nvPr/>
            </p:nvCxnSpPr>
            <p:spPr>
              <a:xfrm rot="5400000">
                <a:off x="-950" y="2132"/>
                <a:ext cx="312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</p:cxnSp>
          <p:cxnSp>
            <p:nvCxnSpPr>
              <p:cNvPr id="19478" name="Line 23"/>
              <p:cNvCxnSpPr/>
              <p:nvPr/>
            </p:nvCxnSpPr>
            <p:spPr>
              <a:xfrm rot="5400000">
                <a:off x="1253" y="2228"/>
                <a:ext cx="293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79" name="Line 24"/>
              <p:cNvCxnSpPr/>
              <p:nvPr/>
            </p:nvCxnSpPr>
            <p:spPr>
              <a:xfrm rot="5400000">
                <a:off x="1674" y="2228"/>
                <a:ext cx="293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80" name="Line 25"/>
              <p:cNvCxnSpPr/>
              <p:nvPr/>
            </p:nvCxnSpPr>
            <p:spPr>
              <a:xfrm rot="5400000">
                <a:off x="1463" y="2228"/>
                <a:ext cx="293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81" name="Line 26"/>
              <p:cNvCxnSpPr/>
              <p:nvPr/>
            </p:nvCxnSpPr>
            <p:spPr>
              <a:xfrm rot="5400000">
                <a:off x="1885" y="2228"/>
                <a:ext cx="293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82" name="Line 27"/>
              <p:cNvCxnSpPr/>
              <p:nvPr/>
            </p:nvCxnSpPr>
            <p:spPr>
              <a:xfrm rot="5400000">
                <a:off x="410" y="2228"/>
                <a:ext cx="293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83" name="Line 28"/>
              <p:cNvCxnSpPr/>
              <p:nvPr/>
            </p:nvCxnSpPr>
            <p:spPr>
              <a:xfrm rot="5400000">
                <a:off x="2096" y="2228"/>
                <a:ext cx="293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19484" name="Group 29"/>
            <p:cNvGrpSpPr/>
            <p:nvPr/>
          </p:nvGrpSpPr>
          <p:grpSpPr>
            <a:xfrm>
              <a:off x="786" y="922"/>
              <a:ext cx="3234" cy="2950"/>
              <a:chOff x="4138" y="1026"/>
              <a:chExt cx="3234" cy="2950"/>
            </a:xfrm>
          </p:grpSpPr>
          <p:cxnSp>
            <p:nvCxnSpPr>
              <p:cNvPr id="19485" name="Line 30"/>
              <p:cNvCxnSpPr/>
              <p:nvPr/>
            </p:nvCxnSpPr>
            <p:spPr>
              <a:xfrm>
                <a:off x="4138" y="2080"/>
                <a:ext cx="295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86" name="Line 31"/>
              <p:cNvCxnSpPr/>
              <p:nvPr/>
            </p:nvCxnSpPr>
            <p:spPr>
              <a:xfrm>
                <a:off x="4138" y="2291"/>
                <a:ext cx="295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87" name="Line 32"/>
              <p:cNvCxnSpPr/>
              <p:nvPr/>
            </p:nvCxnSpPr>
            <p:spPr>
              <a:xfrm>
                <a:off x="4138" y="2501"/>
                <a:ext cx="295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88" name="Line 33"/>
              <p:cNvCxnSpPr/>
              <p:nvPr/>
            </p:nvCxnSpPr>
            <p:spPr>
              <a:xfrm>
                <a:off x="4138" y="2923"/>
                <a:ext cx="295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89" name="Line 34"/>
              <p:cNvCxnSpPr/>
              <p:nvPr/>
            </p:nvCxnSpPr>
            <p:spPr>
              <a:xfrm>
                <a:off x="4138" y="3134"/>
                <a:ext cx="295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90" name="Line 35"/>
              <p:cNvCxnSpPr/>
              <p:nvPr/>
            </p:nvCxnSpPr>
            <p:spPr>
              <a:xfrm>
                <a:off x="4138" y="3344"/>
                <a:ext cx="295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91" name="Line 36"/>
              <p:cNvCxnSpPr/>
              <p:nvPr/>
            </p:nvCxnSpPr>
            <p:spPr>
              <a:xfrm>
                <a:off x="4138" y="3555"/>
                <a:ext cx="295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92" name="Line 37"/>
              <p:cNvCxnSpPr/>
              <p:nvPr/>
            </p:nvCxnSpPr>
            <p:spPr>
              <a:xfrm>
                <a:off x="4138" y="3766"/>
                <a:ext cx="295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93" name="Line 38"/>
              <p:cNvCxnSpPr/>
              <p:nvPr/>
            </p:nvCxnSpPr>
            <p:spPr>
              <a:xfrm>
                <a:off x="4138" y="3976"/>
                <a:ext cx="32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</p:cxnSp>
          <p:cxnSp>
            <p:nvCxnSpPr>
              <p:cNvPr id="19494" name="Line 39"/>
              <p:cNvCxnSpPr/>
              <p:nvPr/>
            </p:nvCxnSpPr>
            <p:spPr>
              <a:xfrm>
                <a:off x="4138" y="1869"/>
                <a:ext cx="295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95" name="Line 40"/>
              <p:cNvCxnSpPr/>
              <p:nvPr/>
            </p:nvCxnSpPr>
            <p:spPr>
              <a:xfrm>
                <a:off x="4138" y="1448"/>
                <a:ext cx="295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96" name="Line 41"/>
              <p:cNvCxnSpPr/>
              <p:nvPr/>
            </p:nvCxnSpPr>
            <p:spPr>
              <a:xfrm>
                <a:off x="4138" y="1659"/>
                <a:ext cx="295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97" name="Line 42"/>
              <p:cNvCxnSpPr/>
              <p:nvPr/>
            </p:nvCxnSpPr>
            <p:spPr>
              <a:xfrm>
                <a:off x="4138" y="1237"/>
                <a:ext cx="295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98" name="Line 43"/>
              <p:cNvCxnSpPr/>
              <p:nvPr/>
            </p:nvCxnSpPr>
            <p:spPr>
              <a:xfrm>
                <a:off x="4138" y="2712"/>
                <a:ext cx="295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19499" name="Line 44"/>
              <p:cNvCxnSpPr/>
              <p:nvPr/>
            </p:nvCxnSpPr>
            <p:spPr>
              <a:xfrm>
                <a:off x="4138" y="1026"/>
                <a:ext cx="295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19500" name="Group 45"/>
            <p:cNvGrpSpPr/>
            <p:nvPr/>
          </p:nvGrpSpPr>
          <p:grpSpPr>
            <a:xfrm>
              <a:off x="3395" y="3849"/>
              <a:ext cx="293" cy="288"/>
              <a:chOff x="4009" y="3235"/>
              <a:chExt cx="293" cy="288"/>
            </a:xfrm>
          </p:grpSpPr>
          <p:sp>
            <p:nvSpPr>
              <p:cNvPr id="19501" name="Rectangle 46"/>
              <p:cNvSpPr/>
              <p:nvPr/>
            </p:nvSpPr>
            <p:spPr>
              <a:xfrm>
                <a:off x="4089" y="3235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  <p:sp>
            <p:nvSpPr>
              <p:cNvPr id="19502" name="Rectangle 47"/>
              <p:cNvSpPr/>
              <p:nvPr/>
            </p:nvSpPr>
            <p:spPr>
              <a:xfrm>
                <a:off x="4009" y="3235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9503" name="Group 48"/>
            <p:cNvGrpSpPr/>
            <p:nvPr/>
          </p:nvGrpSpPr>
          <p:grpSpPr>
            <a:xfrm>
              <a:off x="3180" y="3849"/>
              <a:ext cx="297" cy="288"/>
              <a:chOff x="3738" y="3801"/>
              <a:chExt cx="297" cy="288"/>
            </a:xfrm>
          </p:grpSpPr>
          <p:sp>
            <p:nvSpPr>
              <p:cNvPr id="19504" name="Rectangle 49"/>
              <p:cNvSpPr/>
              <p:nvPr/>
            </p:nvSpPr>
            <p:spPr>
              <a:xfrm>
                <a:off x="3822" y="3801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  <p:sp>
            <p:nvSpPr>
              <p:cNvPr id="19505" name="Rectangle 50"/>
              <p:cNvSpPr/>
              <p:nvPr/>
            </p:nvSpPr>
            <p:spPr>
              <a:xfrm>
                <a:off x="3738" y="3801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9506" name="Group 51"/>
            <p:cNvGrpSpPr/>
            <p:nvPr/>
          </p:nvGrpSpPr>
          <p:grpSpPr>
            <a:xfrm>
              <a:off x="3605" y="3849"/>
              <a:ext cx="281" cy="289"/>
              <a:chOff x="4474" y="3715"/>
              <a:chExt cx="281" cy="289"/>
            </a:xfrm>
          </p:grpSpPr>
          <p:sp>
            <p:nvSpPr>
              <p:cNvPr id="19507" name="Rectangle 52"/>
              <p:cNvSpPr/>
              <p:nvPr/>
            </p:nvSpPr>
            <p:spPr>
              <a:xfrm>
                <a:off x="4542" y="3716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  <p:sp>
            <p:nvSpPr>
              <p:cNvPr id="19508" name="Rectangle 53"/>
              <p:cNvSpPr/>
              <p:nvPr/>
            </p:nvSpPr>
            <p:spPr>
              <a:xfrm>
                <a:off x="4474" y="3715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19509" name="Text Box 54"/>
            <p:cNvSpPr/>
            <p:nvPr/>
          </p:nvSpPr>
          <p:spPr>
            <a:xfrm>
              <a:off x="464" y="3511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19510" name="Text Box 55"/>
            <p:cNvSpPr/>
            <p:nvPr/>
          </p:nvSpPr>
          <p:spPr>
            <a:xfrm>
              <a:off x="464" y="3302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2</a:t>
              </a:r>
            </a:p>
          </p:txBody>
        </p:sp>
        <p:sp>
          <p:nvSpPr>
            <p:cNvPr id="19511" name="Text Box 56"/>
            <p:cNvSpPr/>
            <p:nvPr/>
          </p:nvSpPr>
          <p:spPr>
            <a:xfrm>
              <a:off x="464" y="3092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3</a:t>
              </a:r>
            </a:p>
          </p:txBody>
        </p:sp>
        <p:sp>
          <p:nvSpPr>
            <p:cNvPr id="19512" name="Text Box 57"/>
            <p:cNvSpPr/>
            <p:nvPr/>
          </p:nvSpPr>
          <p:spPr>
            <a:xfrm>
              <a:off x="464" y="2883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4</a:t>
              </a:r>
            </a:p>
          </p:txBody>
        </p:sp>
        <p:sp>
          <p:nvSpPr>
            <p:cNvPr id="19513" name="Text Box 58"/>
            <p:cNvSpPr/>
            <p:nvPr/>
          </p:nvSpPr>
          <p:spPr>
            <a:xfrm>
              <a:off x="464" y="2673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5</a:t>
              </a:r>
            </a:p>
          </p:txBody>
        </p:sp>
        <p:sp>
          <p:nvSpPr>
            <p:cNvPr id="19514" name="Text Box 59"/>
            <p:cNvSpPr/>
            <p:nvPr/>
          </p:nvSpPr>
          <p:spPr>
            <a:xfrm>
              <a:off x="464" y="2463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6</a:t>
              </a:r>
            </a:p>
          </p:txBody>
        </p:sp>
        <p:sp>
          <p:nvSpPr>
            <p:cNvPr id="19515" name="Text Box 60"/>
            <p:cNvSpPr/>
            <p:nvPr/>
          </p:nvSpPr>
          <p:spPr>
            <a:xfrm>
              <a:off x="464" y="2254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19516" name="Text Box 61"/>
            <p:cNvSpPr/>
            <p:nvPr/>
          </p:nvSpPr>
          <p:spPr>
            <a:xfrm>
              <a:off x="464" y="1835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9</a:t>
              </a:r>
            </a:p>
          </p:txBody>
        </p:sp>
        <p:sp>
          <p:nvSpPr>
            <p:cNvPr id="19517" name="Text Box 62"/>
            <p:cNvSpPr/>
            <p:nvPr/>
          </p:nvSpPr>
          <p:spPr>
            <a:xfrm>
              <a:off x="464" y="2044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8</a:t>
              </a:r>
            </a:p>
          </p:txBody>
        </p:sp>
        <p:grpSp>
          <p:nvGrpSpPr>
            <p:cNvPr id="19518" name="Group 63"/>
            <p:cNvGrpSpPr/>
            <p:nvPr/>
          </p:nvGrpSpPr>
          <p:grpSpPr>
            <a:xfrm>
              <a:off x="448" y="1611"/>
              <a:ext cx="294" cy="288"/>
              <a:chOff x="448" y="1611"/>
              <a:chExt cx="294" cy="288"/>
            </a:xfrm>
          </p:grpSpPr>
          <p:sp>
            <p:nvSpPr>
              <p:cNvPr id="19519" name="Text Box 64"/>
              <p:cNvSpPr/>
              <p:nvPr/>
            </p:nvSpPr>
            <p:spPr>
              <a:xfrm>
                <a:off x="448" y="1611"/>
                <a:ext cx="218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19520" name="Rectangle 65"/>
              <p:cNvSpPr/>
              <p:nvPr/>
            </p:nvSpPr>
            <p:spPr>
              <a:xfrm>
                <a:off x="529" y="1611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0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9521" name="Group 66"/>
            <p:cNvGrpSpPr/>
            <p:nvPr/>
          </p:nvGrpSpPr>
          <p:grpSpPr>
            <a:xfrm>
              <a:off x="448" y="1401"/>
              <a:ext cx="294" cy="288"/>
              <a:chOff x="448" y="1401"/>
              <a:chExt cx="294" cy="288"/>
            </a:xfrm>
          </p:grpSpPr>
          <p:sp>
            <p:nvSpPr>
              <p:cNvPr id="19522" name="Text Box 67"/>
              <p:cNvSpPr/>
              <p:nvPr/>
            </p:nvSpPr>
            <p:spPr>
              <a:xfrm>
                <a:off x="518" y="1401"/>
                <a:ext cx="224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19523" name="Rectangle 68"/>
              <p:cNvSpPr/>
              <p:nvPr/>
            </p:nvSpPr>
            <p:spPr>
              <a:xfrm>
                <a:off x="448" y="1401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9524" name="Group 69"/>
            <p:cNvGrpSpPr/>
            <p:nvPr/>
          </p:nvGrpSpPr>
          <p:grpSpPr>
            <a:xfrm>
              <a:off x="448" y="981"/>
              <a:ext cx="293" cy="288"/>
              <a:chOff x="4009" y="3235"/>
              <a:chExt cx="293" cy="288"/>
            </a:xfrm>
          </p:grpSpPr>
          <p:sp>
            <p:nvSpPr>
              <p:cNvPr id="19525" name="Rectangle 70"/>
              <p:cNvSpPr/>
              <p:nvPr/>
            </p:nvSpPr>
            <p:spPr>
              <a:xfrm>
                <a:off x="4089" y="3235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  <p:sp>
            <p:nvSpPr>
              <p:cNvPr id="19526" name="Rectangle 71"/>
              <p:cNvSpPr/>
              <p:nvPr/>
            </p:nvSpPr>
            <p:spPr>
              <a:xfrm>
                <a:off x="4009" y="3235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9527" name="Group 72"/>
            <p:cNvGrpSpPr/>
            <p:nvPr/>
          </p:nvGrpSpPr>
          <p:grpSpPr>
            <a:xfrm>
              <a:off x="448" y="1191"/>
              <a:ext cx="297" cy="288"/>
              <a:chOff x="3738" y="3801"/>
              <a:chExt cx="297" cy="288"/>
            </a:xfrm>
          </p:grpSpPr>
          <p:sp>
            <p:nvSpPr>
              <p:cNvPr id="19528" name="Rectangle 73"/>
              <p:cNvSpPr/>
              <p:nvPr/>
            </p:nvSpPr>
            <p:spPr>
              <a:xfrm>
                <a:off x="3822" y="3801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  <p:sp>
            <p:nvSpPr>
              <p:cNvPr id="19529" name="Rectangle 74"/>
              <p:cNvSpPr/>
              <p:nvPr/>
            </p:nvSpPr>
            <p:spPr>
              <a:xfrm>
                <a:off x="3738" y="3801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9530" name="Group 75"/>
            <p:cNvGrpSpPr/>
            <p:nvPr/>
          </p:nvGrpSpPr>
          <p:grpSpPr>
            <a:xfrm>
              <a:off x="448" y="770"/>
              <a:ext cx="281" cy="289"/>
              <a:chOff x="4474" y="3715"/>
              <a:chExt cx="281" cy="289"/>
            </a:xfrm>
          </p:grpSpPr>
          <p:sp>
            <p:nvSpPr>
              <p:cNvPr id="19531" name="Rectangle 76"/>
              <p:cNvSpPr/>
              <p:nvPr/>
            </p:nvSpPr>
            <p:spPr>
              <a:xfrm>
                <a:off x="4542" y="3716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  <p:sp>
            <p:nvSpPr>
              <p:cNvPr id="19532" name="Rectangle 77"/>
              <p:cNvSpPr/>
              <p:nvPr/>
            </p:nvSpPr>
            <p:spPr>
              <a:xfrm>
                <a:off x="4474" y="3715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19533" name="Text Box 78"/>
            <p:cNvSpPr/>
            <p:nvPr/>
          </p:nvSpPr>
          <p:spPr>
            <a:xfrm>
              <a:off x="568" y="3798"/>
              <a:ext cx="339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400">
                  <a:latin typeface="黑体" panose="02010609060101010101" pitchFamily="49" charset="-122"/>
                  <a:ea typeface="黑体" pitchFamily="49" charset="-122"/>
                </a:rPr>
                <a:t>0</a:t>
              </a:r>
            </a:p>
          </p:txBody>
        </p:sp>
        <p:grpSp>
          <p:nvGrpSpPr>
            <p:cNvPr id="19534" name="Group 79"/>
            <p:cNvGrpSpPr/>
            <p:nvPr/>
          </p:nvGrpSpPr>
          <p:grpSpPr>
            <a:xfrm>
              <a:off x="2753" y="3860"/>
              <a:ext cx="294" cy="288"/>
              <a:chOff x="448" y="1611"/>
              <a:chExt cx="294" cy="288"/>
            </a:xfrm>
          </p:grpSpPr>
          <p:sp>
            <p:nvSpPr>
              <p:cNvPr id="19535" name="Text Box 80"/>
              <p:cNvSpPr/>
              <p:nvPr/>
            </p:nvSpPr>
            <p:spPr>
              <a:xfrm>
                <a:off x="448" y="1611"/>
                <a:ext cx="218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19536" name="Rectangle 81"/>
              <p:cNvSpPr/>
              <p:nvPr/>
            </p:nvSpPr>
            <p:spPr>
              <a:xfrm>
                <a:off x="529" y="1611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0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9537" name="Group 82"/>
            <p:cNvGrpSpPr/>
            <p:nvPr/>
          </p:nvGrpSpPr>
          <p:grpSpPr>
            <a:xfrm>
              <a:off x="2993" y="3858"/>
              <a:ext cx="294" cy="288"/>
              <a:chOff x="448" y="1401"/>
              <a:chExt cx="294" cy="288"/>
            </a:xfrm>
          </p:grpSpPr>
          <p:sp>
            <p:nvSpPr>
              <p:cNvPr id="19538" name="Text Box 83"/>
              <p:cNvSpPr/>
              <p:nvPr/>
            </p:nvSpPr>
            <p:spPr>
              <a:xfrm>
                <a:off x="518" y="1401"/>
                <a:ext cx="224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19539" name="Rectangle 84"/>
              <p:cNvSpPr/>
              <p:nvPr/>
            </p:nvSpPr>
            <p:spPr>
              <a:xfrm>
                <a:off x="448" y="1401"/>
                <a:ext cx="213" cy="28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4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itchFamily="49" charset="-122"/>
                </a:endParaRPr>
              </a:p>
            </p:txBody>
          </p:sp>
        </p:grpSp>
      </p:grpSp>
      <p:grpSp>
        <p:nvGrpSpPr>
          <p:cNvPr id="19540" name="Group 85"/>
          <p:cNvGrpSpPr/>
          <p:nvPr/>
        </p:nvGrpSpPr>
        <p:grpSpPr>
          <a:xfrm>
            <a:off x="4711700" y="280988"/>
            <a:ext cx="3849688" cy="823912"/>
            <a:chOff x="2632" y="193"/>
            <a:chExt cx="2425" cy="519"/>
          </a:xfrm>
        </p:grpSpPr>
        <p:sp>
          <p:nvSpPr>
            <p:cNvPr id="19541" name="Text Box 86"/>
            <p:cNvSpPr/>
            <p:nvPr/>
          </p:nvSpPr>
          <p:spPr>
            <a:xfrm>
              <a:off x="2632" y="305"/>
              <a:ext cx="1120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（  ）</a:t>
              </a:r>
            </a:p>
          </p:txBody>
        </p:sp>
        <p:sp>
          <p:nvSpPr>
            <p:cNvPr id="19542" name="Text Box 87"/>
            <p:cNvSpPr/>
            <p:nvPr/>
          </p:nvSpPr>
          <p:spPr>
            <a:xfrm>
              <a:off x="3481" y="305"/>
              <a:ext cx="1008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（  ）</a:t>
              </a:r>
            </a:p>
          </p:txBody>
        </p:sp>
        <p:sp>
          <p:nvSpPr>
            <p:cNvPr id="19543" name="Text Box 88"/>
            <p:cNvSpPr/>
            <p:nvPr/>
          </p:nvSpPr>
          <p:spPr>
            <a:xfrm>
              <a:off x="3318" y="395"/>
              <a:ext cx="544" cy="23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</a:rPr>
                <a:t>×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544" name="Text Box 89"/>
            <p:cNvSpPr/>
            <p:nvPr/>
          </p:nvSpPr>
          <p:spPr>
            <a:xfrm>
              <a:off x="4162" y="193"/>
              <a:ext cx="552" cy="51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48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﹦</a:t>
              </a:r>
            </a:p>
          </p:txBody>
        </p:sp>
        <p:sp>
          <p:nvSpPr>
            <p:cNvPr id="19545" name="Text Box 90"/>
            <p:cNvSpPr/>
            <p:nvPr/>
          </p:nvSpPr>
          <p:spPr>
            <a:xfrm>
              <a:off x="4505" y="365"/>
              <a:ext cx="552" cy="23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12</a:t>
              </a:r>
            </a:p>
          </p:txBody>
        </p:sp>
      </p:grpSp>
      <p:sp>
        <p:nvSpPr>
          <p:cNvPr id="19546" name="Freeform 91"/>
          <p:cNvSpPr/>
          <p:nvPr/>
        </p:nvSpPr>
        <p:spPr>
          <a:xfrm>
            <a:off x="1524000" y="1354138"/>
            <a:ext cx="4572000" cy="45339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r" b="b"/>
            <a:pathLst>
              <a:path w="2880" h="2872">
                <a:moveTo>
                  <a:pt x="0" y="11"/>
                </a:moveTo>
                <a:cubicBezTo>
                  <a:pt x="0" y="5"/>
                  <a:pt x="0" y="0"/>
                  <a:pt x="8" y="83"/>
                </a:cubicBezTo>
                <a:cubicBezTo>
                  <a:pt x="16" y="166"/>
                  <a:pt x="24" y="296"/>
                  <a:pt x="48" y="507"/>
                </a:cubicBezTo>
                <a:cubicBezTo>
                  <a:pt x="72" y="718"/>
                  <a:pt x="117" y="1135"/>
                  <a:pt x="152" y="1347"/>
                </a:cubicBezTo>
                <a:cubicBezTo>
                  <a:pt x="187" y="1559"/>
                  <a:pt x="205" y="1636"/>
                  <a:pt x="256" y="1779"/>
                </a:cubicBezTo>
                <a:cubicBezTo>
                  <a:pt x="307" y="1922"/>
                  <a:pt x="387" y="2096"/>
                  <a:pt x="456" y="2203"/>
                </a:cubicBezTo>
                <a:cubicBezTo>
                  <a:pt x="525" y="2310"/>
                  <a:pt x="565" y="2348"/>
                  <a:pt x="672" y="2419"/>
                </a:cubicBezTo>
                <a:cubicBezTo>
                  <a:pt x="779" y="2490"/>
                  <a:pt x="953" y="2575"/>
                  <a:pt x="1096" y="2627"/>
                </a:cubicBezTo>
                <a:cubicBezTo>
                  <a:pt x="1239" y="2679"/>
                  <a:pt x="1315" y="2696"/>
                  <a:pt x="1528" y="2731"/>
                </a:cubicBezTo>
                <a:cubicBezTo>
                  <a:pt x="1741" y="2766"/>
                  <a:pt x="2164" y="2812"/>
                  <a:pt x="2376" y="2835"/>
                </a:cubicBezTo>
                <a:cubicBezTo>
                  <a:pt x="2588" y="2858"/>
                  <a:pt x="2720" y="2862"/>
                  <a:pt x="2800" y="2867"/>
                </a:cubicBezTo>
                <a:cubicBezTo>
                  <a:pt x="2880" y="2872"/>
                  <a:pt x="2868" y="2869"/>
                  <a:pt x="2856" y="2867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9547" name="Oval 92"/>
          <p:cNvSpPr/>
          <p:nvPr/>
        </p:nvSpPr>
        <p:spPr>
          <a:xfrm>
            <a:off x="5200650" y="573246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19548" name="Oval 93"/>
          <p:cNvSpPr/>
          <p:nvPr/>
        </p:nvSpPr>
        <p:spPr>
          <a:xfrm>
            <a:off x="1836738" y="4070350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19549" name="Oval 94"/>
          <p:cNvSpPr/>
          <p:nvPr/>
        </p:nvSpPr>
        <p:spPr>
          <a:xfrm>
            <a:off x="1481138" y="2025650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19550" name="Oval 95"/>
          <p:cNvSpPr/>
          <p:nvPr/>
        </p:nvSpPr>
        <p:spPr>
          <a:xfrm>
            <a:off x="2168525" y="4732338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19551" name="Oval 96"/>
          <p:cNvSpPr/>
          <p:nvPr/>
        </p:nvSpPr>
        <p:spPr>
          <a:xfrm>
            <a:off x="3171825" y="5392738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19552" name="Oval 97"/>
          <p:cNvSpPr/>
          <p:nvPr/>
        </p:nvSpPr>
        <p:spPr>
          <a:xfrm>
            <a:off x="2500313" y="5076825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 fill="hold"/>
                                        <p:tgtEl>
                                          <p:spTgt spid="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6" grpId="0" animBg="1"/>
      <p:bldP spid="19547" grpId="0" animBg="1"/>
      <p:bldP spid="19548" grpId="0" animBg="1"/>
      <p:bldP spid="19549" grpId="0" animBg="1"/>
      <p:bldP spid="19550" grpId="0" animBg="1"/>
      <p:bldP spid="19551" grpId="0" animBg="1"/>
      <p:bldP spid="195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21"/>
          <p:cNvGrpSpPr/>
          <p:nvPr/>
        </p:nvGrpSpPr>
        <p:grpSpPr>
          <a:xfrm>
            <a:off x="3319463" y="2084388"/>
            <a:ext cx="5014912" cy="4186237"/>
            <a:chOff x="2091" y="1313"/>
            <a:chExt cx="3159" cy="2637"/>
          </a:xfrm>
        </p:grpSpPr>
        <p:grpSp>
          <p:nvGrpSpPr>
            <p:cNvPr id="20482" name="Group 97"/>
            <p:cNvGrpSpPr/>
            <p:nvPr/>
          </p:nvGrpSpPr>
          <p:grpSpPr>
            <a:xfrm>
              <a:off x="2379" y="1508"/>
              <a:ext cx="2643" cy="2166"/>
              <a:chOff x="507" y="1212"/>
              <a:chExt cx="2643" cy="2166"/>
            </a:xfrm>
          </p:grpSpPr>
          <p:grpSp>
            <p:nvGrpSpPr>
              <p:cNvPr id="20483" name="Group 98"/>
              <p:cNvGrpSpPr/>
              <p:nvPr/>
            </p:nvGrpSpPr>
            <p:grpSpPr>
              <a:xfrm>
                <a:off x="524" y="1222"/>
                <a:ext cx="2626" cy="2156"/>
                <a:chOff x="601" y="1470"/>
                <a:chExt cx="3175" cy="2156"/>
              </a:xfrm>
            </p:grpSpPr>
            <p:cxnSp>
              <p:nvCxnSpPr>
                <p:cNvPr id="20484" name="Line 99"/>
                <p:cNvCxnSpPr/>
                <p:nvPr/>
              </p:nvCxnSpPr>
              <p:spPr>
                <a:xfrm>
                  <a:off x="601" y="1470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85" name="Line 100"/>
                <p:cNvCxnSpPr/>
                <p:nvPr/>
              </p:nvCxnSpPr>
              <p:spPr>
                <a:xfrm>
                  <a:off x="601" y="170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86" name="Line 101"/>
                <p:cNvCxnSpPr/>
                <p:nvPr/>
              </p:nvCxnSpPr>
              <p:spPr>
                <a:xfrm>
                  <a:off x="601" y="194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87" name="Line 102"/>
                <p:cNvCxnSpPr/>
                <p:nvPr/>
              </p:nvCxnSpPr>
              <p:spPr>
                <a:xfrm>
                  <a:off x="601" y="218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88" name="Line 103"/>
                <p:cNvCxnSpPr/>
                <p:nvPr/>
              </p:nvCxnSpPr>
              <p:spPr>
                <a:xfrm>
                  <a:off x="601" y="242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89" name="Line 104"/>
                <p:cNvCxnSpPr/>
                <p:nvPr/>
              </p:nvCxnSpPr>
              <p:spPr>
                <a:xfrm>
                  <a:off x="601" y="266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90" name="Line 105"/>
                <p:cNvCxnSpPr/>
                <p:nvPr/>
              </p:nvCxnSpPr>
              <p:spPr>
                <a:xfrm>
                  <a:off x="601" y="290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91" name="Line 106"/>
                <p:cNvCxnSpPr/>
                <p:nvPr/>
              </p:nvCxnSpPr>
              <p:spPr>
                <a:xfrm>
                  <a:off x="601" y="314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92" name="Line 107"/>
                <p:cNvCxnSpPr/>
                <p:nvPr/>
              </p:nvCxnSpPr>
              <p:spPr>
                <a:xfrm>
                  <a:off x="601" y="338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93" name="Line 108"/>
                <p:cNvCxnSpPr/>
                <p:nvPr/>
              </p:nvCxnSpPr>
              <p:spPr>
                <a:xfrm>
                  <a:off x="601" y="362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</p:grpSp>
          <p:cxnSp>
            <p:nvCxnSpPr>
              <p:cNvPr id="20494" name="Line 109"/>
              <p:cNvCxnSpPr/>
              <p:nvPr/>
            </p:nvCxnSpPr>
            <p:spPr>
              <a:xfrm rot="5400000">
                <a:off x="158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0495" name="Line 110"/>
              <p:cNvCxnSpPr/>
              <p:nvPr/>
            </p:nvCxnSpPr>
            <p:spPr>
              <a:xfrm rot="5400000">
                <a:off x="134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0496" name="Line 111"/>
              <p:cNvCxnSpPr/>
              <p:nvPr/>
            </p:nvCxnSpPr>
            <p:spPr>
              <a:xfrm rot="5400000">
                <a:off x="110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0497" name="Line 112"/>
              <p:cNvCxnSpPr/>
              <p:nvPr/>
            </p:nvCxnSpPr>
            <p:spPr>
              <a:xfrm rot="5400000">
                <a:off x="86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0498" name="Line 113"/>
              <p:cNvCxnSpPr/>
              <p:nvPr/>
            </p:nvCxnSpPr>
            <p:spPr>
              <a:xfrm rot="5400000">
                <a:off x="62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0499" name="Line 114"/>
              <p:cNvCxnSpPr/>
              <p:nvPr/>
            </p:nvCxnSpPr>
            <p:spPr>
              <a:xfrm rot="5400000">
                <a:off x="38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0500" name="Line 115"/>
              <p:cNvCxnSpPr/>
              <p:nvPr/>
            </p:nvCxnSpPr>
            <p:spPr>
              <a:xfrm rot="5400000">
                <a:off x="14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0501" name="Line 116"/>
              <p:cNvCxnSpPr/>
              <p:nvPr/>
            </p:nvCxnSpPr>
            <p:spPr>
              <a:xfrm rot="5400000">
                <a:off x="-9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0502" name="Line 117"/>
              <p:cNvCxnSpPr/>
              <p:nvPr/>
            </p:nvCxnSpPr>
            <p:spPr>
              <a:xfrm rot="5400000">
                <a:off x="-33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0503" name="Line 118"/>
              <p:cNvCxnSpPr/>
              <p:nvPr/>
            </p:nvCxnSpPr>
            <p:spPr>
              <a:xfrm rot="5400000">
                <a:off x="-57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0504" name="Line 119"/>
              <p:cNvCxnSpPr/>
              <p:nvPr/>
            </p:nvCxnSpPr>
            <p:spPr>
              <a:xfrm rot="5400000">
                <a:off x="2064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0505" name="Line 120"/>
              <p:cNvCxnSpPr/>
              <p:nvPr/>
            </p:nvCxnSpPr>
            <p:spPr>
              <a:xfrm rot="5400000">
                <a:off x="1825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0506" name="Group 2"/>
            <p:cNvGrpSpPr/>
            <p:nvPr/>
          </p:nvGrpSpPr>
          <p:grpSpPr>
            <a:xfrm>
              <a:off x="2378" y="1313"/>
              <a:ext cx="2842" cy="2368"/>
              <a:chOff x="1122" y="977"/>
              <a:chExt cx="2842" cy="2368"/>
            </a:xfrm>
          </p:grpSpPr>
          <p:cxnSp>
            <p:nvCxnSpPr>
              <p:cNvPr id="20507" name="Line 3"/>
              <p:cNvCxnSpPr/>
              <p:nvPr/>
            </p:nvCxnSpPr>
            <p:spPr>
              <a:xfrm flipH="1">
                <a:off x="1127" y="977"/>
                <a:ext cx="0" cy="2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20508" name="Line 4"/>
              <p:cNvCxnSpPr/>
              <p:nvPr/>
            </p:nvCxnSpPr>
            <p:spPr>
              <a:xfrm flipH="1">
                <a:off x="1122" y="3335"/>
                <a:ext cx="2842" cy="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0509" name="Group 5"/>
            <p:cNvGrpSpPr/>
            <p:nvPr/>
          </p:nvGrpSpPr>
          <p:grpSpPr>
            <a:xfrm>
              <a:off x="2091" y="1337"/>
              <a:ext cx="339" cy="2255"/>
              <a:chOff x="210" y="1035"/>
              <a:chExt cx="339" cy="2255"/>
            </a:xfrm>
          </p:grpSpPr>
          <p:sp>
            <p:nvSpPr>
              <p:cNvPr id="20510" name="Text Box 6"/>
              <p:cNvSpPr/>
              <p:nvPr/>
            </p:nvSpPr>
            <p:spPr>
              <a:xfrm>
                <a:off x="210" y="2963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0511" name="Text Box 7"/>
              <p:cNvSpPr/>
              <p:nvPr/>
            </p:nvSpPr>
            <p:spPr>
              <a:xfrm>
                <a:off x="210" y="2722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0512" name="Text Box 8"/>
              <p:cNvSpPr/>
              <p:nvPr/>
            </p:nvSpPr>
            <p:spPr>
              <a:xfrm>
                <a:off x="210" y="2481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0513" name="Text Box 9"/>
              <p:cNvSpPr/>
              <p:nvPr/>
            </p:nvSpPr>
            <p:spPr>
              <a:xfrm>
                <a:off x="210" y="2240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0514" name="Text Box 10"/>
              <p:cNvSpPr/>
              <p:nvPr/>
            </p:nvSpPr>
            <p:spPr>
              <a:xfrm>
                <a:off x="210" y="1999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0515" name="Text Box 11"/>
              <p:cNvSpPr/>
              <p:nvPr/>
            </p:nvSpPr>
            <p:spPr>
              <a:xfrm>
                <a:off x="210" y="175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0516" name="Text Box 12"/>
              <p:cNvSpPr/>
              <p:nvPr/>
            </p:nvSpPr>
            <p:spPr>
              <a:xfrm>
                <a:off x="210" y="1517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0517" name="Text Box 13"/>
              <p:cNvSpPr/>
              <p:nvPr/>
            </p:nvSpPr>
            <p:spPr>
              <a:xfrm>
                <a:off x="210" y="1276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0518" name="Text Box 14"/>
              <p:cNvSpPr/>
              <p:nvPr/>
            </p:nvSpPr>
            <p:spPr>
              <a:xfrm>
                <a:off x="210" y="1035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</p:grpSp>
        <p:grpSp>
          <p:nvGrpSpPr>
            <p:cNvPr id="20519" name="Group 15"/>
            <p:cNvGrpSpPr/>
            <p:nvPr/>
          </p:nvGrpSpPr>
          <p:grpSpPr>
            <a:xfrm>
              <a:off x="2458" y="3618"/>
              <a:ext cx="2792" cy="332"/>
              <a:chOff x="603" y="3338"/>
              <a:chExt cx="2792" cy="332"/>
            </a:xfrm>
          </p:grpSpPr>
          <p:sp>
            <p:nvSpPr>
              <p:cNvPr id="20520" name="Text Box 16"/>
              <p:cNvSpPr/>
              <p:nvPr/>
            </p:nvSpPr>
            <p:spPr>
              <a:xfrm>
                <a:off x="60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0521" name="Text Box 17"/>
              <p:cNvSpPr/>
              <p:nvPr/>
            </p:nvSpPr>
            <p:spPr>
              <a:xfrm>
                <a:off x="84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0522" name="Text Box 18"/>
              <p:cNvSpPr/>
              <p:nvPr/>
            </p:nvSpPr>
            <p:spPr>
              <a:xfrm>
                <a:off x="1082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0523" name="Text Box 19"/>
              <p:cNvSpPr/>
              <p:nvPr/>
            </p:nvSpPr>
            <p:spPr>
              <a:xfrm>
                <a:off x="1321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0524" name="Text Box 20"/>
              <p:cNvSpPr/>
              <p:nvPr/>
            </p:nvSpPr>
            <p:spPr>
              <a:xfrm>
                <a:off x="156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0525" name="Text Box 21"/>
              <p:cNvSpPr/>
              <p:nvPr/>
            </p:nvSpPr>
            <p:spPr>
              <a:xfrm>
                <a:off x="180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0526" name="Text Box 22"/>
              <p:cNvSpPr/>
              <p:nvPr/>
            </p:nvSpPr>
            <p:spPr>
              <a:xfrm>
                <a:off x="2039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0527" name="Text Box 23"/>
              <p:cNvSpPr/>
              <p:nvPr/>
            </p:nvSpPr>
            <p:spPr>
              <a:xfrm>
                <a:off x="2517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  <p:sp>
            <p:nvSpPr>
              <p:cNvPr id="20528" name="Text Box 24"/>
              <p:cNvSpPr/>
              <p:nvPr/>
            </p:nvSpPr>
            <p:spPr>
              <a:xfrm>
                <a:off x="2278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0529" name="Text Box 25"/>
              <p:cNvSpPr/>
              <p:nvPr/>
            </p:nvSpPr>
            <p:spPr>
              <a:xfrm>
                <a:off x="2964" y="3339"/>
                <a:ext cx="431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11</a:t>
                </a:r>
              </a:p>
            </p:txBody>
          </p:sp>
          <p:sp>
            <p:nvSpPr>
              <p:cNvPr id="20530" name="Text Box 26"/>
              <p:cNvSpPr/>
              <p:nvPr/>
            </p:nvSpPr>
            <p:spPr>
              <a:xfrm>
                <a:off x="2677" y="3343"/>
                <a:ext cx="467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10</a:t>
                </a:r>
              </a:p>
            </p:txBody>
          </p:sp>
        </p:grpSp>
        <p:sp>
          <p:nvSpPr>
            <p:cNvPr id="20531" name="Text Box 27"/>
            <p:cNvSpPr/>
            <p:nvPr/>
          </p:nvSpPr>
          <p:spPr>
            <a:xfrm>
              <a:off x="2107" y="3545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0</a:t>
              </a:r>
            </a:p>
          </p:txBody>
        </p:sp>
      </p:grpSp>
      <p:sp>
        <p:nvSpPr>
          <p:cNvPr id="20532" name="Text Box 28"/>
          <p:cNvSpPr/>
          <p:nvPr/>
        </p:nvSpPr>
        <p:spPr>
          <a:xfrm>
            <a:off x="271463" y="403225"/>
            <a:ext cx="2428329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（四）、数对与直线</a:t>
            </a:r>
          </a:p>
        </p:txBody>
      </p:sp>
      <p:sp>
        <p:nvSpPr>
          <p:cNvPr id="20533" name="Oval 40"/>
          <p:cNvSpPr/>
          <p:nvPr/>
        </p:nvSpPr>
        <p:spPr>
          <a:xfrm>
            <a:off x="5589588" y="3844925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0534" name="Text Box 41"/>
          <p:cNvSpPr/>
          <p:nvPr/>
        </p:nvSpPr>
        <p:spPr>
          <a:xfrm>
            <a:off x="5021263" y="3700463"/>
            <a:ext cx="8255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400">
                <a:ea typeface="黑体" pitchFamily="49" charset="-122"/>
              </a:rPr>
              <a:t>C</a:t>
            </a:r>
          </a:p>
        </p:txBody>
      </p:sp>
      <p:sp>
        <p:nvSpPr>
          <p:cNvPr id="20535" name="Text Box 75"/>
          <p:cNvSpPr/>
          <p:nvPr/>
        </p:nvSpPr>
        <p:spPr>
          <a:xfrm>
            <a:off x="1130300" y="1206500"/>
            <a:ext cx="72771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</a:rPr>
              <a:t>下列各点中，哪</a:t>
            </a:r>
            <a:r>
              <a:rPr lang="en-US" altLang="zh-CN" sz="2800">
                <a:solidFill>
                  <a:schemeClr val="bg1"/>
                </a:solidFill>
              </a:rPr>
              <a:t>3</a:t>
            </a:r>
            <a:r>
              <a:rPr lang="zh-CN" altLang="en-US" sz="2800">
                <a:solidFill>
                  <a:schemeClr val="bg1"/>
                </a:solidFill>
              </a:rPr>
              <a:t>个点在同一条直线上</a:t>
            </a:r>
          </a:p>
        </p:txBody>
      </p:sp>
      <p:grpSp>
        <p:nvGrpSpPr>
          <p:cNvPr id="20536" name="Group 122"/>
          <p:cNvGrpSpPr/>
          <p:nvPr/>
        </p:nvGrpSpPr>
        <p:grpSpPr>
          <a:xfrm>
            <a:off x="996950" y="2370138"/>
            <a:ext cx="2209800" cy="3030537"/>
            <a:chOff x="628" y="1493"/>
            <a:chExt cx="1392" cy="1909"/>
          </a:xfrm>
        </p:grpSpPr>
        <p:sp>
          <p:nvSpPr>
            <p:cNvPr id="20537" name="Text Box 31"/>
            <p:cNvSpPr/>
            <p:nvPr/>
          </p:nvSpPr>
          <p:spPr>
            <a:xfrm>
              <a:off x="789" y="1493"/>
              <a:ext cx="1231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2</a:t>
              </a: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0538" name="Rectangle 32"/>
            <p:cNvSpPr/>
            <p:nvPr/>
          </p:nvSpPr>
          <p:spPr>
            <a:xfrm>
              <a:off x="1291" y="1505"/>
              <a:ext cx="500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2</a:t>
              </a: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）</a:t>
              </a:r>
            </a:p>
          </p:txBody>
        </p:sp>
        <p:sp>
          <p:nvSpPr>
            <p:cNvPr id="20539" name="Text Box 76"/>
            <p:cNvSpPr/>
            <p:nvPr/>
          </p:nvSpPr>
          <p:spPr>
            <a:xfrm>
              <a:off x="628" y="1884"/>
              <a:ext cx="576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3200">
                  <a:solidFill>
                    <a:schemeClr val="bg1"/>
                  </a:solidFill>
                </a:rPr>
                <a:t>B</a:t>
              </a:r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20540" name="Text Box 77"/>
            <p:cNvSpPr/>
            <p:nvPr/>
          </p:nvSpPr>
          <p:spPr>
            <a:xfrm>
              <a:off x="628" y="2268"/>
              <a:ext cx="576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3200">
                  <a:solidFill>
                    <a:schemeClr val="bg1"/>
                  </a:solidFill>
                </a:rPr>
                <a:t>C</a:t>
              </a:r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20541" name="Text Box 78"/>
            <p:cNvSpPr/>
            <p:nvPr/>
          </p:nvSpPr>
          <p:spPr>
            <a:xfrm>
              <a:off x="628" y="2652"/>
              <a:ext cx="576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3200">
                  <a:solidFill>
                    <a:schemeClr val="bg1"/>
                  </a:solidFill>
                </a:rPr>
                <a:t>D</a:t>
              </a:r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20542" name="Text Box 79"/>
            <p:cNvSpPr/>
            <p:nvPr/>
          </p:nvSpPr>
          <p:spPr>
            <a:xfrm>
              <a:off x="628" y="1500"/>
              <a:ext cx="576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3200">
                  <a:solidFill>
                    <a:schemeClr val="bg1"/>
                  </a:solidFill>
                </a:rPr>
                <a:t>A</a:t>
              </a:r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20543" name="Text Box 80"/>
            <p:cNvSpPr/>
            <p:nvPr/>
          </p:nvSpPr>
          <p:spPr>
            <a:xfrm>
              <a:off x="628" y="3037"/>
              <a:ext cx="576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3200">
                  <a:solidFill>
                    <a:schemeClr val="bg1"/>
                  </a:solidFill>
                </a:rPr>
                <a:t>E</a:t>
              </a:r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20544" name="Text Box 85"/>
            <p:cNvSpPr/>
            <p:nvPr/>
          </p:nvSpPr>
          <p:spPr>
            <a:xfrm>
              <a:off x="789" y="1878"/>
              <a:ext cx="1231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5</a:t>
              </a: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0545" name="Rectangle 86"/>
            <p:cNvSpPr/>
            <p:nvPr/>
          </p:nvSpPr>
          <p:spPr>
            <a:xfrm>
              <a:off x="1283" y="1890"/>
              <a:ext cx="500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1</a:t>
              </a: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）</a:t>
              </a:r>
            </a:p>
          </p:txBody>
        </p:sp>
        <p:sp>
          <p:nvSpPr>
            <p:cNvPr id="20546" name="Text Box 88"/>
            <p:cNvSpPr/>
            <p:nvPr/>
          </p:nvSpPr>
          <p:spPr>
            <a:xfrm>
              <a:off x="789" y="2263"/>
              <a:ext cx="1231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5</a:t>
              </a: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0547" name="Rectangle 89"/>
            <p:cNvSpPr/>
            <p:nvPr/>
          </p:nvSpPr>
          <p:spPr>
            <a:xfrm>
              <a:off x="1291" y="2275"/>
              <a:ext cx="500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5</a:t>
              </a: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）</a:t>
              </a:r>
            </a:p>
          </p:txBody>
        </p:sp>
        <p:sp>
          <p:nvSpPr>
            <p:cNvPr id="20548" name="Text Box 91"/>
            <p:cNvSpPr/>
            <p:nvPr/>
          </p:nvSpPr>
          <p:spPr>
            <a:xfrm>
              <a:off x="789" y="2648"/>
              <a:ext cx="1231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5</a:t>
              </a: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0549" name="Rectangle 92"/>
            <p:cNvSpPr/>
            <p:nvPr/>
          </p:nvSpPr>
          <p:spPr>
            <a:xfrm>
              <a:off x="1299" y="2644"/>
              <a:ext cx="500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7</a:t>
              </a: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）</a:t>
              </a:r>
            </a:p>
          </p:txBody>
        </p:sp>
        <p:sp>
          <p:nvSpPr>
            <p:cNvPr id="20550" name="Text Box 94"/>
            <p:cNvSpPr/>
            <p:nvPr/>
          </p:nvSpPr>
          <p:spPr>
            <a:xfrm>
              <a:off x="789" y="3034"/>
              <a:ext cx="1231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6</a:t>
              </a: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0551" name="Rectangle 95"/>
            <p:cNvSpPr/>
            <p:nvPr/>
          </p:nvSpPr>
          <p:spPr>
            <a:xfrm>
              <a:off x="1299" y="3030"/>
              <a:ext cx="500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6</a:t>
              </a: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）</a:t>
              </a:r>
            </a:p>
          </p:txBody>
        </p:sp>
      </p:grpSp>
      <p:sp>
        <p:nvSpPr>
          <p:cNvPr id="20552" name="Oval 123"/>
          <p:cNvSpPr/>
          <p:nvPr/>
        </p:nvSpPr>
        <p:spPr>
          <a:xfrm>
            <a:off x="5591175" y="30718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0553" name="Text Box 124"/>
          <p:cNvSpPr/>
          <p:nvPr/>
        </p:nvSpPr>
        <p:spPr>
          <a:xfrm>
            <a:off x="5022850" y="2927350"/>
            <a:ext cx="8255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400">
                <a:ea typeface="黑体" pitchFamily="49" charset="-122"/>
              </a:rPr>
              <a:t>D</a:t>
            </a:r>
          </a:p>
        </p:txBody>
      </p:sp>
      <p:sp>
        <p:nvSpPr>
          <p:cNvPr id="20554" name="Oval 125"/>
          <p:cNvSpPr/>
          <p:nvPr/>
        </p:nvSpPr>
        <p:spPr>
          <a:xfrm>
            <a:off x="5591175" y="53578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0555" name="Text Box 126"/>
          <p:cNvSpPr/>
          <p:nvPr/>
        </p:nvSpPr>
        <p:spPr>
          <a:xfrm>
            <a:off x="5022850" y="5213350"/>
            <a:ext cx="8255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400">
                <a:ea typeface="黑体" pitchFamily="49" charset="-122"/>
              </a:rPr>
              <a:t>B</a:t>
            </a:r>
          </a:p>
        </p:txBody>
      </p:sp>
      <p:sp>
        <p:nvSpPr>
          <p:cNvPr id="20556" name="Oval 127"/>
          <p:cNvSpPr/>
          <p:nvPr/>
        </p:nvSpPr>
        <p:spPr>
          <a:xfrm>
            <a:off x="5970588" y="3438525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0557" name="Text Box 128"/>
          <p:cNvSpPr/>
          <p:nvPr/>
        </p:nvSpPr>
        <p:spPr>
          <a:xfrm>
            <a:off x="5630863" y="3027363"/>
            <a:ext cx="8255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400">
                <a:ea typeface="黑体" pitchFamily="49" charset="-122"/>
              </a:rPr>
              <a:t>E</a:t>
            </a:r>
          </a:p>
        </p:txBody>
      </p:sp>
      <p:cxnSp>
        <p:nvCxnSpPr>
          <p:cNvPr id="20558" name="Line 129"/>
          <p:cNvCxnSpPr/>
          <p:nvPr/>
        </p:nvCxnSpPr>
        <p:spPr>
          <a:xfrm>
            <a:off x="5672138" y="2235200"/>
            <a:ext cx="12700" cy="360045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</a:ln>
        </p:spPr>
      </p:cxnSp>
      <p:sp>
        <p:nvSpPr>
          <p:cNvPr id="20559" name="Oval 130"/>
          <p:cNvSpPr/>
          <p:nvPr/>
        </p:nvSpPr>
        <p:spPr>
          <a:xfrm>
            <a:off x="4448175" y="49768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0560" name="Text Box 131"/>
          <p:cNvSpPr/>
          <p:nvPr/>
        </p:nvSpPr>
        <p:spPr>
          <a:xfrm>
            <a:off x="3905250" y="4603750"/>
            <a:ext cx="8255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400">
                <a:ea typeface="黑体" pitchFamily="49" charset="-122"/>
              </a:rPr>
              <a:t>A</a:t>
            </a:r>
          </a:p>
        </p:txBody>
      </p:sp>
      <p:cxnSp>
        <p:nvCxnSpPr>
          <p:cNvPr id="20561" name="Line 132"/>
          <p:cNvCxnSpPr/>
          <p:nvPr/>
        </p:nvCxnSpPr>
        <p:spPr>
          <a:xfrm flipH="1">
            <a:off x="3763963" y="2563813"/>
            <a:ext cx="3260725" cy="32639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 fill="hold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 fill="hold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5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 fill="hold"/>
                                        <p:tgtEl>
                                          <p:spTgt spid="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2" grpId="0"/>
      <p:bldP spid="20533" grpId="0" animBg="1"/>
      <p:bldP spid="20533" grpId="1" animBg="1"/>
      <p:bldP spid="20534" grpId="0"/>
      <p:bldP spid="20534" grpId="1"/>
      <p:bldP spid="20535" grpId="0"/>
      <p:bldP spid="20552" grpId="0" animBg="1"/>
      <p:bldP spid="20553" grpId="0"/>
      <p:bldP spid="20554" grpId="0" animBg="1"/>
      <p:bldP spid="20555" grpId="0"/>
      <p:bldP spid="20556" grpId="0" animBg="1"/>
      <p:bldP spid="20557" grpId="0"/>
      <p:bldP spid="20559" grpId="0" animBg="1"/>
      <p:bldP spid="205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/>
          <p:nvPr/>
        </p:nvSpPr>
        <p:spPr>
          <a:xfrm>
            <a:off x="271463" y="403225"/>
            <a:ext cx="3248025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（五）、数对与轴对称图形</a:t>
            </a:r>
          </a:p>
        </p:txBody>
      </p:sp>
      <p:grpSp>
        <p:nvGrpSpPr>
          <p:cNvPr id="21506" name="Group 5"/>
          <p:cNvGrpSpPr/>
          <p:nvPr/>
        </p:nvGrpSpPr>
        <p:grpSpPr>
          <a:xfrm>
            <a:off x="374650" y="1552575"/>
            <a:ext cx="5014913" cy="4186238"/>
            <a:chOff x="2091" y="1313"/>
            <a:chExt cx="3159" cy="2637"/>
          </a:xfrm>
        </p:grpSpPr>
        <p:grpSp>
          <p:nvGrpSpPr>
            <p:cNvPr id="21507" name="Group 6"/>
            <p:cNvGrpSpPr/>
            <p:nvPr/>
          </p:nvGrpSpPr>
          <p:grpSpPr>
            <a:xfrm>
              <a:off x="2379" y="1508"/>
              <a:ext cx="2643" cy="2166"/>
              <a:chOff x="507" y="1212"/>
              <a:chExt cx="2643" cy="2166"/>
            </a:xfrm>
          </p:grpSpPr>
          <p:grpSp>
            <p:nvGrpSpPr>
              <p:cNvPr id="21508" name="Group 7"/>
              <p:cNvGrpSpPr/>
              <p:nvPr/>
            </p:nvGrpSpPr>
            <p:grpSpPr>
              <a:xfrm>
                <a:off x="524" y="1222"/>
                <a:ext cx="2626" cy="2156"/>
                <a:chOff x="601" y="1470"/>
                <a:chExt cx="3175" cy="2156"/>
              </a:xfrm>
            </p:grpSpPr>
            <p:cxnSp>
              <p:nvCxnSpPr>
                <p:cNvPr id="21509" name="Line 8"/>
                <p:cNvCxnSpPr/>
                <p:nvPr/>
              </p:nvCxnSpPr>
              <p:spPr>
                <a:xfrm>
                  <a:off x="601" y="1470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1510" name="Line 9"/>
                <p:cNvCxnSpPr/>
                <p:nvPr/>
              </p:nvCxnSpPr>
              <p:spPr>
                <a:xfrm>
                  <a:off x="601" y="170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1511" name="Line 10"/>
                <p:cNvCxnSpPr/>
                <p:nvPr/>
              </p:nvCxnSpPr>
              <p:spPr>
                <a:xfrm>
                  <a:off x="601" y="194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1512" name="Line 11"/>
                <p:cNvCxnSpPr/>
                <p:nvPr/>
              </p:nvCxnSpPr>
              <p:spPr>
                <a:xfrm>
                  <a:off x="601" y="218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1513" name="Line 12"/>
                <p:cNvCxnSpPr/>
                <p:nvPr/>
              </p:nvCxnSpPr>
              <p:spPr>
                <a:xfrm>
                  <a:off x="601" y="242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1514" name="Line 13"/>
                <p:cNvCxnSpPr/>
                <p:nvPr/>
              </p:nvCxnSpPr>
              <p:spPr>
                <a:xfrm>
                  <a:off x="601" y="266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1515" name="Line 14"/>
                <p:cNvCxnSpPr/>
                <p:nvPr/>
              </p:nvCxnSpPr>
              <p:spPr>
                <a:xfrm>
                  <a:off x="601" y="290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1516" name="Line 15"/>
                <p:cNvCxnSpPr/>
                <p:nvPr/>
              </p:nvCxnSpPr>
              <p:spPr>
                <a:xfrm>
                  <a:off x="601" y="314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1517" name="Line 16"/>
                <p:cNvCxnSpPr/>
                <p:nvPr/>
              </p:nvCxnSpPr>
              <p:spPr>
                <a:xfrm>
                  <a:off x="601" y="338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1518" name="Line 17"/>
                <p:cNvCxnSpPr/>
                <p:nvPr/>
              </p:nvCxnSpPr>
              <p:spPr>
                <a:xfrm>
                  <a:off x="601" y="362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</p:grpSp>
          <p:cxnSp>
            <p:nvCxnSpPr>
              <p:cNvPr id="21519" name="Line 18"/>
              <p:cNvCxnSpPr/>
              <p:nvPr/>
            </p:nvCxnSpPr>
            <p:spPr>
              <a:xfrm rot="5400000">
                <a:off x="158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1520" name="Line 19"/>
              <p:cNvCxnSpPr/>
              <p:nvPr/>
            </p:nvCxnSpPr>
            <p:spPr>
              <a:xfrm rot="5400000">
                <a:off x="134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1521" name="Line 20"/>
              <p:cNvCxnSpPr/>
              <p:nvPr/>
            </p:nvCxnSpPr>
            <p:spPr>
              <a:xfrm rot="5400000">
                <a:off x="110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1522" name="Line 21"/>
              <p:cNvCxnSpPr/>
              <p:nvPr/>
            </p:nvCxnSpPr>
            <p:spPr>
              <a:xfrm rot="5400000">
                <a:off x="86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1523" name="Line 22"/>
              <p:cNvCxnSpPr/>
              <p:nvPr/>
            </p:nvCxnSpPr>
            <p:spPr>
              <a:xfrm rot="5400000">
                <a:off x="62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1524" name="Line 23"/>
              <p:cNvCxnSpPr/>
              <p:nvPr/>
            </p:nvCxnSpPr>
            <p:spPr>
              <a:xfrm rot="5400000">
                <a:off x="38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1525" name="Line 24"/>
              <p:cNvCxnSpPr/>
              <p:nvPr/>
            </p:nvCxnSpPr>
            <p:spPr>
              <a:xfrm rot="5400000">
                <a:off x="14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1526" name="Line 25"/>
              <p:cNvCxnSpPr/>
              <p:nvPr/>
            </p:nvCxnSpPr>
            <p:spPr>
              <a:xfrm rot="5400000">
                <a:off x="-9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1527" name="Line 26"/>
              <p:cNvCxnSpPr/>
              <p:nvPr/>
            </p:nvCxnSpPr>
            <p:spPr>
              <a:xfrm rot="5400000">
                <a:off x="-33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1528" name="Line 27"/>
              <p:cNvCxnSpPr/>
              <p:nvPr/>
            </p:nvCxnSpPr>
            <p:spPr>
              <a:xfrm rot="5400000">
                <a:off x="-57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1529" name="Line 28"/>
              <p:cNvCxnSpPr/>
              <p:nvPr/>
            </p:nvCxnSpPr>
            <p:spPr>
              <a:xfrm rot="5400000">
                <a:off x="2064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1530" name="Line 29"/>
              <p:cNvCxnSpPr/>
              <p:nvPr/>
            </p:nvCxnSpPr>
            <p:spPr>
              <a:xfrm rot="5400000">
                <a:off x="1825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1531" name="Group 30"/>
            <p:cNvGrpSpPr/>
            <p:nvPr/>
          </p:nvGrpSpPr>
          <p:grpSpPr>
            <a:xfrm>
              <a:off x="2378" y="1313"/>
              <a:ext cx="2842" cy="2368"/>
              <a:chOff x="1122" y="977"/>
              <a:chExt cx="2842" cy="2368"/>
            </a:xfrm>
          </p:grpSpPr>
          <p:cxnSp>
            <p:nvCxnSpPr>
              <p:cNvPr id="21532" name="Line 31"/>
              <p:cNvCxnSpPr/>
              <p:nvPr/>
            </p:nvCxnSpPr>
            <p:spPr>
              <a:xfrm flipH="1">
                <a:off x="1127" y="977"/>
                <a:ext cx="0" cy="2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21533" name="Line 32"/>
              <p:cNvCxnSpPr/>
              <p:nvPr/>
            </p:nvCxnSpPr>
            <p:spPr>
              <a:xfrm flipH="1">
                <a:off x="1122" y="3335"/>
                <a:ext cx="2842" cy="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1534" name="Group 33"/>
            <p:cNvGrpSpPr/>
            <p:nvPr/>
          </p:nvGrpSpPr>
          <p:grpSpPr>
            <a:xfrm>
              <a:off x="2091" y="1337"/>
              <a:ext cx="339" cy="2255"/>
              <a:chOff x="210" y="1035"/>
              <a:chExt cx="339" cy="2255"/>
            </a:xfrm>
          </p:grpSpPr>
          <p:sp>
            <p:nvSpPr>
              <p:cNvPr id="21535" name="Text Box 34"/>
              <p:cNvSpPr/>
              <p:nvPr/>
            </p:nvSpPr>
            <p:spPr>
              <a:xfrm>
                <a:off x="210" y="2963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1536" name="Text Box 35"/>
              <p:cNvSpPr/>
              <p:nvPr/>
            </p:nvSpPr>
            <p:spPr>
              <a:xfrm>
                <a:off x="210" y="2722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1537" name="Text Box 36"/>
              <p:cNvSpPr/>
              <p:nvPr/>
            </p:nvSpPr>
            <p:spPr>
              <a:xfrm>
                <a:off x="210" y="2481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1538" name="Text Box 37"/>
              <p:cNvSpPr/>
              <p:nvPr/>
            </p:nvSpPr>
            <p:spPr>
              <a:xfrm>
                <a:off x="210" y="2240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1539" name="Text Box 38"/>
              <p:cNvSpPr/>
              <p:nvPr/>
            </p:nvSpPr>
            <p:spPr>
              <a:xfrm>
                <a:off x="210" y="1999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1540" name="Text Box 39"/>
              <p:cNvSpPr/>
              <p:nvPr/>
            </p:nvSpPr>
            <p:spPr>
              <a:xfrm>
                <a:off x="210" y="175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1541" name="Text Box 40"/>
              <p:cNvSpPr/>
              <p:nvPr/>
            </p:nvSpPr>
            <p:spPr>
              <a:xfrm>
                <a:off x="210" y="1517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1542" name="Text Box 41"/>
              <p:cNvSpPr/>
              <p:nvPr/>
            </p:nvSpPr>
            <p:spPr>
              <a:xfrm>
                <a:off x="210" y="1276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1543" name="Text Box 42"/>
              <p:cNvSpPr/>
              <p:nvPr/>
            </p:nvSpPr>
            <p:spPr>
              <a:xfrm>
                <a:off x="210" y="1035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</p:grpSp>
        <p:grpSp>
          <p:nvGrpSpPr>
            <p:cNvPr id="21544" name="Group 43"/>
            <p:cNvGrpSpPr/>
            <p:nvPr/>
          </p:nvGrpSpPr>
          <p:grpSpPr>
            <a:xfrm>
              <a:off x="2458" y="3618"/>
              <a:ext cx="2792" cy="332"/>
              <a:chOff x="603" y="3338"/>
              <a:chExt cx="2792" cy="332"/>
            </a:xfrm>
          </p:grpSpPr>
          <p:sp>
            <p:nvSpPr>
              <p:cNvPr id="21545" name="Text Box 44"/>
              <p:cNvSpPr/>
              <p:nvPr/>
            </p:nvSpPr>
            <p:spPr>
              <a:xfrm>
                <a:off x="60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1546" name="Text Box 45"/>
              <p:cNvSpPr/>
              <p:nvPr/>
            </p:nvSpPr>
            <p:spPr>
              <a:xfrm>
                <a:off x="84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1547" name="Text Box 46"/>
              <p:cNvSpPr/>
              <p:nvPr/>
            </p:nvSpPr>
            <p:spPr>
              <a:xfrm>
                <a:off x="1082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1548" name="Text Box 47"/>
              <p:cNvSpPr/>
              <p:nvPr/>
            </p:nvSpPr>
            <p:spPr>
              <a:xfrm>
                <a:off x="1321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1549" name="Text Box 48"/>
              <p:cNvSpPr/>
              <p:nvPr/>
            </p:nvSpPr>
            <p:spPr>
              <a:xfrm>
                <a:off x="156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1550" name="Text Box 49"/>
              <p:cNvSpPr/>
              <p:nvPr/>
            </p:nvSpPr>
            <p:spPr>
              <a:xfrm>
                <a:off x="180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1551" name="Text Box 50"/>
              <p:cNvSpPr/>
              <p:nvPr/>
            </p:nvSpPr>
            <p:spPr>
              <a:xfrm>
                <a:off x="2039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1552" name="Text Box 51"/>
              <p:cNvSpPr/>
              <p:nvPr/>
            </p:nvSpPr>
            <p:spPr>
              <a:xfrm>
                <a:off x="2517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  <p:sp>
            <p:nvSpPr>
              <p:cNvPr id="21553" name="Text Box 52"/>
              <p:cNvSpPr/>
              <p:nvPr/>
            </p:nvSpPr>
            <p:spPr>
              <a:xfrm>
                <a:off x="2278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1554" name="Text Box 53"/>
              <p:cNvSpPr/>
              <p:nvPr/>
            </p:nvSpPr>
            <p:spPr>
              <a:xfrm>
                <a:off x="2964" y="3339"/>
                <a:ext cx="431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11</a:t>
                </a:r>
              </a:p>
            </p:txBody>
          </p:sp>
          <p:sp>
            <p:nvSpPr>
              <p:cNvPr id="21555" name="Text Box 54"/>
              <p:cNvSpPr/>
              <p:nvPr/>
            </p:nvSpPr>
            <p:spPr>
              <a:xfrm>
                <a:off x="2677" y="3343"/>
                <a:ext cx="467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10</a:t>
                </a:r>
              </a:p>
            </p:txBody>
          </p:sp>
        </p:grpSp>
        <p:sp>
          <p:nvSpPr>
            <p:cNvPr id="21556" name="Text Box 55"/>
            <p:cNvSpPr/>
            <p:nvPr/>
          </p:nvSpPr>
          <p:spPr>
            <a:xfrm>
              <a:off x="2107" y="3545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0</a:t>
              </a:r>
            </a:p>
          </p:txBody>
        </p:sp>
      </p:grpSp>
      <p:grpSp>
        <p:nvGrpSpPr>
          <p:cNvPr id="21557" name="Group 72"/>
          <p:cNvGrpSpPr/>
          <p:nvPr/>
        </p:nvGrpSpPr>
        <p:grpSpPr>
          <a:xfrm>
            <a:off x="1592263" y="3390900"/>
            <a:ext cx="1543050" cy="768350"/>
            <a:chOff x="1363" y="2136"/>
            <a:chExt cx="972" cy="484"/>
          </a:xfrm>
        </p:grpSpPr>
        <p:cxnSp>
          <p:nvCxnSpPr>
            <p:cNvPr id="21558" name="Line 67"/>
            <p:cNvCxnSpPr/>
            <p:nvPr/>
          </p:nvCxnSpPr>
          <p:spPr>
            <a:xfrm flipH="1">
              <a:off x="1372" y="2144"/>
              <a:ext cx="470" cy="4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1559" name="Line 68"/>
            <p:cNvCxnSpPr/>
            <p:nvPr/>
          </p:nvCxnSpPr>
          <p:spPr>
            <a:xfrm flipV="1">
              <a:off x="1363" y="2614"/>
              <a:ext cx="97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1560" name="Line 69"/>
            <p:cNvCxnSpPr/>
            <p:nvPr/>
          </p:nvCxnSpPr>
          <p:spPr>
            <a:xfrm flipV="1">
              <a:off x="1832" y="2155"/>
              <a:ext cx="48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1561" name="Line 70"/>
            <p:cNvCxnSpPr/>
            <p:nvPr/>
          </p:nvCxnSpPr>
          <p:spPr>
            <a:xfrm flipH="1">
              <a:off x="2321" y="2136"/>
              <a:ext cx="4" cy="4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</p:grpSp>
      <p:grpSp>
        <p:nvGrpSpPr>
          <p:cNvPr id="21562" name="Group 73"/>
          <p:cNvGrpSpPr/>
          <p:nvPr/>
        </p:nvGrpSpPr>
        <p:grpSpPr>
          <a:xfrm flipH="1">
            <a:off x="3105150" y="3379788"/>
            <a:ext cx="1543050" cy="768350"/>
            <a:chOff x="1363" y="2136"/>
            <a:chExt cx="972" cy="484"/>
          </a:xfrm>
        </p:grpSpPr>
        <p:cxnSp>
          <p:nvCxnSpPr>
            <p:cNvPr id="21563" name="Line 74"/>
            <p:cNvCxnSpPr/>
            <p:nvPr/>
          </p:nvCxnSpPr>
          <p:spPr>
            <a:xfrm flipH="1">
              <a:off x="1372" y="2144"/>
              <a:ext cx="470" cy="4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1564" name="Line 75"/>
            <p:cNvCxnSpPr/>
            <p:nvPr/>
          </p:nvCxnSpPr>
          <p:spPr>
            <a:xfrm flipV="1">
              <a:off x="1363" y="2614"/>
              <a:ext cx="97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1565" name="Line 76"/>
            <p:cNvCxnSpPr/>
            <p:nvPr/>
          </p:nvCxnSpPr>
          <p:spPr>
            <a:xfrm flipV="1">
              <a:off x="1832" y="2155"/>
              <a:ext cx="48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1566" name="Line 77"/>
            <p:cNvCxnSpPr/>
            <p:nvPr/>
          </p:nvCxnSpPr>
          <p:spPr>
            <a:xfrm flipH="1">
              <a:off x="2321" y="2136"/>
              <a:ext cx="4" cy="4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</p:grpSp>
      <p:grpSp>
        <p:nvGrpSpPr>
          <p:cNvPr id="21567" name="Group 78"/>
          <p:cNvGrpSpPr/>
          <p:nvPr/>
        </p:nvGrpSpPr>
        <p:grpSpPr>
          <a:xfrm flipV="1">
            <a:off x="1593850" y="2643188"/>
            <a:ext cx="1543050" cy="768350"/>
            <a:chOff x="1363" y="2136"/>
            <a:chExt cx="972" cy="484"/>
          </a:xfrm>
        </p:grpSpPr>
        <p:cxnSp>
          <p:nvCxnSpPr>
            <p:cNvPr id="21568" name="Line 79"/>
            <p:cNvCxnSpPr/>
            <p:nvPr/>
          </p:nvCxnSpPr>
          <p:spPr>
            <a:xfrm flipH="1">
              <a:off x="1372" y="2144"/>
              <a:ext cx="470" cy="4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1569" name="Line 80"/>
            <p:cNvCxnSpPr/>
            <p:nvPr/>
          </p:nvCxnSpPr>
          <p:spPr>
            <a:xfrm flipV="1">
              <a:off x="1363" y="2614"/>
              <a:ext cx="97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1570" name="Line 81"/>
            <p:cNvCxnSpPr/>
            <p:nvPr/>
          </p:nvCxnSpPr>
          <p:spPr>
            <a:xfrm flipV="1">
              <a:off x="1832" y="2155"/>
              <a:ext cx="48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1571" name="Line 82"/>
            <p:cNvCxnSpPr/>
            <p:nvPr/>
          </p:nvCxnSpPr>
          <p:spPr>
            <a:xfrm flipH="1">
              <a:off x="2321" y="2136"/>
              <a:ext cx="4" cy="4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</p:grpSp>
      <p:grpSp>
        <p:nvGrpSpPr>
          <p:cNvPr id="21572" name="Group 83"/>
          <p:cNvGrpSpPr/>
          <p:nvPr/>
        </p:nvGrpSpPr>
        <p:grpSpPr>
          <a:xfrm flipV="1">
            <a:off x="1608138" y="4156075"/>
            <a:ext cx="1543050" cy="768350"/>
            <a:chOff x="1363" y="2136"/>
            <a:chExt cx="972" cy="484"/>
          </a:xfrm>
        </p:grpSpPr>
        <p:cxnSp>
          <p:nvCxnSpPr>
            <p:cNvPr id="21573" name="Line 84"/>
            <p:cNvCxnSpPr/>
            <p:nvPr/>
          </p:nvCxnSpPr>
          <p:spPr>
            <a:xfrm flipH="1">
              <a:off x="1372" y="2144"/>
              <a:ext cx="470" cy="4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1574" name="Line 85"/>
            <p:cNvCxnSpPr/>
            <p:nvPr/>
          </p:nvCxnSpPr>
          <p:spPr>
            <a:xfrm flipV="1">
              <a:off x="1363" y="2614"/>
              <a:ext cx="97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1575" name="Line 86"/>
            <p:cNvCxnSpPr/>
            <p:nvPr/>
          </p:nvCxnSpPr>
          <p:spPr>
            <a:xfrm flipV="1">
              <a:off x="1832" y="2155"/>
              <a:ext cx="48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1576" name="Line 87"/>
            <p:cNvCxnSpPr/>
            <p:nvPr/>
          </p:nvCxnSpPr>
          <p:spPr>
            <a:xfrm flipH="1">
              <a:off x="2321" y="2136"/>
              <a:ext cx="4" cy="4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</p:grpSp>
      <p:grpSp>
        <p:nvGrpSpPr>
          <p:cNvPr id="21577" name="Group 93"/>
          <p:cNvGrpSpPr/>
          <p:nvPr/>
        </p:nvGrpSpPr>
        <p:grpSpPr>
          <a:xfrm rot="16200000" flipV="1">
            <a:off x="1227138" y="3013075"/>
            <a:ext cx="1543050" cy="768350"/>
            <a:chOff x="1363" y="2136"/>
            <a:chExt cx="972" cy="484"/>
          </a:xfrm>
        </p:grpSpPr>
        <p:cxnSp>
          <p:nvCxnSpPr>
            <p:cNvPr id="21578" name="Line 94"/>
            <p:cNvCxnSpPr/>
            <p:nvPr/>
          </p:nvCxnSpPr>
          <p:spPr>
            <a:xfrm flipH="1">
              <a:off x="1372" y="2144"/>
              <a:ext cx="470" cy="4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1579" name="Line 95"/>
            <p:cNvCxnSpPr/>
            <p:nvPr/>
          </p:nvCxnSpPr>
          <p:spPr>
            <a:xfrm flipV="1">
              <a:off x="1363" y="2614"/>
              <a:ext cx="97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1580" name="Line 96"/>
            <p:cNvCxnSpPr/>
            <p:nvPr/>
          </p:nvCxnSpPr>
          <p:spPr>
            <a:xfrm flipV="1">
              <a:off x="1832" y="2155"/>
              <a:ext cx="48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1581" name="Line 97"/>
            <p:cNvCxnSpPr/>
            <p:nvPr/>
          </p:nvCxnSpPr>
          <p:spPr>
            <a:xfrm flipH="1">
              <a:off x="2321" y="2136"/>
              <a:ext cx="4" cy="4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</p:grpSp>
      <p:grpSp>
        <p:nvGrpSpPr>
          <p:cNvPr id="21582" name="Group 101"/>
          <p:cNvGrpSpPr/>
          <p:nvPr/>
        </p:nvGrpSpPr>
        <p:grpSpPr>
          <a:xfrm>
            <a:off x="5002213" y="1203325"/>
            <a:ext cx="4037012" cy="2079625"/>
            <a:chOff x="3151" y="758"/>
            <a:chExt cx="2543" cy="1310"/>
          </a:xfrm>
        </p:grpSpPr>
        <p:sp>
          <p:nvSpPr>
            <p:cNvPr id="21583" name="Text Box 98"/>
            <p:cNvSpPr/>
            <p:nvPr/>
          </p:nvSpPr>
          <p:spPr>
            <a:xfrm>
              <a:off x="3390" y="758"/>
              <a:ext cx="1866" cy="98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3200">
                  <a:latin typeface="黑体" panose="02010609060101010101" pitchFamily="49" charset="-122"/>
                  <a:ea typeface="黑体" pitchFamily="49" charset="-122"/>
                </a:rPr>
                <a:t>    </a:t>
              </a: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如果画完整，另外两个顶点的位置是</a:t>
              </a:r>
            </a:p>
          </p:txBody>
        </p:sp>
        <p:sp>
          <p:nvSpPr>
            <p:cNvPr id="21584" name="Text Box 99"/>
            <p:cNvSpPr/>
            <p:nvPr/>
          </p:nvSpPr>
          <p:spPr>
            <a:xfrm>
              <a:off x="3151" y="1679"/>
              <a:ext cx="2465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3200">
                  <a:latin typeface="黑体" panose="02010609060101010101" pitchFamily="49" charset="-122"/>
                  <a:ea typeface="黑体" pitchFamily="49" charset="-122"/>
                </a:rPr>
                <a:t>（ ，）</a:t>
              </a: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和</a:t>
              </a:r>
              <a:r>
                <a:rPr lang="zh-CN" altLang="en-US" sz="3200">
                  <a:latin typeface="黑体" panose="02010609060101010101" pitchFamily="49" charset="-122"/>
                  <a:ea typeface="黑体" pitchFamily="49" charset="-122"/>
                </a:rPr>
                <a:t>（  ，）</a:t>
              </a:r>
              <a:endParaRPr lang="zh-CN" altLang="en-US" sz="2800">
                <a:latin typeface="黑体" panose="02010609060101010101" pitchFamily="49" charset="-122"/>
                <a:ea typeface="黑体" pitchFamily="49" charset="-122"/>
              </a:endParaRPr>
            </a:p>
          </p:txBody>
        </p:sp>
        <p:sp>
          <p:nvSpPr>
            <p:cNvPr id="21585" name="Rectangle 100"/>
            <p:cNvSpPr/>
            <p:nvPr/>
          </p:nvSpPr>
          <p:spPr>
            <a:xfrm>
              <a:off x="5074" y="1664"/>
              <a:ext cx="620" cy="40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/>
                <a:t>   。</a:t>
              </a:r>
            </a:p>
          </p:txBody>
        </p:sp>
      </p:grpSp>
      <p:grpSp>
        <p:nvGrpSpPr>
          <p:cNvPr id="21586" name="Group 107"/>
          <p:cNvGrpSpPr/>
          <p:nvPr/>
        </p:nvGrpSpPr>
        <p:grpSpPr>
          <a:xfrm>
            <a:off x="5419725" y="2717800"/>
            <a:ext cx="3024188" cy="528638"/>
            <a:chOff x="3414" y="1712"/>
            <a:chExt cx="1905" cy="333"/>
          </a:xfrm>
        </p:grpSpPr>
        <p:sp>
          <p:nvSpPr>
            <p:cNvPr id="21587" name="Text Box 102"/>
            <p:cNvSpPr/>
            <p:nvPr/>
          </p:nvSpPr>
          <p:spPr>
            <a:xfrm>
              <a:off x="3414" y="1718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8</a:t>
              </a:r>
            </a:p>
          </p:txBody>
        </p:sp>
        <p:sp>
          <p:nvSpPr>
            <p:cNvPr id="21588" name="Rectangle 103"/>
            <p:cNvSpPr/>
            <p:nvPr/>
          </p:nvSpPr>
          <p:spPr>
            <a:xfrm>
              <a:off x="3636" y="1714"/>
              <a:ext cx="292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5</a:t>
              </a:r>
            </a:p>
          </p:txBody>
        </p:sp>
        <p:sp>
          <p:nvSpPr>
            <p:cNvPr id="21589" name="Text Box 105"/>
            <p:cNvSpPr/>
            <p:nvPr/>
          </p:nvSpPr>
          <p:spPr>
            <a:xfrm>
              <a:off x="4920" y="1712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3</a:t>
              </a:r>
            </a:p>
          </p:txBody>
        </p:sp>
        <p:sp>
          <p:nvSpPr>
            <p:cNvPr id="21590" name="Text Box 106"/>
            <p:cNvSpPr/>
            <p:nvPr/>
          </p:nvSpPr>
          <p:spPr>
            <a:xfrm>
              <a:off x="4577" y="1713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10</a:t>
              </a:r>
            </a:p>
          </p:txBody>
        </p:sp>
      </p:grpSp>
      <p:cxnSp>
        <p:nvCxnSpPr>
          <p:cNvPr id="21591" name="Line 108"/>
          <p:cNvCxnSpPr/>
          <p:nvPr/>
        </p:nvCxnSpPr>
        <p:spPr>
          <a:xfrm flipH="1">
            <a:off x="3124200" y="2755900"/>
            <a:ext cx="0" cy="2082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</a:ln>
        </p:spPr>
      </p:cxnSp>
      <p:grpSp>
        <p:nvGrpSpPr>
          <p:cNvPr id="21592" name="Group 121"/>
          <p:cNvGrpSpPr/>
          <p:nvPr/>
        </p:nvGrpSpPr>
        <p:grpSpPr>
          <a:xfrm>
            <a:off x="5421313" y="3187700"/>
            <a:ext cx="3036887" cy="584200"/>
            <a:chOff x="3415" y="2008"/>
            <a:chExt cx="1913" cy="368"/>
          </a:xfrm>
        </p:grpSpPr>
        <p:sp>
          <p:nvSpPr>
            <p:cNvPr id="21593" name="Text Box 115"/>
            <p:cNvSpPr/>
            <p:nvPr/>
          </p:nvSpPr>
          <p:spPr>
            <a:xfrm>
              <a:off x="3415" y="203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4</a:t>
              </a:r>
            </a:p>
          </p:txBody>
        </p:sp>
        <p:sp>
          <p:nvSpPr>
            <p:cNvPr id="21594" name="Rectangle 116"/>
            <p:cNvSpPr/>
            <p:nvPr/>
          </p:nvSpPr>
          <p:spPr>
            <a:xfrm>
              <a:off x="3669" y="2035"/>
              <a:ext cx="292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21595" name="Text Box 117"/>
            <p:cNvSpPr/>
            <p:nvPr/>
          </p:nvSpPr>
          <p:spPr>
            <a:xfrm>
              <a:off x="4929" y="204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21596" name="Text Box 118"/>
            <p:cNvSpPr/>
            <p:nvPr/>
          </p:nvSpPr>
          <p:spPr>
            <a:xfrm>
              <a:off x="4586" y="2034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6</a:t>
              </a:r>
            </a:p>
          </p:txBody>
        </p:sp>
        <p:sp>
          <p:nvSpPr>
            <p:cNvPr id="21597" name="Text Box 119"/>
            <p:cNvSpPr/>
            <p:nvPr/>
          </p:nvSpPr>
          <p:spPr>
            <a:xfrm>
              <a:off x="3551" y="2015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1598" name="Text Box 120"/>
            <p:cNvSpPr/>
            <p:nvPr/>
          </p:nvSpPr>
          <p:spPr>
            <a:xfrm>
              <a:off x="4776" y="2008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</p:grpSp>
      <p:cxnSp>
        <p:nvCxnSpPr>
          <p:cNvPr id="21599" name="Line 122"/>
          <p:cNvCxnSpPr/>
          <p:nvPr/>
        </p:nvCxnSpPr>
        <p:spPr>
          <a:xfrm flipH="1">
            <a:off x="1093788" y="4141788"/>
            <a:ext cx="2259012" cy="25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</a:ln>
        </p:spPr>
      </p:cxnSp>
      <p:grpSp>
        <p:nvGrpSpPr>
          <p:cNvPr id="21600" name="Group 123"/>
          <p:cNvGrpSpPr/>
          <p:nvPr/>
        </p:nvGrpSpPr>
        <p:grpSpPr>
          <a:xfrm>
            <a:off x="5410200" y="3646488"/>
            <a:ext cx="3036888" cy="584200"/>
            <a:chOff x="3415" y="2008"/>
            <a:chExt cx="1913" cy="368"/>
          </a:xfrm>
        </p:grpSpPr>
        <p:sp>
          <p:nvSpPr>
            <p:cNvPr id="21601" name="Text Box 124"/>
            <p:cNvSpPr/>
            <p:nvPr/>
          </p:nvSpPr>
          <p:spPr>
            <a:xfrm>
              <a:off x="3415" y="203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2</a:t>
              </a:r>
            </a:p>
          </p:txBody>
        </p:sp>
        <p:sp>
          <p:nvSpPr>
            <p:cNvPr id="21602" name="Rectangle 125"/>
            <p:cNvSpPr/>
            <p:nvPr/>
          </p:nvSpPr>
          <p:spPr>
            <a:xfrm>
              <a:off x="3669" y="2035"/>
              <a:ext cx="292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21603" name="Text Box 126"/>
            <p:cNvSpPr/>
            <p:nvPr/>
          </p:nvSpPr>
          <p:spPr>
            <a:xfrm>
              <a:off x="4929" y="204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21604" name="Text Box 127"/>
            <p:cNvSpPr/>
            <p:nvPr/>
          </p:nvSpPr>
          <p:spPr>
            <a:xfrm>
              <a:off x="4586" y="2034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6</a:t>
              </a:r>
            </a:p>
          </p:txBody>
        </p:sp>
        <p:sp>
          <p:nvSpPr>
            <p:cNvPr id="21605" name="Text Box 128"/>
            <p:cNvSpPr/>
            <p:nvPr/>
          </p:nvSpPr>
          <p:spPr>
            <a:xfrm>
              <a:off x="3551" y="2015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1606" name="Text Box 129"/>
            <p:cNvSpPr/>
            <p:nvPr/>
          </p:nvSpPr>
          <p:spPr>
            <a:xfrm>
              <a:off x="4776" y="2008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</p:grpSp>
      <p:cxnSp>
        <p:nvCxnSpPr>
          <p:cNvPr id="21607" name="Line 130"/>
          <p:cNvCxnSpPr/>
          <p:nvPr/>
        </p:nvCxnSpPr>
        <p:spPr>
          <a:xfrm flipH="1">
            <a:off x="1260475" y="3394075"/>
            <a:ext cx="2259013" cy="25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</a:ln>
        </p:spPr>
      </p:cxnSp>
      <p:cxnSp>
        <p:nvCxnSpPr>
          <p:cNvPr id="21608" name="Line 131"/>
          <p:cNvCxnSpPr/>
          <p:nvPr/>
        </p:nvCxnSpPr>
        <p:spPr>
          <a:xfrm flipH="1">
            <a:off x="1147763" y="2709863"/>
            <a:ext cx="1916112" cy="1905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</a:ln>
        </p:spPr>
      </p:cxnSp>
      <p:grpSp>
        <p:nvGrpSpPr>
          <p:cNvPr id="21609" name="Group 132"/>
          <p:cNvGrpSpPr/>
          <p:nvPr/>
        </p:nvGrpSpPr>
        <p:grpSpPr>
          <a:xfrm>
            <a:off x="5424488" y="4117975"/>
            <a:ext cx="3036887" cy="584200"/>
            <a:chOff x="3415" y="2008"/>
            <a:chExt cx="1913" cy="368"/>
          </a:xfrm>
        </p:grpSpPr>
        <p:sp>
          <p:nvSpPr>
            <p:cNvPr id="21610" name="Text Box 133"/>
            <p:cNvSpPr/>
            <p:nvPr/>
          </p:nvSpPr>
          <p:spPr>
            <a:xfrm>
              <a:off x="3415" y="203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2</a:t>
              </a:r>
            </a:p>
          </p:txBody>
        </p:sp>
        <p:sp>
          <p:nvSpPr>
            <p:cNvPr id="21611" name="Rectangle 134"/>
            <p:cNvSpPr/>
            <p:nvPr/>
          </p:nvSpPr>
          <p:spPr>
            <a:xfrm>
              <a:off x="3669" y="2035"/>
              <a:ext cx="292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21612" name="Text Box 135"/>
            <p:cNvSpPr/>
            <p:nvPr/>
          </p:nvSpPr>
          <p:spPr>
            <a:xfrm>
              <a:off x="4929" y="204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21613" name="Text Box 136"/>
            <p:cNvSpPr/>
            <p:nvPr/>
          </p:nvSpPr>
          <p:spPr>
            <a:xfrm>
              <a:off x="4586" y="2034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4</a:t>
              </a:r>
            </a:p>
          </p:txBody>
        </p:sp>
        <p:sp>
          <p:nvSpPr>
            <p:cNvPr id="21614" name="Text Box 137"/>
            <p:cNvSpPr/>
            <p:nvPr/>
          </p:nvSpPr>
          <p:spPr>
            <a:xfrm>
              <a:off x="3551" y="2015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1615" name="Text Box 138"/>
            <p:cNvSpPr/>
            <p:nvPr/>
          </p:nvSpPr>
          <p:spPr>
            <a:xfrm>
              <a:off x="4776" y="2008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 fill="hold"/>
                                        <p:tgtEl>
                                          <p:spTgt spid="2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 fill="hold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 fill="hold"/>
                                        <p:tgtEl>
                                          <p:spTgt spid="2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 fill="hold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 fill="hold"/>
                                        <p:tgtEl>
                                          <p:spTgt spid="2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/>
          <p:nvPr/>
        </p:nvSpPr>
        <p:spPr>
          <a:xfrm>
            <a:off x="271463" y="403225"/>
            <a:ext cx="3222625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（五）、数对与轴对称图形</a:t>
            </a:r>
          </a:p>
        </p:txBody>
      </p:sp>
      <p:grpSp>
        <p:nvGrpSpPr>
          <p:cNvPr id="22530" name="Group 3"/>
          <p:cNvGrpSpPr/>
          <p:nvPr/>
        </p:nvGrpSpPr>
        <p:grpSpPr>
          <a:xfrm>
            <a:off x="374650" y="1552575"/>
            <a:ext cx="5014913" cy="4186238"/>
            <a:chOff x="2091" y="1313"/>
            <a:chExt cx="3159" cy="2637"/>
          </a:xfrm>
        </p:grpSpPr>
        <p:grpSp>
          <p:nvGrpSpPr>
            <p:cNvPr id="22531" name="Group 4"/>
            <p:cNvGrpSpPr/>
            <p:nvPr/>
          </p:nvGrpSpPr>
          <p:grpSpPr>
            <a:xfrm>
              <a:off x="2379" y="1508"/>
              <a:ext cx="2643" cy="2166"/>
              <a:chOff x="507" y="1212"/>
              <a:chExt cx="2643" cy="2166"/>
            </a:xfrm>
          </p:grpSpPr>
          <p:grpSp>
            <p:nvGrpSpPr>
              <p:cNvPr id="22532" name="Group 5"/>
              <p:cNvGrpSpPr/>
              <p:nvPr/>
            </p:nvGrpSpPr>
            <p:grpSpPr>
              <a:xfrm>
                <a:off x="524" y="1222"/>
                <a:ext cx="2626" cy="2156"/>
                <a:chOff x="601" y="1470"/>
                <a:chExt cx="3175" cy="2156"/>
              </a:xfrm>
            </p:grpSpPr>
            <p:cxnSp>
              <p:nvCxnSpPr>
                <p:cNvPr id="22533" name="Line 6"/>
                <p:cNvCxnSpPr/>
                <p:nvPr/>
              </p:nvCxnSpPr>
              <p:spPr>
                <a:xfrm>
                  <a:off x="601" y="1470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2534" name="Line 7"/>
                <p:cNvCxnSpPr/>
                <p:nvPr/>
              </p:nvCxnSpPr>
              <p:spPr>
                <a:xfrm>
                  <a:off x="601" y="170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2535" name="Line 8"/>
                <p:cNvCxnSpPr/>
                <p:nvPr/>
              </p:nvCxnSpPr>
              <p:spPr>
                <a:xfrm>
                  <a:off x="601" y="194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2536" name="Line 9"/>
                <p:cNvCxnSpPr/>
                <p:nvPr/>
              </p:nvCxnSpPr>
              <p:spPr>
                <a:xfrm>
                  <a:off x="601" y="218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2537" name="Line 10"/>
                <p:cNvCxnSpPr/>
                <p:nvPr/>
              </p:nvCxnSpPr>
              <p:spPr>
                <a:xfrm>
                  <a:off x="601" y="242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2538" name="Line 11"/>
                <p:cNvCxnSpPr/>
                <p:nvPr/>
              </p:nvCxnSpPr>
              <p:spPr>
                <a:xfrm>
                  <a:off x="601" y="266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2539" name="Line 12"/>
                <p:cNvCxnSpPr/>
                <p:nvPr/>
              </p:nvCxnSpPr>
              <p:spPr>
                <a:xfrm>
                  <a:off x="601" y="290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2540" name="Line 13"/>
                <p:cNvCxnSpPr/>
                <p:nvPr/>
              </p:nvCxnSpPr>
              <p:spPr>
                <a:xfrm>
                  <a:off x="601" y="314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2541" name="Line 14"/>
                <p:cNvCxnSpPr/>
                <p:nvPr/>
              </p:nvCxnSpPr>
              <p:spPr>
                <a:xfrm>
                  <a:off x="601" y="338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2542" name="Line 15"/>
                <p:cNvCxnSpPr/>
                <p:nvPr/>
              </p:nvCxnSpPr>
              <p:spPr>
                <a:xfrm>
                  <a:off x="601" y="362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</p:grpSp>
          <p:cxnSp>
            <p:nvCxnSpPr>
              <p:cNvPr id="22543" name="Line 16"/>
              <p:cNvCxnSpPr/>
              <p:nvPr/>
            </p:nvCxnSpPr>
            <p:spPr>
              <a:xfrm rot="5400000">
                <a:off x="158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2544" name="Line 17"/>
              <p:cNvCxnSpPr/>
              <p:nvPr/>
            </p:nvCxnSpPr>
            <p:spPr>
              <a:xfrm rot="5400000">
                <a:off x="134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2545" name="Line 18"/>
              <p:cNvCxnSpPr/>
              <p:nvPr/>
            </p:nvCxnSpPr>
            <p:spPr>
              <a:xfrm rot="5400000">
                <a:off x="110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2546" name="Line 19"/>
              <p:cNvCxnSpPr/>
              <p:nvPr/>
            </p:nvCxnSpPr>
            <p:spPr>
              <a:xfrm rot="5400000">
                <a:off x="86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2547" name="Line 20"/>
              <p:cNvCxnSpPr/>
              <p:nvPr/>
            </p:nvCxnSpPr>
            <p:spPr>
              <a:xfrm rot="5400000">
                <a:off x="62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2548" name="Line 21"/>
              <p:cNvCxnSpPr/>
              <p:nvPr/>
            </p:nvCxnSpPr>
            <p:spPr>
              <a:xfrm rot="5400000">
                <a:off x="38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2549" name="Line 22"/>
              <p:cNvCxnSpPr/>
              <p:nvPr/>
            </p:nvCxnSpPr>
            <p:spPr>
              <a:xfrm rot="5400000">
                <a:off x="14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2550" name="Line 23"/>
              <p:cNvCxnSpPr/>
              <p:nvPr/>
            </p:nvCxnSpPr>
            <p:spPr>
              <a:xfrm rot="5400000">
                <a:off x="-9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2551" name="Line 24"/>
              <p:cNvCxnSpPr/>
              <p:nvPr/>
            </p:nvCxnSpPr>
            <p:spPr>
              <a:xfrm rot="5400000">
                <a:off x="-33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2552" name="Line 25"/>
              <p:cNvCxnSpPr/>
              <p:nvPr/>
            </p:nvCxnSpPr>
            <p:spPr>
              <a:xfrm rot="5400000">
                <a:off x="-57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2553" name="Line 26"/>
              <p:cNvCxnSpPr/>
              <p:nvPr/>
            </p:nvCxnSpPr>
            <p:spPr>
              <a:xfrm rot="5400000">
                <a:off x="2064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2554" name="Line 27"/>
              <p:cNvCxnSpPr/>
              <p:nvPr/>
            </p:nvCxnSpPr>
            <p:spPr>
              <a:xfrm rot="5400000">
                <a:off x="1825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2555" name="Group 28"/>
            <p:cNvGrpSpPr/>
            <p:nvPr/>
          </p:nvGrpSpPr>
          <p:grpSpPr>
            <a:xfrm>
              <a:off x="2378" y="1313"/>
              <a:ext cx="2842" cy="2368"/>
              <a:chOff x="1122" y="977"/>
              <a:chExt cx="2842" cy="2368"/>
            </a:xfrm>
          </p:grpSpPr>
          <p:cxnSp>
            <p:nvCxnSpPr>
              <p:cNvPr id="22556" name="Line 29"/>
              <p:cNvCxnSpPr/>
              <p:nvPr/>
            </p:nvCxnSpPr>
            <p:spPr>
              <a:xfrm flipH="1">
                <a:off x="1127" y="977"/>
                <a:ext cx="0" cy="2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22557" name="Line 30"/>
              <p:cNvCxnSpPr/>
              <p:nvPr/>
            </p:nvCxnSpPr>
            <p:spPr>
              <a:xfrm flipH="1">
                <a:off x="1122" y="3335"/>
                <a:ext cx="2842" cy="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2558" name="Group 31"/>
            <p:cNvGrpSpPr/>
            <p:nvPr/>
          </p:nvGrpSpPr>
          <p:grpSpPr>
            <a:xfrm>
              <a:off x="2091" y="1337"/>
              <a:ext cx="339" cy="2255"/>
              <a:chOff x="210" y="1035"/>
              <a:chExt cx="339" cy="2255"/>
            </a:xfrm>
          </p:grpSpPr>
          <p:sp>
            <p:nvSpPr>
              <p:cNvPr id="22559" name="Text Box 32"/>
              <p:cNvSpPr/>
              <p:nvPr/>
            </p:nvSpPr>
            <p:spPr>
              <a:xfrm>
                <a:off x="210" y="2963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2560" name="Text Box 33"/>
              <p:cNvSpPr/>
              <p:nvPr/>
            </p:nvSpPr>
            <p:spPr>
              <a:xfrm>
                <a:off x="210" y="2722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2561" name="Text Box 34"/>
              <p:cNvSpPr/>
              <p:nvPr/>
            </p:nvSpPr>
            <p:spPr>
              <a:xfrm>
                <a:off x="210" y="2481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2562" name="Text Box 35"/>
              <p:cNvSpPr/>
              <p:nvPr/>
            </p:nvSpPr>
            <p:spPr>
              <a:xfrm>
                <a:off x="210" y="2240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2563" name="Text Box 36"/>
              <p:cNvSpPr/>
              <p:nvPr/>
            </p:nvSpPr>
            <p:spPr>
              <a:xfrm>
                <a:off x="210" y="1999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2564" name="Text Box 37"/>
              <p:cNvSpPr/>
              <p:nvPr/>
            </p:nvSpPr>
            <p:spPr>
              <a:xfrm>
                <a:off x="210" y="175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2565" name="Text Box 38"/>
              <p:cNvSpPr/>
              <p:nvPr/>
            </p:nvSpPr>
            <p:spPr>
              <a:xfrm>
                <a:off x="210" y="1517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2566" name="Text Box 39"/>
              <p:cNvSpPr/>
              <p:nvPr/>
            </p:nvSpPr>
            <p:spPr>
              <a:xfrm>
                <a:off x="210" y="1276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2567" name="Text Box 40"/>
              <p:cNvSpPr/>
              <p:nvPr/>
            </p:nvSpPr>
            <p:spPr>
              <a:xfrm>
                <a:off x="210" y="1035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</p:grpSp>
        <p:grpSp>
          <p:nvGrpSpPr>
            <p:cNvPr id="22568" name="Group 41"/>
            <p:cNvGrpSpPr/>
            <p:nvPr/>
          </p:nvGrpSpPr>
          <p:grpSpPr>
            <a:xfrm>
              <a:off x="2458" y="3618"/>
              <a:ext cx="2792" cy="332"/>
              <a:chOff x="603" y="3338"/>
              <a:chExt cx="2792" cy="332"/>
            </a:xfrm>
          </p:grpSpPr>
          <p:sp>
            <p:nvSpPr>
              <p:cNvPr id="22569" name="Text Box 42"/>
              <p:cNvSpPr/>
              <p:nvPr/>
            </p:nvSpPr>
            <p:spPr>
              <a:xfrm>
                <a:off x="60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2570" name="Text Box 43"/>
              <p:cNvSpPr/>
              <p:nvPr/>
            </p:nvSpPr>
            <p:spPr>
              <a:xfrm>
                <a:off x="84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2571" name="Text Box 44"/>
              <p:cNvSpPr/>
              <p:nvPr/>
            </p:nvSpPr>
            <p:spPr>
              <a:xfrm>
                <a:off x="1082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2572" name="Text Box 45"/>
              <p:cNvSpPr/>
              <p:nvPr/>
            </p:nvSpPr>
            <p:spPr>
              <a:xfrm>
                <a:off x="1321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2573" name="Text Box 46"/>
              <p:cNvSpPr/>
              <p:nvPr/>
            </p:nvSpPr>
            <p:spPr>
              <a:xfrm>
                <a:off x="156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2574" name="Text Box 47"/>
              <p:cNvSpPr/>
              <p:nvPr/>
            </p:nvSpPr>
            <p:spPr>
              <a:xfrm>
                <a:off x="180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2575" name="Text Box 48"/>
              <p:cNvSpPr/>
              <p:nvPr/>
            </p:nvSpPr>
            <p:spPr>
              <a:xfrm>
                <a:off x="2039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2576" name="Text Box 49"/>
              <p:cNvSpPr/>
              <p:nvPr/>
            </p:nvSpPr>
            <p:spPr>
              <a:xfrm>
                <a:off x="2517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  <p:sp>
            <p:nvSpPr>
              <p:cNvPr id="22577" name="Text Box 50"/>
              <p:cNvSpPr/>
              <p:nvPr/>
            </p:nvSpPr>
            <p:spPr>
              <a:xfrm>
                <a:off x="2278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2578" name="Text Box 51"/>
              <p:cNvSpPr/>
              <p:nvPr/>
            </p:nvSpPr>
            <p:spPr>
              <a:xfrm>
                <a:off x="2964" y="3339"/>
                <a:ext cx="431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11</a:t>
                </a:r>
              </a:p>
            </p:txBody>
          </p:sp>
          <p:sp>
            <p:nvSpPr>
              <p:cNvPr id="22579" name="Text Box 52"/>
              <p:cNvSpPr/>
              <p:nvPr/>
            </p:nvSpPr>
            <p:spPr>
              <a:xfrm>
                <a:off x="2677" y="3343"/>
                <a:ext cx="467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10</a:t>
                </a:r>
              </a:p>
            </p:txBody>
          </p:sp>
        </p:grpSp>
        <p:sp>
          <p:nvSpPr>
            <p:cNvPr id="22580" name="Text Box 53"/>
            <p:cNvSpPr/>
            <p:nvPr/>
          </p:nvSpPr>
          <p:spPr>
            <a:xfrm>
              <a:off x="2107" y="3545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0</a:t>
              </a:r>
            </a:p>
          </p:txBody>
        </p:sp>
      </p:grpSp>
      <p:grpSp>
        <p:nvGrpSpPr>
          <p:cNvPr id="22581" name="Group 54"/>
          <p:cNvGrpSpPr/>
          <p:nvPr/>
        </p:nvGrpSpPr>
        <p:grpSpPr>
          <a:xfrm>
            <a:off x="1592263" y="3390900"/>
            <a:ext cx="1543050" cy="768350"/>
            <a:chOff x="1363" y="2136"/>
            <a:chExt cx="972" cy="484"/>
          </a:xfrm>
        </p:grpSpPr>
        <p:cxnSp>
          <p:nvCxnSpPr>
            <p:cNvPr id="22582" name="Line 55"/>
            <p:cNvCxnSpPr/>
            <p:nvPr/>
          </p:nvCxnSpPr>
          <p:spPr>
            <a:xfrm flipH="1">
              <a:off x="1372" y="2144"/>
              <a:ext cx="470" cy="4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2583" name="Line 56"/>
            <p:cNvCxnSpPr/>
            <p:nvPr/>
          </p:nvCxnSpPr>
          <p:spPr>
            <a:xfrm flipV="1">
              <a:off x="1363" y="2614"/>
              <a:ext cx="97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2584" name="Line 57"/>
            <p:cNvCxnSpPr/>
            <p:nvPr/>
          </p:nvCxnSpPr>
          <p:spPr>
            <a:xfrm flipV="1">
              <a:off x="1832" y="2155"/>
              <a:ext cx="48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2585" name="Line 58"/>
            <p:cNvCxnSpPr/>
            <p:nvPr/>
          </p:nvCxnSpPr>
          <p:spPr>
            <a:xfrm flipH="1">
              <a:off x="2321" y="2136"/>
              <a:ext cx="4" cy="4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</p:grpSp>
      <p:grpSp>
        <p:nvGrpSpPr>
          <p:cNvPr id="22586" name="Group 79"/>
          <p:cNvGrpSpPr/>
          <p:nvPr/>
        </p:nvGrpSpPr>
        <p:grpSpPr>
          <a:xfrm>
            <a:off x="5002213" y="1203325"/>
            <a:ext cx="4037012" cy="2079625"/>
            <a:chOff x="3151" y="758"/>
            <a:chExt cx="2543" cy="1310"/>
          </a:xfrm>
        </p:grpSpPr>
        <p:sp>
          <p:nvSpPr>
            <p:cNvPr id="22587" name="Text Box 80"/>
            <p:cNvSpPr/>
            <p:nvPr/>
          </p:nvSpPr>
          <p:spPr>
            <a:xfrm>
              <a:off x="3390" y="758"/>
              <a:ext cx="1866" cy="97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3200">
                  <a:latin typeface="黑体" panose="02010609060101010101" pitchFamily="49" charset="-122"/>
                  <a:ea typeface="黑体" pitchFamily="49" charset="-122"/>
                </a:rPr>
                <a:t>    如果画完整，另外两个顶点的位置是</a:t>
              </a:r>
            </a:p>
          </p:txBody>
        </p:sp>
        <p:sp>
          <p:nvSpPr>
            <p:cNvPr id="22588" name="Text Box 81"/>
            <p:cNvSpPr/>
            <p:nvPr/>
          </p:nvSpPr>
          <p:spPr>
            <a:xfrm>
              <a:off x="3151" y="1679"/>
              <a:ext cx="2465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3200">
                  <a:latin typeface="黑体" panose="02010609060101010101" pitchFamily="49" charset="-122"/>
                  <a:ea typeface="黑体" pitchFamily="49" charset="-122"/>
                </a:rPr>
                <a:t>（ ，）和（  ，）</a:t>
              </a:r>
              <a:endParaRPr lang="zh-CN" altLang="en-US" sz="2800">
                <a:latin typeface="黑体" panose="02010609060101010101" pitchFamily="49" charset="-122"/>
                <a:ea typeface="黑体" pitchFamily="49" charset="-122"/>
              </a:endParaRPr>
            </a:p>
          </p:txBody>
        </p:sp>
        <p:sp>
          <p:nvSpPr>
            <p:cNvPr id="22589" name="Rectangle 82"/>
            <p:cNvSpPr/>
            <p:nvPr/>
          </p:nvSpPr>
          <p:spPr>
            <a:xfrm>
              <a:off x="5074" y="1664"/>
              <a:ext cx="620" cy="40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/>
                <a:t>   。</a:t>
              </a:r>
            </a:p>
          </p:txBody>
        </p:sp>
      </p:grpSp>
      <p:grpSp>
        <p:nvGrpSpPr>
          <p:cNvPr id="22590" name="Group 83"/>
          <p:cNvGrpSpPr/>
          <p:nvPr/>
        </p:nvGrpSpPr>
        <p:grpSpPr>
          <a:xfrm>
            <a:off x="5419725" y="2717800"/>
            <a:ext cx="3024188" cy="528638"/>
            <a:chOff x="3414" y="1712"/>
            <a:chExt cx="1905" cy="333"/>
          </a:xfrm>
        </p:grpSpPr>
        <p:sp>
          <p:nvSpPr>
            <p:cNvPr id="22591" name="Text Box 84"/>
            <p:cNvSpPr/>
            <p:nvPr/>
          </p:nvSpPr>
          <p:spPr>
            <a:xfrm>
              <a:off x="3414" y="1718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8</a:t>
              </a:r>
            </a:p>
          </p:txBody>
        </p:sp>
        <p:sp>
          <p:nvSpPr>
            <p:cNvPr id="22592" name="Rectangle 85"/>
            <p:cNvSpPr/>
            <p:nvPr/>
          </p:nvSpPr>
          <p:spPr>
            <a:xfrm>
              <a:off x="3636" y="1714"/>
              <a:ext cx="292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5</a:t>
              </a:r>
            </a:p>
          </p:txBody>
        </p:sp>
        <p:sp>
          <p:nvSpPr>
            <p:cNvPr id="22593" name="Text Box 86"/>
            <p:cNvSpPr/>
            <p:nvPr/>
          </p:nvSpPr>
          <p:spPr>
            <a:xfrm>
              <a:off x="4920" y="1712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3</a:t>
              </a:r>
            </a:p>
          </p:txBody>
        </p:sp>
        <p:sp>
          <p:nvSpPr>
            <p:cNvPr id="22594" name="Text Box 87"/>
            <p:cNvSpPr/>
            <p:nvPr/>
          </p:nvSpPr>
          <p:spPr>
            <a:xfrm>
              <a:off x="4577" y="1713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10</a:t>
              </a:r>
            </a:p>
          </p:txBody>
        </p:sp>
      </p:grpSp>
      <p:grpSp>
        <p:nvGrpSpPr>
          <p:cNvPr id="22595" name="Group 89"/>
          <p:cNvGrpSpPr/>
          <p:nvPr/>
        </p:nvGrpSpPr>
        <p:grpSpPr>
          <a:xfrm>
            <a:off x="5421313" y="3187700"/>
            <a:ext cx="3036887" cy="584200"/>
            <a:chOff x="3415" y="2008"/>
            <a:chExt cx="1913" cy="368"/>
          </a:xfrm>
        </p:grpSpPr>
        <p:sp>
          <p:nvSpPr>
            <p:cNvPr id="22596" name="Text Box 90"/>
            <p:cNvSpPr/>
            <p:nvPr/>
          </p:nvSpPr>
          <p:spPr>
            <a:xfrm>
              <a:off x="3415" y="203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4</a:t>
              </a:r>
            </a:p>
          </p:txBody>
        </p:sp>
        <p:sp>
          <p:nvSpPr>
            <p:cNvPr id="22597" name="Rectangle 91"/>
            <p:cNvSpPr/>
            <p:nvPr/>
          </p:nvSpPr>
          <p:spPr>
            <a:xfrm>
              <a:off x="3669" y="2035"/>
              <a:ext cx="292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22598" name="Text Box 92"/>
            <p:cNvSpPr/>
            <p:nvPr/>
          </p:nvSpPr>
          <p:spPr>
            <a:xfrm>
              <a:off x="4929" y="204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22599" name="Text Box 93"/>
            <p:cNvSpPr/>
            <p:nvPr/>
          </p:nvSpPr>
          <p:spPr>
            <a:xfrm>
              <a:off x="4586" y="2034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6</a:t>
              </a:r>
            </a:p>
          </p:txBody>
        </p:sp>
        <p:sp>
          <p:nvSpPr>
            <p:cNvPr id="22600" name="Text Box 94"/>
            <p:cNvSpPr/>
            <p:nvPr/>
          </p:nvSpPr>
          <p:spPr>
            <a:xfrm>
              <a:off x="3551" y="2015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2601" name="Text Box 95"/>
            <p:cNvSpPr/>
            <p:nvPr/>
          </p:nvSpPr>
          <p:spPr>
            <a:xfrm>
              <a:off x="4776" y="2008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</p:grpSp>
      <p:grpSp>
        <p:nvGrpSpPr>
          <p:cNvPr id="22602" name="Group 97"/>
          <p:cNvGrpSpPr/>
          <p:nvPr/>
        </p:nvGrpSpPr>
        <p:grpSpPr>
          <a:xfrm>
            <a:off x="5410200" y="3646488"/>
            <a:ext cx="3036888" cy="584200"/>
            <a:chOff x="3415" y="2008"/>
            <a:chExt cx="1913" cy="368"/>
          </a:xfrm>
        </p:grpSpPr>
        <p:sp>
          <p:nvSpPr>
            <p:cNvPr id="22603" name="Text Box 98"/>
            <p:cNvSpPr/>
            <p:nvPr/>
          </p:nvSpPr>
          <p:spPr>
            <a:xfrm>
              <a:off x="3415" y="203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2</a:t>
              </a:r>
            </a:p>
          </p:txBody>
        </p:sp>
        <p:sp>
          <p:nvSpPr>
            <p:cNvPr id="22604" name="Rectangle 99"/>
            <p:cNvSpPr/>
            <p:nvPr/>
          </p:nvSpPr>
          <p:spPr>
            <a:xfrm>
              <a:off x="3669" y="2035"/>
              <a:ext cx="292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22605" name="Text Box 100"/>
            <p:cNvSpPr/>
            <p:nvPr/>
          </p:nvSpPr>
          <p:spPr>
            <a:xfrm>
              <a:off x="4929" y="204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22606" name="Text Box 101"/>
            <p:cNvSpPr/>
            <p:nvPr/>
          </p:nvSpPr>
          <p:spPr>
            <a:xfrm>
              <a:off x="4586" y="2034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6</a:t>
              </a:r>
            </a:p>
          </p:txBody>
        </p:sp>
        <p:sp>
          <p:nvSpPr>
            <p:cNvPr id="22607" name="Text Box 102"/>
            <p:cNvSpPr/>
            <p:nvPr/>
          </p:nvSpPr>
          <p:spPr>
            <a:xfrm>
              <a:off x="3551" y="2015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2608" name="Text Box 103"/>
            <p:cNvSpPr/>
            <p:nvPr/>
          </p:nvSpPr>
          <p:spPr>
            <a:xfrm>
              <a:off x="4776" y="2008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</p:grpSp>
      <p:grpSp>
        <p:nvGrpSpPr>
          <p:cNvPr id="22609" name="Group 106"/>
          <p:cNvGrpSpPr/>
          <p:nvPr/>
        </p:nvGrpSpPr>
        <p:grpSpPr>
          <a:xfrm>
            <a:off x="5424488" y="4117975"/>
            <a:ext cx="3036887" cy="584200"/>
            <a:chOff x="3415" y="2008"/>
            <a:chExt cx="1913" cy="368"/>
          </a:xfrm>
        </p:grpSpPr>
        <p:sp>
          <p:nvSpPr>
            <p:cNvPr id="22610" name="Text Box 107"/>
            <p:cNvSpPr/>
            <p:nvPr/>
          </p:nvSpPr>
          <p:spPr>
            <a:xfrm>
              <a:off x="3415" y="203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2</a:t>
              </a:r>
            </a:p>
          </p:txBody>
        </p:sp>
        <p:sp>
          <p:nvSpPr>
            <p:cNvPr id="22611" name="Rectangle 108"/>
            <p:cNvSpPr/>
            <p:nvPr/>
          </p:nvSpPr>
          <p:spPr>
            <a:xfrm>
              <a:off x="3669" y="2035"/>
              <a:ext cx="292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22612" name="Text Box 109"/>
            <p:cNvSpPr/>
            <p:nvPr/>
          </p:nvSpPr>
          <p:spPr>
            <a:xfrm>
              <a:off x="4929" y="204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22613" name="Text Box 110"/>
            <p:cNvSpPr/>
            <p:nvPr/>
          </p:nvSpPr>
          <p:spPr>
            <a:xfrm>
              <a:off x="4586" y="2034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4</a:t>
              </a:r>
            </a:p>
          </p:txBody>
        </p:sp>
        <p:sp>
          <p:nvSpPr>
            <p:cNvPr id="22614" name="Text Box 111"/>
            <p:cNvSpPr/>
            <p:nvPr/>
          </p:nvSpPr>
          <p:spPr>
            <a:xfrm>
              <a:off x="3551" y="2015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2615" name="Text Box 112"/>
            <p:cNvSpPr/>
            <p:nvPr/>
          </p:nvSpPr>
          <p:spPr>
            <a:xfrm>
              <a:off x="4776" y="2008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</p:grpSp>
      <p:pic>
        <p:nvPicPr>
          <p:cNvPr id="22616" name="Picture 12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99"/>
              </a:clrFrom>
              <a:clrTo>
                <a:srgbClr val="0000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7938" y="1046163"/>
            <a:ext cx="5453062" cy="24828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617" name="Picture 126"/>
          <p:cNvPicPr>
            <a:picLocks noChangeAspect="1"/>
          </p:cNvPicPr>
          <p:nvPr/>
        </p:nvPicPr>
        <p:blipFill>
          <a:blip r:embed="rId3">
            <a:clrChange>
              <a:clrFrom>
                <a:srgbClr val="99FF33"/>
              </a:clrFrom>
              <a:clrTo>
                <a:srgbClr val="99FF3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8038" y="1633538"/>
            <a:ext cx="4176712" cy="6683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618" name="Picture 127"/>
          <p:cNvPicPr>
            <a:picLocks noChangeAspect="1"/>
          </p:cNvPicPr>
          <p:nvPr/>
        </p:nvPicPr>
        <p:blipFill>
          <a:blip r:embed="rId4">
            <a:clrChange>
              <a:clrFrom>
                <a:srgbClr val="99FF33"/>
              </a:clrFrom>
              <a:clrTo>
                <a:srgbClr val="99FF3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375" y="2501900"/>
            <a:ext cx="4084638" cy="6842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619" name="Picture 128"/>
          <p:cNvPicPr>
            <a:picLocks noChangeAspect="1"/>
          </p:cNvPicPr>
          <p:nvPr/>
        </p:nvPicPr>
        <p:blipFill>
          <a:blip r:embed="rId5">
            <a:clrChange>
              <a:clrFrom>
                <a:srgbClr val="670001"/>
              </a:clrFrom>
              <a:clrTo>
                <a:srgbClr val="6700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2988" y="-1422400"/>
            <a:ext cx="2751137" cy="2844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620" name="Picture 129"/>
          <p:cNvPicPr>
            <a:picLocks noChangeAspect="1"/>
          </p:cNvPicPr>
          <p:nvPr/>
        </p:nvPicPr>
        <p:blipFill>
          <a:blip r:embed="rId5">
            <a:clrChange>
              <a:clrFrom>
                <a:srgbClr val="670001"/>
              </a:clrFrom>
              <a:clrTo>
                <a:srgbClr val="6700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6301" y="-181848"/>
            <a:ext cx="2751137" cy="28448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 fill="hold"/>
                                        <p:tgtEl>
                                          <p:spTgt spid="2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0.05648 L 0.02691 0.13194 L 0.05226 0.05648 L 0.07951 0.13194 L 0.10729 0.05648 L 0.13264 0.13194 L 0.15972 0.05648 L 0.18559 0.13194 L 0.21371 0.05648 L 0.24062 0.13194 L 0.26597 0.05648 L 0.29323 0.13194 L 0.3191 0.05648 L 0.34635 0.13194 L 0.37344 0.05648 L 0.3993 0.13194 L 0.42743 0.05648" ptsTypes="">
                                      <p:cBhvr>
                                        <p:cTn id="17" dur="50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19" dur="5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 fill="hold"/>
                                        <p:tgtEl>
                                          <p:spTgt spid="2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5648 L 0.02691 0.13194 L 0.05226 0.05648 L 0.07951 0.13194 L 0.10729 0.05648 L 0.13264 0.13194 L 0.15972 0.05648 L 0.18559 0.13194 L 0.21371 0.05648 L 0.24062 0.13194 L 0.26597 0.05648 L 0.29323 0.13194 L 0.3191 0.05648 L 0.34635 0.13194 L 0.37344 0.05648 L 0.39931 0.13194 L 0.42743 0.05648 " rAng="0" ptsTypes="AAAAAAAAAAAAAAAAA">
                                      <p:cBhvr>
                                        <p:cTn id="30" dur="50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1372" y="377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32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/>
          <p:nvPr/>
        </p:nvSpPr>
        <p:spPr>
          <a:xfrm>
            <a:off x="271464" y="403225"/>
            <a:ext cx="3344862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（五）、数对与轴对称图形</a:t>
            </a:r>
          </a:p>
        </p:txBody>
      </p:sp>
      <p:grpSp>
        <p:nvGrpSpPr>
          <p:cNvPr id="23554" name="Group 3"/>
          <p:cNvGrpSpPr/>
          <p:nvPr/>
        </p:nvGrpSpPr>
        <p:grpSpPr>
          <a:xfrm>
            <a:off x="374650" y="1552575"/>
            <a:ext cx="5014913" cy="4186238"/>
            <a:chOff x="2091" y="1313"/>
            <a:chExt cx="3159" cy="2637"/>
          </a:xfrm>
        </p:grpSpPr>
        <p:grpSp>
          <p:nvGrpSpPr>
            <p:cNvPr id="23555" name="Group 4"/>
            <p:cNvGrpSpPr/>
            <p:nvPr/>
          </p:nvGrpSpPr>
          <p:grpSpPr>
            <a:xfrm>
              <a:off x="2379" y="1508"/>
              <a:ext cx="2643" cy="2166"/>
              <a:chOff x="507" y="1212"/>
              <a:chExt cx="2643" cy="2166"/>
            </a:xfrm>
          </p:grpSpPr>
          <p:grpSp>
            <p:nvGrpSpPr>
              <p:cNvPr id="23556" name="Group 5"/>
              <p:cNvGrpSpPr/>
              <p:nvPr/>
            </p:nvGrpSpPr>
            <p:grpSpPr>
              <a:xfrm>
                <a:off x="524" y="1222"/>
                <a:ext cx="2626" cy="2156"/>
                <a:chOff x="601" y="1470"/>
                <a:chExt cx="3175" cy="2156"/>
              </a:xfrm>
            </p:grpSpPr>
            <p:cxnSp>
              <p:nvCxnSpPr>
                <p:cNvPr id="23557" name="Line 6"/>
                <p:cNvCxnSpPr/>
                <p:nvPr/>
              </p:nvCxnSpPr>
              <p:spPr>
                <a:xfrm>
                  <a:off x="601" y="1470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3558" name="Line 7"/>
                <p:cNvCxnSpPr/>
                <p:nvPr/>
              </p:nvCxnSpPr>
              <p:spPr>
                <a:xfrm>
                  <a:off x="601" y="170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3559" name="Line 8"/>
                <p:cNvCxnSpPr/>
                <p:nvPr/>
              </p:nvCxnSpPr>
              <p:spPr>
                <a:xfrm>
                  <a:off x="601" y="194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3560" name="Line 9"/>
                <p:cNvCxnSpPr/>
                <p:nvPr/>
              </p:nvCxnSpPr>
              <p:spPr>
                <a:xfrm>
                  <a:off x="601" y="218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3561" name="Line 10"/>
                <p:cNvCxnSpPr/>
                <p:nvPr/>
              </p:nvCxnSpPr>
              <p:spPr>
                <a:xfrm>
                  <a:off x="601" y="242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3562" name="Line 11"/>
                <p:cNvCxnSpPr/>
                <p:nvPr/>
              </p:nvCxnSpPr>
              <p:spPr>
                <a:xfrm>
                  <a:off x="601" y="266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3563" name="Line 12"/>
                <p:cNvCxnSpPr/>
                <p:nvPr/>
              </p:nvCxnSpPr>
              <p:spPr>
                <a:xfrm>
                  <a:off x="601" y="290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3564" name="Line 13"/>
                <p:cNvCxnSpPr/>
                <p:nvPr/>
              </p:nvCxnSpPr>
              <p:spPr>
                <a:xfrm>
                  <a:off x="601" y="314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3565" name="Line 14"/>
                <p:cNvCxnSpPr/>
                <p:nvPr/>
              </p:nvCxnSpPr>
              <p:spPr>
                <a:xfrm>
                  <a:off x="601" y="338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3566" name="Line 15"/>
                <p:cNvCxnSpPr/>
                <p:nvPr/>
              </p:nvCxnSpPr>
              <p:spPr>
                <a:xfrm>
                  <a:off x="601" y="362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</p:grpSp>
          <p:cxnSp>
            <p:nvCxnSpPr>
              <p:cNvPr id="23567" name="Line 16"/>
              <p:cNvCxnSpPr/>
              <p:nvPr/>
            </p:nvCxnSpPr>
            <p:spPr>
              <a:xfrm rot="5400000">
                <a:off x="158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3568" name="Line 17"/>
              <p:cNvCxnSpPr/>
              <p:nvPr/>
            </p:nvCxnSpPr>
            <p:spPr>
              <a:xfrm rot="5400000">
                <a:off x="134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3569" name="Line 18"/>
              <p:cNvCxnSpPr/>
              <p:nvPr/>
            </p:nvCxnSpPr>
            <p:spPr>
              <a:xfrm rot="5400000">
                <a:off x="110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3570" name="Line 19"/>
              <p:cNvCxnSpPr/>
              <p:nvPr/>
            </p:nvCxnSpPr>
            <p:spPr>
              <a:xfrm rot="5400000">
                <a:off x="86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3571" name="Line 20"/>
              <p:cNvCxnSpPr/>
              <p:nvPr/>
            </p:nvCxnSpPr>
            <p:spPr>
              <a:xfrm rot="5400000">
                <a:off x="62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3572" name="Line 21"/>
              <p:cNvCxnSpPr/>
              <p:nvPr/>
            </p:nvCxnSpPr>
            <p:spPr>
              <a:xfrm rot="5400000">
                <a:off x="38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3573" name="Line 22"/>
              <p:cNvCxnSpPr/>
              <p:nvPr/>
            </p:nvCxnSpPr>
            <p:spPr>
              <a:xfrm rot="5400000">
                <a:off x="14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3574" name="Line 23"/>
              <p:cNvCxnSpPr/>
              <p:nvPr/>
            </p:nvCxnSpPr>
            <p:spPr>
              <a:xfrm rot="5400000">
                <a:off x="-9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3575" name="Line 24"/>
              <p:cNvCxnSpPr/>
              <p:nvPr/>
            </p:nvCxnSpPr>
            <p:spPr>
              <a:xfrm rot="5400000">
                <a:off x="-33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3576" name="Line 25"/>
              <p:cNvCxnSpPr/>
              <p:nvPr/>
            </p:nvCxnSpPr>
            <p:spPr>
              <a:xfrm rot="5400000">
                <a:off x="-57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3577" name="Line 26"/>
              <p:cNvCxnSpPr/>
              <p:nvPr/>
            </p:nvCxnSpPr>
            <p:spPr>
              <a:xfrm rot="5400000">
                <a:off x="2064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3578" name="Line 27"/>
              <p:cNvCxnSpPr/>
              <p:nvPr/>
            </p:nvCxnSpPr>
            <p:spPr>
              <a:xfrm rot="5400000">
                <a:off x="1825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3579" name="Group 28"/>
            <p:cNvGrpSpPr/>
            <p:nvPr/>
          </p:nvGrpSpPr>
          <p:grpSpPr>
            <a:xfrm>
              <a:off x="2378" y="1313"/>
              <a:ext cx="2842" cy="2368"/>
              <a:chOff x="1122" y="977"/>
              <a:chExt cx="2842" cy="2368"/>
            </a:xfrm>
          </p:grpSpPr>
          <p:cxnSp>
            <p:nvCxnSpPr>
              <p:cNvPr id="23580" name="Line 29"/>
              <p:cNvCxnSpPr/>
              <p:nvPr/>
            </p:nvCxnSpPr>
            <p:spPr>
              <a:xfrm flipH="1">
                <a:off x="1127" y="977"/>
                <a:ext cx="0" cy="2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23581" name="Line 30"/>
              <p:cNvCxnSpPr/>
              <p:nvPr/>
            </p:nvCxnSpPr>
            <p:spPr>
              <a:xfrm flipH="1">
                <a:off x="1122" y="3335"/>
                <a:ext cx="2842" cy="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3582" name="Group 31"/>
            <p:cNvGrpSpPr/>
            <p:nvPr/>
          </p:nvGrpSpPr>
          <p:grpSpPr>
            <a:xfrm>
              <a:off x="2091" y="1337"/>
              <a:ext cx="339" cy="2255"/>
              <a:chOff x="210" y="1035"/>
              <a:chExt cx="339" cy="2255"/>
            </a:xfrm>
          </p:grpSpPr>
          <p:sp>
            <p:nvSpPr>
              <p:cNvPr id="23583" name="Text Box 32"/>
              <p:cNvSpPr/>
              <p:nvPr/>
            </p:nvSpPr>
            <p:spPr>
              <a:xfrm>
                <a:off x="210" y="2963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3584" name="Text Box 33"/>
              <p:cNvSpPr/>
              <p:nvPr/>
            </p:nvSpPr>
            <p:spPr>
              <a:xfrm>
                <a:off x="210" y="2722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3585" name="Text Box 34"/>
              <p:cNvSpPr/>
              <p:nvPr/>
            </p:nvSpPr>
            <p:spPr>
              <a:xfrm>
                <a:off x="210" y="2481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3586" name="Text Box 35"/>
              <p:cNvSpPr/>
              <p:nvPr/>
            </p:nvSpPr>
            <p:spPr>
              <a:xfrm>
                <a:off x="210" y="2240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3587" name="Text Box 36"/>
              <p:cNvSpPr/>
              <p:nvPr/>
            </p:nvSpPr>
            <p:spPr>
              <a:xfrm>
                <a:off x="210" y="1999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3588" name="Text Box 37"/>
              <p:cNvSpPr/>
              <p:nvPr/>
            </p:nvSpPr>
            <p:spPr>
              <a:xfrm>
                <a:off x="210" y="175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3589" name="Text Box 38"/>
              <p:cNvSpPr/>
              <p:nvPr/>
            </p:nvSpPr>
            <p:spPr>
              <a:xfrm>
                <a:off x="210" y="1517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3590" name="Text Box 39"/>
              <p:cNvSpPr/>
              <p:nvPr/>
            </p:nvSpPr>
            <p:spPr>
              <a:xfrm>
                <a:off x="210" y="1276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3591" name="Text Box 40"/>
              <p:cNvSpPr/>
              <p:nvPr/>
            </p:nvSpPr>
            <p:spPr>
              <a:xfrm>
                <a:off x="210" y="1035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</p:grpSp>
        <p:grpSp>
          <p:nvGrpSpPr>
            <p:cNvPr id="23592" name="Group 41"/>
            <p:cNvGrpSpPr/>
            <p:nvPr/>
          </p:nvGrpSpPr>
          <p:grpSpPr>
            <a:xfrm>
              <a:off x="2458" y="3618"/>
              <a:ext cx="2792" cy="332"/>
              <a:chOff x="603" y="3338"/>
              <a:chExt cx="2792" cy="332"/>
            </a:xfrm>
          </p:grpSpPr>
          <p:sp>
            <p:nvSpPr>
              <p:cNvPr id="23593" name="Text Box 42"/>
              <p:cNvSpPr/>
              <p:nvPr/>
            </p:nvSpPr>
            <p:spPr>
              <a:xfrm>
                <a:off x="60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3594" name="Text Box 43"/>
              <p:cNvSpPr/>
              <p:nvPr/>
            </p:nvSpPr>
            <p:spPr>
              <a:xfrm>
                <a:off x="84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3595" name="Text Box 44"/>
              <p:cNvSpPr/>
              <p:nvPr/>
            </p:nvSpPr>
            <p:spPr>
              <a:xfrm>
                <a:off x="1082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3596" name="Text Box 45"/>
              <p:cNvSpPr/>
              <p:nvPr/>
            </p:nvSpPr>
            <p:spPr>
              <a:xfrm>
                <a:off x="1321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3597" name="Text Box 46"/>
              <p:cNvSpPr/>
              <p:nvPr/>
            </p:nvSpPr>
            <p:spPr>
              <a:xfrm>
                <a:off x="156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3598" name="Text Box 47"/>
              <p:cNvSpPr/>
              <p:nvPr/>
            </p:nvSpPr>
            <p:spPr>
              <a:xfrm>
                <a:off x="180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3599" name="Text Box 48"/>
              <p:cNvSpPr/>
              <p:nvPr/>
            </p:nvSpPr>
            <p:spPr>
              <a:xfrm>
                <a:off x="2039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3600" name="Text Box 49"/>
              <p:cNvSpPr/>
              <p:nvPr/>
            </p:nvSpPr>
            <p:spPr>
              <a:xfrm>
                <a:off x="2517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  <p:sp>
            <p:nvSpPr>
              <p:cNvPr id="23601" name="Text Box 50"/>
              <p:cNvSpPr/>
              <p:nvPr/>
            </p:nvSpPr>
            <p:spPr>
              <a:xfrm>
                <a:off x="2278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3602" name="Text Box 51"/>
              <p:cNvSpPr/>
              <p:nvPr/>
            </p:nvSpPr>
            <p:spPr>
              <a:xfrm>
                <a:off x="2964" y="3339"/>
                <a:ext cx="431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11</a:t>
                </a:r>
              </a:p>
            </p:txBody>
          </p:sp>
          <p:sp>
            <p:nvSpPr>
              <p:cNvPr id="23603" name="Text Box 52"/>
              <p:cNvSpPr/>
              <p:nvPr/>
            </p:nvSpPr>
            <p:spPr>
              <a:xfrm>
                <a:off x="2677" y="3343"/>
                <a:ext cx="467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10</a:t>
                </a:r>
              </a:p>
            </p:txBody>
          </p:sp>
        </p:grpSp>
        <p:sp>
          <p:nvSpPr>
            <p:cNvPr id="23604" name="Text Box 53"/>
            <p:cNvSpPr/>
            <p:nvPr/>
          </p:nvSpPr>
          <p:spPr>
            <a:xfrm>
              <a:off x="2107" y="3545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0</a:t>
              </a:r>
            </a:p>
          </p:txBody>
        </p:sp>
      </p:grpSp>
      <p:grpSp>
        <p:nvGrpSpPr>
          <p:cNvPr id="23605" name="Group 54"/>
          <p:cNvGrpSpPr/>
          <p:nvPr/>
        </p:nvGrpSpPr>
        <p:grpSpPr>
          <a:xfrm>
            <a:off x="1592263" y="3390900"/>
            <a:ext cx="1543050" cy="768350"/>
            <a:chOff x="1363" y="2136"/>
            <a:chExt cx="972" cy="484"/>
          </a:xfrm>
        </p:grpSpPr>
        <p:cxnSp>
          <p:nvCxnSpPr>
            <p:cNvPr id="23606" name="Line 55"/>
            <p:cNvCxnSpPr/>
            <p:nvPr/>
          </p:nvCxnSpPr>
          <p:spPr>
            <a:xfrm flipH="1">
              <a:off x="1372" y="2144"/>
              <a:ext cx="470" cy="4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3607" name="Line 56"/>
            <p:cNvCxnSpPr/>
            <p:nvPr/>
          </p:nvCxnSpPr>
          <p:spPr>
            <a:xfrm flipV="1">
              <a:off x="1363" y="2614"/>
              <a:ext cx="97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3608" name="Line 57"/>
            <p:cNvCxnSpPr/>
            <p:nvPr/>
          </p:nvCxnSpPr>
          <p:spPr>
            <a:xfrm flipV="1">
              <a:off x="1832" y="2155"/>
              <a:ext cx="48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  <p:cxnSp>
          <p:nvCxnSpPr>
            <p:cNvPr id="23609" name="Line 58"/>
            <p:cNvCxnSpPr/>
            <p:nvPr/>
          </p:nvCxnSpPr>
          <p:spPr>
            <a:xfrm flipH="1">
              <a:off x="2321" y="2136"/>
              <a:ext cx="4" cy="4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</p:cxnSp>
      </p:grpSp>
      <p:grpSp>
        <p:nvGrpSpPr>
          <p:cNvPr id="23610" name="Group 79"/>
          <p:cNvGrpSpPr/>
          <p:nvPr/>
        </p:nvGrpSpPr>
        <p:grpSpPr>
          <a:xfrm>
            <a:off x="5002213" y="1203325"/>
            <a:ext cx="4037012" cy="2079625"/>
            <a:chOff x="3151" y="758"/>
            <a:chExt cx="2543" cy="1310"/>
          </a:xfrm>
        </p:grpSpPr>
        <p:sp>
          <p:nvSpPr>
            <p:cNvPr id="23611" name="Text Box 80"/>
            <p:cNvSpPr/>
            <p:nvPr/>
          </p:nvSpPr>
          <p:spPr>
            <a:xfrm>
              <a:off x="3390" y="758"/>
              <a:ext cx="1866" cy="97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3200">
                  <a:latin typeface="黑体" panose="02010609060101010101" pitchFamily="49" charset="-122"/>
                  <a:ea typeface="黑体" pitchFamily="49" charset="-122"/>
                </a:rPr>
                <a:t>    如果画完整，另外两个顶点的位置是</a:t>
              </a:r>
            </a:p>
          </p:txBody>
        </p:sp>
        <p:sp>
          <p:nvSpPr>
            <p:cNvPr id="23612" name="Text Box 81"/>
            <p:cNvSpPr/>
            <p:nvPr/>
          </p:nvSpPr>
          <p:spPr>
            <a:xfrm>
              <a:off x="3151" y="1679"/>
              <a:ext cx="2465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3200">
                  <a:latin typeface="黑体" panose="02010609060101010101" pitchFamily="49" charset="-122"/>
                  <a:ea typeface="黑体" pitchFamily="49" charset="-122"/>
                </a:rPr>
                <a:t>（ ，）和（  ，）</a:t>
              </a:r>
              <a:endParaRPr lang="zh-CN" altLang="en-US" sz="2800">
                <a:latin typeface="黑体" panose="02010609060101010101" pitchFamily="49" charset="-122"/>
                <a:ea typeface="黑体" pitchFamily="49" charset="-122"/>
              </a:endParaRPr>
            </a:p>
          </p:txBody>
        </p:sp>
        <p:sp>
          <p:nvSpPr>
            <p:cNvPr id="23613" name="Rectangle 82"/>
            <p:cNvSpPr/>
            <p:nvPr/>
          </p:nvSpPr>
          <p:spPr>
            <a:xfrm>
              <a:off x="5074" y="1664"/>
              <a:ext cx="620" cy="40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/>
                <a:t>   。</a:t>
              </a:r>
            </a:p>
          </p:txBody>
        </p:sp>
      </p:grpSp>
      <p:grpSp>
        <p:nvGrpSpPr>
          <p:cNvPr id="23614" name="Group 83"/>
          <p:cNvGrpSpPr/>
          <p:nvPr/>
        </p:nvGrpSpPr>
        <p:grpSpPr>
          <a:xfrm>
            <a:off x="5419725" y="2717800"/>
            <a:ext cx="3024188" cy="528638"/>
            <a:chOff x="3414" y="1712"/>
            <a:chExt cx="1905" cy="333"/>
          </a:xfrm>
        </p:grpSpPr>
        <p:sp>
          <p:nvSpPr>
            <p:cNvPr id="23615" name="Text Box 84"/>
            <p:cNvSpPr/>
            <p:nvPr/>
          </p:nvSpPr>
          <p:spPr>
            <a:xfrm>
              <a:off x="3414" y="1718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8</a:t>
              </a:r>
            </a:p>
          </p:txBody>
        </p:sp>
        <p:sp>
          <p:nvSpPr>
            <p:cNvPr id="23616" name="Rectangle 85"/>
            <p:cNvSpPr/>
            <p:nvPr/>
          </p:nvSpPr>
          <p:spPr>
            <a:xfrm>
              <a:off x="3636" y="1714"/>
              <a:ext cx="292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5</a:t>
              </a:r>
            </a:p>
          </p:txBody>
        </p:sp>
        <p:sp>
          <p:nvSpPr>
            <p:cNvPr id="23617" name="Text Box 86"/>
            <p:cNvSpPr/>
            <p:nvPr/>
          </p:nvSpPr>
          <p:spPr>
            <a:xfrm>
              <a:off x="4920" y="1712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3</a:t>
              </a:r>
            </a:p>
          </p:txBody>
        </p:sp>
        <p:sp>
          <p:nvSpPr>
            <p:cNvPr id="23618" name="Text Box 87"/>
            <p:cNvSpPr/>
            <p:nvPr/>
          </p:nvSpPr>
          <p:spPr>
            <a:xfrm>
              <a:off x="4577" y="1713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10</a:t>
              </a:r>
            </a:p>
          </p:txBody>
        </p:sp>
      </p:grpSp>
      <p:grpSp>
        <p:nvGrpSpPr>
          <p:cNvPr id="23619" name="Group 89"/>
          <p:cNvGrpSpPr/>
          <p:nvPr/>
        </p:nvGrpSpPr>
        <p:grpSpPr>
          <a:xfrm>
            <a:off x="5421313" y="3187700"/>
            <a:ext cx="3036887" cy="584200"/>
            <a:chOff x="3415" y="2008"/>
            <a:chExt cx="1913" cy="368"/>
          </a:xfrm>
        </p:grpSpPr>
        <p:sp>
          <p:nvSpPr>
            <p:cNvPr id="23620" name="Text Box 90"/>
            <p:cNvSpPr/>
            <p:nvPr/>
          </p:nvSpPr>
          <p:spPr>
            <a:xfrm>
              <a:off x="3415" y="203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4</a:t>
              </a:r>
            </a:p>
          </p:txBody>
        </p:sp>
        <p:sp>
          <p:nvSpPr>
            <p:cNvPr id="23621" name="Rectangle 91"/>
            <p:cNvSpPr/>
            <p:nvPr/>
          </p:nvSpPr>
          <p:spPr>
            <a:xfrm>
              <a:off x="3669" y="2035"/>
              <a:ext cx="292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23622" name="Text Box 92"/>
            <p:cNvSpPr/>
            <p:nvPr/>
          </p:nvSpPr>
          <p:spPr>
            <a:xfrm>
              <a:off x="4929" y="204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23623" name="Text Box 93"/>
            <p:cNvSpPr/>
            <p:nvPr/>
          </p:nvSpPr>
          <p:spPr>
            <a:xfrm>
              <a:off x="4586" y="2034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6</a:t>
              </a:r>
            </a:p>
          </p:txBody>
        </p:sp>
        <p:sp>
          <p:nvSpPr>
            <p:cNvPr id="23624" name="Text Box 94"/>
            <p:cNvSpPr/>
            <p:nvPr/>
          </p:nvSpPr>
          <p:spPr>
            <a:xfrm>
              <a:off x="3551" y="2015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3625" name="Text Box 95"/>
            <p:cNvSpPr/>
            <p:nvPr/>
          </p:nvSpPr>
          <p:spPr>
            <a:xfrm>
              <a:off x="4776" y="2008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</p:grpSp>
      <p:grpSp>
        <p:nvGrpSpPr>
          <p:cNvPr id="23626" name="Group 97"/>
          <p:cNvGrpSpPr/>
          <p:nvPr/>
        </p:nvGrpSpPr>
        <p:grpSpPr>
          <a:xfrm>
            <a:off x="5410200" y="3646488"/>
            <a:ext cx="3036888" cy="584200"/>
            <a:chOff x="3415" y="2008"/>
            <a:chExt cx="1913" cy="368"/>
          </a:xfrm>
        </p:grpSpPr>
        <p:sp>
          <p:nvSpPr>
            <p:cNvPr id="23627" name="Text Box 98"/>
            <p:cNvSpPr/>
            <p:nvPr/>
          </p:nvSpPr>
          <p:spPr>
            <a:xfrm>
              <a:off x="3415" y="203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2</a:t>
              </a:r>
            </a:p>
          </p:txBody>
        </p:sp>
        <p:sp>
          <p:nvSpPr>
            <p:cNvPr id="23628" name="Rectangle 99"/>
            <p:cNvSpPr/>
            <p:nvPr/>
          </p:nvSpPr>
          <p:spPr>
            <a:xfrm>
              <a:off x="3669" y="2035"/>
              <a:ext cx="292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23629" name="Text Box 100"/>
            <p:cNvSpPr/>
            <p:nvPr/>
          </p:nvSpPr>
          <p:spPr>
            <a:xfrm>
              <a:off x="4929" y="204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23630" name="Text Box 101"/>
            <p:cNvSpPr/>
            <p:nvPr/>
          </p:nvSpPr>
          <p:spPr>
            <a:xfrm>
              <a:off x="4586" y="2034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6</a:t>
              </a:r>
            </a:p>
          </p:txBody>
        </p:sp>
        <p:sp>
          <p:nvSpPr>
            <p:cNvPr id="23631" name="Text Box 102"/>
            <p:cNvSpPr/>
            <p:nvPr/>
          </p:nvSpPr>
          <p:spPr>
            <a:xfrm>
              <a:off x="3551" y="2015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3632" name="Text Box 103"/>
            <p:cNvSpPr/>
            <p:nvPr/>
          </p:nvSpPr>
          <p:spPr>
            <a:xfrm>
              <a:off x="4776" y="2008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</p:grpSp>
      <p:grpSp>
        <p:nvGrpSpPr>
          <p:cNvPr id="23633" name="Group 106"/>
          <p:cNvGrpSpPr/>
          <p:nvPr/>
        </p:nvGrpSpPr>
        <p:grpSpPr>
          <a:xfrm>
            <a:off x="5424488" y="4117975"/>
            <a:ext cx="3036887" cy="584200"/>
            <a:chOff x="3415" y="2008"/>
            <a:chExt cx="1913" cy="368"/>
          </a:xfrm>
        </p:grpSpPr>
        <p:sp>
          <p:nvSpPr>
            <p:cNvPr id="23634" name="Text Box 107"/>
            <p:cNvSpPr/>
            <p:nvPr/>
          </p:nvSpPr>
          <p:spPr>
            <a:xfrm>
              <a:off x="3415" y="203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2</a:t>
              </a:r>
            </a:p>
          </p:txBody>
        </p:sp>
        <p:sp>
          <p:nvSpPr>
            <p:cNvPr id="23635" name="Rectangle 108"/>
            <p:cNvSpPr/>
            <p:nvPr/>
          </p:nvSpPr>
          <p:spPr>
            <a:xfrm>
              <a:off x="3669" y="2035"/>
              <a:ext cx="292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23636" name="Text Box 109"/>
            <p:cNvSpPr/>
            <p:nvPr/>
          </p:nvSpPr>
          <p:spPr>
            <a:xfrm>
              <a:off x="4929" y="2049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23637" name="Text Box 110"/>
            <p:cNvSpPr/>
            <p:nvPr/>
          </p:nvSpPr>
          <p:spPr>
            <a:xfrm>
              <a:off x="4586" y="2034"/>
              <a:ext cx="39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solidFill>
                    <a:srgbClr val="FFFF00"/>
                  </a:solidFill>
                  <a:latin typeface="黑体" panose="02010609060101010101" pitchFamily="49" charset="-122"/>
                  <a:ea typeface="黑体" pitchFamily="49" charset="-122"/>
                </a:rPr>
                <a:t>4</a:t>
              </a:r>
            </a:p>
          </p:txBody>
        </p:sp>
        <p:sp>
          <p:nvSpPr>
            <p:cNvPr id="23638" name="Text Box 111"/>
            <p:cNvSpPr/>
            <p:nvPr/>
          </p:nvSpPr>
          <p:spPr>
            <a:xfrm>
              <a:off x="3551" y="2015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3639" name="Text Box 112"/>
            <p:cNvSpPr/>
            <p:nvPr/>
          </p:nvSpPr>
          <p:spPr>
            <a:xfrm>
              <a:off x="4776" y="2008"/>
              <a:ext cx="30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</p:grpSp>
      <p:pic>
        <p:nvPicPr>
          <p:cNvPr id="23640" name="Picture 12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99"/>
              </a:clrFrom>
              <a:clrTo>
                <a:srgbClr val="0000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0825" y="1154113"/>
            <a:ext cx="5480050" cy="24939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 fill="hold"/>
                                        <p:tgtEl>
                                          <p:spTgt spid="23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val 141"/>
          <p:cNvSpPr/>
          <p:nvPr/>
        </p:nvSpPr>
        <p:spPr>
          <a:xfrm>
            <a:off x="3146425" y="400526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4578" name="Oval 140"/>
          <p:cNvSpPr/>
          <p:nvPr/>
        </p:nvSpPr>
        <p:spPr>
          <a:xfrm>
            <a:off x="2014538" y="4016375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grpSp>
        <p:nvGrpSpPr>
          <p:cNvPr id="24579" name="Group 2"/>
          <p:cNvGrpSpPr/>
          <p:nvPr/>
        </p:nvGrpSpPr>
        <p:grpSpPr>
          <a:xfrm>
            <a:off x="690563" y="1677988"/>
            <a:ext cx="5014912" cy="4186237"/>
            <a:chOff x="2091" y="1313"/>
            <a:chExt cx="3159" cy="2637"/>
          </a:xfrm>
        </p:grpSpPr>
        <p:grpSp>
          <p:nvGrpSpPr>
            <p:cNvPr id="24580" name="Group 3"/>
            <p:cNvGrpSpPr/>
            <p:nvPr/>
          </p:nvGrpSpPr>
          <p:grpSpPr>
            <a:xfrm>
              <a:off x="2379" y="1508"/>
              <a:ext cx="2643" cy="2166"/>
              <a:chOff x="507" y="1212"/>
              <a:chExt cx="2643" cy="2166"/>
            </a:xfrm>
          </p:grpSpPr>
          <p:grpSp>
            <p:nvGrpSpPr>
              <p:cNvPr id="24581" name="Group 4"/>
              <p:cNvGrpSpPr/>
              <p:nvPr/>
            </p:nvGrpSpPr>
            <p:grpSpPr>
              <a:xfrm>
                <a:off x="524" y="1222"/>
                <a:ext cx="2626" cy="2156"/>
                <a:chOff x="601" y="1470"/>
                <a:chExt cx="3175" cy="2156"/>
              </a:xfrm>
            </p:grpSpPr>
            <p:cxnSp>
              <p:nvCxnSpPr>
                <p:cNvPr id="24582" name="Line 5"/>
                <p:cNvCxnSpPr/>
                <p:nvPr/>
              </p:nvCxnSpPr>
              <p:spPr>
                <a:xfrm>
                  <a:off x="601" y="1470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4583" name="Line 6"/>
                <p:cNvCxnSpPr/>
                <p:nvPr/>
              </p:nvCxnSpPr>
              <p:spPr>
                <a:xfrm>
                  <a:off x="601" y="170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4584" name="Line 7"/>
                <p:cNvCxnSpPr/>
                <p:nvPr/>
              </p:nvCxnSpPr>
              <p:spPr>
                <a:xfrm>
                  <a:off x="601" y="194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4585" name="Line 8"/>
                <p:cNvCxnSpPr/>
                <p:nvPr/>
              </p:nvCxnSpPr>
              <p:spPr>
                <a:xfrm>
                  <a:off x="601" y="218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4586" name="Line 9"/>
                <p:cNvCxnSpPr/>
                <p:nvPr/>
              </p:nvCxnSpPr>
              <p:spPr>
                <a:xfrm>
                  <a:off x="601" y="242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4587" name="Line 10"/>
                <p:cNvCxnSpPr/>
                <p:nvPr/>
              </p:nvCxnSpPr>
              <p:spPr>
                <a:xfrm>
                  <a:off x="601" y="266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4588" name="Line 11"/>
                <p:cNvCxnSpPr/>
                <p:nvPr/>
              </p:nvCxnSpPr>
              <p:spPr>
                <a:xfrm>
                  <a:off x="601" y="290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4589" name="Line 12"/>
                <p:cNvCxnSpPr/>
                <p:nvPr/>
              </p:nvCxnSpPr>
              <p:spPr>
                <a:xfrm>
                  <a:off x="601" y="314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4590" name="Line 13"/>
                <p:cNvCxnSpPr/>
                <p:nvPr/>
              </p:nvCxnSpPr>
              <p:spPr>
                <a:xfrm>
                  <a:off x="601" y="338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4591" name="Line 14"/>
                <p:cNvCxnSpPr/>
                <p:nvPr/>
              </p:nvCxnSpPr>
              <p:spPr>
                <a:xfrm>
                  <a:off x="601" y="362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</p:grpSp>
          <p:cxnSp>
            <p:nvCxnSpPr>
              <p:cNvPr id="24592" name="Line 15"/>
              <p:cNvCxnSpPr/>
              <p:nvPr/>
            </p:nvCxnSpPr>
            <p:spPr>
              <a:xfrm rot="5400000">
                <a:off x="158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4593" name="Line 16"/>
              <p:cNvCxnSpPr/>
              <p:nvPr/>
            </p:nvCxnSpPr>
            <p:spPr>
              <a:xfrm rot="5400000">
                <a:off x="134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4594" name="Line 17"/>
              <p:cNvCxnSpPr/>
              <p:nvPr/>
            </p:nvCxnSpPr>
            <p:spPr>
              <a:xfrm rot="5400000">
                <a:off x="110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4595" name="Line 18"/>
              <p:cNvCxnSpPr/>
              <p:nvPr/>
            </p:nvCxnSpPr>
            <p:spPr>
              <a:xfrm rot="5400000">
                <a:off x="86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4596" name="Line 19"/>
              <p:cNvCxnSpPr/>
              <p:nvPr/>
            </p:nvCxnSpPr>
            <p:spPr>
              <a:xfrm rot="5400000">
                <a:off x="62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4597" name="Line 20"/>
              <p:cNvCxnSpPr/>
              <p:nvPr/>
            </p:nvCxnSpPr>
            <p:spPr>
              <a:xfrm rot="5400000">
                <a:off x="38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4598" name="Line 21"/>
              <p:cNvCxnSpPr/>
              <p:nvPr/>
            </p:nvCxnSpPr>
            <p:spPr>
              <a:xfrm rot="5400000">
                <a:off x="14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4599" name="Line 22"/>
              <p:cNvCxnSpPr/>
              <p:nvPr/>
            </p:nvCxnSpPr>
            <p:spPr>
              <a:xfrm rot="5400000">
                <a:off x="-9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4600" name="Line 23"/>
              <p:cNvCxnSpPr/>
              <p:nvPr/>
            </p:nvCxnSpPr>
            <p:spPr>
              <a:xfrm rot="5400000">
                <a:off x="-33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4601" name="Line 24"/>
              <p:cNvCxnSpPr/>
              <p:nvPr/>
            </p:nvCxnSpPr>
            <p:spPr>
              <a:xfrm rot="5400000">
                <a:off x="-57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4602" name="Line 25"/>
              <p:cNvCxnSpPr/>
              <p:nvPr/>
            </p:nvCxnSpPr>
            <p:spPr>
              <a:xfrm rot="5400000">
                <a:off x="2064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4603" name="Line 26"/>
              <p:cNvCxnSpPr/>
              <p:nvPr/>
            </p:nvCxnSpPr>
            <p:spPr>
              <a:xfrm rot="5400000">
                <a:off x="1825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4604" name="Group 27"/>
            <p:cNvGrpSpPr/>
            <p:nvPr/>
          </p:nvGrpSpPr>
          <p:grpSpPr>
            <a:xfrm>
              <a:off x="2378" y="1313"/>
              <a:ext cx="2842" cy="2368"/>
              <a:chOff x="1122" y="977"/>
              <a:chExt cx="2842" cy="2368"/>
            </a:xfrm>
          </p:grpSpPr>
          <p:cxnSp>
            <p:nvCxnSpPr>
              <p:cNvPr id="24605" name="Line 28"/>
              <p:cNvCxnSpPr/>
              <p:nvPr/>
            </p:nvCxnSpPr>
            <p:spPr>
              <a:xfrm flipH="1">
                <a:off x="1127" y="977"/>
                <a:ext cx="0" cy="2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24606" name="Line 29"/>
              <p:cNvCxnSpPr/>
              <p:nvPr/>
            </p:nvCxnSpPr>
            <p:spPr>
              <a:xfrm flipH="1">
                <a:off x="1122" y="3335"/>
                <a:ext cx="2842" cy="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4607" name="Group 30"/>
            <p:cNvGrpSpPr/>
            <p:nvPr/>
          </p:nvGrpSpPr>
          <p:grpSpPr>
            <a:xfrm>
              <a:off x="2091" y="1337"/>
              <a:ext cx="339" cy="2255"/>
              <a:chOff x="210" y="1035"/>
              <a:chExt cx="339" cy="2255"/>
            </a:xfrm>
          </p:grpSpPr>
          <p:sp>
            <p:nvSpPr>
              <p:cNvPr id="24608" name="Text Box 31"/>
              <p:cNvSpPr/>
              <p:nvPr/>
            </p:nvSpPr>
            <p:spPr>
              <a:xfrm>
                <a:off x="210" y="2963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4609" name="Text Box 32"/>
              <p:cNvSpPr/>
              <p:nvPr/>
            </p:nvSpPr>
            <p:spPr>
              <a:xfrm>
                <a:off x="210" y="2722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4610" name="Text Box 33"/>
              <p:cNvSpPr/>
              <p:nvPr/>
            </p:nvSpPr>
            <p:spPr>
              <a:xfrm>
                <a:off x="210" y="2481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4611" name="Text Box 34"/>
              <p:cNvSpPr/>
              <p:nvPr/>
            </p:nvSpPr>
            <p:spPr>
              <a:xfrm>
                <a:off x="210" y="2240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4612" name="Text Box 35"/>
              <p:cNvSpPr/>
              <p:nvPr/>
            </p:nvSpPr>
            <p:spPr>
              <a:xfrm>
                <a:off x="210" y="1999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4613" name="Text Box 36"/>
              <p:cNvSpPr/>
              <p:nvPr/>
            </p:nvSpPr>
            <p:spPr>
              <a:xfrm>
                <a:off x="210" y="175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4614" name="Text Box 37"/>
              <p:cNvSpPr/>
              <p:nvPr/>
            </p:nvSpPr>
            <p:spPr>
              <a:xfrm>
                <a:off x="210" y="1517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4615" name="Text Box 38"/>
              <p:cNvSpPr/>
              <p:nvPr/>
            </p:nvSpPr>
            <p:spPr>
              <a:xfrm>
                <a:off x="210" y="1276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4616" name="Text Box 39"/>
              <p:cNvSpPr/>
              <p:nvPr/>
            </p:nvSpPr>
            <p:spPr>
              <a:xfrm>
                <a:off x="210" y="1035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</p:grpSp>
        <p:grpSp>
          <p:nvGrpSpPr>
            <p:cNvPr id="24617" name="Group 40"/>
            <p:cNvGrpSpPr/>
            <p:nvPr/>
          </p:nvGrpSpPr>
          <p:grpSpPr>
            <a:xfrm>
              <a:off x="2458" y="3618"/>
              <a:ext cx="2792" cy="332"/>
              <a:chOff x="603" y="3338"/>
              <a:chExt cx="2792" cy="332"/>
            </a:xfrm>
          </p:grpSpPr>
          <p:sp>
            <p:nvSpPr>
              <p:cNvPr id="24618" name="Text Box 41"/>
              <p:cNvSpPr/>
              <p:nvPr/>
            </p:nvSpPr>
            <p:spPr>
              <a:xfrm>
                <a:off x="60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4619" name="Text Box 42"/>
              <p:cNvSpPr/>
              <p:nvPr/>
            </p:nvSpPr>
            <p:spPr>
              <a:xfrm>
                <a:off x="84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4620" name="Text Box 43"/>
              <p:cNvSpPr/>
              <p:nvPr/>
            </p:nvSpPr>
            <p:spPr>
              <a:xfrm>
                <a:off x="1082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4621" name="Text Box 44"/>
              <p:cNvSpPr/>
              <p:nvPr/>
            </p:nvSpPr>
            <p:spPr>
              <a:xfrm>
                <a:off x="1321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4622" name="Text Box 45"/>
              <p:cNvSpPr/>
              <p:nvPr/>
            </p:nvSpPr>
            <p:spPr>
              <a:xfrm>
                <a:off x="156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4623" name="Text Box 46"/>
              <p:cNvSpPr/>
              <p:nvPr/>
            </p:nvSpPr>
            <p:spPr>
              <a:xfrm>
                <a:off x="180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4624" name="Text Box 47"/>
              <p:cNvSpPr/>
              <p:nvPr/>
            </p:nvSpPr>
            <p:spPr>
              <a:xfrm>
                <a:off x="2039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4625" name="Text Box 48"/>
              <p:cNvSpPr/>
              <p:nvPr/>
            </p:nvSpPr>
            <p:spPr>
              <a:xfrm>
                <a:off x="2517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  <p:sp>
            <p:nvSpPr>
              <p:cNvPr id="24626" name="Text Box 49"/>
              <p:cNvSpPr/>
              <p:nvPr/>
            </p:nvSpPr>
            <p:spPr>
              <a:xfrm>
                <a:off x="2278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4627" name="Text Box 50"/>
              <p:cNvSpPr/>
              <p:nvPr/>
            </p:nvSpPr>
            <p:spPr>
              <a:xfrm>
                <a:off x="2964" y="3339"/>
                <a:ext cx="431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11</a:t>
                </a:r>
              </a:p>
            </p:txBody>
          </p:sp>
          <p:sp>
            <p:nvSpPr>
              <p:cNvPr id="24628" name="Text Box 51"/>
              <p:cNvSpPr/>
              <p:nvPr/>
            </p:nvSpPr>
            <p:spPr>
              <a:xfrm>
                <a:off x="2677" y="3343"/>
                <a:ext cx="467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10</a:t>
                </a:r>
              </a:p>
            </p:txBody>
          </p:sp>
        </p:grpSp>
        <p:sp>
          <p:nvSpPr>
            <p:cNvPr id="24629" name="Text Box 52"/>
            <p:cNvSpPr/>
            <p:nvPr/>
          </p:nvSpPr>
          <p:spPr>
            <a:xfrm>
              <a:off x="2107" y="3545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0</a:t>
              </a:r>
            </a:p>
          </p:txBody>
        </p:sp>
      </p:grpSp>
      <p:sp>
        <p:nvSpPr>
          <p:cNvPr id="24630" name="Text Box 53"/>
          <p:cNvSpPr/>
          <p:nvPr/>
        </p:nvSpPr>
        <p:spPr>
          <a:xfrm>
            <a:off x="271464" y="403225"/>
            <a:ext cx="2679700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（六）、数对与正方形</a:t>
            </a:r>
          </a:p>
        </p:txBody>
      </p:sp>
      <p:sp>
        <p:nvSpPr>
          <p:cNvPr id="24631" name="Oval 75"/>
          <p:cNvSpPr/>
          <p:nvPr/>
        </p:nvSpPr>
        <p:spPr>
          <a:xfrm>
            <a:off x="2581275" y="34401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4632" name="Oval 80"/>
          <p:cNvSpPr/>
          <p:nvPr/>
        </p:nvSpPr>
        <p:spPr>
          <a:xfrm>
            <a:off x="2581275" y="45704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4633" name="Text Box 56"/>
          <p:cNvSpPr/>
          <p:nvPr/>
        </p:nvSpPr>
        <p:spPr>
          <a:xfrm>
            <a:off x="5562600" y="1930400"/>
            <a:ext cx="3035300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/>
              <a:t>       另外两个顶点的位置分别是</a:t>
            </a:r>
          </a:p>
        </p:txBody>
      </p:sp>
      <p:sp>
        <p:nvSpPr>
          <p:cNvPr id="24634" name="Rectangle 85"/>
          <p:cNvSpPr/>
          <p:nvPr/>
        </p:nvSpPr>
        <p:spPr>
          <a:xfrm>
            <a:off x="5387975" y="2852738"/>
            <a:ext cx="33972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800"/>
              <a:t>（  ，）和（  ，）。</a:t>
            </a:r>
          </a:p>
        </p:txBody>
      </p:sp>
      <p:sp>
        <p:nvSpPr>
          <p:cNvPr id="24635" name="Text Box 88"/>
          <p:cNvSpPr/>
          <p:nvPr/>
        </p:nvSpPr>
        <p:spPr>
          <a:xfrm>
            <a:off x="5418138" y="3513138"/>
            <a:ext cx="19542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（</a:t>
            </a: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1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，</a:t>
            </a:r>
          </a:p>
        </p:txBody>
      </p:sp>
      <p:sp>
        <p:nvSpPr>
          <p:cNvPr id="24636" name="Rectangle 89"/>
          <p:cNvSpPr/>
          <p:nvPr/>
        </p:nvSpPr>
        <p:spPr>
          <a:xfrm>
            <a:off x="6088063" y="3519488"/>
            <a:ext cx="11112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2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24637" name="Text Box 104"/>
          <p:cNvSpPr/>
          <p:nvPr/>
        </p:nvSpPr>
        <p:spPr>
          <a:xfrm>
            <a:off x="7121525" y="3514725"/>
            <a:ext cx="19542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（</a:t>
            </a: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1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，</a:t>
            </a:r>
          </a:p>
        </p:txBody>
      </p:sp>
      <p:sp>
        <p:nvSpPr>
          <p:cNvPr id="24638" name="Rectangle 105"/>
          <p:cNvSpPr/>
          <p:nvPr/>
        </p:nvSpPr>
        <p:spPr>
          <a:xfrm>
            <a:off x="7740650" y="3521075"/>
            <a:ext cx="12128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5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24639" name="Rectangle 107"/>
          <p:cNvSpPr/>
          <p:nvPr/>
        </p:nvSpPr>
        <p:spPr>
          <a:xfrm>
            <a:off x="6816725" y="3563938"/>
            <a:ext cx="5397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/>
              <a:t>和</a:t>
            </a:r>
          </a:p>
        </p:txBody>
      </p:sp>
      <p:sp>
        <p:nvSpPr>
          <p:cNvPr id="24640" name="Oval 109"/>
          <p:cNvSpPr/>
          <p:nvPr/>
        </p:nvSpPr>
        <p:spPr>
          <a:xfrm>
            <a:off x="1439863" y="3441700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4641" name="Oval 110"/>
          <p:cNvSpPr/>
          <p:nvPr/>
        </p:nvSpPr>
        <p:spPr>
          <a:xfrm>
            <a:off x="1439863" y="4572000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4642" name="Rectangle 112"/>
          <p:cNvSpPr/>
          <p:nvPr/>
        </p:nvSpPr>
        <p:spPr>
          <a:xfrm>
            <a:off x="1511300" y="3505200"/>
            <a:ext cx="1168400" cy="1168400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4643" name="Text Box 113"/>
          <p:cNvSpPr/>
          <p:nvPr/>
        </p:nvSpPr>
        <p:spPr>
          <a:xfrm>
            <a:off x="5419725" y="3984625"/>
            <a:ext cx="19542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（</a:t>
            </a: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7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，</a:t>
            </a:r>
          </a:p>
        </p:txBody>
      </p:sp>
      <p:sp>
        <p:nvSpPr>
          <p:cNvPr id="24644" name="Rectangle 114"/>
          <p:cNvSpPr/>
          <p:nvPr/>
        </p:nvSpPr>
        <p:spPr>
          <a:xfrm>
            <a:off x="6051550" y="3990975"/>
            <a:ext cx="12128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2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24645" name="Text Box 115"/>
          <p:cNvSpPr/>
          <p:nvPr/>
        </p:nvSpPr>
        <p:spPr>
          <a:xfrm>
            <a:off x="7123113" y="3986213"/>
            <a:ext cx="19542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（</a:t>
            </a: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7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，</a:t>
            </a:r>
          </a:p>
        </p:txBody>
      </p:sp>
      <p:sp>
        <p:nvSpPr>
          <p:cNvPr id="24646" name="Rectangle 116"/>
          <p:cNvSpPr/>
          <p:nvPr/>
        </p:nvSpPr>
        <p:spPr>
          <a:xfrm>
            <a:off x="7742238" y="3992563"/>
            <a:ext cx="12112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5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24647" name="Rectangle 117"/>
          <p:cNvSpPr/>
          <p:nvPr/>
        </p:nvSpPr>
        <p:spPr>
          <a:xfrm>
            <a:off x="6818313" y="4035425"/>
            <a:ext cx="5397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/>
              <a:t>和</a:t>
            </a:r>
          </a:p>
        </p:txBody>
      </p:sp>
      <p:sp>
        <p:nvSpPr>
          <p:cNvPr id="24648" name="Oval 118"/>
          <p:cNvSpPr/>
          <p:nvPr/>
        </p:nvSpPr>
        <p:spPr>
          <a:xfrm>
            <a:off x="3727450" y="3455988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4649" name="Oval 119"/>
          <p:cNvSpPr/>
          <p:nvPr/>
        </p:nvSpPr>
        <p:spPr>
          <a:xfrm>
            <a:off x="3727450" y="4586288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4650" name="Rectangle 120"/>
          <p:cNvSpPr/>
          <p:nvPr/>
        </p:nvSpPr>
        <p:spPr>
          <a:xfrm>
            <a:off x="2655888" y="3506788"/>
            <a:ext cx="1168400" cy="1168400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grpSp>
        <p:nvGrpSpPr>
          <p:cNvPr id="24651" name="Group 142"/>
          <p:cNvGrpSpPr/>
          <p:nvPr/>
        </p:nvGrpSpPr>
        <p:grpSpPr>
          <a:xfrm>
            <a:off x="2095500" y="3517900"/>
            <a:ext cx="584200" cy="1143000"/>
            <a:chOff x="1320" y="2216"/>
            <a:chExt cx="368" cy="720"/>
          </a:xfrm>
        </p:grpSpPr>
        <p:cxnSp>
          <p:nvCxnSpPr>
            <p:cNvPr id="24652" name="Line 134"/>
            <p:cNvCxnSpPr/>
            <p:nvPr/>
          </p:nvCxnSpPr>
          <p:spPr>
            <a:xfrm flipH="1">
              <a:off x="1324" y="2216"/>
              <a:ext cx="364" cy="368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</a:ln>
          </p:spPr>
        </p:cxnSp>
        <p:cxnSp>
          <p:nvCxnSpPr>
            <p:cNvPr id="24653" name="Line 135"/>
            <p:cNvCxnSpPr/>
            <p:nvPr/>
          </p:nvCxnSpPr>
          <p:spPr>
            <a:xfrm flipH="1" flipV="1">
              <a:off x="1320" y="2580"/>
              <a:ext cx="360" cy="356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</a:ln>
          </p:spPr>
        </p:cxnSp>
      </p:grpSp>
      <p:grpSp>
        <p:nvGrpSpPr>
          <p:cNvPr id="24654" name="Group 139"/>
          <p:cNvGrpSpPr/>
          <p:nvPr/>
        </p:nvGrpSpPr>
        <p:grpSpPr>
          <a:xfrm>
            <a:off x="2673350" y="3524250"/>
            <a:ext cx="577850" cy="1143000"/>
            <a:chOff x="1684" y="2220"/>
            <a:chExt cx="364" cy="720"/>
          </a:xfrm>
        </p:grpSpPr>
        <p:cxnSp>
          <p:nvCxnSpPr>
            <p:cNvPr id="24655" name="Line 136"/>
            <p:cNvCxnSpPr/>
            <p:nvPr/>
          </p:nvCxnSpPr>
          <p:spPr>
            <a:xfrm>
              <a:off x="1688" y="2220"/>
              <a:ext cx="360" cy="36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</a:ln>
          </p:spPr>
        </p:cxnSp>
        <p:cxnSp>
          <p:nvCxnSpPr>
            <p:cNvPr id="24656" name="Line 137"/>
            <p:cNvCxnSpPr/>
            <p:nvPr/>
          </p:nvCxnSpPr>
          <p:spPr>
            <a:xfrm flipV="1">
              <a:off x="1684" y="2576"/>
              <a:ext cx="348" cy="364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</a:ln>
          </p:spPr>
        </p:cxnSp>
      </p:grpSp>
      <p:sp>
        <p:nvSpPr>
          <p:cNvPr id="24657" name="Text Box 143"/>
          <p:cNvSpPr/>
          <p:nvPr/>
        </p:nvSpPr>
        <p:spPr>
          <a:xfrm>
            <a:off x="5472113" y="4595813"/>
            <a:ext cx="19542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（</a:t>
            </a: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2.5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，</a:t>
            </a:r>
          </a:p>
        </p:txBody>
      </p:sp>
      <p:sp>
        <p:nvSpPr>
          <p:cNvPr id="24658" name="Rectangle 144"/>
          <p:cNvSpPr/>
          <p:nvPr/>
        </p:nvSpPr>
        <p:spPr>
          <a:xfrm>
            <a:off x="6624638" y="4602163"/>
            <a:ext cx="13525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3.5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24659" name="Rectangle 147"/>
          <p:cNvSpPr/>
          <p:nvPr/>
        </p:nvSpPr>
        <p:spPr>
          <a:xfrm>
            <a:off x="6883400" y="5014913"/>
            <a:ext cx="5397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/>
              <a:t>和</a:t>
            </a:r>
          </a:p>
        </p:txBody>
      </p:sp>
      <p:sp>
        <p:nvSpPr>
          <p:cNvPr id="24660" name="Text Box 148"/>
          <p:cNvSpPr/>
          <p:nvPr/>
        </p:nvSpPr>
        <p:spPr>
          <a:xfrm>
            <a:off x="6311900" y="5308600"/>
            <a:ext cx="19542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（</a:t>
            </a: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5.5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，</a:t>
            </a:r>
          </a:p>
        </p:txBody>
      </p:sp>
      <p:sp>
        <p:nvSpPr>
          <p:cNvPr id="24661" name="Rectangle 149"/>
          <p:cNvSpPr/>
          <p:nvPr/>
        </p:nvSpPr>
        <p:spPr>
          <a:xfrm>
            <a:off x="7464425" y="5314950"/>
            <a:ext cx="14287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3.5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）</a:t>
            </a:r>
          </a:p>
        </p:txBody>
      </p:sp>
      <p:pic>
        <p:nvPicPr>
          <p:cNvPr id="24662" name="Picture 16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99"/>
              </a:clrFrom>
              <a:clrTo>
                <a:srgbClr val="0000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0825" y="1154113"/>
            <a:ext cx="5480050" cy="24939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 fill="hold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  <p:cond evt="onBegin" delay="0">
                          <p:tn val="69"/>
                        </p:cond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  <p:cond evt="onBegin" delay="0">
                          <p:tn val="73"/>
                        </p:cond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  <p:cond evt="onBegin" delay="0">
                          <p:tn val="81"/>
                        </p:cond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 fill="hold"/>
                                        <p:tgtEl>
                                          <p:spTgt spid="2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  <p:cond evt="onBegin" delay="0">
                          <p:tn val="89"/>
                        </p:cond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 fill="hold"/>
                                        <p:tgtEl>
                                          <p:spTgt spid="2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  <p:cond evt="onBegin" delay="0">
                          <p:tn val="97"/>
                        </p:cond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  <p:cond evt="onBegin" delay="0">
                          <p:tn val="109"/>
                        </p:cond>
                      </p:stCondLst>
                      <p:childTnLst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24578" grpId="0" animBg="1"/>
      <p:bldP spid="24630" grpId="0"/>
      <p:bldP spid="24631" grpId="0" animBg="1"/>
      <p:bldP spid="24632" grpId="0" animBg="1"/>
      <p:bldP spid="24633" grpId="0"/>
      <p:bldP spid="24634" grpId="0"/>
      <p:bldP spid="24635" grpId="0"/>
      <p:bldP spid="24636" grpId="0"/>
      <p:bldP spid="24637" grpId="0"/>
      <p:bldP spid="24638" grpId="0"/>
      <p:bldP spid="24639" grpId="0"/>
      <p:bldP spid="24640" grpId="0" animBg="1"/>
      <p:bldP spid="24640" grpId="1" animBg="1"/>
      <p:bldP spid="24641" grpId="0" animBg="1"/>
      <p:bldP spid="24641" grpId="1" animBg="1"/>
      <p:bldP spid="24642" grpId="0" animBg="1"/>
      <p:bldP spid="24642" grpId="1" animBg="1"/>
      <p:bldP spid="24643" grpId="0"/>
      <p:bldP spid="24644" grpId="0"/>
      <p:bldP spid="24645" grpId="0"/>
      <p:bldP spid="24646" grpId="0"/>
      <p:bldP spid="24647" grpId="0"/>
      <p:bldP spid="24648" grpId="0" animBg="1"/>
      <p:bldP spid="24648" grpId="1" animBg="1"/>
      <p:bldP spid="24649" grpId="0" animBg="1"/>
      <p:bldP spid="24649" grpId="1" animBg="1"/>
      <p:bldP spid="24650" grpId="0" animBg="1"/>
      <p:bldP spid="24650" grpId="1" animBg="1"/>
      <p:bldP spid="24657" grpId="0"/>
      <p:bldP spid="24658" grpId="0"/>
      <p:bldP spid="24659" grpId="0"/>
      <p:bldP spid="24660" grpId="0"/>
      <p:bldP spid="246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55"/>
          <p:cNvSpPr/>
          <p:nvPr/>
        </p:nvSpPr>
        <p:spPr>
          <a:xfrm>
            <a:off x="271463" y="403225"/>
            <a:ext cx="2778125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（六）、数对与正方形</a:t>
            </a:r>
          </a:p>
        </p:txBody>
      </p:sp>
      <p:grpSp>
        <p:nvGrpSpPr>
          <p:cNvPr id="25602" name="Group 89"/>
          <p:cNvGrpSpPr/>
          <p:nvPr/>
        </p:nvGrpSpPr>
        <p:grpSpPr>
          <a:xfrm>
            <a:off x="690563" y="1677988"/>
            <a:ext cx="8386762" cy="4186237"/>
            <a:chOff x="435" y="1057"/>
            <a:chExt cx="5283" cy="2637"/>
          </a:xfrm>
        </p:grpSpPr>
        <p:sp>
          <p:nvSpPr>
            <p:cNvPr id="25603" name="Oval 2"/>
            <p:cNvSpPr/>
            <p:nvPr/>
          </p:nvSpPr>
          <p:spPr>
            <a:xfrm>
              <a:off x="1982" y="2523"/>
              <a:ext cx="109" cy="109"/>
            </a:xfrm>
            <a:prstGeom prst="ellipse">
              <a:avLst/>
            </a:prstGeom>
            <a:solidFill>
              <a:srgbClr val="FF0000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/>
            </a:p>
          </p:txBody>
        </p:sp>
        <p:sp>
          <p:nvSpPr>
            <p:cNvPr id="25604" name="Oval 3"/>
            <p:cNvSpPr/>
            <p:nvPr/>
          </p:nvSpPr>
          <p:spPr>
            <a:xfrm>
              <a:off x="1269" y="2530"/>
              <a:ext cx="109" cy="109"/>
            </a:xfrm>
            <a:prstGeom prst="ellipse">
              <a:avLst/>
            </a:prstGeom>
            <a:solidFill>
              <a:srgbClr val="FF0000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/>
            </a:p>
          </p:txBody>
        </p:sp>
        <p:grpSp>
          <p:nvGrpSpPr>
            <p:cNvPr id="25605" name="Group 4"/>
            <p:cNvGrpSpPr/>
            <p:nvPr/>
          </p:nvGrpSpPr>
          <p:grpSpPr>
            <a:xfrm>
              <a:off x="435" y="1057"/>
              <a:ext cx="3159" cy="2637"/>
              <a:chOff x="2091" y="1313"/>
              <a:chExt cx="3159" cy="2637"/>
            </a:xfrm>
          </p:grpSpPr>
          <p:grpSp>
            <p:nvGrpSpPr>
              <p:cNvPr id="25606" name="Group 5"/>
              <p:cNvGrpSpPr/>
              <p:nvPr/>
            </p:nvGrpSpPr>
            <p:grpSpPr>
              <a:xfrm>
                <a:off x="2379" y="1508"/>
                <a:ext cx="2643" cy="2166"/>
                <a:chOff x="507" y="1212"/>
                <a:chExt cx="2643" cy="2166"/>
              </a:xfrm>
            </p:grpSpPr>
            <p:grpSp>
              <p:nvGrpSpPr>
                <p:cNvPr id="25607" name="Group 6"/>
                <p:cNvGrpSpPr/>
                <p:nvPr/>
              </p:nvGrpSpPr>
              <p:grpSpPr>
                <a:xfrm>
                  <a:off x="524" y="1222"/>
                  <a:ext cx="2626" cy="2156"/>
                  <a:chOff x="601" y="1470"/>
                  <a:chExt cx="3175" cy="2156"/>
                </a:xfrm>
              </p:grpSpPr>
              <p:cxnSp>
                <p:nvCxnSpPr>
                  <p:cNvPr id="25608" name="Line 7"/>
                  <p:cNvCxnSpPr/>
                  <p:nvPr/>
                </p:nvCxnSpPr>
                <p:spPr>
                  <a:xfrm>
                    <a:off x="601" y="1470"/>
                    <a:ext cx="317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</a:ln>
                </p:spPr>
              </p:cxnSp>
              <p:cxnSp>
                <p:nvCxnSpPr>
                  <p:cNvPr id="25609" name="Line 8"/>
                  <p:cNvCxnSpPr/>
                  <p:nvPr/>
                </p:nvCxnSpPr>
                <p:spPr>
                  <a:xfrm>
                    <a:off x="601" y="1709"/>
                    <a:ext cx="317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</a:ln>
                </p:spPr>
              </p:cxnSp>
              <p:cxnSp>
                <p:nvCxnSpPr>
                  <p:cNvPr id="25610" name="Line 9"/>
                  <p:cNvCxnSpPr/>
                  <p:nvPr/>
                </p:nvCxnSpPr>
                <p:spPr>
                  <a:xfrm>
                    <a:off x="601" y="1949"/>
                    <a:ext cx="317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</a:ln>
                </p:spPr>
              </p:cxnSp>
              <p:cxnSp>
                <p:nvCxnSpPr>
                  <p:cNvPr id="25611" name="Line 10"/>
                  <p:cNvCxnSpPr/>
                  <p:nvPr/>
                </p:nvCxnSpPr>
                <p:spPr>
                  <a:xfrm>
                    <a:off x="601" y="2188"/>
                    <a:ext cx="317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</a:ln>
                </p:spPr>
              </p:cxnSp>
              <p:cxnSp>
                <p:nvCxnSpPr>
                  <p:cNvPr id="25612" name="Line 11"/>
                  <p:cNvCxnSpPr/>
                  <p:nvPr/>
                </p:nvCxnSpPr>
                <p:spPr>
                  <a:xfrm>
                    <a:off x="601" y="2428"/>
                    <a:ext cx="317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</a:ln>
                </p:spPr>
              </p:cxnSp>
              <p:cxnSp>
                <p:nvCxnSpPr>
                  <p:cNvPr id="25613" name="Line 12"/>
                  <p:cNvCxnSpPr/>
                  <p:nvPr/>
                </p:nvCxnSpPr>
                <p:spPr>
                  <a:xfrm>
                    <a:off x="601" y="2667"/>
                    <a:ext cx="317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</a:ln>
                </p:spPr>
              </p:cxnSp>
              <p:cxnSp>
                <p:nvCxnSpPr>
                  <p:cNvPr id="25614" name="Line 13"/>
                  <p:cNvCxnSpPr/>
                  <p:nvPr/>
                </p:nvCxnSpPr>
                <p:spPr>
                  <a:xfrm>
                    <a:off x="601" y="2907"/>
                    <a:ext cx="317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</a:ln>
                </p:spPr>
              </p:cxnSp>
              <p:cxnSp>
                <p:nvCxnSpPr>
                  <p:cNvPr id="25615" name="Line 14"/>
                  <p:cNvCxnSpPr/>
                  <p:nvPr/>
                </p:nvCxnSpPr>
                <p:spPr>
                  <a:xfrm>
                    <a:off x="601" y="3146"/>
                    <a:ext cx="317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</a:ln>
                </p:spPr>
              </p:cxnSp>
              <p:cxnSp>
                <p:nvCxnSpPr>
                  <p:cNvPr id="25616" name="Line 15"/>
                  <p:cNvCxnSpPr/>
                  <p:nvPr/>
                </p:nvCxnSpPr>
                <p:spPr>
                  <a:xfrm>
                    <a:off x="601" y="3386"/>
                    <a:ext cx="317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</a:ln>
                </p:spPr>
              </p:cxnSp>
              <p:cxnSp>
                <p:nvCxnSpPr>
                  <p:cNvPr id="25617" name="Line 16"/>
                  <p:cNvCxnSpPr/>
                  <p:nvPr/>
                </p:nvCxnSpPr>
                <p:spPr>
                  <a:xfrm>
                    <a:off x="601" y="3626"/>
                    <a:ext cx="3175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</a:ln>
                </p:spPr>
              </p:cxnSp>
            </p:grpSp>
            <p:cxnSp>
              <p:nvCxnSpPr>
                <p:cNvPr id="25618" name="Line 17"/>
                <p:cNvCxnSpPr/>
                <p:nvPr/>
              </p:nvCxnSpPr>
              <p:spPr>
                <a:xfrm rot="5400000">
                  <a:off x="1583" y="2292"/>
                  <a:ext cx="216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5619" name="Line 18"/>
                <p:cNvCxnSpPr/>
                <p:nvPr/>
              </p:nvCxnSpPr>
              <p:spPr>
                <a:xfrm rot="5400000">
                  <a:off x="1344" y="2292"/>
                  <a:ext cx="216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5620" name="Line 19"/>
                <p:cNvCxnSpPr/>
                <p:nvPr/>
              </p:nvCxnSpPr>
              <p:spPr>
                <a:xfrm rot="5400000">
                  <a:off x="1104" y="2292"/>
                  <a:ext cx="216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5621" name="Line 20"/>
                <p:cNvCxnSpPr/>
                <p:nvPr/>
              </p:nvCxnSpPr>
              <p:spPr>
                <a:xfrm rot="5400000">
                  <a:off x="865" y="2292"/>
                  <a:ext cx="216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5622" name="Line 21"/>
                <p:cNvCxnSpPr/>
                <p:nvPr/>
              </p:nvCxnSpPr>
              <p:spPr>
                <a:xfrm rot="5400000">
                  <a:off x="625" y="2292"/>
                  <a:ext cx="216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5623" name="Line 22"/>
                <p:cNvCxnSpPr/>
                <p:nvPr/>
              </p:nvCxnSpPr>
              <p:spPr>
                <a:xfrm rot="5400000">
                  <a:off x="386" y="2292"/>
                  <a:ext cx="216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5624" name="Line 23"/>
                <p:cNvCxnSpPr/>
                <p:nvPr/>
              </p:nvCxnSpPr>
              <p:spPr>
                <a:xfrm rot="5400000">
                  <a:off x="146" y="2292"/>
                  <a:ext cx="216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5625" name="Line 24"/>
                <p:cNvCxnSpPr/>
                <p:nvPr/>
              </p:nvCxnSpPr>
              <p:spPr>
                <a:xfrm rot="5400000">
                  <a:off x="-93" y="2292"/>
                  <a:ext cx="216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5626" name="Line 25"/>
                <p:cNvCxnSpPr/>
                <p:nvPr/>
              </p:nvCxnSpPr>
              <p:spPr>
                <a:xfrm rot="5400000">
                  <a:off x="-333" y="2292"/>
                  <a:ext cx="216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5627" name="Line 26"/>
                <p:cNvCxnSpPr/>
                <p:nvPr/>
              </p:nvCxnSpPr>
              <p:spPr>
                <a:xfrm rot="5400000">
                  <a:off x="-573" y="2292"/>
                  <a:ext cx="216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5628" name="Line 27"/>
                <p:cNvCxnSpPr/>
                <p:nvPr/>
              </p:nvCxnSpPr>
              <p:spPr>
                <a:xfrm rot="5400000">
                  <a:off x="2064" y="2295"/>
                  <a:ext cx="216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5629" name="Line 28"/>
                <p:cNvCxnSpPr/>
                <p:nvPr/>
              </p:nvCxnSpPr>
              <p:spPr>
                <a:xfrm rot="5400000">
                  <a:off x="1825" y="2295"/>
                  <a:ext cx="2160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</p:grpSp>
          <p:grpSp>
            <p:nvGrpSpPr>
              <p:cNvPr id="25630" name="Group 29"/>
              <p:cNvGrpSpPr/>
              <p:nvPr/>
            </p:nvGrpSpPr>
            <p:grpSpPr>
              <a:xfrm>
                <a:off x="2378" y="1313"/>
                <a:ext cx="2842" cy="2368"/>
                <a:chOff x="1122" y="977"/>
                <a:chExt cx="2842" cy="2368"/>
              </a:xfrm>
            </p:grpSpPr>
            <p:cxnSp>
              <p:nvCxnSpPr>
                <p:cNvPr id="25631" name="Line 30"/>
                <p:cNvCxnSpPr/>
                <p:nvPr/>
              </p:nvCxnSpPr>
              <p:spPr>
                <a:xfrm flipH="1">
                  <a:off x="1127" y="977"/>
                  <a:ext cx="0" cy="2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5632" name="Line 31"/>
                <p:cNvCxnSpPr/>
                <p:nvPr/>
              </p:nvCxnSpPr>
              <p:spPr>
                <a:xfrm flipH="1">
                  <a:off x="1122" y="3335"/>
                  <a:ext cx="2842" cy="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</p:grpSp>
          <p:grpSp>
            <p:nvGrpSpPr>
              <p:cNvPr id="25633" name="Group 32"/>
              <p:cNvGrpSpPr/>
              <p:nvPr/>
            </p:nvGrpSpPr>
            <p:grpSpPr>
              <a:xfrm>
                <a:off x="2091" y="1337"/>
                <a:ext cx="339" cy="2255"/>
                <a:chOff x="210" y="1035"/>
                <a:chExt cx="339" cy="2255"/>
              </a:xfrm>
            </p:grpSpPr>
            <p:sp>
              <p:nvSpPr>
                <p:cNvPr id="25634" name="Text Box 33"/>
                <p:cNvSpPr/>
                <p:nvPr/>
              </p:nvSpPr>
              <p:spPr>
                <a:xfrm>
                  <a:off x="210" y="2963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1</a:t>
                  </a:r>
                </a:p>
              </p:txBody>
            </p:sp>
            <p:sp>
              <p:nvSpPr>
                <p:cNvPr id="25635" name="Text Box 34"/>
                <p:cNvSpPr/>
                <p:nvPr/>
              </p:nvSpPr>
              <p:spPr>
                <a:xfrm>
                  <a:off x="210" y="2722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2</a:t>
                  </a:r>
                </a:p>
              </p:txBody>
            </p:sp>
            <p:sp>
              <p:nvSpPr>
                <p:cNvPr id="25636" name="Text Box 35"/>
                <p:cNvSpPr/>
                <p:nvPr/>
              </p:nvSpPr>
              <p:spPr>
                <a:xfrm>
                  <a:off x="210" y="2481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3</a:t>
                  </a:r>
                </a:p>
              </p:txBody>
            </p:sp>
            <p:sp>
              <p:nvSpPr>
                <p:cNvPr id="25637" name="Text Box 36"/>
                <p:cNvSpPr/>
                <p:nvPr/>
              </p:nvSpPr>
              <p:spPr>
                <a:xfrm>
                  <a:off x="210" y="2240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4</a:t>
                  </a:r>
                </a:p>
              </p:txBody>
            </p:sp>
            <p:sp>
              <p:nvSpPr>
                <p:cNvPr id="25638" name="Text Box 37"/>
                <p:cNvSpPr/>
                <p:nvPr/>
              </p:nvSpPr>
              <p:spPr>
                <a:xfrm>
                  <a:off x="210" y="1999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5</a:t>
                  </a:r>
                </a:p>
              </p:txBody>
            </p:sp>
            <p:sp>
              <p:nvSpPr>
                <p:cNvPr id="25639" name="Text Box 38"/>
                <p:cNvSpPr/>
                <p:nvPr/>
              </p:nvSpPr>
              <p:spPr>
                <a:xfrm>
                  <a:off x="210" y="1758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6</a:t>
                  </a:r>
                </a:p>
              </p:txBody>
            </p:sp>
            <p:sp>
              <p:nvSpPr>
                <p:cNvPr id="25640" name="Text Box 39"/>
                <p:cNvSpPr/>
                <p:nvPr/>
              </p:nvSpPr>
              <p:spPr>
                <a:xfrm>
                  <a:off x="210" y="1517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7</a:t>
                  </a:r>
                </a:p>
              </p:txBody>
            </p:sp>
            <p:sp>
              <p:nvSpPr>
                <p:cNvPr id="25641" name="Text Box 40"/>
                <p:cNvSpPr/>
                <p:nvPr/>
              </p:nvSpPr>
              <p:spPr>
                <a:xfrm>
                  <a:off x="210" y="1276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8</a:t>
                  </a:r>
                </a:p>
              </p:txBody>
            </p:sp>
            <p:sp>
              <p:nvSpPr>
                <p:cNvPr id="25642" name="Text Box 41"/>
                <p:cNvSpPr/>
                <p:nvPr/>
              </p:nvSpPr>
              <p:spPr>
                <a:xfrm>
                  <a:off x="210" y="1035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9</a:t>
                  </a:r>
                </a:p>
              </p:txBody>
            </p:sp>
          </p:grpSp>
          <p:grpSp>
            <p:nvGrpSpPr>
              <p:cNvPr id="25643" name="Group 42"/>
              <p:cNvGrpSpPr/>
              <p:nvPr/>
            </p:nvGrpSpPr>
            <p:grpSpPr>
              <a:xfrm>
                <a:off x="2458" y="3618"/>
                <a:ext cx="2792" cy="332"/>
                <a:chOff x="603" y="3338"/>
                <a:chExt cx="2792" cy="332"/>
              </a:xfrm>
            </p:grpSpPr>
            <p:sp>
              <p:nvSpPr>
                <p:cNvPr id="25644" name="Text Box 43"/>
                <p:cNvSpPr/>
                <p:nvPr/>
              </p:nvSpPr>
              <p:spPr>
                <a:xfrm>
                  <a:off x="603" y="3338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1</a:t>
                  </a:r>
                </a:p>
              </p:txBody>
            </p:sp>
            <p:sp>
              <p:nvSpPr>
                <p:cNvPr id="25645" name="Text Box 44"/>
                <p:cNvSpPr/>
                <p:nvPr/>
              </p:nvSpPr>
              <p:spPr>
                <a:xfrm>
                  <a:off x="843" y="3338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2</a:t>
                  </a:r>
                </a:p>
              </p:txBody>
            </p:sp>
            <p:sp>
              <p:nvSpPr>
                <p:cNvPr id="25646" name="Text Box 45"/>
                <p:cNvSpPr/>
                <p:nvPr/>
              </p:nvSpPr>
              <p:spPr>
                <a:xfrm>
                  <a:off x="1082" y="3338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3</a:t>
                  </a:r>
                </a:p>
              </p:txBody>
            </p:sp>
            <p:sp>
              <p:nvSpPr>
                <p:cNvPr id="25647" name="Text Box 46"/>
                <p:cNvSpPr/>
                <p:nvPr/>
              </p:nvSpPr>
              <p:spPr>
                <a:xfrm>
                  <a:off x="1321" y="3338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4</a:t>
                  </a:r>
                </a:p>
              </p:txBody>
            </p:sp>
            <p:sp>
              <p:nvSpPr>
                <p:cNvPr id="25648" name="Text Box 47"/>
                <p:cNvSpPr/>
                <p:nvPr/>
              </p:nvSpPr>
              <p:spPr>
                <a:xfrm>
                  <a:off x="1560" y="3338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5</a:t>
                  </a:r>
                </a:p>
              </p:txBody>
            </p:sp>
            <p:sp>
              <p:nvSpPr>
                <p:cNvPr id="25649" name="Text Box 48"/>
                <p:cNvSpPr/>
                <p:nvPr/>
              </p:nvSpPr>
              <p:spPr>
                <a:xfrm>
                  <a:off x="1800" y="3338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6</a:t>
                  </a:r>
                </a:p>
              </p:txBody>
            </p:sp>
            <p:sp>
              <p:nvSpPr>
                <p:cNvPr id="25650" name="Text Box 49"/>
                <p:cNvSpPr/>
                <p:nvPr/>
              </p:nvSpPr>
              <p:spPr>
                <a:xfrm>
                  <a:off x="2039" y="3338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7</a:t>
                  </a:r>
                </a:p>
              </p:txBody>
            </p:sp>
            <p:sp>
              <p:nvSpPr>
                <p:cNvPr id="25651" name="Text Box 50"/>
                <p:cNvSpPr/>
                <p:nvPr/>
              </p:nvSpPr>
              <p:spPr>
                <a:xfrm>
                  <a:off x="2517" y="3338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9</a:t>
                  </a:r>
                </a:p>
              </p:txBody>
            </p:sp>
            <p:sp>
              <p:nvSpPr>
                <p:cNvPr id="25652" name="Text Box 51"/>
                <p:cNvSpPr/>
                <p:nvPr/>
              </p:nvSpPr>
              <p:spPr>
                <a:xfrm>
                  <a:off x="2278" y="3338"/>
                  <a:ext cx="339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8</a:t>
                  </a:r>
                </a:p>
              </p:txBody>
            </p:sp>
            <p:sp>
              <p:nvSpPr>
                <p:cNvPr id="25653" name="Text Box 52"/>
                <p:cNvSpPr/>
                <p:nvPr/>
              </p:nvSpPr>
              <p:spPr>
                <a:xfrm>
                  <a:off x="2964" y="3339"/>
                  <a:ext cx="431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11</a:t>
                  </a:r>
                </a:p>
              </p:txBody>
            </p:sp>
            <p:sp>
              <p:nvSpPr>
                <p:cNvPr id="25654" name="Text Box 53"/>
                <p:cNvSpPr/>
                <p:nvPr/>
              </p:nvSpPr>
              <p:spPr>
                <a:xfrm>
                  <a:off x="2677" y="3343"/>
                  <a:ext cx="467" cy="32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黑体" panose="02010609060101010101" pitchFamily="49" charset="-122"/>
                      <a:ea typeface="黑体" pitchFamily="49" charset="-122"/>
                    </a:rPr>
                    <a:t>10</a:t>
                  </a:r>
                </a:p>
              </p:txBody>
            </p:sp>
          </p:grpSp>
          <p:sp>
            <p:nvSpPr>
              <p:cNvPr id="25655" name="Text Box 54"/>
              <p:cNvSpPr/>
              <p:nvPr/>
            </p:nvSpPr>
            <p:spPr>
              <a:xfrm>
                <a:off x="2107" y="3545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0</a:t>
                </a:r>
              </a:p>
            </p:txBody>
          </p:sp>
        </p:grpSp>
        <p:sp>
          <p:nvSpPr>
            <p:cNvPr id="25656" name="Oval 56"/>
            <p:cNvSpPr/>
            <p:nvPr/>
          </p:nvSpPr>
          <p:spPr>
            <a:xfrm>
              <a:off x="1626" y="2167"/>
              <a:ext cx="109" cy="109"/>
            </a:xfrm>
            <a:prstGeom prst="ellipse">
              <a:avLst/>
            </a:prstGeom>
            <a:solidFill>
              <a:srgbClr val="FF0000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/>
            </a:p>
          </p:txBody>
        </p:sp>
        <p:sp>
          <p:nvSpPr>
            <p:cNvPr id="25657" name="Oval 57"/>
            <p:cNvSpPr/>
            <p:nvPr/>
          </p:nvSpPr>
          <p:spPr>
            <a:xfrm>
              <a:off x="1626" y="2879"/>
              <a:ext cx="109" cy="109"/>
            </a:xfrm>
            <a:prstGeom prst="ellipse">
              <a:avLst/>
            </a:prstGeom>
            <a:solidFill>
              <a:srgbClr val="FF0000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/>
            </a:p>
          </p:txBody>
        </p:sp>
        <p:sp>
          <p:nvSpPr>
            <p:cNvPr id="25658" name="Text Box 58"/>
            <p:cNvSpPr/>
            <p:nvPr/>
          </p:nvSpPr>
          <p:spPr>
            <a:xfrm>
              <a:off x="3504" y="1216"/>
              <a:ext cx="1912" cy="59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/>
                <a:t>       另外两个顶点的位置分别是</a:t>
              </a:r>
            </a:p>
          </p:txBody>
        </p:sp>
        <p:sp>
          <p:nvSpPr>
            <p:cNvPr id="25659" name="Rectangle 59"/>
            <p:cNvSpPr/>
            <p:nvPr/>
          </p:nvSpPr>
          <p:spPr>
            <a:xfrm>
              <a:off x="3398" y="1797"/>
              <a:ext cx="2132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zh-CN" altLang="en-US" sz="2800"/>
                <a:t>（  ，）和（  ，）。</a:t>
              </a:r>
            </a:p>
          </p:txBody>
        </p:sp>
        <p:sp>
          <p:nvSpPr>
            <p:cNvPr id="25660" name="Text Box 60"/>
            <p:cNvSpPr/>
            <p:nvPr/>
          </p:nvSpPr>
          <p:spPr>
            <a:xfrm>
              <a:off x="3413" y="2213"/>
              <a:ext cx="12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1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5661" name="Rectangle 61"/>
            <p:cNvSpPr/>
            <p:nvPr/>
          </p:nvSpPr>
          <p:spPr>
            <a:xfrm>
              <a:off x="3835" y="2217"/>
              <a:ext cx="700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2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）</a:t>
              </a:r>
            </a:p>
          </p:txBody>
        </p:sp>
        <p:sp>
          <p:nvSpPr>
            <p:cNvPr id="25662" name="Text Box 62"/>
            <p:cNvSpPr/>
            <p:nvPr/>
          </p:nvSpPr>
          <p:spPr>
            <a:xfrm>
              <a:off x="4486" y="2214"/>
              <a:ext cx="12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1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5663" name="Rectangle 63"/>
            <p:cNvSpPr/>
            <p:nvPr/>
          </p:nvSpPr>
          <p:spPr>
            <a:xfrm>
              <a:off x="4876" y="2218"/>
              <a:ext cx="764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5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）</a:t>
              </a:r>
            </a:p>
          </p:txBody>
        </p:sp>
        <p:sp>
          <p:nvSpPr>
            <p:cNvPr id="25664" name="Rectangle 64"/>
            <p:cNvSpPr/>
            <p:nvPr/>
          </p:nvSpPr>
          <p:spPr>
            <a:xfrm>
              <a:off x="4294" y="2245"/>
              <a:ext cx="340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sz="2800"/>
                <a:t>和</a:t>
              </a:r>
            </a:p>
          </p:txBody>
        </p:sp>
        <p:sp>
          <p:nvSpPr>
            <p:cNvPr id="25665" name="Text Box 68"/>
            <p:cNvSpPr/>
            <p:nvPr/>
          </p:nvSpPr>
          <p:spPr>
            <a:xfrm>
              <a:off x="3414" y="2510"/>
              <a:ext cx="12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7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5666" name="Rectangle 69"/>
            <p:cNvSpPr/>
            <p:nvPr/>
          </p:nvSpPr>
          <p:spPr>
            <a:xfrm>
              <a:off x="3812" y="2514"/>
              <a:ext cx="764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2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）</a:t>
              </a:r>
            </a:p>
          </p:txBody>
        </p:sp>
        <p:sp>
          <p:nvSpPr>
            <p:cNvPr id="25667" name="Text Box 70"/>
            <p:cNvSpPr/>
            <p:nvPr/>
          </p:nvSpPr>
          <p:spPr>
            <a:xfrm>
              <a:off x="4487" y="2511"/>
              <a:ext cx="12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7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5668" name="Rectangle 71"/>
            <p:cNvSpPr/>
            <p:nvPr/>
          </p:nvSpPr>
          <p:spPr>
            <a:xfrm>
              <a:off x="4877" y="2515"/>
              <a:ext cx="763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5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）</a:t>
              </a:r>
            </a:p>
          </p:txBody>
        </p:sp>
        <p:sp>
          <p:nvSpPr>
            <p:cNvPr id="25669" name="Rectangle 72"/>
            <p:cNvSpPr/>
            <p:nvPr/>
          </p:nvSpPr>
          <p:spPr>
            <a:xfrm>
              <a:off x="4295" y="2542"/>
              <a:ext cx="340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sz="2800"/>
                <a:t>和</a:t>
              </a:r>
            </a:p>
          </p:txBody>
        </p:sp>
        <p:grpSp>
          <p:nvGrpSpPr>
            <p:cNvPr id="25670" name="Group 76"/>
            <p:cNvGrpSpPr/>
            <p:nvPr/>
          </p:nvGrpSpPr>
          <p:grpSpPr>
            <a:xfrm>
              <a:off x="1320" y="2216"/>
              <a:ext cx="368" cy="720"/>
              <a:chOff x="1320" y="2216"/>
              <a:chExt cx="368" cy="720"/>
            </a:xfrm>
          </p:grpSpPr>
          <p:cxnSp>
            <p:nvCxnSpPr>
              <p:cNvPr id="25671" name="Line 77"/>
              <p:cNvCxnSpPr/>
              <p:nvPr/>
            </p:nvCxnSpPr>
            <p:spPr>
              <a:xfrm flipH="1">
                <a:off x="1324" y="2216"/>
                <a:ext cx="364" cy="368"/>
              </a:xfrm>
              <a:prstGeom prst="line">
                <a:avLst/>
              </a:prstGeom>
              <a:noFill/>
              <a:ln w="38100">
                <a:solidFill>
                  <a:srgbClr val="66FF33"/>
                </a:solidFill>
                <a:round/>
              </a:ln>
            </p:spPr>
          </p:cxnSp>
          <p:cxnSp>
            <p:nvCxnSpPr>
              <p:cNvPr id="25672" name="Line 78"/>
              <p:cNvCxnSpPr/>
              <p:nvPr/>
            </p:nvCxnSpPr>
            <p:spPr>
              <a:xfrm flipH="1" flipV="1">
                <a:off x="1320" y="2580"/>
                <a:ext cx="360" cy="356"/>
              </a:xfrm>
              <a:prstGeom prst="line">
                <a:avLst/>
              </a:prstGeom>
              <a:noFill/>
              <a:ln w="38100">
                <a:solidFill>
                  <a:srgbClr val="66FF33"/>
                </a:solidFill>
                <a:round/>
              </a:ln>
            </p:spPr>
          </p:cxnSp>
        </p:grpSp>
        <p:grpSp>
          <p:nvGrpSpPr>
            <p:cNvPr id="25673" name="Group 79"/>
            <p:cNvGrpSpPr/>
            <p:nvPr/>
          </p:nvGrpSpPr>
          <p:grpSpPr>
            <a:xfrm>
              <a:off x="1684" y="2220"/>
              <a:ext cx="364" cy="720"/>
              <a:chOff x="1684" y="2220"/>
              <a:chExt cx="364" cy="720"/>
            </a:xfrm>
          </p:grpSpPr>
          <p:cxnSp>
            <p:nvCxnSpPr>
              <p:cNvPr id="25674" name="Line 80"/>
              <p:cNvCxnSpPr/>
              <p:nvPr/>
            </p:nvCxnSpPr>
            <p:spPr>
              <a:xfrm>
                <a:off x="1688" y="2220"/>
                <a:ext cx="360" cy="360"/>
              </a:xfrm>
              <a:prstGeom prst="line">
                <a:avLst/>
              </a:prstGeom>
              <a:noFill/>
              <a:ln w="38100">
                <a:solidFill>
                  <a:srgbClr val="66FF33"/>
                </a:solidFill>
                <a:round/>
              </a:ln>
            </p:spPr>
          </p:cxnSp>
          <p:cxnSp>
            <p:nvCxnSpPr>
              <p:cNvPr id="25675" name="Line 81"/>
              <p:cNvCxnSpPr/>
              <p:nvPr/>
            </p:nvCxnSpPr>
            <p:spPr>
              <a:xfrm flipV="1">
                <a:off x="1684" y="2576"/>
                <a:ext cx="348" cy="364"/>
              </a:xfrm>
              <a:prstGeom prst="line">
                <a:avLst/>
              </a:prstGeom>
              <a:noFill/>
              <a:ln w="38100">
                <a:solidFill>
                  <a:srgbClr val="66FF33"/>
                </a:solidFill>
                <a:round/>
              </a:ln>
            </p:spPr>
          </p:cxnSp>
        </p:grpSp>
        <p:sp>
          <p:nvSpPr>
            <p:cNvPr id="25676" name="Text Box 82"/>
            <p:cNvSpPr/>
            <p:nvPr/>
          </p:nvSpPr>
          <p:spPr>
            <a:xfrm>
              <a:off x="3447" y="2895"/>
              <a:ext cx="12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2.5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5677" name="Rectangle 83"/>
            <p:cNvSpPr/>
            <p:nvPr/>
          </p:nvSpPr>
          <p:spPr>
            <a:xfrm>
              <a:off x="4173" y="2899"/>
              <a:ext cx="852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3.5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）</a:t>
              </a:r>
            </a:p>
          </p:txBody>
        </p:sp>
        <p:sp>
          <p:nvSpPr>
            <p:cNvPr id="25678" name="Rectangle 84"/>
            <p:cNvSpPr/>
            <p:nvPr/>
          </p:nvSpPr>
          <p:spPr>
            <a:xfrm>
              <a:off x="4336" y="3159"/>
              <a:ext cx="340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sz="2800"/>
                <a:t>和</a:t>
              </a:r>
            </a:p>
          </p:txBody>
        </p:sp>
        <p:sp>
          <p:nvSpPr>
            <p:cNvPr id="25679" name="Text Box 85"/>
            <p:cNvSpPr/>
            <p:nvPr/>
          </p:nvSpPr>
          <p:spPr>
            <a:xfrm>
              <a:off x="3976" y="3344"/>
              <a:ext cx="12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5.5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5680" name="Rectangle 86"/>
            <p:cNvSpPr/>
            <p:nvPr/>
          </p:nvSpPr>
          <p:spPr>
            <a:xfrm>
              <a:off x="4702" y="3348"/>
              <a:ext cx="900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3.5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）</a:t>
              </a:r>
            </a:p>
          </p:txBody>
        </p:sp>
      </p:grpSp>
      <p:pic>
        <p:nvPicPr>
          <p:cNvPr id="25681" name="Picture 8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99"/>
              </a:clrFrom>
              <a:clrTo>
                <a:srgbClr val="0000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0825" y="1154113"/>
            <a:ext cx="5480050" cy="24939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 fill="hold"/>
                                        <p:tgtEl>
                                          <p:spTgt spid="25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2"/>
          <p:cNvSpPr/>
          <p:nvPr/>
        </p:nvSpPr>
        <p:spPr>
          <a:xfrm>
            <a:off x="179512" y="842809"/>
            <a:ext cx="5760640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一、数学练习的类型</a:t>
            </a:r>
            <a:endParaRPr lang="zh-CN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6" name="矩形 3"/>
          <p:cNvSpPr/>
          <p:nvPr/>
        </p:nvSpPr>
        <p:spPr>
          <a:xfrm>
            <a:off x="2224187" y="2348136"/>
            <a:ext cx="4338638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1.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单一型练习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矩形 4"/>
          <p:cNvSpPr/>
          <p:nvPr/>
        </p:nvSpPr>
        <p:spPr>
          <a:xfrm>
            <a:off x="2486125" y="3668936"/>
            <a:ext cx="3852862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2.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综合型练习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矩形 5"/>
          <p:cNvSpPr/>
          <p:nvPr/>
        </p:nvSpPr>
        <p:spPr>
          <a:xfrm>
            <a:off x="2417862" y="4953223"/>
            <a:ext cx="3989388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3.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专题型练习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55"/>
          <p:cNvSpPr/>
          <p:nvPr/>
        </p:nvSpPr>
        <p:spPr>
          <a:xfrm>
            <a:off x="271464" y="403225"/>
            <a:ext cx="2560638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（七）、数对与三角形</a:t>
            </a:r>
          </a:p>
        </p:txBody>
      </p:sp>
      <p:grpSp>
        <p:nvGrpSpPr>
          <p:cNvPr id="26626" name="Group 117"/>
          <p:cNvGrpSpPr/>
          <p:nvPr/>
        </p:nvGrpSpPr>
        <p:grpSpPr>
          <a:xfrm>
            <a:off x="730250" y="1476375"/>
            <a:ext cx="5014913" cy="4186238"/>
            <a:chOff x="2091" y="1313"/>
            <a:chExt cx="3159" cy="2637"/>
          </a:xfrm>
        </p:grpSpPr>
        <p:grpSp>
          <p:nvGrpSpPr>
            <p:cNvPr id="26627" name="Group 118"/>
            <p:cNvGrpSpPr/>
            <p:nvPr/>
          </p:nvGrpSpPr>
          <p:grpSpPr>
            <a:xfrm>
              <a:off x="2379" y="1508"/>
              <a:ext cx="2643" cy="2166"/>
              <a:chOff x="507" y="1212"/>
              <a:chExt cx="2643" cy="2166"/>
            </a:xfrm>
          </p:grpSpPr>
          <p:grpSp>
            <p:nvGrpSpPr>
              <p:cNvPr id="26628" name="Group 119"/>
              <p:cNvGrpSpPr/>
              <p:nvPr/>
            </p:nvGrpSpPr>
            <p:grpSpPr>
              <a:xfrm>
                <a:off x="524" y="1222"/>
                <a:ext cx="2626" cy="2156"/>
                <a:chOff x="601" y="1470"/>
                <a:chExt cx="3175" cy="2156"/>
              </a:xfrm>
            </p:grpSpPr>
            <p:cxnSp>
              <p:nvCxnSpPr>
                <p:cNvPr id="26629" name="Line 120"/>
                <p:cNvCxnSpPr/>
                <p:nvPr/>
              </p:nvCxnSpPr>
              <p:spPr>
                <a:xfrm>
                  <a:off x="601" y="1470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6630" name="Line 121"/>
                <p:cNvCxnSpPr/>
                <p:nvPr/>
              </p:nvCxnSpPr>
              <p:spPr>
                <a:xfrm>
                  <a:off x="601" y="170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6631" name="Line 122"/>
                <p:cNvCxnSpPr/>
                <p:nvPr/>
              </p:nvCxnSpPr>
              <p:spPr>
                <a:xfrm>
                  <a:off x="601" y="194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6632" name="Line 123"/>
                <p:cNvCxnSpPr/>
                <p:nvPr/>
              </p:nvCxnSpPr>
              <p:spPr>
                <a:xfrm>
                  <a:off x="601" y="218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6633" name="Line 124"/>
                <p:cNvCxnSpPr/>
                <p:nvPr/>
              </p:nvCxnSpPr>
              <p:spPr>
                <a:xfrm>
                  <a:off x="601" y="242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6634" name="Line 125"/>
                <p:cNvCxnSpPr/>
                <p:nvPr/>
              </p:nvCxnSpPr>
              <p:spPr>
                <a:xfrm>
                  <a:off x="601" y="266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6635" name="Line 126"/>
                <p:cNvCxnSpPr/>
                <p:nvPr/>
              </p:nvCxnSpPr>
              <p:spPr>
                <a:xfrm>
                  <a:off x="601" y="290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6636" name="Line 127"/>
                <p:cNvCxnSpPr/>
                <p:nvPr/>
              </p:nvCxnSpPr>
              <p:spPr>
                <a:xfrm>
                  <a:off x="601" y="314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6637" name="Line 128"/>
                <p:cNvCxnSpPr/>
                <p:nvPr/>
              </p:nvCxnSpPr>
              <p:spPr>
                <a:xfrm>
                  <a:off x="601" y="338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6638" name="Line 129"/>
                <p:cNvCxnSpPr/>
                <p:nvPr/>
              </p:nvCxnSpPr>
              <p:spPr>
                <a:xfrm>
                  <a:off x="601" y="362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</p:grpSp>
          <p:cxnSp>
            <p:nvCxnSpPr>
              <p:cNvPr id="26639" name="Line 130"/>
              <p:cNvCxnSpPr/>
              <p:nvPr/>
            </p:nvCxnSpPr>
            <p:spPr>
              <a:xfrm rot="5400000">
                <a:off x="158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6640" name="Line 131"/>
              <p:cNvCxnSpPr/>
              <p:nvPr/>
            </p:nvCxnSpPr>
            <p:spPr>
              <a:xfrm rot="5400000">
                <a:off x="134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6641" name="Line 132"/>
              <p:cNvCxnSpPr/>
              <p:nvPr/>
            </p:nvCxnSpPr>
            <p:spPr>
              <a:xfrm rot="5400000">
                <a:off x="110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6642" name="Line 133"/>
              <p:cNvCxnSpPr/>
              <p:nvPr/>
            </p:nvCxnSpPr>
            <p:spPr>
              <a:xfrm rot="5400000">
                <a:off x="86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6643" name="Line 134"/>
              <p:cNvCxnSpPr/>
              <p:nvPr/>
            </p:nvCxnSpPr>
            <p:spPr>
              <a:xfrm rot="5400000">
                <a:off x="62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6644" name="Line 135"/>
              <p:cNvCxnSpPr/>
              <p:nvPr/>
            </p:nvCxnSpPr>
            <p:spPr>
              <a:xfrm rot="5400000">
                <a:off x="38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6645" name="Line 136"/>
              <p:cNvCxnSpPr/>
              <p:nvPr/>
            </p:nvCxnSpPr>
            <p:spPr>
              <a:xfrm rot="5400000">
                <a:off x="14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6646" name="Line 137"/>
              <p:cNvCxnSpPr/>
              <p:nvPr/>
            </p:nvCxnSpPr>
            <p:spPr>
              <a:xfrm rot="5400000">
                <a:off x="-9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6647" name="Line 138"/>
              <p:cNvCxnSpPr/>
              <p:nvPr/>
            </p:nvCxnSpPr>
            <p:spPr>
              <a:xfrm rot="5400000">
                <a:off x="-33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6648" name="Line 139"/>
              <p:cNvCxnSpPr/>
              <p:nvPr/>
            </p:nvCxnSpPr>
            <p:spPr>
              <a:xfrm rot="5400000">
                <a:off x="-57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6649" name="Line 140"/>
              <p:cNvCxnSpPr/>
              <p:nvPr/>
            </p:nvCxnSpPr>
            <p:spPr>
              <a:xfrm rot="5400000">
                <a:off x="2064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6650" name="Line 141"/>
              <p:cNvCxnSpPr/>
              <p:nvPr/>
            </p:nvCxnSpPr>
            <p:spPr>
              <a:xfrm rot="5400000">
                <a:off x="1825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6651" name="Group 142"/>
            <p:cNvGrpSpPr/>
            <p:nvPr/>
          </p:nvGrpSpPr>
          <p:grpSpPr>
            <a:xfrm>
              <a:off x="2378" y="1313"/>
              <a:ext cx="2842" cy="2368"/>
              <a:chOff x="1122" y="977"/>
              <a:chExt cx="2842" cy="2368"/>
            </a:xfrm>
          </p:grpSpPr>
          <p:cxnSp>
            <p:nvCxnSpPr>
              <p:cNvPr id="26652" name="Line 143"/>
              <p:cNvCxnSpPr/>
              <p:nvPr/>
            </p:nvCxnSpPr>
            <p:spPr>
              <a:xfrm flipH="1">
                <a:off x="1127" y="977"/>
                <a:ext cx="0" cy="2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26653" name="Line 144"/>
              <p:cNvCxnSpPr/>
              <p:nvPr/>
            </p:nvCxnSpPr>
            <p:spPr>
              <a:xfrm flipH="1">
                <a:off x="1122" y="3335"/>
                <a:ext cx="2842" cy="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6654" name="Group 145"/>
            <p:cNvGrpSpPr/>
            <p:nvPr/>
          </p:nvGrpSpPr>
          <p:grpSpPr>
            <a:xfrm>
              <a:off x="2091" y="1337"/>
              <a:ext cx="339" cy="2255"/>
              <a:chOff x="210" y="1035"/>
              <a:chExt cx="339" cy="2255"/>
            </a:xfrm>
          </p:grpSpPr>
          <p:sp>
            <p:nvSpPr>
              <p:cNvPr id="26655" name="Text Box 146"/>
              <p:cNvSpPr/>
              <p:nvPr/>
            </p:nvSpPr>
            <p:spPr>
              <a:xfrm>
                <a:off x="210" y="2963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6656" name="Text Box 147"/>
              <p:cNvSpPr/>
              <p:nvPr/>
            </p:nvSpPr>
            <p:spPr>
              <a:xfrm>
                <a:off x="210" y="2722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6657" name="Text Box 148"/>
              <p:cNvSpPr/>
              <p:nvPr/>
            </p:nvSpPr>
            <p:spPr>
              <a:xfrm>
                <a:off x="210" y="2481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6658" name="Text Box 149"/>
              <p:cNvSpPr/>
              <p:nvPr/>
            </p:nvSpPr>
            <p:spPr>
              <a:xfrm>
                <a:off x="210" y="2240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6659" name="Text Box 150"/>
              <p:cNvSpPr/>
              <p:nvPr/>
            </p:nvSpPr>
            <p:spPr>
              <a:xfrm>
                <a:off x="210" y="1999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6660" name="Text Box 151"/>
              <p:cNvSpPr/>
              <p:nvPr/>
            </p:nvSpPr>
            <p:spPr>
              <a:xfrm>
                <a:off x="210" y="175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6661" name="Text Box 152"/>
              <p:cNvSpPr/>
              <p:nvPr/>
            </p:nvSpPr>
            <p:spPr>
              <a:xfrm>
                <a:off x="210" y="1517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6662" name="Text Box 153"/>
              <p:cNvSpPr/>
              <p:nvPr/>
            </p:nvSpPr>
            <p:spPr>
              <a:xfrm>
                <a:off x="210" y="1276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6663" name="Text Box 154"/>
              <p:cNvSpPr/>
              <p:nvPr/>
            </p:nvSpPr>
            <p:spPr>
              <a:xfrm>
                <a:off x="210" y="1035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</p:grpSp>
        <p:grpSp>
          <p:nvGrpSpPr>
            <p:cNvPr id="26664" name="Group 155"/>
            <p:cNvGrpSpPr/>
            <p:nvPr/>
          </p:nvGrpSpPr>
          <p:grpSpPr>
            <a:xfrm>
              <a:off x="2458" y="3618"/>
              <a:ext cx="2792" cy="332"/>
              <a:chOff x="603" y="3338"/>
              <a:chExt cx="2792" cy="332"/>
            </a:xfrm>
          </p:grpSpPr>
          <p:sp>
            <p:nvSpPr>
              <p:cNvPr id="26665" name="Text Box 156"/>
              <p:cNvSpPr/>
              <p:nvPr/>
            </p:nvSpPr>
            <p:spPr>
              <a:xfrm>
                <a:off x="60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6666" name="Text Box 157"/>
              <p:cNvSpPr/>
              <p:nvPr/>
            </p:nvSpPr>
            <p:spPr>
              <a:xfrm>
                <a:off x="84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6667" name="Text Box 158"/>
              <p:cNvSpPr/>
              <p:nvPr/>
            </p:nvSpPr>
            <p:spPr>
              <a:xfrm>
                <a:off x="1082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6668" name="Text Box 159"/>
              <p:cNvSpPr/>
              <p:nvPr/>
            </p:nvSpPr>
            <p:spPr>
              <a:xfrm>
                <a:off x="1321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6669" name="Text Box 160"/>
              <p:cNvSpPr/>
              <p:nvPr/>
            </p:nvSpPr>
            <p:spPr>
              <a:xfrm>
                <a:off x="156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6670" name="Text Box 161"/>
              <p:cNvSpPr/>
              <p:nvPr/>
            </p:nvSpPr>
            <p:spPr>
              <a:xfrm>
                <a:off x="180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6671" name="Text Box 162"/>
              <p:cNvSpPr/>
              <p:nvPr/>
            </p:nvSpPr>
            <p:spPr>
              <a:xfrm>
                <a:off x="2039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6672" name="Text Box 163"/>
              <p:cNvSpPr/>
              <p:nvPr/>
            </p:nvSpPr>
            <p:spPr>
              <a:xfrm>
                <a:off x="2517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  <p:sp>
            <p:nvSpPr>
              <p:cNvPr id="26673" name="Text Box 164"/>
              <p:cNvSpPr/>
              <p:nvPr/>
            </p:nvSpPr>
            <p:spPr>
              <a:xfrm>
                <a:off x="2278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6674" name="Text Box 165"/>
              <p:cNvSpPr/>
              <p:nvPr/>
            </p:nvSpPr>
            <p:spPr>
              <a:xfrm>
                <a:off x="2964" y="3339"/>
                <a:ext cx="431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11</a:t>
                </a:r>
              </a:p>
            </p:txBody>
          </p:sp>
          <p:sp>
            <p:nvSpPr>
              <p:cNvPr id="26675" name="Text Box 166"/>
              <p:cNvSpPr/>
              <p:nvPr/>
            </p:nvSpPr>
            <p:spPr>
              <a:xfrm>
                <a:off x="2677" y="3343"/>
                <a:ext cx="467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10</a:t>
                </a:r>
              </a:p>
            </p:txBody>
          </p:sp>
        </p:grpSp>
        <p:sp>
          <p:nvSpPr>
            <p:cNvPr id="26676" name="Text Box 167"/>
            <p:cNvSpPr/>
            <p:nvPr/>
          </p:nvSpPr>
          <p:spPr>
            <a:xfrm>
              <a:off x="2107" y="3545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0</a:t>
              </a:r>
            </a:p>
          </p:txBody>
        </p:sp>
      </p:grpSp>
      <p:sp>
        <p:nvSpPr>
          <p:cNvPr id="26677" name="Oval 180"/>
          <p:cNvSpPr/>
          <p:nvPr/>
        </p:nvSpPr>
        <p:spPr>
          <a:xfrm>
            <a:off x="2632075" y="39862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6678" name="Oval 181"/>
          <p:cNvSpPr/>
          <p:nvPr/>
        </p:nvSpPr>
        <p:spPr>
          <a:xfrm>
            <a:off x="4157663" y="4000500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cxnSp>
        <p:nvCxnSpPr>
          <p:cNvPr id="26679" name="Line 182"/>
          <p:cNvCxnSpPr/>
          <p:nvPr/>
        </p:nvCxnSpPr>
        <p:spPr>
          <a:xfrm flipV="1">
            <a:off x="2700338" y="4076700"/>
            <a:ext cx="1547812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</a:ln>
        </p:spPr>
      </p:cxnSp>
      <p:sp>
        <p:nvSpPr>
          <p:cNvPr id="26680" name="Text Box 184"/>
          <p:cNvSpPr/>
          <p:nvPr/>
        </p:nvSpPr>
        <p:spPr>
          <a:xfrm>
            <a:off x="5724525" y="1241425"/>
            <a:ext cx="32035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这是什么三角形？</a:t>
            </a:r>
            <a:endParaRPr lang="en-US" altLang="zh-CN" sz="2800">
              <a:solidFill>
                <a:schemeClr val="bg1"/>
              </a:solidFill>
              <a:latin typeface="黑体" panose="02010609060101010101" pitchFamily="49" charset="-122"/>
              <a:ea typeface="黑体" pitchFamily="49" charset="-122"/>
            </a:endParaRPr>
          </a:p>
        </p:txBody>
      </p:sp>
      <p:sp>
        <p:nvSpPr>
          <p:cNvPr id="26681" name="Text Box 212"/>
          <p:cNvSpPr/>
          <p:nvPr/>
        </p:nvSpPr>
        <p:spPr>
          <a:xfrm>
            <a:off x="6188075" y="2063750"/>
            <a:ext cx="19542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（</a:t>
            </a: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2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，</a:t>
            </a:r>
          </a:p>
        </p:txBody>
      </p:sp>
      <p:sp>
        <p:nvSpPr>
          <p:cNvPr id="26682" name="Rectangle 213"/>
          <p:cNvSpPr/>
          <p:nvPr/>
        </p:nvSpPr>
        <p:spPr>
          <a:xfrm>
            <a:off x="7002463" y="2058988"/>
            <a:ext cx="9080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5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26683" name="Oval 215"/>
          <p:cNvSpPr/>
          <p:nvPr/>
        </p:nvSpPr>
        <p:spPr>
          <a:xfrm>
            <a:off x="6149975" y="2251075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6684" name="Text Box 217"/>
          <p:cNvSpPr/>
          <p:nvPr/>
        </p:nvSpPr>
        <p:spPr>
          <a:xfrm>
            <a:off x="6176963" y="2624138"/>
            <a:ext cx="19542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（</a:t>
            </a: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7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，</a:t>
            </a:r>
          </a:p>
        </p:txBody>
      </p:sp>
      <p:sp>
        <p:nvSpPr>
          <p:cNvPr id="26685" name="Rectangle 218"/>
          <p:cNvSpPr/>
          <p:nvPr/>
        </p:nvSpPr>
        <p:spPr>
          <a:xfrm>
            <a:off x="6991350" y="2619375"/>
            <a:ext cx="9588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7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26686" name="Oval 219"/>
          <p:cNvSpPr/>
          <p:nvPr/>
        </p:nvSpPr>
        <p:spPr>
          <a:xfrm>
            <a:off x="6138863" y="2811463"/>
            <a:ext cx="173037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6687" name="Text Box 220"/>
          <p:cNvSpPr/>
          <p:nvPr/>
        </p:nvSpPr>
        <p:spPr>
          <a:xfrm>
            <a:off x="6178550" y="3184525"/>
            <a:ext cx="19542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（</a:t>
            </a: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1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，</a:t>
            </a:r>
          </a:p>
        </p:txBody>
      </p:sp>
      <p:sp>
        <p:nvSpPr>
          <p:cNvPr id="26688" name="Rectangle 221"/>
          <p:cNvSpPr/>
          <p:nvPr/>
        </p:nvSpPr>
        <p:spPr>
          <a:xfrm>
            <a:off x="6992938" y="3179763"/>
            <a:ext cx="9334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3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26689" name="Oval 222"/>
          <p:cNvSpPr/>
          <p:nvPr/>
        </p:nvSpPr>
        <p:spPr>
          <a:xfrm>
            <a:off x="6140450" y="3371850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6690" name="Text Box 223"/>
          <p:cNvSpPr/>
          <p:nvPr/>
        </p:nvSpPr>
        <p:spPr>
          <a:xfrm>
            <a:off x="6167438" y="3719513"/>
            <a:ext cx="19542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（</a:t>
            </a: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8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，</a:t>
            </a:r>
          </a:p>
        </p:txBody>
      </p:sp>
      <p:sp>
        <p:nvSpPr>
          <p:cNvPr id="26691" name="Rectangle 224"/>
          <p:cNvSpPr/>
          <p:nvPr/>
        </p:nvSpPr>
        <p:spPr>
          <a:xfrm>
            <a:off x="6981825" y="3714750"/>
            <a:ext cx="9334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latin typeface="黑体" panose="02010609060101010101" pitchFamily="49" charset="-122"/>
                <a:ea typeface="黑体" pitchFamily="49" charset="-122"/>
              </a:rPr>
              <a:t>1</a:t>
            </a: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26692" name="Oval 225"/>
          <p:cNvSpPr/>
          <p:nvPr/>
        </p:nvSpPr>
        <p:spPr>
          <a:xfrm>
            <a:off x="6129338" y="3906838"/>
            <a:ext cx="173037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6693" name="Oval 226"/>
          <p:cNvSpPr/>
          <p:nvPr/>
        </p:nvSpPr>
        <p:spPr>
          <a:xfrm>
            <a:off x="6140450" y="2228850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6694" name="Oval 227"/>
          <p:cNvSpPr/>
          <p:nvPr/>
        </p:nvSpPr>
        <p:spPr>
          <a:xfrm>
            <a:off x="6142038" y="2827338"/>
            <a:ext cx="173037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6695" name="Oval 228"/>
          <p:cNvSpPr/>
          <p:nvPr/>
        </p:nvSpPr>
        <p:spPr>
          <a:xfrm>
            <a:off x="6142038" y="3386138"/>
            <a:ext cx="173037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6696" name="Oval 229"/>
          <p:cNvSpPr/>
          <p:nvPr/>
        </p:nvSpPr>
        <p:spPr>
          <a:xfrm>
            <a:off x="6129338" y="3919538"/>
            <a:ext cx="173037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5.55112E-17 L -0.46666 0.14815" ptsTypes="">
                                      <p:cBhvr>
                                        <p:cTn id="37" dur="1000" fill="hold"/>
                                        <p:tgtEl>
                                          <p:spTgt spid="2669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666 0.14815 L 0.00139 5.55112E-17" ptsTypes="">
                                      <p:cBhvr>
                                        <p:cTn id="41" dur="1000" fill="hold"/>
                                        <p:tgtEl>
                                          <p:spTgt spid="2669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1.48148E-06 L -0.25695 -0.05093" ptsTypes="">
                                      <p:cBhvr>
                                        <p:cTn id="59" dur="1000" fill="hold"/>
                                        <p:tgtEl>
                                          <p:spTgt spid="2669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55 -0.04907 L -8.33333E-07 -4.81481E-06" ptsTypes="">
                                      <p:cBhvr>
                                        <p:cTn id="63" dur="1000" fill="hold"/>
                                        <p:tgtEl>
                                          <p:spTgt spid="2669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  <p:cond evt="onBegin" delay="0">
                          <p:tn val="66"/>
                        </p:cond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  <p:cond evt="onBegin" delay="0">
                          <p:tn val="74"/>
                        </p:cond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0 L -0.51042 0.09074" ptsTypes="">
                                      <p:cBhvr>
                                        <p:cTn id="81" dur="1000" fill="hold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  <p:cond evt="onBegin" delay="0">
                          <p:tn val="81"/>
                        </p:cond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041 0.09074 L 0.0007 0" ptsTypes="">
                                      <p:cBhvr>
                                        <p:cTn id="85" dur="1000" fill="hold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  <p:cond evt="onBegin" delay="0">
                          <p:tn val="88"/>
                        </p:cond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  <p:cond evt="onBegin" delay="0">
                          <p:tn val="96"/>
                        </p:cond>
                      </p:stCondLst>
                      <p:childTnLst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2.22222E-06 L -0.21806 0.11944" ptsTypes="">
                                      <p:cBhvr>
                                        <p:cTn id="103" dur="1000" fill="hold"/>
                                        <p:tgtEl>
                                          <p:spTgt spid="2669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  <p:cond evt="onBegin" delay="0">
                          <p:tn val="103"/>
                        </p:cond>
                      </p:stCondLst>
                      <p:childTnLst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05 0.11945 L 0.0007 -0.00092" ptsTypes="">
                                      <p:cBhvr>
                                        <p:cTn id="107" dur="1000" fill="hold"/>
                                        <p:tgtEl>
                                          <p:spTgt spid="2669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6677" grpId="0" animBg="1"/>
      <p:bldP spid="26678" grpId="0" animBg="1"/>
      <p:bldP spid="26680" grpId="0"/>
      <p:bldP spid="26681" grpId="0"/>
      <p:bldP spid="26682" grpId="0"/>
      <p:bldP spid="26683" grpId="0" animBg="1"/>
      <p:bldP spid="26684" grpId="0"/>
      <p:bldP spid="26685" grpId="0"/>
      <p:bldP spid="26686" grpId="0" animBg="1"/>
      <p:bldP spid="26687" grpId="0"/>
      <p:bldP spid="26688" grpId="0"/>
      <p:bldP spid="26689" grpId="0" animBg="1"/>
      <p:bldP spid="26690" grpId="0"/>
      <p:bldP spid="26691" grpId="0"/>
      <p:bldP spid="26692" grpId="0" animBg="1"/>
      <p:bldP spid="26693" grpId="0" animBg="1"/>
      <p:bldP spid="26693" grpId="1" animBg="1"/>
      <p:bldP spid="26693" grpId="2" animBg="1"/>
      <p:bldP spid="26693" grpId="3" animBg="1"/>
      <p:bldP spid="26694" grpId="0" animBg="1"/>
      <p:bldP spid="26694" grpId="1" animBg="1"/>
      <p:bldP spid="26694" grpId="2" animBg="1"/>
      <p:bldP spid="26694" grpId="3" animBg="1"/>
      <p:bldP spid="26695" grpId="0" animBg="1"/>
      <p:bldP spid="26695" grpId="1" animBg="1"/>
      <p:bldP spid="26695" grpId="2" animBg="1"/>
      <p:bldP spid="26695" grpId="3" animBg="1"/>
      <p:bldP spid="26696" grpId="0" animBg="1"/>
      <p:bldP spid="26696" grpId="1" animBg="1"/>
      <p:bldP spid="26696" grpId="2" animBg="1"/>
      <p:bldP spid="26696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/>
          <p:nvPr/>
        </p:nvSpPr>
        <p:spPr>
          <a:xfrm>
            <a:off x="271464" y="403225"/>
            <a:ext cx="2560638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（七）、数对与三角形</a:t>
            </a:r>
          </a:p>
        </p:txBody>
      </p:sp>
      <p:grpSp>
        <p:nvGrpSpPr>
          <p:cNvPr id="27650" name="Group 3"/>
          <p:cNvGrpSpPr/>
          <p:nvPr/>
        </p:nvGrpSpPr>
        <p:grpSpPr>
          <a:xfrm>
            <a:off x="730250" y="1476375"/>
            <a:ext cx="5014913" cy="4186238"/>
            <a:chOff x="2091" y="1313"/>
            <a:chExt cx="3159" cy="2637"/>
          </a:xfrm>
        </p:grpSpPr>
        <p:grpSp>
          <p:nvGrpSpPr>
            <p:cNvPr id="27651" name="Group 4"/>
            <p:cNvGrpSpPr/>
            <p:nvPr/>
          </p:nvGrpSpPr>
          <p:grpSpPr>
            <a:xfrm>
              <a:off x="2379" y="1508"/>
              <a:ext cx="2643" cy="2166"/>
              <a:chOff x="507" y="1212"/>
              <a:chExt cx="2643" cy="2166"/>
            </a:xfrm>
          </p:grpSpPr>
          <p:grpSp>
            <p:nvGrpSpPr>
              <p:cNvPr id="27652" name="Group 5"/>
              <p:cNvGrpSpPr/>
              <p:nvPr/>
            </p:nvGrpSpPr>
            <p:grpSpPr>
              <a:xfrm>
                <a:off x="524" y="1222"/>
                <a:ext cx="2626" cy="2156"/>
                <a:chOff x="601" y="1470"/>
                <a:chExt cx="3175" cy="2156"/>
              </a:xfrm>
            </p:grpSpPr>
            <p:cxnSp>
              <p:nvCxnSpPr>
                <p:cNvPr id="27653" name="Line 6"/>
                <p:cNvCxnSpPr/>
                <p:nvPr/>
              </p:nvCxnSpPr>
              <p:spPr>
                <a:xfrm>
                  <a:off x="601" y="1470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7654" name="Line 7"/>
                <p:cNvCxnSpPr/>
                <p:nvPr/>
              </p:nvCxnSpPr>
              <p:spPr>
                <a:xfrm>
                  <a:off x="601" y="170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7655" name="Line 8"/>
                <p:cNvCxnSpPr/>
                <p:nvPr/>
              </p:nvCxnSpPr>
              <p:spPr>
                <a:xfrm>
                  <a:off x="601" y="194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7656" name="Line 9"/>
                <p:cNvCxnSpPr/>
                <p:nvPr/>
              </p:nvCxnSpPr>
              <p:spPr>
                <a:xfrm>
                  <a:off x="601" y="218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7657" name="Line 10"/>
                <p:cNvCxnSpPr/>
                <p:nvPr/>
              </p:nvCxnSpPr>
              <p:spPr>
                <a:xfrm>
                  <a:off x="601" y="242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7658" name="Line 11"/>
                <p:cNvCxnSpPr/>
                <p:nvPr/>
              </p:nvCxnSpPr>
              <p:spPr>
                <a:xfrm>
                  <a:off x="601" y="266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7659" name="Line 12"/>
                <p:cNvCxnSpPr/>
                <p:nvPr/>
              </p:nvCxnSpPr>
              <p:spPr>
                <a:xfrm>
                  <a:off x="601" y="290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7660" name="Line 13"/>
                <p:cNvCxnSpPr/>
                <p:nvPr/>
              </p:nvCxnSpPr>
              <p:spPr>
                <a:xfrm>
                  <a:off x="601" y="314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7661" name="Line 14"/>
                <p:cNvCxnSpPr/>
                <p:nvPr/>
              </p:nvCxnSpPr>
              <p:spPr>
                <a:xfrm>
                  <a:off x="601" y="338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7662" name="Line 15"/>
                <p:cNvCxnSpPr/>
                <p:nvPr/>
              </p:nvCxnSpPr>
              <p:spPr>
                <a:xfrm>
                  <a:off x="601" y="362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</p:grpSp>
          <p:cxnSp>
            <p:nvCxnSpPr>
              <p:cNvPr id="27663" name="Line 16"/>
              <p:cNvCxnSpPr/>
              <p:nvPr/>
            </p:nvCxnSpPr>
            <p:spPr>
              <a:xfrm rot="5400000">
                <a:off x="158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7664" name="Line 17"/>
              <p:cNvCxnSpPr/>
              <p:nvPr/>
            </p:nvCxnSpPr>
            <p:spPr>
              <a:xfrm rot="5400000">
                <a:off x="134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7665" name="Line 18"/>
              <p:cNvCxnSpPr/>
              <p:nvPr/>
            </p:nvCxnSpPr>
            <p:spPr>
              <a:xfrm rot="5400000">
                <a:off x="110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7666" name="Line 19"/>
              <p:cNvCxnSpPr/>
              <p:nvPr/>
            </p:nvCxnSpPr>
            <p:spPr>
              <a:xfrm rot="5400000">
                <a:off x="86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7667" name="Line 20"/>
              <p:cNvCxnSpPr/>
              <p:nvPr/>
            </p:nvCxnSpPr>
            <p:spPr>
              <a:xfrm rot="5400000">
                <a:off x="62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7668" name="Line 21"/>
              <p:cNvCxnSpPr/>
              <p:nvPr/>
            </p:nvCxnSpPr>
            <p:spPr>
              <a:xfrm rot="5400000">
                <a:off x="38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7669" name="Line 22"/>
              <p:cNvCxnSpPr/>
              <p:nvPr/>
            </p:nvCxnSpPr>
            <p:spPr>
              <a:xfrm rot="5400000">
                <a:off x="14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7670" name="Line 23"/>
              <p:cNvCxnSpPr/>
              <p:nvPr/>
            </p:nvCxnSpPr>
            <p:spPr>
              <a:xfrm rot="5400000">
                <a:off x="-9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7671" name="Line 24"/>
              <p:cNvCxnSpPr/>
              <p:nvPr/>
            </p:nvCxnSpPr>
            <p:spPr>
              <a:xfrm rot="5400000">
                <a:off x="-33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7672" name="Line 25"/>
              <p:cNvCxnSpPr/>
              <p:nvPr/>
            </p:nvCxnSpPr>
            <p:spPr>
              <a:xfrm rot="5400000">
                <a:off x="-57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7673" name="Line 26"/>
              <p:cNvCxnSpPr/>
              <p:nvPr/>
            </p:nvCxnSpPr>
            <p:spPr>
              <a:xfrm rot="5400000">
                <a:off x="2064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7674" name="Line 27"/>
              <p:cNvCxnSpPr/>
              <p:nvPr/>
            </p:nvCxnSpPr>
            <p:spPr>
              <a:xfrm rot="5400000">
                <a:off x="1825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7675" name="Group 28"/>
            <p:cNvGrpSpPr/>
            <p:nvPr/>
          </p:nvGrpSpPr>
          <p:grpSpPr>
            <a:xfrm>
              <a:off x="2378" y="1313"/>
              <a:ext cx="2842" cy="2368"/>
              <a:chOff x="1122" y="977"/>
              <a:chExt cx="2842" cy="2368"/>
            </a:xfrm>
          </p:grpSpPr>
          <p:cxnSp>
            <p:nvCxnSpPr>
              <p:cNvPr id="27676" name="Line 29"/>
              <p:cNvCxnSpPr/>
              <p:nvPr/>
            </p:nvCxnSpPr>
            <p:spPr>
              <a:xfrm flipH="1">
                <a:off x="1127" y="977"/>
                <a:ext cx="0" cy="2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27677" name="Line 30"/>
              <p:cNvCxnSpPr/>
              <p:nvPr/>
            </p:nvCxnSpPr>
            <p:spPr>
              <a:xfrm flipH="1">
                <a:off x="1122" y="3335"/>
                <a:ext cx="2842" cy="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7678" name="Group 31"/>
            <p:cNvGrpSpPr/>
            <p:nvPr/>
          </p:nvGrpSpPr>
          <p:grpSpPr>
            <a:xfrm>
              <a:off x="2091" y="1337"/>
              <a:ext cx="339" cy="2255"/>
              <a:chOff x="210" y="1035"/>
              <a:chExt cx="339" cy="2255"/>
            </a:xfrm>
          </p:grpSpPr>
          <p:sp>
            <p:nvSpPr>
              <p:cNvPr id="27679" name="Text Box 32"/>
              <p:cNvSpPr/>
              <p:nvPr/>
            </p:nvSpPr>
            <p:spPr>
              <a:xfrm>
                <a:off x="210" y="2963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7680" name="Text Box 33"/>
              <p:cNvSpPr/>
              <p:nvPr/>
            </p:nvSpPr>
            <p:spPr>
              <a:xfrm>
                <a:off x="210" y="2722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7681" name="Text Box 34"/>
              <p:cNvSpPr/>
              <p:nvPr/>
            </p:nvSpPr>
            <p:spPr>
              <a:xfrm>
                <a:off x="210" y="2481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7682" name="Text Box 35"/>
              <p:cNvSpPr/>
              <p:nvPr/>
            </p:nvSpPr>
            <p:spPr>
              <a:xfrm>
                <a:off x="210" y="2240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7683" name="Text Box 36"/>
              <p:cNvSpPr/>
              <p:nvPr/>
            </p:nvSpPr>
            <p:spPr>
              <a:xfrm>
                <a:off x="210" y="1999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7684" name="Text Box 37"/>
              <p:cNvSpPr/>
              <p:nvPr/>
            </p:nvSpPr>
            <p:spPr>
              <a:xfrm>
                <a:off x="210" y="175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7685" name="Text Box 38"/>
              <p:cNvSpPr/>
              <p:nvPr/>
            </p:nvSpPr>
            <p:spPr>
              <a:xfrm>
                <a:off x="210" y="1517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7686" name="Text Box 39"/>
              <p:cNvSpPr/>
              <p:nvPr/>
            </p:nvSpPr>
            <p:spPr>
              <a:xfrm>
                <a:off x="210" y="1276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7687" name="Text Box 40"/>
              <p:cNvSpPr/>
              <p:nvPr/>
            </p:nvSpPr>
            <p:spPr>
              <a:xfrm>
                <a:off x="210" y="1035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</p:grpSp>
        <p:grpSp>
          <p:nvGrpSpPr>
            <p:cNvPr id="27688" name="Group 41"/>
            <p:cNvGrpSpPr/>
            <p:nvPr/>
          </p:nvGrpSpPr>
          <p:grpSpPr>
            <a:xfrm>
              <a:off x="2458" y="3618"/>
              <a:ext cx="2792" cy="332"/>
              <a:chOff x="603" y="3338"/>
              <a:chExt cx="2792" cy="332"/>
            </a:xfrm>
          </p:grpSpPr>
          <p:sp>
            <p:nvSpPr>
              <p:cNvPr id="27689" name="Text Box 42"/>
              <p:cNvSpPr/>
              <p:nvPr/>
            </p:nvSpPr>
            <p:spPr>
              <a:xfrm>
                <a:off x="60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7690" name="Text Box 43"/>
              <p:cNvSpPr/>
              <p:nvPr/>
            </p:nvSpPr>
            <p:spPr>
              <a:xfrm>
                <a:off x="84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7691" name="Text Box 44"/>
              <p:cNvSpPr/>
              <p:nvPr/>
            </p:nvSpPr>
            <p:spPr>
              <a:xfrm>
                <a:off x="1082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7692" name="Text Box 45"/>
              <p:cNvSpPr/>
              <p:nvPr/>
            </p:nvSpPr>
            <p:spPr>
              <a:xfrm>
                <a:off x="1321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7693" name="Text Box 46"/>
              <p:cNvSpPr/>
              <p:nvPr/>
            </p:nvSpPr>
            <p:spPr>
              <a:xfrm>
                <a:off x="156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7694" name="Text Box 47"/>
              <p:cNvSpPr/>
              <p:nvPr/>
            </p:nvSpPr>
            <p:spPr>
              <a:xfrm>
                <a:off x="180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7695" name="Text Box 48"/>
              <p:cNvSpPr/>
              <p:nvPr/>
            </p:nvSpPr>
            <p:spPr>
              <a:xfrm>
                <a:off x="2039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7696" name="Text Box 49"/>
              <p:cNvSpPr/>
              <p:nvPr/>
            </p:nvSpPr>
            <p:spPr>
              <a:xfrm>
                <a:off x="2517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  <p:sp>
            <p:nvSpPr>
              <p:cNvPr id="27697" name="Text Box 50"/>
              <p:cNvSpPr/>
              <p:nvPr/>
            </p:nvSpPr>
            <p:spPr>
              <a:xfrm>
                <a:off x="2278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7698" name="Text Box 51"/>
              <p:cNvSpPr/>
              <p:nvPr/>
            </p:nvSpPr>
            <p:spPr>
              <a:xfrm>
                <a:off x="2964" y="3339"/>
                <a:ext cx="431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11</a:t>
                </a:r>
              </a:p>
            </p:txBody>
          </p:sp>
          <p:sp>
            <p:nvSpPr>
              <p:cNvPr id="27699" name="Text Box 52"/>
              <p:cNvSpPr/>
              <p:nvPr/>
            </p:nvSpPr>
            <p:spPr>
              <a:xfrm>
                <a:off x="2677" y="3343"/>
                <a:ext cx="467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10</a:t>
                </a:r>
              </a:p>
            </p:txBody>
          </p:sp>
        </p:grpSp>
        <p:sp>
          <p:nvSpPr>
            <p:cNvPr id="27700" name="Text Box 53"/>
            <p:cNvSpPr/>
            <p:nvPr/>
          </p:nvSpPr>
          <p:spPr>
            <a:xfrm>
              <a:off x="2107" y="3545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0</a:t>
              </a:r>
            </a:p>
          </p:txBody>
        </p:sp>
      </p:grpSp>
      <p:sp>
        <p:nvSpPr>
          <p:cNvPr id="27701" name="Text Box 74"/>
          <p:cNvSpPr/>
          <p:nvPr/>
        </p:nvSpPr>
        <p:spPr>
          <a:xfrm>
            <a:off x="5724525" y="1216025"/>
            <a:ext cx="3203575" cy="1800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    </a:t>
            </a:r>
            <a:r>
              <a:rPr lang="zh-CN" altLang="en-US" sz="280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请你说出一个点，与已知的两个点构成一个等腰三角形。</a:t>
            </a:r>
            <a:endParaRPr lang="en-US" altLang="zh-CN" sz="2800">
              <a:solidFill>
                <a:schemeClr val="bg1"/>
              </a:solidFill>
              <a:latin typeface="黑体" panose="02010609060101010101" pitchFamily="49" charset="-122"/>
              <a:ea typeface="黑体" pitchFamily="49" charset="-122"/>
            </a:endParaRPr>
          </a:p>
        </p:txBody>
      </p:sp>
      <p:sp>
        <p:nvSpPr>
          <p:cNvPr id="27702" name="Oval 76"/>
          <p:cNvSpPr/>
          <p:nvPr/>
        </p:nvSpPr>
        <p:spPr>
          <a:xfrm>
            <a:off x="2632075" y="39862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7703" name="Oval 77"/>
          <p:cNvSpPr/>
          <p:nvPr/>
        </p:nvSpPr>
        <p:spPr>
          <a:xfrm>
            <a:off x="4157663" y="4000500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cxnSp>
        <p:nvCxnSpPr>
          <p:cNvPr id="27704" name="Line 78"/>
          <p:cNvCxnSpPr/>
          <p:nvPr/>
        </p:nvCxnSpPr>
        <p:spPr>
          <a:xfrm flipV="1">
            <a:off x="2700338" y="4076700"/>
            <a:ext cx="1547812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</a:ln>
        </p:spPr>
      </p:cxnSp>
      <p:cxnSp>
        <p:nvCxnSpPr>
          <p:cNvPr id="27705" name="Line 81"/>
          <p:cNvCxnSpPr/>
          <p:nvPr/>
        </p:nvCxnSpPr>
        <p:spPr>
          <a:xfrm flipH="1">
            <a:off x="3467100" y="1752600"/>
            <a:ext cx="0" cy="3479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</p:spPr>
      </p:cxnSp>
      <p:sp>
        <p:nvSpPr>
          <p:cNvPr id="27706" name="Oval 82"/>
          <p:cNvSpPr/>
          <p:nvPr/>
        </p:nvSpPr>
        <p:spPr>
          <a:xfrm>
            <a:off x="3371850" y="24114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7707" name="Oval 83"/>
          <p:cNvSpPr/>
          <p:nvPr/>
        </p:nvSpPr>
        <p:spPr>
          <a:xfrm>
            <a:off x="3371850" y="2933700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7708" name="Oval 84"/>
          <p:cNvSpPr/>
          <p:nvPr/>
        </p:nvSpPr>
        <p:spPr>
          <a:xfrm>
            <a:off x="3371850" y="3455988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7709" name="Oval 86"/>
          <p:cNvSpPr/>
          <p:nvPr/>
        </p:nvSpPr>
        <p:spPr>
          <a:xfrm>
            <a:off x="3371850" y="4498975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7710" name="Oval 87"/>
          <p:cNvSpPr/>
          <p:nvPr/>
        </p:nvSpPr>
        <p:spPr>
          <a:xfrm>
            <a:off x="3359150" y="502126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7711" name="Oval 90"/>
          <p:cNvSpPr/>
          <p:nvPr/>
        </p:nvSpPr>
        <p:spPr>
          <a:xfrm>
            <a:off x="3371850" y="163036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7712" name="Oval 91"/>
          <p:cNvSpPr/>
          <p:nvPr/>
        </p:nvSpPr>
        <p:spPr>
          <a:xfrm>
            <a:off x="3371850" y="215106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7713" name="Oval 92"/>
          <p:cNvSpPr/>
          <p:nvPr/>
        </p:nvSpPr>
        <p:spPr>
          <a:xfrm>
            <a:off x="3371850" y="2673350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7714" name="Oval 93"/>
          <p:cNvSpPr/>
          <p:nvPr/>
        </p:nvSpPr>
        <p:spPr>
          <a:xfrm>
            <a:off x="3371850" y="3194050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7715" name="Oval 94"/>
          <p:cNvSpPr/>
          <p:nvPr/>
        </p:nvSpPr>
        <p:spPr>
          <a:xfrm>
            <a:off x="3371850" y="3716338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7716" name="Oval 95"/>
          <p:cNvSpPr/>
          <p:nvPr/>
        </p:nvSpPr>
        <p:spPr>
          <a:xfrm>
            <a:off x="3371850" y="4238625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7717" name="Oval 96"/>
          <p:cNvSpPr/>
          <p:nvPr/>
        </p:nvSpPr>
        <p:spPr>
          <a:xfrm>
            <a:off x="3371850" y="4759325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7718" name="Oval 80"/>
          <p:cNvSpPr/>
          <p:nvPr/>
        </p:nvSpPr>
        <p:spPr>
          <a:xfrm>
            <a:off x="3371850" y="18907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grpSp>
        <p:nvGrpSpPr>
          <p:cNvPr id="27719" name="Group 104"/>
          <p:cNvGrpSpPr/>
          <p:nvPr/>
        </p:nvGrpSpPr>
        <p:grpSpPr>
          <a:xfrm>
            <a:off x="5713413" y="3148013"/>
            <a:ext cx="3203575" cy="1466850"/>
            <a:chOff x="3599" y="1983"/>
            <a:chExt cx="2018" cy="924"/>
          </a:xfrm>
        </p:grpSpPr>
        <p:sp>
          <p:nvSpPr>
            <p:cNvPr id="27720" name="Text Box 99"/>
            <p:cNvSpPr/>
            <p:nvPr/>
          </p:nvSpPr>
          <p:spPr>
            <a:xfrm>
              <a:off x="3599" y="1983"/>
              <a:ext cx="2018" cy="59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    </a:t>
              </a:r>
              <a:r>
                <a:rPr lang="zh-CN" altLang="en-US" sz="28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这些点的位置可以概括地表示为</a:t>
              </a:r>
              <a:endParaRPr lang="en-US" altLang="zh-CN" sz="280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endParaRPr>
            </a:p>
          </p:txBody>
        </p:sp>
        <p:sp>
          <p:nvSpPr>
            <p:cNvPr id="27721" name="Text Box 100"/>
            <p:cNvSpPr/>
            <p:nvPr/>
          </p:nvSpPr>
          <p:spPr>
            <a:xfrm>
              <a:off x="3616" y="2576"/>
              <a:ext cx="12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   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7722" name="Rectangle 101"/>
            <p:cNvSpPr/>
            <p:nvPr/>
          </p:nvSpPr>
          <p:spPr>
            <a:xfrm>
              <a:off x="4342" y="2580"/>
              <a:ext cx="1148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   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）。</a:t>
              </a:r>
            </a:p>
          </p:txBody>
        </p:sp>
      </p:grpSp>
      <p:sp>
        <p:nvSpPr>
          <p:cNvPr id="27723" name="Rectangle 102"/>
          <p:cNvSpPr/>
          <p:nvPr/>
        </p:nvSpPr>
        <p:spPr>
          <a:xfrm>
            <a:off x="6361113" y="3932238"/>
            <a:ext cx="1822450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dirty="0">
                <a:solidFill>
                  <a:srgbClr val="FFFF00"/>
                </a:solidFill>
                <a:latin typeface="黑体" panose="02010609060101010101" pitchFamily="49" charset="-122"/>
                <a:ea typeface="黑体" pitchFamily="49" charset="-122"/>
              </a:rPr>
              <a:t>6  </a:t>
            </a:r>
            <a:r>
              <a:rPr lang="en-US" altLang="zh-CN" sz="4000" i="1" dirty="0">
                <a:solidFill>
                  <a:srgbClr val="FFFF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x</a:t>
            </a:r>
            <a:endParaRPr lang="zh-CN" altLang="en-US" sz="4000" i="1" dirty="0">
              <a:solidFill>
                <a:srgbClr val="FFFF00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724" name="Text Box 105"/>
          <p:cNvSpPr/>
          <p:nvPr/>
        </p:nvSpPr>
        <p:spPr>
          <a:xfrm>
            <a:off x="6921500" y="4419600"/>
            <a:ext cx="1270000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4000" i="1" dirty="0">
                <a:solidFill>
                  <a:srgbClr val="FFFF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4000" dirty="0">
                <a:solidFill>
                  <a:srgbClr val="FFFF00"/>
                </a:solidFill>
                <a:latin typeface="黑体" panose="02010609060101010101" pitchFamily="49" charset="-122"/>
                <a:ea typeface="黑体" pitchFamily="49" charset="-122"/>
              </a:rPr>
              <a:t>≠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pitchFamily="49" charset="-122"/>
                <a:ea typeface="黑体" pitchFamily="49" charset="-122"/>
              </a:rPr>
              <a:t>3</a:t>
            </a:r>
          </a:p>
        </p:txBody>
      </p:sp>
      <p:grpSp>
        <p:nvGrpSpPr>
          <p:cNvPr id="27725" name="Group 109"/>
          <p:cNvGrpSpPr/>
          <p:nvPr/>
        </p:nvGrpSpPr>
        <p:grpSpPr>
          <a:xfrm>
            <a:off x="5915025" y="4903788"/>
            <a:ext cx="2863850" cy="1433512"/>
            <a:chOff x="3726" y="3089"/>
            <a:chExt cx="1804" cy="903"/>
          </a:xfrm>
        </p:grpSpPr>
        <p:sp>
          <p:nvSpPr>
            <p:cNvPr id="27726" name="Text Box 107"/>
            <p:cNvSpPr/>
            <p:nvPr/>
          </p:nvSpPr>
          <p:spPr>
            <a:xfrm>
              <a:off x="3726" y="3454"/>
              <a:ext cx="1658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 dirty="0">
                  <a:latin typeface="黑体" panose="02010609060101010101" pitchFamily="49" charset="-122"/>
                  <a:ea typeface="黑体" pitchFamily="49" charset="-122"/>
                </a:rPr>
                <a:t>   </a:t>
              </a: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还有吗</a:t>
              </a:r>
              <a:endParaRPr lang="en-US" altLang="zh-CN" sz="4400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endParaRPr>
            </a:p>
          </p:txBody>
        </p:sp>
        <p:sp>
          <p:nvSpPr>
            <p:cNvPr id="27727" name="Rectangle 108"/>
            <p:cNvSpPr/>
            <p:nvPr/>
          </p:nvSpPr>
          <p:spPr>
            <a:xfrm>
              <a:off x="4710" y="3089"/>
              <a:ext cx="820" cy="9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sz="8800" dirty="0"/>
                <a:t>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 fill="hold"/>
                                        <p:tgtEl>
                                          <p:spTgt spid="2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 fill="hold"/>
                                        <p:tgtEl>
                                          <p:spTgt spid="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1" grpId="0"/>
      <p:bldP spid="27706" grpId="0" animBg="1"/>
      <p:bldP spid="27707" grpId="0" animBg="1"/>
      <p:bldP spid="27708" grpId="0" animBg="1"/>
      <p:bldP spid="27709" grpId="0" animBg="1"/>
      <p:bldP spid="27710" grpId="0" animBg="1"/>
      <p:bldP spid="27711" grpId="0" animBg="1"/>
      <p:bldP spid="27712" grpId="0" animBg="1"/>
      <p:bldP spid="27713" grpId="0" animBg="1"/>
      <p:bldP spid="27714" grpId="0" animBg="1"/>
      <p:bldP spid="27715" grpId="0" animBg="1"/>
      <p:bldP spid="27716" grpId="0" animBg="1"/>
      <p:bldP spid="27717" grpId="0" animBg="1"/>
      <p:bldP spid="27718" grpId="0" animBg="1"/>
      <p:bldP spid="27723" grpId="0"/>
      <p:bldP spid="27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/>
          <p:nvPr/>
        </p:nvSpPr>
        <p:spPr>
          <a:xfrm>
            <a:off x="271464" y="403225"/>
            <a:ext cx="2560638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（七）、数对与三角形</a:t>
            </a:r>
          </a:p>
        </p:txBody>
      </p:sp>
      <p:grpSp>
        <p:nvGrpSpPr>
          <p:cNvPr id="28674" name="Group 3"/>
          <p:cNvGrpSpPr/>
          <p:nvPr/>
        </p:nvGrpSpPr>
        <p:grpSpPr>
          <a:xfrm>
            <a:off x="730250" y="1476375"/>
            <a:ext cx="5014913" cy="4186238"/>
            <a:chOff x="2091" y="1313"/>
            <a:chExt cx="3159" cy="2637"/>
          </a:xfrm>
        </p:grpSpPr>
        <p:grpSp>
          <p:nvGrpSpPr>
            <p:cNvPr id="28675" name="Group 4"/>
            <p:cNvGrpSpPr/>
            <p:nvPr/>
          </p:nvGrpSpPr>
          <p:grpSpPr>
            <a:xfrm>
              <a:off x="2379" y="1508"/>
              <a:ext cx="2643" cy="2166"/>
              <a:chOff x="507" y="1212"/>
              <a:chExt cx="2643" cy="2166"/>
            </a:xfrm>
          </p:grpSpPr>
          <p:grpSp>
            <p:nvGrpSpPr>
              <p:cNvPr id="28676" name="Group 5"/>
              <p:cNvGrpSpPr/>
              <p:nvPr/>
            </p:nvGrpSpPr>
            <p:grpSpPr>
              <a:xfrm>
                <a:off x="524" y="1222"/>
                <a:ext cx="2626" cy="2156"/>
                <a:chOff x="601" y="1470"/>
                <a:chExt cx="3175" cy="2156"/>
              </a:xfrm>
            </p:grpSpPr>
            <p:cxnSp>
              <p:nvCxnSpPr>
                <p:cNvPr id="28677" name="Line 6"/>
                <p:cNvCxnSpPr/>
                <p:nvPr/>
              </p:nvCxnSpPr>
              <p:spPr>
                <a:xfrm>
                  <a:off x="601" y="1470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8678" name="Line 7"/>
                <p:cNvCxnSpPr/>
                <p:nvPr/>
              </p:nvCxnSpPr>
              <p:spPr>
                <a:xfrm>
                  <a:off x="601" y="170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8679" name="Line 8"/>
                <p:cNvCxnSpPr/>
                <p:nvPr/>
              </p:nvCxnSpPr>
              <p:spPr>
                <a:xfrm>
                  <a:off x="601" y="194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8680" name="Line 9"/>
                <p:cNvCxnSpPr/>
                <p:nvPr/>
              </p:nvCxnSpPr>
              <p:spPr>
                <a:xfrm>
                  <a:off x="601" y="218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8681" name="Line 10"/>
                <p:cNvCxnSpPr/>
                <p:nvPr/>
              </p:nvCxnSpPr>
              <p:spPr>
                <a:xfrm>
                  <a:off x="601" y="242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8682" name="Line 11"/>
                <p:cNvCxnSpPr/>
                <p:nvPr/>
              </p:nvCxnSpPr>
              <p:spPr>
                <a:xfrm>
                  <a:off x="601" y="266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8683" name="Line 12"/>
                <p:cNvCxnSpPr/>
                <p:nvPr/>
              </p:nvCxnSpPr>
              <p:spPr>
                <a:xfrm>
                  <a:off x="601" y="290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8684" name="Line 13"/>
                <p:cNvCxnSpPr/>
                <p:nvPr/>
              </p:nvCxnSpPr>
              <p:spPr>
                <a:xfrm>
                  <a:off x="601" y="314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8685" name="Line 14"/>
                <p:cNvCxnSpPr/>
                <p:nvPr/>
              </p:nvCxnSpPr>
              <p:spPr>
                <a:xfrm>
                  <a:off x="601" y="338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8686" name="Line 15"/>
                <p:cNvCxnSpPr/>
                <p:nvPr/>
              </p:nvCxnSpPr>
              <p:spPr>
                <a:xfrm>
                  <a:off x="601" y="362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</p:grpSp>
          <p:cxnSp>
            <p:nvCxnSpPr>
              <p:cNvPr id="28687" name="Line 16"/>
              <p:cNvCxnSpPr/>
              <p:nvPr/>
            </p:nvCxnSpPr>
            <p:spPr>
              <a:xfrm rot="5400000">
                <a:off x="158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8688" name="Line 17"/>
              <p:cNvCxnSpPr/>
              <p:nvPr/>
            </p:nvCxnSpPr>
            <p:spPr>
              <a:xfrm rot="5400000">
                <a:off x="134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8689" name="Line 18"/>
              <p:cNvCxnSpPr/>
              <p:nvPr/>
            </p:nvCxnSpPr>
            <p:spPr>
              <a:xfrm rot="5400000">
                <a:off x="110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8690" name="Line 19"/>
              <p:cNvCxnSpPr/>
              <p:nvPr/>
            </p:nvCxnSpPr>
            <p:spPr>
              <a:xfrm rot="5400000">
                <a:off x="86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8691" name="Line 20"/>
              <p:cNvCxnSpPr/>
              <p:nvPr/>
            </p:nvCxnSpPr>
            <p:spPr>
              <a:xfrm rot="5400000">
                <a:off x="62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8692" name="Line 21"/>
              <p:cNvCxnSpPr/>
              <p:nvPr/>
            </p:nvCxnSpPr>
            <p:spPr>
              <a:xfrm rot="5400000">
                <a:off x="38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8693" name="Line 22"/>
              <p:cNvCxnSpPr/>
              <p:nvPr/>
            </p:nvCxnSpPr>
            <p:spPr>
              <a:xfrm rot="5400000">
                <a:off x="14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8694" name="Line 23"/>
              <p:cNvCxnSpPr/>
              <p:nvPr/>
            </p:nvCxnSpPr>
            <p:spPr>
              <a:xfrm rot="5400000">
                <a:off x="-9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8695" name="Line 24"/>
              <p:cNvCxnSpPr/>
              <p:nvPr/>
            </p:nvCxnSpPr>
            <p:spPr>
              <a:xfrm rot="5400000">
                <a:off x="-33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8696" name="Line 25"/>
              <p:cNvCxnSpPr/>
              <p:nvPr/>
            </p:nvCxnSpPr>
            <p:spPr>
              <a:xfrm rot="5400000">
                <a:off x="-57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8697" name="Line 26"/>
              <p:cNvCxnSpPr/>
              <p:nvPr/>
            </p:nvCxnSpPr>
            <p:spPr>
              <a:xfrm rot="5400000">
                <a:off x="2064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8698" name="Line 27"/>
              <p:cNvCxnSpPr/>
              <p:nvPr/>
            </p:nvCxnSpPr>
            <p:spPr>
              <a:xfrm rot="5400000">
                <a:off x="1825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8699" name="Group 28"/>
            <p:cNvGrpSpPr/>
            <p:nvPr/>
          </p:nvGrpSpPr>
          <p:grpSpPr>
            <a:xfrm>
              <a:off x="2378" y="1313"/>
              <a:ext cx="2842" cy="2368"/>
              <a:chOff x="1122" y="977"/>
              <a:chExt cx="2842" cy="2368"/>
            </a:xfrm>
          </p:grpSpPr>
          <p:cxnSp>
            <p:nvCxnSpPr>
              <p:cNvPr id="28700" name="Line 29"/>
              <p:cNvCxnSpPr/>
              <p:nvPr/>
            </p:nvCxnSpPr>
            <p:spPr>
              <a:xfrm flipH="1">
                <a:off x="1127" y="977"/>
                <a:ext cx="0" cy="2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28701" name="Line 30"/>
              <p:cNvCxnSpPr/>
              <p:nvPr/>
            </p:nvCxnSpPr>
            <p:spPr>
              <a:xfrm flipH="1">
                <a:off x="1122" y="3335"/>
                <a:ext cx="2842" cy="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8702" name="Group 31"/>
            <p:cNvGrpSpPr/>
            <p:nvPr/>
          </p:nvGrpSpPr>
          <p:grpSpPr>
            <a:xfrm>
              <a:off x="2091" y="1337"/>
              <a:ext cx="339" cy="2255"/>
              <a:chOff x="210" y="1035"/>
              <a:chExt cx="339" cy="2255"/>
            </a:xfrm>
          </p:grpSpPr>
          <p:sp>
            <p:nvSpPr>
              <p:cNvPr id="28703" name="Text Box 32"/>
              <p:cNvSpPr/>
              <p:nvPr/>
            </p:nvSpPr>
            <p:spPr>
              <a:xfrm>
                <a:off x="210" y="2963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8704" name="Text Box 33"/>
              <p:cNvSpPr/>
              <p:nvPr/>
            </p:nvSpPr>
            <p:spPr>
              <a:xfrm>
                <a:off x="210" y="2722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8705" name="Text Box 34"/>
              <p:cNvSpPr/>
              <p:nvPr/>
            </p:nvSpPr>
            <p:spPr>
              <a:xfrm>
                <a:off x="210" y="2481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8706" name="Text Box 35"/>
              <p:cNvSpPr/>
              <p:nvPr/>
            </p:nvSpPr>
            <p:spPr>
              <a:xfrm>
                <a:off x="210" y="2240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8707" name="Text Box 36"/>
              <p:cNvSpPr/>
              <p:nvPr/>
            </p:nvSpPr>
            <p:spPr>
              <a:xfrm>
                <a:off x="210" y="1999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8708" name="Text Box 37"/>
              <p:cNvSpPr/>
              <p:nvPr/>
            </p:nvSpPr>
            <p:spPr>
              <a:xfrm>
                <a:off x="210" y="175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8709" name="Text Box 38"/>
              <p:cNvSpPr/>
              <p:nvPr/>
            </p:nvSpPr>
            <p:spPr>
              <a:xfrm>
                <a:off x="210" y="1517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8710" name="Text Box 39"/>
              <p:cNvSpPr/>
              <p:nvPr/>
            </p:nvSpPr>
            <p:spPr>
              <a:xfrm>
                <a:off x="210" y="1276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8711" name="Text Box 40"/>
              <p:cNvSpPr/>
              <p:nvPr/>
            </p:nvSpPr>
            <p:spPr>
              <a:xfrm>
                <a:off x="210" y="1035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</p:grpSp>
        <p:grpSp>
          <p:nvGrpSpPr>
            <p:cNvPr id="28712" name="Group 41"/>
            <p:cNvGrpSpPr/>
            <p:nvPr/>
          </p:nvGrpSpPr>
          <p:grpSpPr>
            <a:xfrm>
              <a:off x="2458" y="3618"/>
              <a:ext cx="2792" cy="332"/>
              <a:chOff x="603" y="3338"/>
              <a:chExt cx="2792" cy="332"/>
            </a:xfrm>
          </p:grpSpPr>
          <p:sp>
            <p:nvSpPr>
              <p:cNvPr id="28713" name="Text Box 42"/>
              <p:cNvSpPr/>
              <p:nvPr/>
            </p:nvSpPr>
            <p:spPr>
              <a:xfrm>
                <a:off x="60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8714" name="Text Box 43"/>
              <p:cNvSpPr/>
              <p:nvPr/>
            </p:nvSpPr>
            <p:spPr>
              <a:xfrm>
                <a:off x="84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8715" name="Text Box 44"/>
              <p:cNvSpPr/>
              <p:nvPr/>
            </p:nvSpPr>
            <p:spPr>
              <a:xfrm>
                <a:off x="1082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8716" name="Text Box 45"/>
              <p:cNvSpPr/>
              <p:nvPr/>
            </p:nvSpPr>
            <p:spPr>
              <a:xfrm>
                <a:off x="1321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8717" name="Text Box 46"/>
              <p:cNvSpPr/>
              <p:nvPr/>
            </p:nvSpPr>
            <p:spPr>
              <a:xfrm>
                <a:off x="156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8718" name="Text Box 47"/>
              <p:cNvSpPr/>
              <p:nvPr/>
            </p:nvSpPr>
            <p:spPr>
              <a:xfrm>
                <a:off x="180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8719" name="Text Box 48"/>
              <p:cNvSpPr/>
              <p:nvPr/>
            </p:nvSpPr>
            <p:spPr>
              <a:xfrm>
                <a:off x="2039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8720" name="Text Box 49"/>
              <p:cNvSpPr/>
              <p:nvPr/>
            </p:nvSpPr>
            <p:spPr>
              <a:xfrm>
                <a:off x="2517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  <p:sp>
            <p:nvSpPr>
              <p:cNvPr id="28721" name="Text Box 50"/>
              <p:cNvSpPr/>
              <p:nvPr/>
            </p:nvSpPr>
            <p:spPr>
              <a:xfrm>
                <a:off x="2278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8722" name="Text Box 51"/>
              <p:cNvSpPr/>
              <p:nvPr/>
            </p:nvSpPr>
            <p:spPr>
              <a:xfrm>
                <a:off x="2964" y="3339"/>
                <a:ext cx="431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11</a:t>
                </a:r>
              </a:p>
            </p:txBody>
          </p:sp>
          <p:sp>
            <p:nvSpPr>
              <p:cNvPr id="28723" name="Text Box 52"/>
              <p:cNvSpPr/>
              <p:nvPr/>
            </p:nvSpPr>
            <p:spPr>
              <a:xfrm>
                <a:off x="2677" y="3343"/>
                <a:ext cx="467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10</a:t>
                </a:r>
              </a:p>
            </p:txBody>
          </p:sp>
        </p:grpSp>
        <p:sp>
          <p:nvSpPr>
            <p:cNvPr id="28724" name="Text Box 53"/>
            <p:cNvSpPr/>
            <p:nvPr/>
          </p:nvSpPr>
          <p:spPr>
            <a:xfrm>
              <a:off x="2107" y="3545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0</a:t>
              </a:r>
            </a:p>
          </p:txBody>
        </p:sp>
      </p:grpSp>
      <p:sp>
        <p:nvSpPr>
          <p:cNvPr id="28725" name="Text Box 54"/>
          <p:cNvSpPr/>
          <p:nvPr/>
        </p:nvSpPr>
        <p:spPr>
          <a:xfrm>
            <a:off x="5724525" y="1216025"/>
            <a:ext cx="3203575" cy="1800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    </a:t>
            </a:r>
            <a:r>
              <a:rPr lang="zh-CN" altLang="en-US" sz="280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请你说出一个点，与已知的两个点构成一个等腰三角形。</a:t>
            </a:r>
            <a:endParaRPr lang="en-US" altLang="zh-CN" sz="2800">
              <a:solidFill>
                <a:schemeClr val="bg1"/>
              </a:solidFill>
              <a:latin typeface="黑体" panose="02010609060101010101" pitchFamily="49" charset="-122"/>
              <a:ea typeface="黑体" pitchFamily="49" charset="-122"/>
            </a:endParaRPr>
          </a:p>
        </p:txBody>
      </p:sp>
      <p:sp>
        <p:nvSpPr>
          <p:cNvPr id="28726" name="Oval 55"/>
          <p:cNvSpPr/>
          <p:nvPr/>
        </p:nvSpPr>
        <p:spPr>
          <a:xfrm>
            <a:off x="2632075" y="39862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27" name="Oval 56"/>
          <p:cNvSpPr/>
          <p:nvPr/>
        </p:nvSpPr>
        <p:spPr>
          <a:xfrm>
            <a:off x="4157663" y="4000500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cxnSp>
        <p:nvCxnSpPr>
          <p:cNvPr id="28728" name="Line 57"/>
          <p:cNvCxnSpPr/>
          <p:nvPr/>
        </p:nvCxnSpPr>
        <p:spPr>
          <a:xfrm flipV="1">
            <a:off x="2700338" y="4076700"/>
            <a:ext cx="1547812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</a:ln>
        </p:spPr>
      </p:cxnSp>
      <p:cxnSp>
        <p:nvCxnSpPr>
          <p:cNvPr id="28729" name="Line 58"/>
          <p:cNvCxnSpPr/>
          <p:nvPr/>
        </p:nvCxnSpPr>
        <p:spPr>
          <a:xfrm flipH="1">
            <a:off x="3467100" y="1752600"/>
            <a:ext cx="0" cy="3479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</p:spPr>
      </p:cxnSp>
      <p:sp>
        <p:nvSpPr>
          <p:cNvPr id="28730" name="Oval 59"/>
          <p:cNvSpPr/>
          <p:nvPr/>
        </p:nvSpPr>
        <p:spPr>
          <a:xfrm>
            <a:off x="3371850" y="24114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31" name="Oval 60"/>
          <p:cNvSpPr/>
          <p:nvPr/>
        </p:nvSpPr>
        <p:spPr>
          <a:xfrm>
            <a:off x="3371850" y="2933700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32" name="Oval 61"/>
          <p:cNvSpPr/>
          <p:nvPr/>
        </p:nvSpPr>
        <p:spPr>
          <a:xfrm>
            <a:off x="3371850" y="3455988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33" name="Oval 62"/>
          <p:cNvSpPr/>
          <p:nvPr/>
        </p:nvSpPr>
        <p:spPr>
          <a:xfrm>
            <a:off x="3371850" y="4498975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34" name="Oval 63"/>
          <p:cNvSpPr/>
          <p:nvPr/>
        </p:nvSpPr>
        <p:spPr>
          <a:xfrm>
            <a:off x="3359150" y="502126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35" name="Oval 64"/>
          <p:cNvSpPr/>
          <p:nvPr/>
        </p:nvSpPr>
        <p:spPr>
          <a:xfrm>
            <a:off x="3371850" y="163036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36" name="Oval 65"/>
          <p:cNvSpPr/>
          <p:nvPr/>
        </p:nvSpPr>
        <p:spPr>
          <a:xfrm>
            <a:off x="3371850" y="215106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37" name="Oval 66"/>
          <p:cNvSpPr/>
          <p:nvPr/>
        </p:nvSpPr>
        <p:spPr>
          <a:xfrm>
            <a:off x="3371850" y="2673350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38" name="Oval 67"/>
          <p:cNvSpPr/>
          <p:nvPr/>
        </p:nvSpPr>
        <p:spPr>
          <a:xfrm>
            <a:off x="3371850" y="3194050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39" name="Oval 68"/>
          <p:cNvSpPr/>
          <p:nvPr/>
        </p:nvSpPr>
        <p:spPr>
          <a:xfrm>
            <a:off x="3371850" y="3716338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40" name="Oval 69"/>
          <p:cNvSpPr/>
          <p:nvPr/>
        </p:nvSpPr>
        <p:spPr>
          <a:xfrm>
            <a:off x="3371850" y="4238625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41" name="Oval 70"/>
          <p:cNvSpPr/>
          <p:nvPr/>
        </p:nvSpPr>
        <p:spPr>
          <a:xfrm>
            <a:off x="3371850" y="4759325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42" name="Oval 71"/>
          <p:cNvSpPr/>
          <p:nvPr/>
        </p:nvSpPr>
        <p:spPr>
          <a:xfrm>
            <a:off x="3371850" y="18907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grpSp>
        <p:nvGrpSpPr>
          <p:cNvPr id="28743" name="Group 72"/>
          <p:cNvGrpSpPr/>
          <p:nvPr/>
        </p:nvGrpSpPr>
        <p:grpSpPr>
          <a:xfrm>
            <a:off x="5713413" y="3148013"/>
            <a:ext cx="3203575" cy="1466850"/>
            <a:chOff x="3599" y="1983"/>
            <a:chExt cx="2018" cy="924"/>
          </a:xfrm>
        </p:grpSpPr>
        <p:sp>
          <p:nvSpPr>
            <p:cNvPr id="28744" name="Text Box 73"/>
            <p:cNvSpPr/>
            <p:nvPr/>
          </p:nvSpPr>
          <p:spPr>
            <a:xfrm>
              <a:off x="3599" y="1983"/>
              <a:ext cx="2018" cy="59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    </a:t>
              </a:r>
              <a:r>
                <a:rPr lang="zh-CN" altLang="en-US" sz="28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这些点的位置可以概括地表示为</a:t>
              </a:r>
              <a:endParaRPr lang="en-US" altLang="zh-CN" sz="280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endParaRPr>
            </a:p>
          </p:txBody>
        </p:sp>
        <p:sp>
          <p:nvSpPr>
            <p:cNvPr id="28745" name="Text Box 74"/>
            <p:cNvSpPr/>
            <p:nvPr/>
          </p:nvSpPr>
          <p:spPr>
            <a:xfrm>
              <a:off x="3616" y="2576"/>
              <a:ext cx="12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   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8746" name="Rectangle 75"/>
            <p:cNvSpPr/>
            <p:nvPr/>
          </p:nvSpPr>
          <p:spPr>
            <a:xfrm>
              <a:off x="4342" y="2580"/>
              <a:ext cx="1148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   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）。</a:t>
              </a:r>
            </a:p>
          </p:txBody>
        </p:sp>
      </p:grpSp>
      <p:sp>
        <p:nvSpPr>
          <p:cNvPr id="28747" name="Rectangle 76"/>
          <p:cNvSpPr/>
          <p:nvPr/>
        </p:nvSpPr>
        <p:spPr>
          <a:xfrm>
            <a:off x="6361113" y="3932238"/>
            <a:ext cx="1822450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黑体" panose="02010609060101010101" pitchFamily="49" charset="-122"/>
                <a:ea typeface="黑体" pitchFamily="49" charset="-122"/>
              </a:rPr>
              <a:t>6  </a:t>
            </a:r>
            <a:r>
              <a:rPr lang="en-US" altLang="zh-CN" sz="4000">
                <a:solidFill>
                  <a:srgbClr val="FFFF00"/>
                </a:solidFill>
                <a:latin typeface="黑体" panose="02010609060101010101" pitchFamily="49" charset="-122"/>
                <a:ea typeface="黑体" pitchFamily="49" charset="-122"/>
              </a:rPr>
              <a:t>x</a:t>
            </a:r>
            <a:endParaRPr lang="zh-CN" altLang="en-US" sz="4000">
              <a:solidFill>
                <a:srgbClr val="FFFF00"/>
              </a:solidFill>
              <a:latin typeface="黑体" panose="02010609060101010101" pitchFamily="49" charset="-122"/>
              <a:ea typeface="黑体" pitchFamily="49" charset="-122"/>
            </a:endParaRPr>
          </a:p>
        </p:txBody>
      </p:sp>
      <p:sp>
        <p:nvSpPr>
          <p:cNvPr id="28748" name="Text Box 77"/>
          <p:cNvSpPr/>
          <p:nvPr/>
        </p:nvSpPr>
        <p:spPr>
          <a:xfrm>
            <a:off x="6921500" y="4419600"/>
            <a:ext cx="1270000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4000">
                <a:solidFill>
                  <a:srgbClr val="FFFF00"/>
                </a:solidFill>
                <a:latin typeface="黑体" panose="02010609060101010101" pitchFamily="49" charset="-122"/>
                <a:ea typeface="黑体" pitchFamily="49" charset="-122"/>
              </a:rPr>
              <a:t>x≠</a:t>
            </a:r>
            <a:r>
              <a:rPr lang="en-US" altLang="zh-CN" sz="2800">
                <a:solidFill>
                  <a:srgbClr val="FFFF00"/>
                </a:solidFill>
                <a:latin typeface="黑体" panose="02010609060101010101" pitchFamily="49" charset="-122"/>
                <a:ea typeface="黑体" pitchFamily="49" charset="-122"/>
              </a:rPr>
              <a:t>3</a:t>
            </a:r>
          </a:p>
        </p:txBody>
      </p:sp>
      <p:grpSp>
        <p:nvGrpSpPr>
          <p:cNvPr id="28749" name="Group 78"/>
          <p:cNvGrpSpPr/>
          <p:nvPr/>
        </p:nvGrpSpPr>
        <p:grpSpPr>
          <a:xfrm>
            <a:off x="5915025" y="4903788"/>
            <a:ext cx="2863850" cy="1433512"/>
            <a:chOff x="3726" y="3089"/>
            <a:chExt cx="1804" cy="903"/>
          </a:xfrm>
        </p:grpSpPr>
        <p:sp>
          <p:nvSpPr>
            <p:cNvPr id="28750" name="Text Box 79"/>
            <p:cNvSpPr/>
            <p:nvPr/>
          </p:nvSpPr>
          <p:spPr>
            <a:xfrm>
              <a:off x="3726" y="3454"/>
              <a:ext cx="1658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   </a:t>
              </a:r>
              <a:r>
                <a:rPr lang="zh-CN" altLang="en-US" sz="2800">
                  <a:solidFill>
                    <a:schemeClr val="bg1"/>
                  </a:solidFill>
                  <a:latin typeface="黑体" panose="02010609060101010101" pitchFamily="49" charset="-122"/>
                  <a:ea typeface="黑体" pitchFamily="49" charset="-122"/>
                </a:rPr>
                <a:t>还有吗</a:t>
              </a:r>
              <a:endParaRPr lang="en-US" altLang="zh-CN" sz="440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endParaRPr>
            </a:p>
          </p:txBody>
        </p:sp>
        <p:sp>
          <p:nvSpPr>
            <p:cNvPr id="28751" name="Rectangle 80"/>
            <p:cNvSpPr/>
            <p:nvPr/>
          </p:nvSpPr>
          <p:spPr>
            <a:xfrm>
              <a:off x="4710" y="3089"/>
              <a:ext cx="820" cy="9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sz="8800"/>
                <a:t>？</a:t>
              </a:r>
            </a:p>
          </p:txBody>
        </p:sp>
      </p:grpSp>
      <p:sp>
        <p:nvSpPr>
          <p:cNvPr id="28752" name="Oval 81"/>
          <p:cNvSpPr/>
          <p:nvPr/>
        </p:nvSpPr>
        <p:spPr>
          <a:xfrm>
            <a:off x="2717800" y="2565400"/>
            <a:ext cx="3009900" cy="30099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cxnSp>
        <p:nvCxnSpPr>
          <p:cNvPr id="28753" name="Line 87"/>
          <p:cNvCxnSpPr/>
          <p:nvPr/>
        </p:nvCxnSpPr>
        <p:spPr>
          <a:xfrm rot="19080000" flipV="1">
            <a:off x="2517775" y="3505200"/>
            <a:ext cx="582613" cy="39528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</a:ln>
        </p:spPr>
      </p:cxnSp>
      <p:pic>
        <p:nvPicPr>
          <p:cNvPr id="28754" name="Picture 8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3513" y="4067175"/>
            <a:ext cx="3051175" cy="428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8755" name="Oval 90"/>
          <p:cNvSpPr/>
          <p:nvPr/>
        </p:nvSpPr>
        <p:spPr>
          <a:xfrm>
            <a:off x="2833688" y="3254375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56" name="Oval 92"/>
          <p:cNvSpPr/>
          <p:nvPr/>
        </p:nvSpPr>
        <p:spPr>
          <a:xfrm>
            <a:off x="3101975" y="28813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57" name="Oval 93"/>
          <p:cNvSpPr/>
          <p:nvPr/>
        </p:nvSpPr>
        <p:spPr>
          <a:xfrm>
            <a:off x="4094163" y="2482850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58" name="Oval 94"/>
          <p:cNvSpPr/>
          <p:nvPr/>
        </p:nvSpPr>
        <p:spPr>
          <a:xfrm>
            <a:off x="4743450" y="2624138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59" name="Oval 95"/>
          <p:cNvSpPr/>
          <p:nvPr/>
        </p:nvSpPr>
        <p:spPr>
          <a:xfrm>
            <a:off x="5087938" y="2816225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60" name="Oval 96"/>
          <p:cNvSpPr/>
          <p:nvPr/>
        </p:nvSpPr>
        <p:spPr>
          <a:xfrm>
            <a:off x="4391025" y="25130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61" name="Oval 97"/>
          <p:cNvSpPr/>
          <p:nvPr/>
        </p:nvSpPr>
        <p:spPr>
          <a:xfrm>
            <a:off x="5267325" y="29956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8762" name="Oval 99"/>
          <p:cNvSpPr/>
          <p:nvPr/>
        </p:nvSpPr>
        <p:spPr>
          <a:xfrm>
            <a:off x="5421313" y="3213100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28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 fill="hold"/>
                                        <p:tgtEl>
                                          <p:spTgt spid="2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23" dur="2000" fill="hold"/>
                                        <p:tgtEl>
                                          <p:spTgt spid="28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">
                                      <p:cBhvr>
                                        <p:cTn id="31" dur="2000" fill="hold"/>
                                        <p:tgtEl>
                                          <p:spTgt spid="28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 fill="hold"/>
                                        <p:tgtEl>
                                          <p:spTgt spid="2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52" grpId="0" animBg="1"/>
      <p:bldP spid="28755" grpId="0" animBg="1"/>
      <p:bldP spid="28756" grpId="0" animBg="1"/>
      <p:bldP spid="28757" grpId="0" animBg="1"/>
      <p:bldP spid="28758" grpId="0" animBg="1"/>
      <p:bldP spid="28759" grpId="0" animBg="1"/>
      <p:bldP spid="28760" grpId="0" animBg="1"/>
      <p:bldP spid="28761" grpId="0" animBg="1"/>
      <p:bldP spid="287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/>
          <p:nvPr/>
        </p:nvSpPr>
        <p:spPr>
          <a:xfrm>
            <a:off x="271464" y="403225"/>
            <a:ext cx="2735262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（七）、数对与三角形</a:t>
            </a:r>
          </a:p>
        </p:txBody>
      </p:sp>
      <p:grpSp>
        <p:nvGrpSpPr>
          <p:cNvPr id="29698" name="Group 3"/>
          <p:cNvGrpSpPr/>
          <p:nvPr/>
        </p:nvGrpSpPr>
        <p:grpSpPr>
          <a:xfrm>
            <a:off x="730250" y="1476375"/>
            <a:ext cx="5014913" cy="4186238"/>
            <a:chOff x="2091" y="1313"/>
            <a:chExt cx="3159" cy="2637"/>
          </a:xfrm>
        </p:grpSpPr>
        <p:grpSp>
          <p:nvGrpSpPr>
            <p:cNvPr id="29699" name="Group 4"/>
            <p:cNvGrpSpPr/>
            <p:nvPr/>
          </p:nvGrpSpPr>
          <p:grpSpPr>
            <a:xfrm>
              <a:off x="2379" y="1508"/>
              <a:ext cx="2643" cy="2166"/>
              <a:chOff x="507" y="1212"/>
              <a:chExt cx="2643" cy="2166"/>
            </a:xfrm>
          </p:grpSpPr>
          <p:grpSp>
            <p:nvGrpSpPr>
              <p:cNvPr id="29700" name="Group 5"/>
              <p:cNvGrpSpPr/>
              <p:nvPr/>
            </p:nvGrpSpPr>
            <p:grpSpPr>
              <a:xfrm>
                <a:off x="524" y="1222"/>
                <a:ext cx="2626" cy="2156"/>
                <a:chOff x="601" y="1470"/>
                <a:chExt cx="3175" cy="2156"/>
              </a:xfrm>
            </p:grpSpPr>
            <p:cxnSp>
              <p:nvCxnSpPr>
                <p:cNvPr id="29701" name="Line 6"/>
                <p:cNvCxnSpPr/>
                <p:nvPr/>
              </p:nvCxnSpPr>
              <p:spPr>
                <a:xfrm>
                  <a:off x="601" y="1470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9702" name="Line 7"/>
                <p:cNvCxnSpPr/>
                <p:nvPr/>
              </p:nvCxnSpPr>
              <p:spPr>
                <a:xfrm>
                  <a:off x="601" y="170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9703" name="Line 8"/>
                <p:cNvCxnSpPr/>
                <p:nvPr/>
              </p:nvCxnSpPr>
              <p:spPr>
                <a:xfrm>
                  <a:off x="601" y="1949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9704" name="Line 9"/>
                <p:cNvCxnSpPr/>
                <p:nvPr/>
              </p:nvCxnSpPr>
              <p:spPr>
                <a:xfrm>
                  <a:off x="601" y="218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9705" name="Line 10"/>
                <p:cNvCxnSpPr/>
                <p:nvPr/>
              </p:nvCxnSpPr>
              <p:spPr>
                <a:xfrm>
                  <a:off x="601" y="2428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9706" name="Line 11"/>
                <p:cNvCxnSpPr/>
                <p:nvPr/>
              </p:nvCxnSpPr>
              <p:spPr>
                <a:xfrm>
                  <a:off x="601" y="266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9707" name="Line 12"/>
                <p:cNvCxnSpPr/>
                <p:nvPr/>
              </p:nvCxnSpPr>
              <p:spPr>
                <a:xfrm>
                  <a:off x="601" y="2907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9708" name="Line 13"/>
                <p:cNvCxnSpPr/>
                <p:nvPr/>
              </p:nvCxnSpPr>
              <p:spPr>
                <a:xfrm>
                  <a:off x="601" y="314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9709" name="Line 14"/>
                <p:cNvCxnSpPr/>
                <p:nvPr/>
              </p:nvCxnSpPr>
              <p:spPr>
                <a:xfrm>
                  <a:off x="601" y="338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9710" name="Line 15"/>
                <p:cNvCxnSpPr/>
                <p:nvPr/>
              </p:nvCxnSpPr>
              <p:spPr>
                <a:xfrm>
                  <a:off x="601" y="3626"/>
                  <a:ext cx="31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</p:spPr>
            </p:cxnSp>
          </p:grpSp>
          <p:cxnSp>
            <p:nvCxnSpPr>
              <p:cNvPr id="29711" name="Line 16"/>
              <p:cNvCxnSpPr/>
              <p:nvPr/>
            </p:nvCxnSpPr>
            <p:spPr>
              <a:xfrm rot="5400000">
                <a:off x="158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9712" name="Line 17"/>
              <p:cNvCxnSpPr/>
              <p:nvPr/>
            </p:nvCxnSpPr>
            <p:spPr>
              <a:xfrm rot="5400000">
                <a:off x="134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9713" name="Line 18"/>
              <p:cNvCxnSpPr/>
              <p:nvPr/>
            </p:nvCxnSpPr>
            <p:spPr>
              <a:xfrm rot="5400000">
                <a:off x="1104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9714" name="Line 19"/>
              <p:cNvCxnSpPr/>
              <p:nvPr/>
            </p:nvCxnSpPr>
            <p:spPr>
              <a:xfrm rot="5400000">
                <a:off x="86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9715" name="Line 20"/>
              <p:cNvCxnSpPr/>
              <p:nvPr/>
            </p:nvCxnSpPr>
            <p:spPr>
              <a:xfrm rot="5400000">
                <a:off x="625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9716" name="Line 21"/>
              <p:cNvCxnSpPr/>
              <p:nvPr/>
            </p:nvCxnSpPr>
            <p:spPr>
              <a:xfrm rot="5400000">
                <a:off x="38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9717" name="Line 22"/>
              <p:cNvCxnSpPr/>
              <p:nvPr/>
            </p:nvCxnSpPr>
            <p:spPr>
              <a:xfrm rot="5400000">
                <a:off x="146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9718" name="Line 23"/>
              <p:cNvCxnSpPr/>
              <p:nvPr/>
            </p:nvCxnSpPr>
            <p:spPr>
              <a:xfrm rot="5400000">
                <a:off x="-9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9719" name="Line 24"/>
              <p:cNvCxnSpPr/>
              <p:nvPr/>
            </p:nvCxnSpPr>
            <p:spPr>
              <a:xfrm rot="5400000">
                <a:off x="-33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9720" name="Line 25"/>
              <p:cNvCxnSpPr/>
              <p:nvPr/>
            </p:nvCxnSpPr>
            <p:spPr>
              <a:xfrm rot="5400000">
                <a:off x="-573" y="2292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9721" name="Line 26"/>
              <p:cNvCxnSpPr/>
              <p:nvPr/>
            </p:nvCxnSpPr>
            <p:spPr>
              <a:xfrm rot="5400000">
                <a:off x="2064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  <p:cxnSp>
            <p:nvCxnSpPr>
              <p:cNvPr id="29722" name="Line 27"/>
              <p:cNvCxnSpPr/>
              <p:nvPr/>
            </p:nvCxnSpPr>
            <p:spPr>
              <a:xfrm rot="5400000">
                <a:off x="1825" y="2295"/>
                <a:ext cx="216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9723" name="Group 28"/>
            <p:cNvGrpSpPr/>
            <p:nvPr/>
          </p:nvGrpSpPr>
          <p:grpSpPr>
            <a:xfrm>
              <a:off x="2378" y="1313"/>
              <a:ext cx="2842" cy="2368"/>
              <a:chOff x="1122" y="977"/>
              <a:chExt cx="2842" cy="2368"/>
            </a:xfrm>
          </p:grpSpPr>
          <p:cxnSp>
            <p:nvCxnSpPr>
              <p:cNvPr id="29724" name="Line 29"/>
              <p:cNvCxnSpPr/>
              <p:nvPr/>
            </p:nvCxnSpPr>
            <p:spPr>
              <a:xfrm flipH="1">
                <a:off x="1127" y="977"/>
                <a:ext cx="0" cy="2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29725" name="Line 30"/>
              <p:cNvCxnSpPr/>
              <p:nvPr/>
            </p:nvCxnSpPr>
            <p:spPr>
              <a:xfrm flipH="1">
                <a:off x="1122" y="3335"/>
                <a:ext cx="2842" cy="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</p:grpSp>
        <p:grpSp>
          <p:nvGrpSpPr>
            <p:cNvPr id="29726" name="Group 31"/>
            <p:cNvGrpSpPr/>
            <p:nvPr/>
          </p:nvGrpSpPr>
          <p:grpSpPr>
            <a:xfrm>
              <a:off x="2091" y="1337"/>
              <a:ext cx="339" cy="2255"/>
              <a:chOff x="210" y="1035"/>
              <a:chExt cx="339" cy="2255"/>
            </a:xfrm>
          </p:grpSpPr>
          <p:sp>
            <p:nvSpPr>
              <p:cNvPr id="29727" name="Text Box 32"/>
              <p:cNvSpPr/>
              <p:nvPr/>
            </p:nvSpPr>
            <p:spPr>
              <a:xfrm>
                <a:off x="210" y="2963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9728" name="Text Box 33"/>
              <p:cNvSpPr/>
              <p:nvPr/>
            </p:nvSpPr>
            <p:spPr>
              <a:xfrm>
                <a:off x="210" y="2722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9729" name="Text Box 34"/>
              <p:cNvSpPr/>
              <p:nvPr/>
            </p:nvSpPr>
            <p:spPr>
              <a:xfrm>
                <a:off x="210" y="2481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9730" name="Text Box 35"/>
              <p:cNvSpPr/>
              <p:nvPr/>
            </p:nvSpPr>
            <p:spPr>
              <a:xfrm>
                <a:off x="210" y="2240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9731" name="Text Box 36"/>
              <p:cNvSpPr/>
              <p:nvPr/>
            </p:nvSpPr>
            <p:spPr>
              <a:xfrm>
                <a:off x="210" y="1999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9732" name="Text Box 37"/>
              <p:cNvSpPr/>
              <p:nvPr/>
            </p:nvSpPr>
            <p:spPr>
              <a:xfrm>
                <a:off x="210" y="175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9733" name="Text Box 38"/>
              <p:cNvSpPr/>
              <p:nvPr/>
            </p:nvSpPr>
            <p:spPr>
              <a:xfrm>
                <a:off x="210" y="1517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9734" name="Text Box 39"/>
              <p:cNvSpPr/>
              <p:nvPr/>
            </p:nvSpPr>
            <p:spPr>
              <a:xfrm>
                <a:off x="210" y="1276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9735" name="Text Box 40"/>
              <p:cNvSpPr/>
              <p:nvPr/>
            </p:nvSpPr>
            <p:spPr>
              <a:xfrm>
                <a:off x="210" y="1035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</p:grpSp>
        <p:grpSp>
          <p:nvGrpSpPr>
            <p:cNvPr id="29736" name="Group 41"/>
            <p:cNvGrpSpPr/>
            <p:nvPr/>
          </p:nvGrpSpPr>
          <p:grpSpPr>
            <a:xfrm>
              <a:off x="2458" y="3618"/>
              <a:ext cx="2792" cy="332"/>
              <a:chOff x="603" y="3338"/>
              <a:chExt cx="2792" cy="332"/>
            </a:xfrm>
          </p:grpSpPr>
          <p:sp>
            <p:nvSpPr>
              <p:cNvPr id="29737" name="Text Box 42"/>
              <p:cNvSpPr/>
              <p:nvPr/>
            </p:nvSpPr>
            <p:spPr>
              <a:xfrm>
                <a:off x="60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9738" name="Text Box 43"/>
              <p:cNvSpPr/>
              <p:nvPr/>
            </p:nvSpPr>
            <p:spPr>
              <a:xfrm>
                <a:off x="843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2</a:t>
                </a:r>
              </a:p>
            </p:txBody>
          </p:sp>
          <p:sp>
            <p:nvSpPr>
              <p:cNvPr id="29739" name="Text Box 44"/>
              <p:cNvSpPr/>
              <p:nvPr/>
            </p:nvSpPr>
            <p:spPr>
              <a:xfrm>
                <a:off x="1082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3</a:t>
                </a:r>
              </a:p>
            </p:txBody>
          </p:sp>
          <p:sp>
            <p:nvSpPr>
              <p:cNvPr id="29740" name="Text Box 45"/>
              <p:cNvSpPr/>
              <p:nvPr/>
            </p:nvSpPr>
            <p:spPr>
              <a:xfrm>
                <a:off x="1321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4</a:t>
                </a:r>
              </a:p>
            </p:txBody>
          </p:sp>
          <p:sp>
            <p:nvSpPr>
              <p:cNvPr id="29741" name="Text Box 46"/>
              <p:cNvSpPr/>
              <p:nvPr/>
            </p:nvSpPr>
            <p:spPr>
              <a:xfrm>
                <a:off x="156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5</a:t>
                </a:r>
              </a:p>
            </p:txBody>
          </p:sp>
          <p:sp>
            <p:nvSpPr>
              <p:cNvPr id="29742" name="Text Box 47"/>
              <p:cNvSpPr/>
              <p:nvPr/>
            </p:nvSpPr>
            <p:spPr>
              <a:xfrm>
                <a:off x="1800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6</a:t>
                </a:r>
              </a:p>
            </p:txBody>
          </p:sp>
          <p:sp>
            <p:nvSpPr>
              <p:cNvPr id="29743" name="Text Box 48"/>
              <p:cNvSpPr/>
              <p:nvPr/>
            </p:nvSpPr>
            <p:spPr>
              <a:xfrm>
                <a:off x="2039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7</a:t>
                </a:r>
              </a:p>
            </p:txBody>
          </p:sp>
          <p:sp>
            <p:nvSpPr>
              <p:cNvPr id="29744" name="Text Box 49"/>
              <p:cNvSpPr/>
              <p:nvPr/>
            </p:nvSpPr>
            <p:spPr>
              <a:xfrm>
                <a:off x="2517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9</a:t>
                </a:r>
              </a:p>
            </p:txBody>
          </p:sp>
          <p:sp>
            <p:nvSpPr>
              <p:cNvPr id="29745" name="Text Box 50"/>
              <p:cNvSpPr/>
              <p:nvPr/>
            </p:nvSpPr>
            <p:spPr>
              <a:xfrm>
                <a:off x="2278" y="3338"/>
                <a:ext cx="339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8</a:t>
                </a:r>
              </a:p>
            </p:txBody>
          </p:sp>
          <p:sp>
            <p:nvSpPr>
              <p:cNvPr id="29746" name="Text Box 51"/>
              <p:cNvSpPr/>
              <p:nvPr/>
            </p:nvSpPr>
            <p:spPr>
              <a:xfrm>
                <a:off x="2964" y="3339"/>
                <a:ext cx="431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11</a:t>
                </a:r>
              </a:p>
            </p:txBody>
          </p:sp>
          <p:sp>
            <p:nvSpPr>
              <p:cNvPr id="29747" name="Text Box 52"/>
              <p:cNvSpPr/>
              <p:nvPr/>
            </p:nvSpPr>
            <p:spPr>
              <a:xfrm>
                <a:off x="2677" y="3343"/>
                <a:ext cx="467" cy="32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>
                    <a:latin typeface="黑体" panose="02010609060101010101" pitchFamily="49" charset="-122"/>
                    <a:ea typeface="黑体" pitchFamily="49" charset="-122"/>
                  </a:rPr>
                  <a:t>10</a:t>
                </a:r>
              </a:p>
            </p:txBody>
          </p:sp>
        </p:grpSp>
        <p:sp>
          <p:nvSpPr>
            <p:cNvPr id="29748" name="Text Box 53"/>
            <p:cNvSpPr/>
            <p:nvPr/>
          </p:nvSpPr>
          <p:spPr>
            <a:xfrm>
              <a:off x="2107" y="3545"/>
              <a:ext cx="339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0</a:t>
              </a:r>
            </a:p>
          </p:txBody>
        </p:sp>
      </p:grpSp>
      <p:sp>
        <p:nvSpPr>
          <p:cNvPr id="29749" name="Text Box 54"/>
          <p:cNvSpPr/>
          <p:nvPr/>
        </p:nvSpPr>
        <p:spPr>
          <a:xfrm>
            <a:off x="5724525" y="1216025"/>
            <a:ext cx="3203575" cy="1800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latin typeface="黑体" panose="02010609060101010101" pitchFamily="49" charset="-122"/>
                <a:ea typeface="黑体" pitchFamily="49" charset="-122"/>
              </a:rPr>
              <a:t>    请你说出一个点，与已知的两个点构成一个等腰三角形。</a:t>
            </a:r>
            <a:endParaRPr lang="en-US" altLang="zh-CN" sz="2800">
              <a:latin typeface="黑体" panose="02010609060101010101" pitchFamily="49" charset="-122"/>
              <a:ea typeface="黑体" pitchFamily="49" charset="-122"/>
            </a:endParaRPr>
          </a:p>
        </p:txBody>
      </p:sp>
      <p:sp>
        <p:nvSpPr>
          <p:cNvPr id="29750" name="Oval 55"/>
          <p:cNvSpPr/>
          <p:nvPr/>
        </p:nvSpPr>
        <p:spPr>
          <a:xfrm>
            <a:off x="2632075" y="39862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51" name="Oval 56"/>
          <p:cNvSpPr/>
          <p:nvPr/>
        </p:nvSpPr>
        <p:spPr>
          <a:xfrm>
            <a:off x="4157663" y="4000500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cxnSp>
        <p:nvCxnSpPr>
          <p:cNvPr id="29752" name="Line 57"/>
          <p:cNvCxnSpPr/>
          <p:nvPr/>
        </p:nvCxnSpPr>
        <p:spPr>
          <a:xfrm flipV="1">
            <a:off x="2700338" y="4076700"/>
            <a:ext cx="1547812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</a:ln>
        </p:spPr>
      </p:cxnSp>
      <p:cxnSp>
        <p:nvCxnSpPr>
          <p:cNvPr id="29753" name="Line 58"/>
          <p:cNvCxnSpPr/>
          <p:nvPr/>
        </p:nvCxnSpPr>
        <p:spPr>
          <a:xfrm flipH="1">
            <a:off x="3467100" y="1752600"/>
            <a:ext cx="0" cy="3479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</p:spPr>
      </p:cxnSp>
      <p:sp>
        <p:nvSpPr>
          <p:cNvPr id="29754" name="Oval 59"/>
          <p:cNvSpPr/>
          <p:nvPr/>
        </p:nvSpPr>
        <p:spPr>
          <a:xfrm>
            <a:off x="3371850" y="24114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55" name="Oval 60"/>
          <p:cNvSpPr/>
          <p:nvPr/>
        </p:nvSpPr>
        <p:spPr>
          <a:xfrm>
            <a:off x="3371850" y="2933700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56" name="Oval 61"/>
          <p:cNvSpPr/>
          <p:nvPr/>
        </p:nvSpPr>
        <p:spPr>
          <a:xfrm>
            <a:off x="3371850" y="3455988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57" name="Oval 62"/>
          <p:cNvSpPr/>
          <p:nvPr/>
        </p:nvSpPr>
        <p:spPr>
          <a:xfrm>
            <a:off x="3371850" y="4498975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58" name="Oval 63"/>
          <p:cNvSpPr/>
          <p:nvPr/>
        </p:nvSpPr>
        <p:spPr>
          <a:xfrm>
            <a:off x="3359150" y="502126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59" name="Oval 64"/>
          <p:cNvSpPr/>
          <p:nvPr/>
        </p:nvSpPr>
        <p:spPr>
          <a:xfrm>
            <a:off x="3371850" y="163036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60" name="Oval 65"/>
          <p:cNvSpPr/>
          <p:nvPr/>
        </p:nvSpPr>
        <p:spPr>
          <a:xfrm>
            <a:off x="3371850" y="215106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61" name="Oval 66"/>
          <p:cNvSpPr/>
          <p:nvPr/>
        </p:nvSpPr>
        <p:spPr>
          <a:xfrm>
            <a:off x="3371850" y="2673350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62" name="Oval 67"/>
          <p:cNvSpPr/>
          <p:nvPr/>
        </p:nvSpPr>
        <p:spPr>
          <a:xfrm>
            <a:off x="3371850" y="3194050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63" name="Oval 68"/>
          <p:cNvSpPr/>
          <p:nvPr/>
        </p:nvSpPr>
        <p:spPr>
          <a:xfrm>
            <a:off x="3371850" y="3716338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64" name="Oval 69"/>
          <p:cNvSpPr/>
          <p:nvPr/>
        </p:nvSpPr>
        <p:spPr>
          <a:xfrm>
            <a:off x="3371850" y="4238625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65" name="Oval 70"/>
          <p:cNvSpPr/>
          <p:nvPr/>
        </p:nvSpPr>
        <p:spPr>
          <a:xfrm>
            <a:off x="3371850" y="4759325"/>
            <a:ext cx="173038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66" name="Oval 71"/>
          <p:cNvSpPr/>
          <p:nvPr/>
        </p:nvSpPr>
        <p:spPr>
          <a:xfrm>
            <a:off x="3371850" y="18907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grpSp>
        <p:nvGrpSpPr>
          <p:cNvPr id="29767" name="Group 72"/>
          <p:cNvGrpSpPr/>
          <p:nvPr/>
        </p:nvGrpSpPr>
        <p:grpSpPr>
          <a:xfrm>
            <a:off x="5713413" y="3148013"/>
            <a:ext cx="3203575" cy="1466850"/>
            <a:chOff x="3599" y="1983"/>
            <a:chExt cx="2018" cy="924"/>
          </a:xfrm>
        </p:grpSpPr>
        <p:sp>
          <p:nvSpPr>
            <p:cNvPr id="29768" name="Text Box 73"/>
            <p:cNvSpPr/>
            <p:nvPr/>
          </p:nvSpPr>
          <p:spPr>
            <a:xfrm>
              <a:off x="3599" y="1983"/>
              <a:ext cx="2018" cy="59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    这些点的位置可以概括地表示为</a:t>
              </a:r>
              <a:endParaRPr lang="en-US" altLang="zh-CN" sz="2800">
                <a:latin typeface="黑体" panose="02010609060101010101" pitchFamily="49" charset="-122"/>
                <a:ea typeface="黑体" pitchFamily="49" charset="-122"/>
              </a:endParaRPr>
            </a:p>
          </p:txBody>
        </p:sp>
        <p:sp>
          <p:nvSpPr>
            <p:cNvPr id="29769" name="Text Box 74"/>
            <p:cNvSpPr/>
            <p:nvPr/>
          </p:nvSpPr>
          <p:spPr>
            <a:xfrm>
              <a:off x="3616" y="2576"/>
              <a:ext cx="12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（</a:t>
              </a: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   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9770" name="Rectangle 75"/>
            <p:cNvSpPr/>
            <p:nvPr/>
          </p:nvSpPr>
          <p:spPr>
            <a:xfrm>
              <a:off x="4342" y="2580"/>
              <a:ext cx="1148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itchFamily="49" charset="-122"/>
                </a:rPr>
                <a:t>   </a:t>
              </a: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）。</a:t>
              </a:r>
            </a:p>
          </p:txBody>
        </p:sp>
      </p:grpSp>
      <p:sp>
        <p:nvSpPr>
          <p:cNvPr id="29771" name="Rectangle 76"/>
          <p:cNvSpPr/>
          <p:nvPr/>
        </p:nvSpPr>
        <p:spPr>
          <a:xfrm>
            <a:off x="6361113" y="3932238"/>
            <a:ext cx="1822450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黑体" panose="02010609060101010101" pitchFamily="49" charset="-122"/>
                <a:ea typeface="黑体" pitchFamily="49" charset="-122"/>
              </a:rPr>
              <a:t>6  </a:t>
            </a:r>
            <a:r>
              <a:rPr lang="en-US" altLang="zh-CN" sz="4000">
                <a:solidFill>
                  <a:srgbClr val="FFFF00"/>
                </a:solidFill>
                <a:latin typeface="黑体" panose="02010609060101010101" pitchFamily="49" charset="-122"/>
                <a:ea typeface="黑体" pitchFamily="49" charset="-122"/>
              </a:rPr>
              <a:t>x</a:t>
            </a:r>
            <a:endParaRPr lang="zh-CN" altLang="en-US" sz="4000">
              <a:solidFill>
                <a:srgbClr val="FFFF00"/>
              </a:solidFill>
              <a:latin typeface="黑体" panose="02010609060101010101" pitchFamily="49" charset="-122"/>
              <a:ea typeface="黑体" pitchFamily="49" charset="-122"/>
            </a:endParaRPr>
          </a:p>
        </p:txBody>
      </p:sp>
      <p:sp>
        <p:nvSpPr>
          <p:cNvPr id="29772" name="Text Box 77"/>
          <p:cNvSpPr/>
          <p:nvPr/>
        </p:nvSpPr>
        <p:spPr>
          <a:xfrm>
            <a:off x="6921500" y="4419600"/>
            <a:ext cx="1270000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4000">
                <a:solidFill>
                  <a:srgbClr val="FFFF00"/>
                </a:solidFill>
                <a:latin typeface="黑体" panose="02010609060101010101" pitchFamily="49" charset="-122"/>
                <a:ea typeface="黑体" pitchFamily="49" charset="-122"/>
              </a:rPr>
              <a:t>x≠</a:t>
            </a:r>
            <a:r>
              <a:rPr lang="en-US" altLang="zh-CN" sz="2800">
                <a:solidFill>
                  <a:srgbClr val="FFFF00"/>
                </a:solidFill>
                <a:latin typeface="黑体" panose="02010609060101010101" pitchFamily="49" charset="-122"/>
                <a:ea typeface="黑体" pitchFamily="49" charset="-122"/>
              </a:rPr>
              <a:t>3</a:t>
            </a:r>
          </a:p>
        </p:txBody>
      </p:sp>
      <p:grpSp>
        <p:nvGrpSpPr>
          <p:cNvPr id="29773" name="Group 78"/>
          <p:cNvGrpSpPr/>
          <p:nvPr/>
        </p:nvGrpSpPr>
        <p:grpSpPr>
          <a:xfrm>
            <a:off x="5915025" y="4903788"/>
            <a:ext cx="2863850" cy="1433512"/>
            <a:chOff x="3726" y="3089"/>
            <a:chExt cx="1804" cy="903"/>
          </a:xfrm>
        </p:grpSpPr>
        <p:sp>
          <p:nvSpPr>
            <p:cNvPr id="29774" name="Text Box 79"/>
            <p:cNvSpPr/>
            <p:nvPr/>
          </p:nvSpPr>
          <p:spPr>
            <a:xfrm>
              <a:off x="3726" y="3454"/>
              <a:ext cx="1658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itchFamily="49" charset="-122"/>
                </a:rPr>
                <a:t>   还有吗</a:t>
              </a:r>
              <a:endParaRPr lang="en-US" altLang="zh-CN" sz="4400">
                <a:latin typeface="黑体" panose="02010609060101010101" pitchFamily="49" charset="-122"/>
                <a:ea typeface="黑体" pitchFamily="49" charset="-122"/>
              </a:endParaRPr>
            </a:p>
          </p:txBody>
        </p:sp>
        <p:sp>
          <p:nvSpPr>
            <p:cNvPr id="29775" name="Rectangle 80"/>
            <p:cNvSpPr/>
            <p:nvPr/>
          </p:nvSpPr>
          <p:spPr>
            <a:xfrm>
              <a:off x="4710" y="3089"/>
              <a:ext cx="820" cy="9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sz="8800"/>
                <a:t>？</a:t>
              </a:r>
            </a:p>
          </p:txBody>
        </p:sp>
      </p:grpSp>
      <p:sp>
        <p:nvSpPr>
          <p:cNvPr id="29776" name="Oval 81"/>
          <p:cNvSpPr/>
          <p:nvPr/>
        </p:nvSpPr>
        <p:spPr>
          <a:xfrm>
            <a:off x="2717800" y="2565400"/>
            <a:ext cx="3009900" cy="30099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77" name="Oval 82"/>
          <p:cNvSpPr/>
          <p:nvPr/>
        </p:nvSpPr>
        <p:spPr>
          <a:xfrm>
            <a:off x="1208088" y="2566988"/>
            <a:ext cx="3009900" cy="30099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78" name="Oval 85"/>
          <p:cNvSpPr/>
          <p:nvPr/>
        </p:nvSpPr>
        <p:spPr>
          <a:xfrm>
            <a:off x="2833688" y="3254375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79" name="Oval 86"/>
          <p:cNvSpPr/>
          <p:nvPr/>
        </p:nvSpPr>
        <p:spPr>
          <a:xfrm>
            <a:off x="3101975" y="28813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80" name="Oval 87"/>
          <p:cNvSpPr/>
          <p:nvPr/>
        </p:nvSpPr>
        <p:spPr>
          <a:xfrm>
            <a:off x="4094163" y="2482850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81" name="Oval 88"/>
          <p:cNvSpPr/>
          <p:nvPr/>
        </p:nvSpPr>
        <p:spPr>
          <a:xfrm>
            <a:off x="4743450" y="2624138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82" name="Oval 89"/>
          <p:cNvSpPr/>
          <p:nvPr/>
        </p:nvSpPr>
        <p:spPr>
          <a:xfrm>
            <a:off x="5087938" y="2816225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83" name="Oval 90"/>
          <p:cNvSpPr/>
          <p:nvPr/>
        </p:nvSpPr>
        <p:spPr>
          <a:xfrm>
            <a:off x="4391025" y="25130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84" name="Oval 91"/>
          <p:cNvSpPr/>
          <p:nvPr/>
        </p:nvSpPr>
        <p:spPr>
          <a:xfrm>
            <a:off x="5267325" y="2995613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85" name="Oval 92"/>
          <p:cNvSpPr/>
          <p:nvPr/>
        </p:nvSpPr>
        <p:spPr>
          <a:xfrm>
            <a:off x="5421313" y="3213100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pic>
        <p:nvPicPr>
          <p:cNvPr id="29786" name="Picture 9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6813" y="4067175"/>
            <a:ext cx="3051175" cy="428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9787" name="Oval 94"/>
          <p:cNvSpPr/>
          <p:nvPr/>
        </p:nvSpPr>
        <p:spPr>
          <a:xfrm>
            <a:off x="3898900" y="3227388"/>
            <a:ext cx="173038" cy="173037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88" name="Oval 95"/>
          <p:cNvSpPr/>
          <p:nvPr/>
        </p:nvSpPr>
        <p:spPr>
          <a:xfrm>
            <a:off x="2605088" y="2466975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89" name="Oval 96"/>
          <p:cNvSpPr/>
          <p:nvPr/>
        </p:nvSpPr>
        <p:spPr>
          <a:xfrm>
            <a:off x="2351088" y="2492375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90" name="Oval 97"/>
          <p:cNvSpPr/>
          <p:nvPr/>
        </p:nvSpPr>
        <p:spPr>
          <a:xfrm>
            <a:off x="1931988" y="2644775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91" name="Oval 98"/>
          <p:cNvSpPr/>
          <p:nvPr/>
        </p:nvSpPr>
        <p:spPr>
          <a:xfrm>
            <a:off x="1690688" y="2809875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92" name="Oval 99"/>
          <p:cNvSpPr/>
          <p:nvPr/>
        </p:nvSpPr>
        <p:spPr>
          <a:xfrm>
            <a:off x="1512888" y="2987675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93" name="Oval 100"/>
          <p:cNvSpPr/>
          <p:nvPr/>
        </p:nvSpPr>
        <p:spPr>
          <a:xfrm>
            <a:off x="1347788" y="3190875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9794" name="Oval 101"/>
          <p:cNvSpPr/>
          <p:nvPr/>
        </p:nvSpPr>
        <p:spPr>
          <a:xfrm>
            <a:off x="1246188" y="3419475"/>
            <a:ext cx="173037" cy="173038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  <p:pic>
        <p:nvPicPr>
          <p:cNvPr id="29795" name="Picture 10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99"/>
              </a:clrFrom>
              <a:clrTo>
                <a:srgbClr val="0000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050" y="1147763"/>
            <a:ext cx="5480050" cy="24939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" dur="20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3" dur="20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6" dur="20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 fill="hold"/>
                                        <p:tgtEl>
                                          <p:spTgt spid="2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77" grpId="0" animBg="1"/>
      <p:bldP spid="29787" grpId="0" animBg="1"/>
      <p:bldP spid="29788" grpId="0" animBg="1"/>
      <p:bldP spid="29789" grpId="0" animBg="1"/>
      <p:bldP spid="29790" grpId="0" animBg="1"/>
      <p:bldP spid="29791" grpId="0" animBg="1"/>
      <p:bldP spid="29792" grpId="0" animBg="1"/>
      <p:bldP spid="29793" grpId="0" animBg="1"/>
      <p:bldP spid="297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/>
          <p:nvPr/>
        </p:nvSpPr>
        <p:spPr>
          <a:xfrm>
            <a:off x="271463" y="403225"/>
            <a:ext cx="3364433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（八）、关于“位置”的学习</a:t>
            </a:r>
          </a:p>
        </p:txBody>
      </p:sp>
      <p:sp>
        <p:nvSpPr>
          <p:cNvPr id="30722" name="Text Box 6"/>
          <p:cNvSpPr/>
          <p:nvPr/>
        </p:nvSpPr>
        <p:spPr>
          <a:xfrm>
            <a:off x="427038" y="1509713"/>
            <a:ext cx="5883275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>
                <a:latin typeface="黑体" panose="02010609060101010101" pitchFamily="49" charset="-122"/>
                <a:ea typeface="黑体" pitchFamily="49" charset="-122"/>
              </a:rPr>
              <a:t>一年级：</a:t>
            </a:r>
            <a:r>
              <a:rPr lang="en-US" altLang="zh-CN">
                <a:latin typeface="黑体" panose="02010609060101010101" pitchFamily="49" charset="-122"/>
                <a:ea typeface="黑体" pitchFamily="49" charset="-122"/>
              </a:rPr>
              <a:t>《</a:t>
            </a:r>
            <a:r>
              <a:rPr lang="zh-CN" altLang="en-US">
                <a:latin typeface="黑体" panose="02010609060101010101" pitchFamily="49" charset="-122"/>
                <a:ea typeface="黑体" pitchFamily="49" charset="-122"/>
              </a:rPr>
              <a:t>位置与顺序</a:t>
            </a:r>
            <a:r>
              <a:rPr lang="en-US" altLang="zh-CN">
                <a:latin typeface="黑体" panose="02010609060101010101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30723" name="Text Box 7"/>
          <p:cNvSpPr/>
          <p:nvPr/>
        </p:nvSpPr>
        <p:spPr>
          <a:xfrm>
            <a:off x="427038" y="3106738"/>
            <a:ext cx="5883275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>
                <a:latin typeface="黑体" panose="02010609060101010101" pitchFamily="49" charset="-122"/>
                <a:ea typeface="黑体" pitchFamily="49" charset="-122"/>
              </a:rPr>
              <a:t>四年级：</a:t>
            </a:r>
            <a:r>
              <a:rPr lang="en-US" altLang="zh-CN">
                <a:latin typeface="黑体" panose="02010609060101010101" pitchFamily="49" charset="-122"/>
                <a:ea typeface="黑体" pitchFamily="49" charset="-122"/>
              </a:rPr>
              <a:t>《</a:t>
            </a:r>
            <a:r>
              <a:rPr lang="zh-CN" altLang="en-US">
                <a:latin typeface="黑体" panose="02010609060101010101" pitchFamily="49" charset="-122"/>
                <a:ea typeface="黑体" pitchFamily="49" charset="-122"/>
              </a:rPr>
              <a:t>位置与方向</a:t>
            </a:r>
            <a:r>
              <a:rPr lang="en-US" altLang="zh-CN">
                <a:latin typeface="黑体" panose="02010609060101010101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30724" name="Text Box 8"/>
          <p:cNvSpPr/>
          <p:nvPr/>
        </p:nvSpPr>
        <p:spPr>
          <a:xfrm>
            <a:off x="427038" y="4703763"/>
            <a:ext cx="7026275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>
                <a:latin typeface="黑体" panose="02010609060101010101" pitchFamily="49" charset="-122"/>
                <a:ea typeface="黑体" pitchFamily="49" charset="-122"/>
              </a:rPr>
              <a:t>五年级：</a:t>
            </a:r>
            <a:r>
              <a:rPr lang="en-US" altLang="zh-CN">
                <a:latin typeface="黑体" panose="02010609060101010101" pitchFamily="49" charset="-122"/>
                <a:ea typeface="黑体" pitchFamily="49" charset="-122"/>
              </a:rPr>
              <a:t>《</a:t>
            </a:r>
            <a:r>
              <a:rPr lang="zh-CN" altLang="en-US">
                <a:latin typeface="黑体" panose="02010609060101010101" pitchFamily="49" charset="-122"/>
                <a:ea typeface="黑体" pitchFamily="49" charset="-122"/>
              </a:rPr>
              <a:t>位置</a:t>
            </a:r>
            <a:r>
              <a:rPr lang="en-US" altLang="zh-CN">
                <a:latin typeface="黑体" panose="02010609060101010101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30725" name="Text Box 9"/>
          <p:cNvSpPr/>
          <p:nvPr/>
        </p:nvSpPr>
        <p:spPr>
          <a:xfrm>
            <a:off x="1355725" y="2168525"/>
            <a:ext cx="5883275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认识上下、前后、左右</a:t>
            </a:r>
            <a:endParaRPr lang="en-US" altLang="zh-CN">
              <a:latin typeface="宋体" pitchFamily="2" charset="-122"/>
            </a:endParaRPr>
          </a:p>
        </p:txBody>
      </p:sp>
      <p:sp>
        <p:nvSpPr>
          <p:cNvPr id="30726" name="Text Box 10"/>
          <p:cNvSpPr/>
          <p:nvPr/>
        </p:nvSpPr>
        <p:spPr>
          <a:xfrm>
            <a:off x="1331913" y="3765550"/>
            <a:ext cx="7127875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知道东南西北、偏离角度和距离</a:t>
            </a:r>
            <a:endParaRPr lang="en-US" altLang="zh-CN">
              <a:latin typeface="宋体" pitchFamily="2" charset="-122"/>
            </a:endParaRPr>
          </a:p>
        </p:txBody>
      </p:sp>
      <p:sp>
        <p:nvSpPr>
          <p:cNvPr id="30727" name="Text Box 12"/>
          <p:cNvSpPr/>
          <p:nvPr/>
        </p:nvSpPr>
        <p:spPr>
          <a:xfrm>
            <a:off x="1333500" y="5362575"/>
            <a:ext cx="7127875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掌握用数对确定位置的方法</a:t>
            </a:r>
          </a:p>
        </p:txBody>
      </p:sp>
      <p:sp>
        <p:nvSpPr>
          <p:cNvPr id="30728" name="Text Box 13"/>
          <p:cNvSpPr/>
          <p:nvPr/>
        </p:nvSpPr>
        <p:spPr>
          <a:xfrm>
            <a:off x="5868988" y="1487488"/>
            <a:ext cx="2174875" cy="617537"/>
          </a:xfrm>
          <a:prstGeom prst="rect">
            <a:avLst/>
          </a:prstGeom>
          <a:solidFill>
            <a:srgbClr val="FFFF00">
              <a:alpha val="87842"/>
            </a:srgbClr>
          </a:solidFill>
          <a:ln w="38100">
            <a:solidFill>
              <a:srgbClr val="FF0000"/>
            </a:solidFill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itchFamily="49" charset="-122"/>
              </a:rPr>
              <a:t>基础知识</a:t>
            </a:r>
          </a:p>
        </p:txBody>
      </p:sp>
      <p:sp>
        <p:nvSpPr>
          <p:cNvPr id="30729" name="Text Box 14"/>
          <p:cNvSpPr/>
          <p:nvPr/>
        </p:nvSpPr>
        <p:spPr>
          <a:xfrm>
            <a:off x="5868988" y="3076575"/>
            <a:ext cx="2174875" cy="617538"/>
          </a:xfrm>
          <a:prstGeom prst="rect">
            <a:avLst/>
          </a:prstGeom>
          <a:solidFill>
            <a:srgbClr val="FFFF00">
              <a:alpha val="87842"/>
            </a:srgbClr>
          </a:solidFill>
          <a:ln w="38100">
            <a:solidFill>
              <a:srgbClr val="FF0000"/>
            </a:solidFill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itchFamily="49" charset="-122"/>
              </a:rPr>
              <a:t>极坐标系</a:t>
            </a:r>
          </a:p>
        </p:txBody>
      </p:sp>
      <p:sp>
        <p:nvSpPr>
          <p:cNvPr id="30730" name="Text Box 15"/>
          <p:cNvSpPr/>
          <p:nvPr/>
        </p:nvSpPr>
        <p:spPr>
          <a:xfrm>
            <a:off x="5868988" y="4665663"/>
            <a:ext cx="2911475" cy="617537"/>
          </a:xfrm>
          <a:prstGeom prst="rect">
            <a:avLst/>
          </a:prstGeom>
          <a:solidFill>
            <a:srgbClr val="FFFF00">
              <a:alpha val="87842"/>
            </a:srgbClr>
          </a:solidFill>
          <a:ln w="38100">
            <a:solidFill>
              <a:srgbClr val="FF0000"/>
            </a:solidFill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itchFamily="49" charset="-122"/>
              </a:rPr>
              <a:t>直角坐标系</a:t>
            </a:r>
          </a:p>
        </p:txBody>
      </p:sp>
      <p:pic>
        <p:nvPicPr>
          <p:cNvPr id="30731" name="Picture 17"/>
          <p:cNvPicPr>
            <a:picLocks noChangeAspect="1"/>
          </p:cNvPicPr>
          <p:nvPr/>
        </p:nvPicPr>
        <p:blipFill>
          <a:blip r:embed="rId2">
            <a:lum bright="-12000" contrast="24000"/>
          </a:blip>
          <a:stretch>
            <a:fillRect/>
          </a:stretch>
        </p:blipFill>
        <p:spPr>
          <a:xfrm>
            <a:off x="1162050" y="1008063"/>
            <a:ext cx="5676900" cy="3678237"/>
          </a:xfrm>
          <a:prstGeom prst="rect">
            <a:avLst/>
          </a:prstGeom>
          <a:noFill/>
          <a:ln w="76200">
            <a:solidFill>
              <a:srgbClr val="080808"/>
            </a:solidFill>
            <a:miter lim="800000"/>
          </a:ln>
        </p:spPr>
      </p:pic>
      <p:pic>
        <p:nvPicPr>
          <p:cNvPr id="30732" name="Picture 18"/>
          <p:cNvPicPr>
            <a:picLocks noChangeAspect="1"/>
          </p:cNvPicPr>
          <p:nvPr/>
        </p:nvPicPr>
        <p:blipFill>
          <a:blip r:embed="rId3">
            <a:lum bright="-12000" contrast="30000"/>
          </a:blip>
          <a:stretch>
            <a:fillRect/>
          </a:stretch>
        </p:blipFill>
        <p:spPr>
          <a:xfrm>
            <a:off x="1881188" y="1622425"/>
            <a:ext cx="5897562" cy="3844925"/>
          </a:xfrm>
          <a:prstGeom prst="rect">
            <a:avLst/>
          </a:prstGeom>
          <a:noFill/>
          <a:ln w="76200">
            <a:solidFill>
              <a:srgbClr val="080808"/>
            </a:solidFill>
            <a:miter lim="800000"/>
          </a:ln>
        </p:spPr>
      </p:pic>
      <p:pic>
        <p:nvPicPr>
          <p:cNvPr id="30733" name="Picture 20"/>
          <p:cNvPicPr>
            <a:picLocks noChangeAspect="1"/>
          </p:cNvPicPr>
          <p:nvPr/>
        </p:nvPicPr>
        <p:blipFill>
          <a:blip r:embed="rId4">
            <a:lum bright="-6000" contrast="12000"/>
          </a:blip>
          <a:stretch>
            <a:fillRect/>
          </a:stretch>
        </p:blipFill>
        <p:spPr>
          <a:xfrm>
            <a:off x="2566988" y="2305050"/>
            <a:ext cx="6089650" cy="3757613"/>
          </a:xfrm>
          <a:prstGeom prst="rect">
            <a:avLst/>
          </a:prstGeom>
          <a:noFill/>
          <a:ln w="76200">
            <a:solidFill>
              <a:srgbClr val="080808"/>
            </a:solidFill>
            <a:miter lim="800000"/>
          </a:ln>
        </p:spPr>
      </p:pic>
      <p:pic>
        <p:nvPicPr>
          <p:cNvPr id="30734" name="Picture 21"/>
          <p:cNvPicPr>
            <a:picLocks noChangeAspect="1"/>
          </p:cNvPicPr>
          <p:nvPr/>
        </p:nvPicPr>
        <p:blipFill>
          <a:blip r:embed="rId5">
            <a:lum bright="-6000" contrast="24000"/>
          </a:blip>
          <a:stretch>
            <a:fillRect/>
          </a:stretch>
        </p:blipFill>
        <p:spPr>
          <a:xfrm>
            <a:off x="852488" y="1546225"/>
            <a:ext cx="6600825" cy="4249738"/>
          </a:xfrm>
          <a:prstGeom prst="rect">
            <a:avLst/>
          </a:prstGeom>
          <a:noFill/>
          <a:ln w="76200">
            <a:solidFill>
              <a:srgbClr val="080808"/>
            </a:solidFill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 fill="hold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 fill="hold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 fill="hold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 fill="hold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 fill="hold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 fill="hold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 fill="hold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24" grpId="0"/>
      <p:bldP spid="30725" grpId="0"/>
      <p:bldP spid="30726" grpId="0"/>
      <p:bldP spid="30727" grpId="0"/>
      <p:bldP spid="30728" grpId="0" animBg="1"/>
      <p:bldP spid="30729" grpId="0" animBg="1"/>
      <p:bldP spid="307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831"/>
          <p:cNvGrpSpPr/>
          <p:nvPr/>
        </p:nvGrpSpPr>
        <p:grpSpPr>
          <a:xfrm>
            <a:off x="1319213" y="1751013"/>
            <a:ext cx="5106987" cy="962025"/>
            <a:chOff x="136" y="2921"/>
            <a:chExt cx="3217" cy="606"/>
          </a:xfrm>
        </p:grpSpPr>
        <p:grpSp>
          <p:nvGrpSpPr>
            <p:cNvPr id="31746" name="Group 832"/>
            <p:cNvGrpSpPr/>
            <p:nvPr/>
          </p:nvGrpSpPr>
          <p:grpSpPr>
            <a:xfrm>
              <a:off x="377" y="2943"/>
              <a:ext cx="2633" cy="329"/>
              <a:chOff x="1391" y="2051"/>
              <a:chExt cx="2633" cy="329"/>
            </a:xfrm>
          </p:grpSpPr>
          <p:grpSp>
            <p:nvGrpSpPr>
              <p:cNvPr id="31747" name="Group 833"/>
              <p:cNvGrpSpPr/>
              <p:nvPr/>
            </p:nvGrpSpPr>
            <p:grpSpPr>
              <a:xfrm>
                <a:off x="3740" y="2051"/>
                <a:ext cx="284" cy="324"/>
                <a:chOff x="942" y="870"/>
                <a:chExt cx="588" cy="588"/>
              </a:xfrm>
            </p:grpSpPr>
            <p:sp>
              <p:nvSpPr>
                <p:cNvPr id="31748" name="Oval 834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49" name="Oval 835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50" name="Oval 836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751" name="Group 837"/>
              <p:cNvGrpSpPr/>
              <p:nvPr/>
            </p:nvGrpSpPr>
            <p:grpSpPr>
              <a:xfrm>
                <a:off x="1418" y="2051"/>
                <a:ext cx="284" cy="324"/>
                <a:chOff x="942" y="870"/>
                <a:chExt cx="588" cy="588"/>
              </a:xfrm>
            </p:grpSpPr>
            <p:sp>
              <p:nvSpPr>
                <p:cNvPr id="31752" name="Oval 838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53" name="Oval 839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54" name="Oval 840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755" name="Group 841"/>
              <p:cNvGrpSpPr/>
              <p:nvPr/>
            </p:nvGrpSpPr>
            <p:grpSpPr>
              <a:xfrm>
                <a:off x="1708" y="2051"/>
                <a:ext cx="284" cy="324"/>
                <a:chOff x="942" y="870"/>
                <a:chExt cx="588" cy="588"/>
              </a:xfrm>
            </p:grpSpPr>
            <p:sp>
              <p:nvSpPr>
                <p:cNvPr id="31756" name="Oval 842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57" name="Oval 843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58" name="Oval 844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759" name="Group 845"/>
              <p:cNvGrpSpPr/>
              <p:nvPr/>
            </p:nvGrpSpPr>
            <p:grpSpPr>
              <a:xfrm>
                <a:off x="1998" y="2051"/>
                <a:ext cx="284" cy="324"/>
                <a:chOff x="942" y="870"/>
                <a:chExt cx="588" cy="588"/>
              </a:xfrm>
            </p:grpSpPr>
            <p:sp>
              <p:nvSpPr>
                <p:cNvPr id="31760" name="Oval 846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61" name="Oval 847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62" name="Oval 848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763" name="Group 849"/>
              <p:cNvGrpSpPr/>
              <p:nvPr/>
            </p:nvGrpSpPr>
            <p:grpSpPr>
              <a:xfrm>
                <a:off x="2288" y="2051"/>
                <a:ext cx="284" cy="324"/>
                <a:chOff x="942" y="870"/>
                <a:chExt cx="588" cy="588"/>
              </a:xfrm>
            </p:grpSpPr>
            <p:sp>
              <p:nvSpPr>
                <p:cNvPr id="31764" name="Oval 850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65" name="Oval 851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66" name="Oval 852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767" name="Group 853"/>
              <p:cNvGrpSpPr/>
              <p:nvPr/>
            </p:nvGrpSpPr>
            <p:grpSpPr>
              <a:xfrm>
                <a:off x="2579" y="2051"/>
                <a:ext cx="284" cy="324"/>
                <a:chOff x="942" y="870"/>
                <a:chExt cx="588" cy="588"/>
              </a:xfrm>
            </p:grpSpPr>
            <p:sp>
              <p:nvSpPr>
                <p:cNvPr id="31768" name="Oval 854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69" name="Oval 855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70" name="Oval 856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771" name="Group 857"/>
              <p:cNvGrpSpPr/>
              <p:nvPr/>
            </p:nvGrpSpPr>
            <p:grpSpPr>
              <a:xfrm>
                <a:off x="3159" y="2051"/>
                <a:ext cx="284" cy="324"/>
                <a:chOff x="942" y="870"/>
                <a:chExt cx="588" cy="588"/>
              </a:xfrm>
            </p:grpSpPr>
            <p:sp>
              <p:nvSpPr>
                <p:cNvPr id="31772" name="Oval 858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73" name="Oval 859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74" name="Oval 860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775" name="Group 861"/>
              <p:cNvGrpSpPr/>
              <p:nvPr/>
            </p:nvGrpSpPr>
            <p:grpSpPr>
              <a:xfrm>
                <a:off x="3449" y="2051"/>
                <a:ext cx="284" cy="324"/>
                <a:chOff x="942" y="870"/>
                <a:chExt cx="588" cy="588"/>
              </a:xfrm>
            </p:grpSpPr>
            <p:sp>
              <p:nvSpPr>
                <p:cNvPr id="31776" name="Oval 862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77" name="Oval 863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78" name="Oval 864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779" name="Group 865"/>
              <p:cNvGrpSpPr/>
              <p:nvPr/>
            </p:nvGrpSpPr>
            <p:grpSpPr>
              <a:xfrm>
                <a:off x="2869" y="2051"/>
                <a:ext cx="284" cy="324"/>
                <a:chOff x="942" y="870"/>
                <a:chExt cx="588" cy="588"/>
              </a:xfrm>
            </p:grpSpPr>
            <p:sp>
              <p:nvSpPr>
                <p:cNvPr id="31780" name="Oval 866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81" name="Oval 867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82" name="Oval 868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783" name="Group 869"/>
              <p:cNvGrpSpPr/>
              <p:nvPr/>
            </p:nvGrpSpPr>
            <p:grpSpPr>
              <a:xfrm>
                <a:off x="1391" y="2056"/>
                <a:ext cx="284" cy="324"/>
                <a:chOff x="942" y="870"/>
                <a:chExt cx="588" cy="588"/>
              </a:xfrm>
            </p:grpSpPr>
            <p:sp>
              <p:nvSpPr>
                <p:cNvPr id="31784" name="Oval 870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85" name="Oval 871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86" name="Oval 872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787" name="Group 873"/>
              <p:cNvGrpSpPr/>
              <p:nvPr/>
            </p:nvGrpSpPr>
            <p:grpSpPr>
              <a:xfrm>
                <a:off x="1681" y="2056"/>
                <a:ext cx="284" cy="324"/>
                <a:chOff x="942" y="870"/>
                <a:chExt cx="588" cy="588"/>
              </a:xfrm>
            </p:grpSpPr>
            <p:sp>
              <p:nvSpPr>
                <p:cNvPr id="31788" name="Oval 874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89" name="Oval 875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90" name="Oval 876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791" name="Group 877"/>
              <p:cNvGrpSpPr/>
              <p:nvPr/>
            </p:nvGrpSpPr>
            <p:grpSpPr>
              <a:xfrm>
                <a:off x="1971" y="2056"/>
                <a:ext cx="284" cy="324"/>
                <a:chOff x="942" y="870"/>
                <a:chExt cx="588" cy="588"/>
              </a:xfrm>
            </p:grpSpPr>
            <p:sp>
              <p:nvSpPr>
                <p:cNvPr id="31792" name="Oval 878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93" name="Oval 879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94" name="Oval 880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795" name="Group 881"/>
              <p:cNvGrpSpPr/>
              <p:nvPr/>
            </p:nvGrpSpPr>
            <p:grpSpPr>
              <a:xfrm>
                <a:off x="2261" y="2056"/>
                <a:ext cx="284" cy="324"/>
                <a:chOff x="942" y="870"/>
                <a:chExt cx="588" cy="588"/>
              </a:xfrm>
            </p:grpSpPr>
            <p:sp>
              <p:nvSpPr>
                <p:cNvPr id="31796" name="Oval 882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97" name="Oval 883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798" name="Oval 884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799" name="Group 885"/>
              <p:cNvGrpSpPr/>
              <p:nvPr/>
            </p:nvGrpSpPr>
            <p:grpSpPr>
              <a:xfrm>
                <a:off x="2552" y="2056"/>
                <a:ext cx="284" cy="324"/>
                <a:chOff x="942" y="870"/>
                <a:chExt cx="588" cy="588"/>
              </a:xfrm>
            </p:grpSpPr>
            <p:sp>
              <p:nvSpPr>
                <p:cNvPr id="31800" name="Oval 886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01" name="Oval 887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02" name="Oval 888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03" name="Group 889"/>
              <p:cNvGrpSpPr/>
              <p:nvPr/>
            </p:nvGrpSpPr>
            <p:grpSpPr>
              <a:xfrm>
                <a:off x="3132" y="2056"/>
                <a:ext cx="284" cy="324"/>
                <a:chOff x="942" y="870"/>
                <a:chExt cx="588" cy="588"/>
              </a:xfrm>
            </p:grpSpPr>
            <p:sp>
              <p:nvSpPr>
                <p:cNvPr id="31804" name="Oval 890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05" name="Oval 891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06" name="Oval 892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07" name="Group 893"/>
              <p:cNvGrpSpPr/>
              <p:nvPr/>
            </p:nvGrpSpPr>
            <p:grpSpPr>
              <a:xfrm>
                <a:off x="3422" y="2056"/>
                <a:ext cx="284" cy="324"/>
                <a:chOff x="942" y="870"/>
                <a:chExt cx="588" cy="588"/>
              </a:xfrm>
            </p:grpSpPr>
            <p:sp>
              <p:nvSpPr>
                <p:cNvPr id="31808" name="Oval 894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09" name="Oval 895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10" name="Oval 896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11" name="Group 897"/>
              <p:cNvGrpSpPr/>
              <p:nvPr/>
            </p:nvGrpSpPr>
            <p:grpSpPr>
              <a:xfrm>
                <a:off x="2842" y="2056"/>
                <a:ext cx="284" cy="324"/>
                <a:chOff x="942" y="870"/>
                <a:chExt cx="588" cy="588"/>
              </a:xfrm>
            </p:grpSpPr>
            <p:sp>
              <p:nvSpPr>
                <p:cNvPr id="31812" name="Oval 898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13" name="Oval 899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14" name="Oval 900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15" name="Group 901"/>
              <p:cNvGrpSpPr/>
              <p:nvPr/>
            </p:nvGrpSpPr>
            <p:grpSpPr>
              <a:xfrm>
                <a:off x="3713" y="2056"/>
                <a:ext cx="284" cy="324"/>
                <a:chOff x="942" y="870"/>
                <a:chExt cx="588" cy="588"/>
              </a:xfrm>
            </p:grpSpPr>
            <p:sp>
              <p:nvSpPr>
                <p:cNvPr id="31816" name="Oval 902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17" name="Oval 903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18" name="Oval 904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</p:grpSp>
        <p:pic>
          <p:nvPicPr>
            <p:cNvPr id="31819" name="Picture 905" descr="H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A349A4"/>
                </a:clrFrom>
                <a:clrTo>
                  <a:srgbClr val="A349A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6" y="2921"/>
              <a:ext cx="3217" cy="60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grpSp>
        <p:nvGrpSpPr>
          <p:cNvPr id="31820" name="Group 756"/>
          <p:cNvGrpSpPr/>
          <p:nvPr/>
        </p:nvGrpSpPr>
        <p:grpSpPr>
          <a:xfrm>
            <a:off x="1128713" y="2014538"/>
            <a:ext cx="5106987" cy="962025"/>
            <a:chOff x="136" y="2921"/>
            <a:chExt cx="3217" cy="606"/>
          </a:xfrm>
        </p:grpSpPr>
        <p:grpSp>
          <p:nvGrpSpPr>
            <p:cNvPr id="31821" name="Group 757"/>
            <p:cNvGrpSpPr/>
            <p:nvPr/>
          </p:nvGrpSpPr>
          <p:grpSpPr>
            <a:xfrm>
              <a:off x="377" y="2943"/>
              <a:ext cx="2633" cy="329"/>
              <a:chOff x="1391" y="2051"/>
              <a:chExt cx="2633" cy="329"/>
            </a:xfrm>
          </p:grpSpPr>
          <p:grpSp>
            <p:nvGrpSpPr>
              <p:cNvPr id="31822" name="Group 758"/>
              <p:cNvGrpSpPr/>
              <p:nvPr/>
            </p:nvGrpSpPr>
            <p:grpSpPr>
              <a:xfrm>
                <a:off x="3740" y="2051"/>
                <a:ext cx="284" cy="324"/>
                <a:chOff x="942" y="870"/>
                <a:chExt cx="588" cy="588"/>
              </a:xfrm>
            </p:grpSpPr>
            <p:sp>
              <p:nvSpPr>
                <p:cNvPr id="31823" name="Oval 759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24" name="Oval 760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25" name="Oval 761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26" name="Group 762"/>
              <p:cNvGrpSpPr/>
              <p:nvPr/>
            </p:nvGrpSpPr>
            <p:grpSpPr>
              <a:xfrm>
                <a:off x="1418" y="2051"/>
                <a:ext cx="284" cy="324"/>
                <a:chOff x="942" y="870"/>
                <a:chExt cx="588" cy="588"/>
              </a:xfrm>
            </p:grpSpPr>
            <p:sp>
              <p:nvSpPr>
                <p:cNvPr id="31827" name="Oval 763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28" name="Oval 764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29" name="Oval 765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30" name="Group 766"/>
              <p:cNvGrpSpPr/>
              <p:nvPr/>
            </p:nvGrpSpPr>
            <p:grpSpPr>
              <a:xfrm>
                <a:off x="1708" y="2051"/>
                <a:ext cx="284" cy="324"/>
                <a:chOff x="942" y="870"/>
                <a:chExt cx="588" cy="588"/>
              </a:xfrm>
            </p:grpSpPr>
            <p:sp>
              <p:nvSpPr>
                <p:cNvPr id="31831" name="Oval 767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32" name="Oval 768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33" name="Oval 769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34" name="Group 770"/>
              <p:cNvGrpSpPr/>
              <p:nvPr/>
            </p:nvGrpSpPr>
            <p:grpSpPr>
              <a:xfrm>
                <a:off x="1998" y="2051"/>
                <a:ext cx="284" cy="324"/>
                <a:chOff x="942" y="870"/>
                <a:chExt cx="588" cy="588"/>
              </a:xfrm>
            </p:grpSpPr>
            <p:sp>
              <p:nvSpPr>
                <p:cNvPr id="31835" name="Oval 771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36" name="Oval 772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37" name="Oval 773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38" name="Group 774"/>
              <p:cNvGrpSpPr/>
              <p:nvPr/>
            </p:nvGrpSpPr>
            <p:grpSpPr>
              <a:xfrm>
                <a:off x="2288" y="2051"/>
                <a:ext cx="284" cy="324"/>
                <a:chOff x="942" y="870"/>
                <a:chExt cx="588" cy="588"/>
              </a:xfrm>
            </p:grpSpPr>
            <p:sp>
              <p:nvSpPr>
                <p:cNvPr id="31839" name="Oval 775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40" name="Oval 776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41" name="Oval 777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42" name="Group 778"/>
              <p:cNvGrpSpPr/>
              <p:nvPr/>
            </p:nvGrpSpPr>
            <p:grpSpPr>
              <a:xfrm>
                <a:off x="2579" y="2051"/>
                <a:ext cx="284" cy="324"/>
                <a:chOff x="942" y="870"/>
                <a:chExt cx="588" cy="588"/>
              </a:xfrm>
            </p:grpSpPr>
            <p:sp>
              <p:nvSpPr>
                <p:cNvPr id="31843" name="Oval 779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44" name="Oval 780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45" name="Oval 781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46" name="Group 782"/>
              <p:cNvGrpSpPr/>
              <p:nvPr/>
            </p:nvGrpSpPr>
            <p:grpSpPr>
              <a:xfrm>
                <a:off x="3159" y="2051"/>
                <a:ext cx="284" cy="324"/>
                <a:chOff x="942" y="870"/>
                <a:chExt cx="588" cy="588"/>
              </a:xfrm>
            </p:grpSpPr>
            <p:sp>
              <p:nvSpPr>
                <p:cNvPr id="31847" name="Oval 783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48" name="Oval 784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49" name="Oval 785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50" name="Group 786"/>
              <p:cNvGrpSpPr/>
              <p:nvPr/>
            </p:nvGrpSpPr>
            <p:grpSpPr>
              <a:xfrm>
                <a:off x="3449" y="2051"/>
                <a:ext cx="284" cy="324"/>
                <a:chOff x="942" y="870"/>
                <a:chExt cx="588" cy="588"/>
              </a:xfrm>
            </p:grpSpPr>
            <p:sp>
              <p:nvSpPr>
                <p:cNvPr id="31851" name="Oval 787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52" name="Oval 788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53" name="Oval 789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54" name="Group 790"/>
              <p:cNvGrpSpPr/>
              <p:nvPr/>
            </p:nvGrpSpPr>
            <p:grpSpPr>
              <a:xfrm>
                <a:off x="2869" y="2051"/>
                <a:ext cx="284" cy="324"/>
                <a:chOff x="942" y="870"/>
                <a:chExt cx="588" cy="588"/>
              </a:xfrm>
            </p:grpSpPr>
            <p:sp>
              <p:nvSpPr>
                <p:cNvPr id="31855" name="Oval 791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56" name="Oval 792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57" name="Oval 793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58" name="Group 794"/>
              <p:cNvGrpSpPr/>
              <p:nvPr/>
            </p:nvGrpSpPr>
            <p:grpSpPr>
              <a:xfrm>
                <a:off x="1391" y="2056"/>
                <a:ext cx="284" cy="324"/>
                <a:chOff x="942" y="870"/>
                <a:chExt cx="588" cy="588"/>
              </a:xfrm>
            </p:grpSpPr>
            <p:sp>
              <p:nvSpPr>
                <p:cNvPr id="31859" name="Oval 795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60" name="Oval 796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61" name="Oval 797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62" name="Group 798"/>
              <p:cNvGrpSpPr/>
              <p:nvPr/>
            </p:nvGrpSpPr>
            <p:grpSpPr>
              <a:xfrm>
                <a:off x="1681" y="2056"/>
                <a:ext cx="284" cy="324"/>
                <a:chOff x="942" y="870"/>
                <a:chExt cx="588" cy="588"/>
              </a:xfrm>
            </p:grpSpPr>
            <p:sp>
              <p:nvSpPr>
                <p:cNvPr id="31863" name="Oval 799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64" name="Oval 800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65" name="Oval 801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66" name="Group 802"/>
              <p:cNvGrpSpPr/>
              <p:nvPr/>
            </p:nvGrpSpPr>
            <p:grpSpPr>
              <a:xfrm>
                <a:off x="1971" y="2056"/>
                <a:ext cx="284" cy="324"/>
                <a:chOff x="942" y="870"/>
                <a:chExt cx="588" cy="588"/>
              </a:xfrm>
            </p:grpSpPr>
            <p:sp>
              <p:nvSpPr>
                <p:cNvPr id="31867" name="Oval 803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68" name="Oval 804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69" name="Oval 805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70" name="Group 806"/>
              <p:cNvGrpSpPr/>
              <p:nvPr/>
            </p:nvGrpSpPr>
            <p:grpSpPr>
              <a:xfrm>
                <a:off x="2261" y="2056"/>
                <a:ext cx="284" cy="324"/>
                <a:chOff x="942" y="870"/>
                <a:chExt cx="588" cy="588"/>
              </a:xfrm>
            </p:grpSpPr>
            <p:sp>
              <p:nvSpPr>
                <p:cNvPr id="31871" name="Oval 807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72" name="Oval 808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73" name="Oval 809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74" name="Group 810"/>
              <p:cNvGrpSpPr/>
              <p:nvPr/>
            </p:nvGrpSpPr>
            <p:grpSpPr>
              <a:xfrm>
                <a:off x="2552" y="2056"/>
                <a:ext cx="284" cy="324"/>
                <a:chOff x="942" y="870"/>
                <a:chExt cx="588" cy="588"/>
              </a:xfrm>
            </p:grpSpPr>
            <p:sp>
              <p:nvSpPr>
                <p:cNvPr id="31875" name="Oval 811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76" name="Oval 812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77" name="Oval 813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78" name="Group 814"/>
              <p:cNvGrpSpPr/>
              <p:nvPr/>
            </p:nvGrpSpPr>
            <p:grpSpPr>
              <a:xfrm>
                <a:off x="3132" y="2056"/>
                <a:ext cx="284" cy="324"/>
                <a:chOff x="942" y="870"/>
                <a:chExt cx="588" cy="588"/>
              </a:xfrm>
            </p:grpSpPr>
            <p:sp>
              <p:nvSpPr>
                <p:cNvPr id="31879" name="Oval 815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80" name="Oval 816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81" name="Oval 817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82" name="Group 818"/>
              <p:cNvGrpSpPr/>
              <p:nvPr/>
            </p:nvGrpSpPr>
            <p:grpSpPr>
              <a:xfrm>
                <a:off x="3422" y="2056"/>
                <a:ext cx="284" cy="324"/>
                <a:chOff x="942" y="870"/>
                <a:chExt cx="588" cy="588"/>
              </a:xfrm>
            </p:grpSpPr>
            <p:sp>
              <p:nvSpPr>
                <p:cNvPr id="31883" name="Oval 819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84" name="Oval 820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85" name="Oval 821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86" name="Group 822"/>
              <p:cNvGrpSpPr/>
              <p:nvPr/>
            </p:nvGrpSpPr>
            <p:grpSpPr>
              <a:xfrm>
                <a:off x="2842" y="2056"/>
                <a:ext cx="284" cy="324"/>
                <a:chOff x="942" y="870"/>
                <a:chExt cx="588" cy="588"/>
              </a:xfrm>
            </p:grpSpPr>
            <p:sp>
              <p:nvSpPr>
                <p:cNvPr id="31887" name="Oval 823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88" name="Oval 824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89" name="Oval 825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890" name="Group 826"/>
              <p:cNvGrpSpPr/>
              <p:nvPr/>
            </p:nvGrpSpPr>
            <p:grpSpPr>
              <a:xfrm>
                <a:off x="3713" y="2056"/>
                <a:ext cx="284" cy="324"/>
                <a:chOff x="942" y="870"/>
                <a:chExt cx="588" cy="588"/>
              </a:xfrm>
            </p:grpSpPr>
            <p:sp>
              <p:nvSpPr>
                <p:cNvPr id="31891" name="Oval 827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92" name="Oval 828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893" name="Oval 829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</p:grpSp>
        <p:pic>
          <p:nvPicPr>
            <p:cNvPr id="31894" name="Picture 830" descr="H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A349A4"/>
                </a:clrFrom>
                <a:clrTo>
                  <a:srgbClr val="A349A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6" y="2921"/>
              <a:ext cx="3217" cy="60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31895" name="Text Box 4"/>
          <p:cNvSpPr/>
          <p:nvPr/>
        </p:nvSpPr>
        <p:spPr>
          <a:xfrm>
            <a:off x="271463" y="403225"/>
            <a:ext cx="4907979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（九）、表示一个点的位置为什么需要两个数</a:t>
            </a:r>
          </a:p>
        </p:txBody>
      </p:sp>
      <p:grpSp>
        <p:nvGrpSpPr>
          <p:cNvPr id="31896" name="Group 155"/>
          <p:cNvGrpSpPr/>
          <p:nvPr/>
        </p:nvGrpSpPr>
        <p:grpSpPr>
          <a:xfrm>
            <a:off x="936625" y="2270125"/>
            <a:ext cx="5106988" cy="962025"/>
            <a:chOff x="639" y="1651"/>
            <a:chExt cx="3217" cy="606"/>
          </a:xfrm>
        </p:grpSpPr>
        <p:grpSp>
          <p:nvGrpSpPr>
            <p:cNvPr id="31897" name="Group 154"/>
            <p:cNvGrpSpPr/>
            <p:nvPr/>
          </p:nvGrpSpPr>
          <p:grpSpPr>
            <a:xfrm>
              <a:off x="898" y="1681"/>
              <a:ext cx="2633" cy="329"/>
              <a:chOff x="1328" y="1508"/>
              <a:chExt cx="2633" cy="329"/>
            </a:xfrm>
          </p:grpSpPr>
          <p:grpSp>
            <p:nvGrpSpPr>
              <p:cNvPr id="31898" name="Group 80"/>
              <p:cNvGrpSpPr/>
              <p:nvPr/>
            </p:nvGrpSpPr>
            <p:grpSpPr>
              <a:xfrm>
                <a:off x="3677" y="1508"/>
                <a:ext cx="284" cy="324"/>
                <a:chOff x="942" y="870"/>
                <a:chExt cx="588" cy="588"/>
              </a:xfrm>
            </p:grpSpPr>
            <p:sp>
              <p:nvSpPr>
                <p:cNvPr id="31899" name="Oval 81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00" name="Oval 82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01" name="Oval 83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02" name="Group 84"/>
              <p:cNvGrpSpPr/>
              <p:nvPr/>
            </p:nvGrpSpPr>
            <p:grpSpPr>
              <a:xfrm>
                <a:off x="1355" y="1508"/>
                <a:ext cx="284" cy="324"/>
                <a:chOff x="942" y="870"/>
                <a:chExt cx="588" cy="588"/>
              </a:xfrm>
            </p:grpSpPr>
            <p:sp>
              <p:nvSpPr>
                <p:cNvPr id="31903" name="Oval 85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04" name="Oval 86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05" name="Oval 87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06" name="Group 88"/>
              <p:cNvGrpSpPr/>
              <p:nvPr/>
            </p:nvGrpSpPr>
            <p:grpSpPr>
              <a:xfrm>
                <a:off x="1645" y="1508"/>
                <a:ext cx="284" cy="324"/>
                <a:chOff x="942" y="870"/>
                <a:chExt cx="588" cy="588"/>
              </a:xfrm>
            </p:grpSpPr>
            <p:sp>
              <p:nvSpPr>
                <p:cNvPr id="31907" name="Oval 89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08" name="Oval 90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09" name="Oval 91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10" name="Group 92"/>
              <p:cNvGrpSpPr/>
              <p:nvPr/>
            </p:nvGrpSpPr>
            <p:grpSpPr>
              <a:xfrm>
                <a:off x="1935" y="1508"/>
                <a:ext cx="284" cy="324"/>
                <a:chOff x="942" y="870"/>
                <a:chExt cx="588" cy="588"/>
              </a:xfrm>
            </p:grpSpPr>
            <p:sp>
              <p:nvSpPr>
                <p:cNvPr id="31911" name="Oval 93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12" name="Oval 94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13" name="Oval 95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14" name="Group 96"/>
              <p:cNvGrpSpPr/>
              <p:nvPr/>
            </p:nvGrpSpPr>
            <p:grpSpPr>
              <a:xfrm>
                <a:off x="2225" y="1508"/>
                <a:ext cx="284" cy="324"/>
                <a:chOff x="942" y="870"/>
                <a:chExt cx="588" cy="588"/>
              </a:xfrm>
            </p:grpSpPr>
            <p:sp>
              <p:nvSpPr>
                <p:cNvPr id="31915" name="Oval 97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16" name="Oval 98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17" name="Oval 99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18" name="Group 100"/>
              <p:cNvGrpSpPr/>
              <p:nvPr/>
            </p:nvGrpSpPr>
            <p:grpSpPr>
              <a:xfrm>
                <a:off x="2516" y="1508"/>
                <a:ext cx="284" cy="324"/>
                <a:chOff x="942" y="870"/>
                <a:chExt cx="588" cy="588"/>
              </a:xfrm>
            </p:grpSpPr>
            <p:sp>
              <p:nvSpPr>
                <p:cNvPr id="31919" name="Oval 101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20" name="Oval 102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21" name="Oval 103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22" name="Group 104"/>
              <p:cNvGrpSpPr/>
              <p:nvPr/>
            </p:nvGrpSpPr>
            <p:grpSpPr>
              <a:xfrm>
                <a:off x="3096" y="1508"/>
                <a:ext cx="284" cy="324"/>
                <a:chOff x="942" y="870"/>
                <a:chExt cx="588" cy="588"/>
              </a:xfrm>
            </p:grpSpPr>
            <p:sp>
              <p:nvSpPr>
                <p:cNvPr id="31923" name="Oval 105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24" name="Oval 106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25" name="Oval 107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26" name="Group 108"/>
              <p:cNvGrpSpPr/>
              <p:nvPr/>
            </p:nvGrpSpPr>
            <p:grpSpPr>
              <a:xfrm>
                <a:off x="3386" y="1508"/>
                <a:ext cx="284" cy="324"/>
                <a:chOff x="942" y="870"/>
                <a:chExt cx="588" cy="588"/>
              </a:xfrm>
            </p:grpSpPr>
            <p:sp>
              <p:nvSpPr>
                <p:cNvPr id="31927" name="Oval 109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28" name="Oval 110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29" name="Oval 111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30" name="Group 112"/>
              <p:cNvGrpSpPr/>
              <p:nvPr/>
            </p:nvGrpSpPr>
            <p:grpSpPr>
              <a:xfrm>
                <a:off x="2806" y="1508"/>
                <a:ext cx="284" cy="324"/>
                <a:chOff x="942" y="870"/>
                <a:chExt cx="588" cy="588"/>
              </a:xfrm>
            </p:grpSpPr>
            <p:sp>
              <p:nvSpPr>
                <p:cNvPr id="31931" name="Oval 113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32" name="Oval 114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33" name="Oval 115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34" name="Group 116"/>
              <p:cNvGrpSpPr/>
              <p:nvPr/>
            </p:nvGrpSpPr>
            <p:grpSpPr>
              <a:xfrm>
                <a:off x="1328" y="1513"/>
                <a:ext cx="284" cy="324"/>
                <a:chOff x="942" y="870"/>
                <a:chExt cx="588" cy="588"/>
              </a:xfrm>
            </p:grpSpPr>
            <p:sp>
              <p:nvSpPr>
                <p:cNvPr id="31935" name="Oval 117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36" name="Oval 118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37" name="Oval 119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38" name="Group 120"/>
              <p:cNvGrpSpPr/>
              <p:nvPr/>
            </p:nvGrpSpPr>
            <p:grpSpPr>
              <a:xfrm>
                <a:off x="1618" y="1513"/>
                <a:ext cx="284" cy="324"/>
                <a:chOff x="942" y="870"/>
                <a:chExt cx="588" cy="588"/>
              </a:xfrm>
            </p:grpSpPr>
            <p:sp>
              <p:nvSpPr>
                <p:cNvPr id="31939" name="Oval 121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40" name="Oval 122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41" name="Oval 123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42" name="Group 124"/>
              <p:cNvGrpSpPr/>
              <p:nvPr/>
            </p:nvGrpSpPr>
            <p:grpSpPr>
              <a:xfrm>
                <a:off x="1908" y="1513"/>
                <a:ext cx="284" cy="324"/>
                <a:chOff x="942" y="870"/>
                <a:chExt cx="588" cy="588"/>
              </a:xfrm>
            </p:grpSpPr>
            <p:sp>
              <p:nvSpPr>
                <p:cNvPr id="31943" name="Oval 125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44" name="Oval 126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45" name="Oval 127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46" name="Group 153"/>
              <p:cNvGrpSpPr/>
              <p:nvPr/>
            </p:nvGrpSpPr>
            <p:grpSpPr>
              <a:xfrm>
                <a:off x="2200" y="1513"/>
                <a:ext cx="284" cy="324"/>
                <a:chOff x="4766" y="2801"/>
                <a:chExt cx="284" cy="324"/>
              </a:xfrm>
            </p:grpSpPr>
            <p:sp>
              <p:nvSpPr>
                <p:cNvPr id="31947" name="Oval 129"/>
                <p:cNvSpPr/>
                <p:nvPr/>
              </p:nvSpPr>
              <p:spPr>
                <a:xfrm>
                  <a:off x="4766" y="2801"/>
                  <a:ext cx="284" cy="3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48" name="Oval 130"/>
                <p:cNvSpPr/>
                <p:nvPr/>
              </p:nvSpPr>
              <p:spPr>
                <a:xfrm rot="1440000">
                  <a:off x="4806" y="2864"/>
                  <a:ext cx="35" cy="8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49" name="Oval 131"/>
                <p:cNvSpPr/>
                <p:nvPr/>
              </p:nvSpPr>
              <p:spPr>
                <a:xfrm>
                  <a:off x="4842" y="2830"/>
                  <a:ext cx="41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50" name="Group 132"/>
              <p:cNvGrpSpPr/>
              <p:nvPr/>
            </p:nvGrpSpPr>
            <p:grpSpPr>
              <a:xfrm>
                <a:off x="2489" y="1513"/>
                <a:ext cx="284" cy="324"/>
                <a:chOff x="942" y="870"/>
                <a:chExt cx="588" cy="588"/>
              </a:xfrm>
            </p:grpSpPr>
            <p:sp>
              <p:nvSpPr>
                <p:cNvPr id="31951" name="Oval 133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52" name="Oval 134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53" name="Oval 135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54" name="Group 136"/>
              <p:cNvGrpSpPr/>
              <p:nvPr/>
            </p:nvGrpSpPr>
            <p:grpSpPr>
              <a:xfrm>
                <a:off x="3069" y="1513"/>
                <a:ext cx="284" cy="324"/>
                <a:chOff x="942" y="870"/>
                <a:chExt cx="588" cy="588"/>
              </a:xfrm>
            </p:grpSpPr>
            <p:sp>
              <p:nvSpPr>
                <p:cNvPr id="31955" name="Oval 137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56" name="Oval 138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57" name="Oval 139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58" name="Group 140"/>
              <p:cNvGrpSpPr/>
              <p:nvPr/>
            </p:nvGrpSpPr>
            <p:grpSpPr>
              <a:xfrm>
                <a:off x="3359" y="1513"/>
                <a:ext cx="284" cy="324"/>
                <a:chOff x="942" y="870"/>
                <a:chExt cx="588" cy="588"/>
              </a:xfrm>
            </p:grpSpPr>
            <p:sp>
              <p:nvSpPr>
                <p:cNvPr id="31959" name="Oval 141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60" name="Oval 142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61" name="Oval 143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62" name="Group 144"/>
              <p:cNvGrpSpPr/>
              <p:nvPr/>
            </p:nvGrpSpPr>
            <p:grpSpPr>
              <a:xfrm>
                <a:off x="2779" y="1513"/>
                <a:ext cx="284" cy="324"/>
                <a:chOff x="942" y="870"/>
                <a:chExt cx="588" cy="588"/>
              </a:xfrm>
            </p:grpSpPr>
            <p:sp>
              <p:nvSpPr>
                <p:cNvPr id="31963" name="Oval 145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64" name="Oval 146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65" name="Oval 147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66" name="Group 148"/>
              <p:cNvGrpSpPr/>
              <p:nvPr/>
            </p:nvGrpSpPr>
            <p:grpSpPr>
              <a:xfrm>
                <a:off x="3650" y="1513"/>
                <a:ext cx="284" cy="324"/>
                <a:chOff x="942" y="870"/>
                <a:chExt cx="588" cy="588"/>
              </a:xfrm>
            </p:grpSpPr>
            <p:sp>
              <p:nvSpPr>
                <p:cNvPr id="31967" name="Oval 149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68" name="Oval 150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69" name="Oval 151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</p:grpSp>
        <p:pic>
          <p:nvPicPr>
            <p:cNvPr id="31970" name="Picture 152" descr="H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A349A4"/>
                </a:clrFrom>
                <a:clrTo>
                  <a:srgbClr val="A349A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9" y="1651"/>
              <a:ext cx="3217" cy="60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grpSp>
        <p:nvGrpSpPr>
          <p:cNvPr id="31971" name="Group 605"/>
          <p:cNvGrpSpPr/>
          <p:nvPr/>
        </p:nvGrpSpPr>
        <p:grpSpPr>
          <a:xfrm>
            <a:off x="747713" y="2513013"/>
            <a:ext cx="5106987" cy="962025"/>
            <a:chOff x="136" y="2921"/>
            <a:chExt cx="3217" cy="606"/>
          </a:xfrm>
        </p:grpSpPr>
        <p:grpSp>
          <p:nvGrpSpPr>
            <p:cNvPr id="31972" name="Group 531"/>
            <p:cNvGrpSpPr/>
            <p:nvPr/>
          </p:nvGrpSpPr>
          <p:grpSpPr>
            <a:xfrm>
              <a:off x="377" y="2943"/>
              <a:ext cx="2633" cy="329"/>
              <a:chOff x="1391" y="2051"/>
              <a:chExt cx="2633" cy="329"/>
            </a:xfrm>
          </p:grpSpPr>
          <p:grpSp>
            <p:nvGrpSpPr>
              <p:cNvPr id="31973" name="Group 532"/>
              <p:cNvGrpSpPr/>
              <p:nvPr/>
            </p:nvGrpSpPr>
            <p:grpSpPr>
              <a:xfrm>
                <a:off x="3740" y="2051"/>
                <a:ext cx="284" cy="324"/>
                <a:chOff x="942" y="870"/>
                <a:chExt cx="588" cy="588"/>
              </a:xfrm>
            </p:grpSpPr>
            <p:sp>
              <p:nvSpPr>
                <p:cNvPr id="31974" name="Oval 533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75" name="Oval 534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76" name="Oval 535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77" name="Group 536"/>
              <p:cNvGrpSpPr/>
              <p:nvPr/>
            </p:nvGrpSpPr>
            <p:grpSpPr>
              <a:xfrm>
                <a:off x="1418" y="2051"/>
                <a:ext cx="284" cy="324"/>
                <a:chOff x="942" y="870"/>
                <a:chExt cx="588" cy="588"/>
              </a:xfrm>
            </p:grpSpPr>
            <p:sp>
              <p:nvSpPr>
                <p:cNvPr id="31978" name="Oval 537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79" name="Oval 538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80" name="Oval 539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81" name="Group 540"/>
              <p:cNvGrpSpPr/>
              <p:nvPr/>
            </p:nvGrpSpPr>
            <p:grpSpPr>
              <a:xfrm>
                <a:off x="1708" y="2051"/>
                <a:ext cx="284" cy="324"/>
                <a:chOff x="942" y="870"/>
                <a:chExt cx="588" cy="588"/>
              </a:xfrm>
            </p:grpSpPr>
            <p:sp>
              <p:nvSpPr>
                <p:cNvPr id="31982" name="Oval 541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83" name="Oval 542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84" name="Oval 543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85" name="Group 544"/>
              <p:cNvGrpSpPr/>
              <p:nvPr/>
            </p:nvGrpSpPr>
            <p:grpSpPr>
              <a:xfrm>
                <a:off x="1998" y="2051"/>
                <a:ext cx="284" cy="324"/>
                <a:chOff x="942" y="870"/>
                <a:chExt cx="588" cy="588"/>
              </a:xfrm>
            </p:grpSpPr>
            <p:sp>
              <p:nvSpPr>
                <p:cNvPr id="31986" name="Oval 545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87" name="Oval 546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88" name="Oval 547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89" name="Group 548"/>
              <p:cNvGrpSpPr/>
              <p:nvPr/>
            </p:nvGrpSpPr>
            <p:grpSpPr>
              <a:xfrm>
                <a:off x="2288" y="2051"/>
                <a:ext cx="284" cy="324"/>
                <a:chOff x="942" y="870"/>
                <a:chExt cx="588" cy="588"/>
              </a:xfrm>
            </p:grpSpPr>
            <p:sp>
              <p:nvSpPr>
                <p:cNvPr id="31990" name="Oval 549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91" name="Oval 550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92" name="Oval 551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93" name="Group 552"/>
              <p:cNvGrpSpPr/>
              <p:nvPr/>
            </p:nvGrpSpPr>
            <p:grpSpPr>
              <a:xfrm>
                <a:off x="2579" y="2051"/>
                <a:ext cx="284" cy="324"/>
                <a:chOff x="942" y="870"/>
                <a:chExt cx="588" cy="588"/>
              </a:xfrm>
            </p:grpSpPr>
            <p:sp>
              <p:nvSpPr>
                <p:cNvPr id="31994" name="Oval 553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95" name="Oval 554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96" name="Oval 555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1997" name="Group 556"/>
              <p:cNvGrpSpPr/>
              <p:nvPr/>
            </p:nvGrpSpPr>
            <p:grpSpPr>
              <a:xfrm>
                <a:off x="3159" y="2051"/>
                <a:ext cx="284" cy="324"/>
                <a:chOff x="942" y="870"/>
                <a:chExt cx="588" cy="588"/>
              </a:xfrm>
            </p:grpSpPr>
            <p:sp>
              <p:nvSpPr>
                <p:cNvPr id="31998" name="Oval 557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1999" name="Oval 558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00" name="Oval 559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01" name="Group 560"/>
              <p:cNvGrpSpPr/>
              <p:nvPr/>
            </p:nvGrpSpPr>
            <p:grpSpPr>
              <a:xfrm>
                <a:off x="3449" y="2051"/>
                <a:ext cx="284" cy="324"/>
                <a:chOff x="942" y="870"/>
                <a:chExt cx="588" cy="588"/>
              </a:xfrm>
            </p:grpSpPr>
            <p:sp>
              <p:nvSpPr>
                <p:cNvPr id="32002" name="Oval 561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03" name="Oval 562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04" name="Oval 563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05" name="Group 564"/>
              <p:cNvGrpSpPr/>
              <p:nvPr/>
            </p:nvGrpSpPr>
            <p:grpSpPr>
              <a:xfrm>
                <a:off x="2869" y="2051"/>
                <a:ext cx="284" cy="324"/>
                <a:chOff x="942" y="870"/>
                <a:chExt cx="588" cy="588"/>
              </a:xfrm>
            </p:grpSpPr>
            <p:sp>
              <p:nvSpPr>
                <p:cNvPr id="32006" name="Oval 565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07" name="Oval 566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08" name="Oval 567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09" name="Group 568"/>
              <p:cNvGrpSpPr/>
              <p:nvPr/>
            </p:nvGrpSpPr>
            <p:grpSpPr>
              <a:xfrm>
                <a:off x="1391" y="2056"/>
                <a:ext cx="284" cy="324"/>
                <a:chOff x="942" y="870"/>
                <a:chExt cx="588" cy="588"/>
              </a:xfrm>
            </p:grpSpPr>
            <p:sp>
              <p:nvSpPr>
                <p:cNvPr id="32010" name="Oval 569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11" name="Oval 570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12" name="Oval 571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13" name="Group 572"/>
              <p:cNvGrpSpPr/>
              <p:nvPr/>
            </p:nvGrpSpPr>
            <p:grpSpPr>
              <a:xfrm>
                <a:off x="1681" y="2056"/>
                <a:ext cx="284" cy="324"/>
                <a:chOff x="942" y="870"/>
                <a:chExt cx="588" cy="588"/>
              </a:xfrm>
            </p:grpSpPr>
            <p:sp>
              <p:nvSpPr>
                <p:cNvPr id="32014" name="Oval 573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15" name="Oval 574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16" name="Oval 575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17" name="Group 576"/>
              <p:cNvGrpSpPr/>
              <p:nvPr/>
            </p:nvGrpSpPr>
            <p:grpSpPr>
              <a:xfrm>
                <a:off x="1971" y="2056"/>
                <a:ext cx="284" cy="324"/>
                <a:chOff x="942" y="870"/>
                <a:chExt cx="588" cy="588"/>
              </a:xfrm>
            </p:grpSpPr>
            <p:sp>
              <p:nvSpPr>
                <p:cNvPr id="32018" name="Oval 577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19" name="Oval 578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20" name="Oval 579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21" name="Group 580"/>
              <p:cNvGrpSpPr/>
              <p:nvPr/>
            </p:nvGrpSpPr>
            <p:grpSpPr>
              <a:xfrm>
                <a:off x="2261" y="2056"/>
                <a:ext cx="284" cy="324"/>
                <a:chOff x="942" y="870"/>
                <a:chExt cx="588" cy="588"/>
              </a:xfrm>
            </p:grpSpPr>
            <p:sp>
              <p:nvSpPr>
                <p:cNvPr id="32022" name="Oval 581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23" name="Oval 582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24" name="Oval 583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25" name="Group 584"/>
              <p:cNvGrpSpPr/>
              <p:nvPr/>
            </p:nvGrpSpPr>
            <p:grpSpPr>
              <a:xfrm>
                <a:off x="2552" y="2056"/>
                <a:ext cx="284" cy="324"/>
                <a:chOff x="942" y="870"/>
                <a:chExt cx="588" cy="588"/>
              </a:xfrm>
            </p:grpSpPr>
            <p:sp>
              <p:nvSpPr>
                <p:cNvPr id="32026" name="Oval 585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27" name="Oval 586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28" name="Oval 587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29" name="Group 588"/>
              <p:cNvGrpSpPr/>
              <p:nvPr/>
            </p:nvGrpSpPr>
            <p:grpSpPr>
              <a:xfrm>
                <a:off x="3132" y="2056"/>
                <a:ext cx="284" cy="324"/>
                <a:chOff x="942" y="870"/>
                <a:chExt cx="588" cy="588"/>
              </a:xfrm>
            </p:grpSpPr>
            <p:sp>
              <p:nvSpPr>
                <p:cNvPr id="32030" name="Oval 589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31" name="Oval 590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32" name="Oval 591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33" name="Group 592"/>
              <p:cNvGrpSpPr/>
              <p:nvPr/>
            </p:nvGrpSpPr>
            <p:grpSpPr>
              <a:xfrm>
                <a:off x="3422" y="2056"/>
                <a:ext cx="284" cy="324"/>
                <a:chOff x="942" y="870"/>
                <a:chExt cx="588" cy="588"/>
              </a:xfrm>
            </p:grpSpPr>
            <p:sp>
              <p:nvSpPr>
                <p:cNvPr id="32034" name="Oval 593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35" name="Oval 594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36" name="Oval 595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37" name="Group 596"/>
              <p:cNvGrpSpPr/>
              <p:nvPr/>
            </p:nvGrpSpPr>
            <p:grpSpPr>
              <a:xfrm>
                <a:off x="2842" y="2056"/>
                <a:ext cx="284" cy="324"/>
                <a:chOff x="942" y="870"/>
                <a:chExt cx="588" cy="588"/>
              </a:xfrm>
            </p:grpSpPr>
            <p:sp>
              <p:nvSpPr>
                <p:cNvPr id="32038" name="Oval 597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39" name="Oval 598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40" name="Oval 599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41" name="Group 600"/>
              <p:cNvGrpSpPr/>
              <p:nvPr/>
            </p:nvGrpSpPr>
            <p:grpSpPr>
              <a:xfrm>
                <a:off x="3713" y="2056"/>
                <a:ext cx="284" cy="324"/>
                <a:chOff x="942" y="870"/>
                <a:chExt cx="588" cy="588"/>
              </a:xfrm>
            </p:grpSpPr>
            <p:sp>
              <p:nvSpPr>
                <p:cNvPr id="32042" name="Oval 601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43" name="Oval 602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44" name="Oval 603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</p:grpSp>
        <p:pic>
          <p:nvPicPr>
            <p:cNvPr id="32045" name="Picture 604" descr="H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A349A4"/>
                </a:clrFrom>
                <a:clrTo>
                  <a:srgbClr val="A349A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6" y="2921"/>
              <a:ext cx="3217" cy="60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grpSp>
        <p:nvGrpSpPr>
          <p:cNvPr id="32046" name="Group 681"/>
          <p:cNvGrpSpPr/>
          <p:nvPr/>
        </p:nvGrpSpPr>
        <p:grpSpPr>
          <a:xfrm>
            <a:off x="560388" y="2786063"/>
            <a:ext cx="5106987" cy="962025"/>
            <a:chOff x="136" y="2921"/>
            <a:chExt cx="3217" cy="606"/>
          </a:xfrm>
        </p:grpSpPr>
        <p:grpSp>
          <p:nvGrpSpPr>
            <p:cNvPr id="32047" name="Group 682"/>
            <p:cNvGrpSpPr/>
            <p:nvPr/>
          </p:nvGrpSpPr>
          <p:grpSpPr>
            <a:xfrm>
              <a:off x="377" y="2943"/>
              <a:ext cx="2633" cy="329"/>
              <a:chOff x="1391" y="2051"/>
              <a:chExt cx="2633" cy="329"/>
            </a:xfrm>
          </p:grpSpPr>
          <p:grpSp>
            <p:nvGrpSpPr>
              <p:cNvPr id="32048" name="Group 683"/>
              <p:cNvGrpSpPr/>
              <p:nvPr/>
            </p:nvGrpSpPr>
            <p:grpSpPr>
              <a:xfrm>
                <a:off x="3740" y="2051"/>
                <a:ext cx="284" cy="324"/>
                <a:chOff x="942" y="870"/>
                <a:chExt cx="588" cy="588"/>
              </a:xfrm>
            </p:grpSpPr>
            <p:sp>
              <p:nvSpPr>
                <p:cNvPr id="32049" name="Oval 684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50" name="Oval 685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51" name="Oval 686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52" name="Group 687"/>
              <p:cNvGrpSpPr/>
              <p:nvPr/>
            </p:nvGrpSpPr>
            <p:grpSpPr>
              <a:xfrm>
                <a:off x="1418" y="2051"/>
                <a:ext cx="284" cy="324"/>
                <a:chOff x="942" y="870"/>
                <a:chExt cx="588" cy="588"/>
              </a:xfrm>
            </p:grpSpPr>
            <p:sp>
              <p:nvSpPr>
                <p:cNvPr id="32053" name="Oval 688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54" name="Oval 689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55" name="Oval 690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56" name="Group 691"/>
              <p:cNvGrpSpPr/>
              <p:nvPr/>
            </p:nvGrpSpPr>
            <p:grpSpPr>
              <a:xfrm>
                <a:off x="1708" y="2051"/>
                <a:ext cx="284" cy="324"/>
                <a:chOff x="942" y="870"/>
                <a:chExt cx="588" cy="588"/>
              </a:xfrm>
            </p:grpSpPr>
            <p:sp>
              <p:nvSpPr>
                <p:cNvPr id="32057" name="Oval 692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58" name="Oval 693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59" name="Oval 694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60" name="Group 695"/>
              <p:cNvGrpSpPr/>
              <p:nvPr/>
            </p:nvGrpSpPr>
            <p:grpSpPr>
              <a:xfrm>
                <a:off x="1998" y="2051"/>
                <a:ext cx="284" cy="324"/>
                <a:chOff x="942" y="870"/>
                <a:chExt cx="588" cy="588"/>
              </a:xfrm>
            </p:grpSpPr>
            <p:sp>
              <p:nvSpPr>
                <p:cNvPr id="32061" name="Oval 696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62" name="Oval 697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63" name="Oval 698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64" name="Group 699"/>
              <p:cNvGrpSpPr/>
              <p:nvPr/>
            </p:nvGrpSpPr>
            <p:grpSpPr>
              <a:xfrm>
                <a:off x="2288" y="2051"/>
                <a:ext cx="284" cy="324"/>
                <a:chOff x="942" y="870"/>
                <a:chExt cx="588" cy="588"/>
              </a:xfrm>
            </p:grpSpPr>
            <p:sp>
              <p:nvSpPr>
                <p:cNvPr id="32065" name="Oval 700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66" name="Oval 701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67" name="Oval 702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68" name="Group 703"/>
              <p:cNvGrpSpPr/>
              <p:nvPr/>
            </p:nvGrpSpPr>
            <p:grpSpPr>
              <a:xfrm>
                <a:off x="2579" y="2051"/>
                <a:ext cx="284" cy="324"/>
                <a:chOff x="942" y="870"/>
                <a:chExt cx="588" cy="588"/>
              </a:xfrm>
            </p:grpSpPr>
            <p:sp>
              <p:nvSpPr>
                <p:cNvPr id="32069" name="Oval 704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70" name="Oval 705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71" name="Oval 706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72" name="Group 707"/>
              <p:cNvGrpSpPr/>
              <p:nvPr/>
            </p:nvGrpSpPr>
            <p:grpSpPr>
              <a:xfrm>
                <a:off x="3159" y="2051"/>
                <a:ext cx="284" cy="324"/>
                <a:chOff x="942" y="870"/>
                <a:chExt cx="588" cy="588"/>
              </a:xfrm>
            </p:grpSpPr>
            <p:sp>
              <p:nvSpPr>
                <p:cNvPr id="32073" name="Oval 708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74" name="Oval 709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75" name="Oval 710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76" name="Group 711"/>
              <p:cNvGrpSpPr/>
              <p:nvPr/>
            </p:nvGrpSpPr>
            <p:grpSpPr>
              <a:xfrm>
                <a:off x="3449" y="2051"/>
                <a:ext cx="284" cy="324"/>
                <a:chOff x="942" y="870"/>
                <a:chExt cx="588" cy="588"/>
              </a:xfrm>
            </p:grpSpPr>
            <p:sp>
              <p:nvSpPr>
                <p:cNvPr id="32077" name="Oval 712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78" name="Oval 713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79" name="Oval 714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80" name="Group 715"/>
              <p:cNvGrpSpPr/>
              <p:nvPr/>
            </p:nvGrpSpPr>
            <p:grpSpPr>
              <a:xfrm>
                <a:off x="2869" y="2051"/>
                <a:ext cx="284" cy="324"/>
                <a:chOff x="942" y="870"/>
                <a:chExt cx="588" cy="588"/>
              </a:xfrm>
            </p:grpSpPr>
            <p:sp>
              <p:nvSpPr>
                <p:cNvPr id="32081" name="Oval 716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82" name="Oval 717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83" name="Oval 718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rgbClr val="080808"/>
                </a:solidFill>
                <a:ln>
                  <a:solidFill>
                    <a:srgbClr val="080808"/>
                  </a:solidFill>
                  <a:round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84" name="Group 719"/>
              <p:cNvGrpSpPr/>
              <p:nvPr/>
            </p:nvGrpSpPr>
            <p:grpSpPr>
              <a:xfrm>
                <a:off x="1391" y="2056"/>
                <a:ext cx="284" cy="324"/>
                <a:chOff x="942" y="870"/>
                <a:chExt cx="588" cy="588"/>
              </a:xfrm>
            </p:grpSpPr>
            <p:sp>
              <p:nvSpPr>
                <p:cNvPr id="32085" name="Oval 720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86" name="Oval 721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87" name="Oval 722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88" name="Group 723"/>
              <p:cNvGrpSpPr/>
              <p:nvPr/>
            </p:nvGrpSpPr>
            <p:grpSpPr>
              <a:xfrm>
                <a:off x="1681" y="2056"/>
                <a:ext cx="284" cy="324"/>
                <a:chOff x="942" y="870"/>
                <a:chExt cx="588" cy="588"/>
              </a:xfrm>
            </p:grpSpPr>
            <p:sp>
              <p:nvSpPr>
                <p:cNvPr id="32089" name="Oval 724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90" name="Oval 725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91" name="Oval 726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92" name="Group 727"/>
              <p:cNvGrpSpPr/>
              <p:nvPr/>
            </p:nvGrpSpPr>
            <p:grpSpPr>
              <a:xfrm>
                <a:off x="1971" y="2056"/>
                <a:ext cx="284" cy="324"/>
                <a:chOff x="942" y="870"/>
                <a:chExt cx="588" cy="588"/>
              </a:xfrm>
            </p:grpSpPr>
            <p:sp>
              <p:nvSpPr>
                <p:cNvPr id="32093" name="Oval 728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94" name="Oval 729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95" name="Oval 730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096" name="Group 731"/>
              <p:cNvGrpSpPr/>
              <p:nvPr/>
            </p:nvGrpSpPr>
            <p:grpSpPr>
              <a:xfrm>
                <a:off x="2261" y="2056"/>
                <a:ext cx="284" cy="324"/>
                <a:chOff x="942" y="870"/>
                <a:chExt cx="588" cy="588"/>
              </a:xfrm>
            </p:grpSpPr>
            <p:sp>
              <p:nvSpPr>
                <p:cNvPr id="32097" name="Oval 732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98" name="Oval 733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099" name="Oval 734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100" name="Group 735"/>
              <p:cNvGrpSpPr/>
              <p:nvPr/>
            </p:nvGrpSpPr>
            <p:grpSpPr>
              <a:xfrm>
                <a:off x="2552" y="2056"/>
                <a:ext cx="284" cy="324"/>
                <a:chOff x="942" y="870"/>
                <a:chExt cx="588" cy="588"/>
              </a:xfrm>
            </p:grpSpPr>
            <p:sp>
              <p:nvSpPr>
                <p:cNvPr id="32101" name="Oval 736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102" name="Oval 737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103" name="Oval 738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104" name="Group 739"/>
              <p:cNvGrpSpPr/>
              <p:nvPr/>
            </p:nvGrpSpPr>
            <p:grpSpPr>
              <a:xfrm>
                <a:off x="3132" y="2056"/>
                <a:ext cx="284" cy="324"/>
                <a:chOff x="942" y="870"/>
                <a:chExt cx="588" cy="588"/>
              </a:xfrm>
            </p:grpSpPr>
            <p:sp>
              <p:nvSpPr>
                <p:cNvPr id="32105" name="Oval 740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106" name="Oval 741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107" name="Oval 742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108" name="Group 743"/>
              <p:cNvGrpSpPr/>
              <p:nvPr/>
            </p:nvGrpSpPr>
            <p:grpSpPr>
              <a:xfrm>
                <a:off x="3422" y="2056"/>
                <a:ext cx="284" cy="324"/>
                <a:chOff x="942" y="870"/>
                <a:chExt cx="588" cy="588"/>
              </a:xfrm>
            </p:grpSpPr>
            <p:sp>
              <p:nvSpPr>
                <p:cNvPr id="32109" name="Oval 744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110" name="Oval 745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111" name="Oval 746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112" name="Group 747"/>
              <p:cNvGrpSpPr/>
              <p:nvPr/>
            </p:nvGrpSpPr>
            <p:grpSpPr>
              <a:xfrm>
                <a:off x="2842" y="2056"/>
                <a:ext cx="284" cy="324"/>
                <a:chOff x="942" y="870"/>
                <a:chExt cx="588" cy="588"/>
              </a:xfrm>
            </p:grpSpPr>
            <p:sp>
              <p:nvSpPr>
                <p:cNvPr id="32113" name="Oval 748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114" name="Oval 749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115" name="Oval 750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32116" name="Group 751"/>
              <p:cNvGrpSpPr/>
              <p:nvPr/>
            </p:nvGrpSpPr>
            <p:grpSpPr>
              <a:xfrm>
                <a:off x="3713" y="2056"/>
                <a:ext cx="284" cy="324"/>
                <a:chOff x="942" y="870"/>
                <a:chExt cx="588" cy="588"/>
              </a:xfrm>
            </p:grpSpPr>
            <p:sp>
              <p:nvSpPr>
                <p:cNvPr id="32117" name="Oval 752"/>
                <p:cNvSpPr/>
                <p:nvPr/>
              </p:nvSpPr>
              <p:spPr>
                <a:xfrm>
                  <a:off x="942" y="870"/>
                  <a:ext cx="588" cy="588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118" name="Oval 753"/>
                <p:cNvSpPr/>
                <p:nvPr/>
              </p:nvSpPr>
              <p:spPr>
                <a:xfrm rot="1440000">
                  <a:off x="1025" y="984"/>
                  <a:ext cx="73" cy="1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  <p:sp>
              <p:nvSpPr>
                <p:cNvPr id="32119" name="Oval 754"/>
                <p:cNvSpPr/>
                <p:nvPr/>
              </p:nvSpPr>
              <p:spPr>
                <a:xfrm>
                  <a:off x="1100" y="922"/>
                  <a:ext cx="84" cy="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miter lim="800000"/>
                </a:ln>
              </p:spPr>
              <p:txBody>
                <a:bodyPr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/>
                </a:p>
              </p:txBody>
            </p:sp>
          </p:grpSp>
        </p:grpSp>
        <p:pic>
          <p:nvPicPr>
            <p:cNvPr id="32120" name="Picture 755" descr="H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A349A4"/>
                </a:clrFrom>
                <a:clrTo>
                  <a:srgbClr val="A349A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6" y="2921"/>
              <a:ext cx="3217" cy="60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pic>
        <p:nvPicPr>
          <p:cNvPr id="32121" name="Picture 907"/>
          <p:cNvPicPr>
            <a:picLocks noChangeAspect="1"/>
          </p:cNvPicPr>
          <p:nvPr/>
        </p:nvPicPr>
        <p:blipFill>
          <a:blip r:embed="rId3">
            <a:lum bright="12000" contrast="30000"/>
          </a:blip>
          <a:stretch>
            <a:fillRect/>
          </a:stretch>
        </p:blipFill>
        <p:spPr>
          <a:xfrm>
            <a:off x="862013" y="3181350"/>
            <a:ext cx="7088187" cy="2941638"/>
          </a:xfrm>
          <a:prstGeom prst="rect">
            <a:avLst/>
          </a:prstGeom>
          <a:noFill/>
          <a:ln w="76200">
            <a:solidFill>
              <a:srgbClr val="080808"/>
            </a:solidFill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 fill="hold"/>
                                        <p:tgtEl>
                                          <p:spTgt spid="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 fill="hold"/>
                                        <p:tgtEl>
                                          <p:spTgt spid="3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 fill="hold"/>
                                        <p:tgtEl>
                                          <p:spTgt spid="3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 fill="hold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52"/>
          <p:cNvSpPr/>
          <p:nvPr/>
        </p:nvSpPr>
        <p:spPr>
          <a:xfrm>
            <a:off x="271463" y="403225"/>
            <a:ext cx="4804593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（九）、表示一个点的位置为什么需要两个数</a:t>
            </a:r>
          </a:p>
        </p:txBody>
      </p:sp>
      <p:grpSp>
        <p:nvGrpSpPr>
          <p:cNvPr id="32770" name="Group 453"/>
          <p:cNvGrpSpPr/>
          <p:nvPr/>
        </p:nvGrpSpPr>
        <p:grpSpPr>
          <a:xfrm>
            <a:off x="877888" y="2863850"/>
            <a:ext cx="5865812" cy="1997075"/>
            <a:chOff x="353" y="1103"/>
            <a:chExt cx="3695" cy="1258"/>
          </a:xfrm>
        </p:grpSpPr>
        <p:grpSp>
          <p:nvGrpSpPr>
            <p:cNvPr id="32771" name="Group 2"/>
            <p:cNvGrpSpPr/>
            <p:nvPr/>
          </p:nvGrpSpPr>
          <p:grpSpPr>
            <a:xfrm>
              <a:off x="831" y="1103"/>
              <a:ext cx="3217" cy="606"/>
              <a:chOff x="136" y="2921"/>
              <a:chExt cx="3217" cy="606"/>
            </a:xfrm>
          </p:grpSpPr>
          <p:grpSp>
            <p:nvGrpSpPr>
              <p:cNvPr id="32772" name="Group 3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2773" name="Group 4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774" name="Oval 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775" name="Oval 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776" name="Oval 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777" name="Group 8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778" name="Oval 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779" name="Oval 1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780" name="Oval 1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781" name="Group 12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782" name="Oval 1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783" name="Oval 1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784" name="Oval 1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785" name="Group 16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786" name="Oval 1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787" name="Oval 1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788" name="Oval 1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789" name="Group 20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790" name="Oval 2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791" name="Oval 2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792" name="Oval 2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793" name="Group 24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794" name="Oval 2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795" name="Oval 2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796" name="Oval 2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797" name="Group 28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798" name="Oval 2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799" name="Oval 3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00" name="Oval 3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01" name="Group 32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802" name="Oval 3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03" name="Oval 3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04" name="Oval 3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05" name="Group 36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806" name="Oval 3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07" name="Oval 3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08" name="Oval 3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09" name="Group 40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810" name="Oval 4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11" name="Oval 4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12" name="Oval 4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13" name="Group 44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814" name="Oval 4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15" name="Oval 4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16" name="Oval 4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17" name="Group 48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818" name="Oval 4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19" name="Oval 5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20" name="Oval 5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21" name="Group 52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822" name="Oval 5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23" name="Oval 5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24" name="Oval 5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25" name="Group 56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826" name="Oval 5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27" name="Oval 5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28" name="Oval 5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29" name="Group 60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830" name="Oval 6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31" name="Oval 6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32" name="Oval 6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33" name="Group 64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834" name="Oval 6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35" name="Oval 6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36" name="Oval 6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37" name="Group 68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838" name="Oval 6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39" name="Oval 7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40" name="Oval 7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41" name="Group 72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842" name="Oval 7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43" name="Oval 7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44" name="Oval 7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2845" name="Picture 76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32846" name="Group 77"/>
            <p:cNvGrpSpPr/>
            <p:nvPr/>
          </p:nvGrpSpPr>
          <p:grpSpPr>
            <a:xfrm>
              <a:off x="711" y="1269"/>
              <a:ext cx="3217" cy="606"/>
              <a:chOff x="136" y="2921"/>
              <a:chExt cx="3217" cy="606"/>
            </a:xfrm>
          </p:grpSpPr>
          <p:grpSp>
            <p:nvGrpSpPr>
              <p:cNvPr id="32847" name="Group 78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2848" name="Group 79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849" name="Oval 8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50" name="Oval 8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51" name="Oval 8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52" name="Group 83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853" name="Oval 8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54" name="Oval 8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55" name="Oval 8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56" name="Group 87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857" name="Oval 8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58" name="Oval 8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59" name="Oval 9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60" name="Group 91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861" name="Oval 9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62" name="Oval 9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63" name="Oval 9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64" name="Group 95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865" name="Oval 9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66" name="Oval 9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67" name="Oval 9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68" name="Group 99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869" name="Oval 10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70" name="Oval 10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71" name="Oval 10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72" name="Group 103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873" name="Oval 10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74" name="Oval 10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75" name="Oval 10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76" name="Group 107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877" name="Oval 10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78" name="Oval 10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79" name="Oval 11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80" name="Group 111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881" name="Oval 11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82" name="Oval 11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83" name="Oval 11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84" name="Group 115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885" name="Oval 11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86" name="Oval 11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87" name="Oval 11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88" name="Group 119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889" name="Oval 12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90" name="Oval 12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91" name="Oval 12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92" name="Group 123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893" name="Oval 12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94" name="Oval 12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95" name="Oval 12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896" name="Group 127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897" name="Oval 12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98" name="Oval 12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899" name="Oval 13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00" name="Group 131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901" name="Oval 13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02" name="Oval 13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03" name="Oval 13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04" name="Group 135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905" name="Oval 13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06" name="Oval 13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07" name="Oval 13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08" name="Group 139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909" name="Oval 14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10" name="Oval 14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11" name="Oval 14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12" name="Group 143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913" name="Oval 14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14" name="Oval 14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15" name="Oval 14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16" name="Group 147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917" name="Oval 14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18" name="Oval 14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19" name="Oval 15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2920" name="Picture 151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32921" name="Group 378"/>
            <p:cNvGrpSpPr/>
            <p:nvPr/>
          </p:nvGrpSpPr>
          <p:grpSpPr>
            <a:xfrm>
              <a:off x="591" y="1436"/>
              <a:ext cx="3217" cy="606"/>
              <a:chOff x="136" y="2921"/>
              <a:chExt cx="3217" cy="606"/>
            </a:xfrm>
          </p:grpSpPr>
          <p:grpSp>
            <p:nvGrpSpPr>
              <p:cNvPr id="32922" name="Group 379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2923" name="Group 380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924" name="Oval 38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25" name="Oval 38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26" name="Oval 38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27" name="Group 384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928" name="Oval 38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29" name="Oval 38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30" name="Oval 38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31" name="Group 388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932" name="Oval 38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33" name="Oval 39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34" name="Oval 39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35" name="Group 392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936" name="Oval 39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37" name="Oval 39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38" name="Oval 39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39" name="Group 396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940" name="Oval 39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41" name="Oval 39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42" name="Oval 39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43" name="Group 400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944" name="Oval 40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45" name="Oval 40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46" name="Oval 40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47" name="Group 404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948" name="Oval 40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49" name="Oval 40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50" name="Oval 40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51" name="Group 408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952" name="Oval 40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53" name="Oval 41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54" name="Oval 41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55" name="Group 412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956" name="Oval 41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57" name="Oval 41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58" name="Oval 41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59" name="Group 416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960" name="Oval 41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61" name="Oval 41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62" name="Oval 41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63" name="Group 420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964" name="Oval 42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65" name="Oval 42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66" name="Oval 42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67" name="Group 424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968" name="Oval 42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69" name="Oval 42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70" name="Oval 42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71" name="Group 428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972" name="Oval 42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73" name="Oval 43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74" name="Oval 43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75" name="Group 432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976" name="Oval 43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77" name="Oval 43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78" name="Oval 43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79" name="Group 436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980" name="Oval 43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81" name="Oval 43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82" name="Oval 43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83" name="Group 440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984" name="Oval 44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85" name="Oval 44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86" name="Oval 44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87" name="Group 444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988" name="Oval 44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89" name="Oval 44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90" name="Oval 44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2991" name="Group 448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2992" name="Oval 44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93" name="Oval 45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2994" name="Oval 45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2995" name="Picture 452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32996" name="Group 228"/>
            <p:cNvGrpSpPr/>
            <p:nvPr/>
          </p:nvGrpSpPr>
          <p:grpSpPr>
            <a:xfrm>
              <a:off x="471" y="1583"/>
              <a:ext cx="3217" cy="606"/>
              <a:chOff x="136" y="2921"/>
              <a:chExt cx="3217" cy="606"/>
            </a:xfrm>
          </p:grpSpPr>
          <p:grpSp>
            <p:nvGrpSpPr>
              <p:cNvPr id="32997" name="Group 229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2998" name="Group 230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2999" name="Oval 23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00" name="Oval 23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01" name="Oval 23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02" name="Group 234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003" name="Oval 23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04" name="Oval 23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05" name="Oval 23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06" name="Group 238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007" name="Oval 23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08" name="Oval 24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09" name="Oval 24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10" name="Group 242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011" name="Oval 24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12" name="Oval 24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13" name="Oval 24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14" name="Group 246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015" name="Oval 24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16" name="Oval 24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17" name="Oval 24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18" name="Group 250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019" name="Oval 25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20" name="Oval 25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21" name="Oval 25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22" name="Group 254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023" name="Oval 25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24" name="Oval 25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25" name="Oval 25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26" name="Group 258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027" name="Oval 25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28" name="Oval 26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29" name="Oval 26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30" name="Group 262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031" name="Oval 26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32" name="Oval 26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33" name="Oval 26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34" name="Group 266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035" name="Oval 26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36" name="Oval 26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37" name="Oval 26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38" name="Group 270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039" name="Oval 27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40" name="Oval 27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41" name="Oval 27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42" name="Group 274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043" name="Oval 27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44" name="Oval 27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45" name="Oval 27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46" name="Group 278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047" name="Oval 27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48" name="Oval 28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49" name="Oval 28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50" name="Group 282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051" name="Oval 28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52" name="Oval 28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53" name="Oval 28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54" name="Group 286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055" name="Oval 28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56" name="Oval 28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57" name="Oval 28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58" name="Group 290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059" name="Oval 29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60" name="Oval 29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61" name="Oval 29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62" name="Group 294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063" name="Oval 29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64" name="Oval 29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65" name="Oval 29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66" name="Group 298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067" name="Oval 29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68" name="Oval 30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69" name="Oval 30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3070" name="Picture 302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33071" name="Group 303"/>
            <p:cNvGrpSpPr/>
            <p:nvPr/>
          </p:nvGrpSpPr>
          <p:grpSpPr>
            <a:xfrm>
              <a:off x="353" y="1755"/>
              <a:ext cx="3217" cy="606"/>
              <a:chOff x="136" y="2921"/>
              <a:chExt cx="3217" cy="606"/>
            </a:xfrm>
          </p:grpSpPr>
          <p:grpSp>
            <p:nvGrpSpPr>
              <p:cNvPr id="33072" name="Group 304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3073" name="Group 305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074" name="Oval 30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75" name="Oval 30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76" name="Oval 30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77" name="Group 309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078" name="Oval 31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79" name="Oval 31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80" name="Oval 31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81" name="Group 313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082" name="Oval 31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83" name="Oval 31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84" name="Oval 31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85" name="Group 317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086" name="Oval 31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87" name="Oval 31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88" name="Oval 32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89" name="Group 321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090" name="Oval 32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91" name="Oval 32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92" name="Oval 32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93" name="Group 325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094" name="Oval 32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95" name="Oval 32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96" name="Oval 32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097" name="Group 329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098" name="Oval 33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099" name="Oval 33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00" name="Oval 33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01" name="Group 333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102" name="Oval 33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03" name="Oval 33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04" name="Oval 33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05" name="Group 337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106" name="Oval 33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07" name="Oval 33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08" name="Oval 34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09" name="Group 341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110" name="Oval 34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11" name="Oval 34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12" name="Oval 34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13" name="Group 345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114" name="Oval 34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15" name="Oval 34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16" name="Oval 34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17" name="Group 349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118" name="Oval 35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19" name="Oval 35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20" name="Oval 35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21" name="Group 353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122" name="Oval 35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23" name="Oval 35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24" name="Oval 35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25" name="Group 357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126" name="Oval 35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27" name="Oval 35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28" name="Oval 36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29" name="Group 361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130" name="Oval 36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31" name="Oval 36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32" name="Oval 36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33" name="Group 365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134" name="Oval 36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35" name="Oval 36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36" name="Oval 36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37" name="Group 369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138" name="Oval 37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39" name="Oval 37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40" name="Oval 37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41" name="Group 373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142" name="Oval 37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43" name="Oval 37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44" name="Oval 37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3145" name="Picture 377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</p:grpSp>
      <p:grpSp>
        <p:nvGrpSpPr>
          <p:cNvPr id="33146" name="Group 454"/>
          <p:cNvGrpSpPr/>
          <p:nvPr/>
        </p:nvGrpSpPr>
        <p:grpSpPr>
          <a:xfrm>
            <a:off x="892175" y="2347913"/>
            <a:ext cx="5865813" cy="1997075"/>
            <a:chOff x="353" y="1103"/>
            <a:chExt cx="3695" cy="1258"/>
          </a:xfrm>
        </p:grpSpPr>
        <p:grpSp>
          <p:nvGrpSpPr>
            <p:cNvPr id="33147" name="Group 455"/>
            <p:cNvGrpSpPr/>
            <p:nvPr/>
          </p:nvGrpSpPr>
          <p:grpSpPr>
            <a:xfrm>
              <a:off x="831" y="1103"/>
              <a:ext cx="3217" cy="606"/>
              <a:chOff x="136" y="2921"/>
              <a:chExt cx="3217" cy="606"/>
            </a:xfrm>
          </p:grpSpPr>
          <p:grpSp>
            <p:nvGrpSpPr>
              <p:cNvPr id="33148" name="Group 456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3149" name="Group 457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150" name="Oval 45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51" name="Oval 45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52" name="Oval 46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53" name="Group 461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154" name="Oval 46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55" name="Oval 46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56" name="Oval 46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57" name="Group 465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158" name="Oval 46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59" name="Oval 46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60" name="Oval 46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61" name="Group 469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162" name="Oval 47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63" name="Oval 47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64" name="Oval 47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65" name="Group 473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166" name="Oval 47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67" name="Oval 47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68" name="Oval 47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69" name="Group 477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170" name="Oval 47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71" name="Oval 47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72" name="Oval 48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73" name="Group 481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174" name="Oval 48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75" name="Oval 48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76" name="Oval 48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77" name="Group 485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178" name="Oval 48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79" name="Oval 48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80" name="Oval 48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81" name="Group 489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182" name="Oval 49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83" name="Oval 49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84" name="Oval 49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85" name="Group 493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186" name="Oval 49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87" name="Oval 49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88" name="Oval 49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89" name="Group 497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190" name="Oval 49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91" name="Oval 49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92" name="Oval 50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93" name="Group 501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194" name="Oval 50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95" name="Oval 50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96" name="Oval 50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197" name="Group 505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198" name="Oval 50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199" name="Oval 50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00" name="Oval 50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01" name="Group 509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202" name="Oval 51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03" name="Oval 51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04" name="Oval 51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05" name="Group 513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206" name="Oval 51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07" name="Oval 51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08" name="Oval 51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09" name="Group 517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210" name="Oval 51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11" name="Oval 51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12" name="Oval 52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13" name="Group 521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214" name="Oval 52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15" name="Oval 52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16" name="Oval 52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17" name="Group 525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218" name="Oval 52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19" name="Oval 52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20" name="Oval 52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3221" name="Picture 529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33222" name="Group 530"/>
            <p:cNvGrpSpPr/>
            <p:nvPr/>
          </p:nvGrpSpPr>
          <p:grpSpPr>
            <a:xfrm>
              <a:off x="711" y="1269"/>
              <a:ext cx="3217" cy="606"/>
              <a:chOff x="136" y="2921"/>
              <a:chExt cx="3217" cy="606"/>
            </a:xfrm>
          </p:grpSpPr>
          <p:grpSp>
            <p:nvGrpSpPr>
              <p:cNvPr id="33223" name="Group 531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3224" name="Group 532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225" name="Oval 53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26" name="Oval 53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27" name="Oval 53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28" name="Group 536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229" name="Oval 53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30" name="Oval 53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31" name="Oval 53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32" name="Group 540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233" name="Oval 54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34" name="Oval 54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35" name="Oval 54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36" name="Group 544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237" name="Oval 54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38" name="Oval 54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39" name="Oval 54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40" name="Group 548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241" name="Oval 54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42" name="Oval 55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43" name="Oval 55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44" name="Group 552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245" name="Oval 55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46" name="Oval 55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47" name="Oval 55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48" name="Group 556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249" name="Oval 55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50" name="Oval 55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51" name="Oval 55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52" name="Group 560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253" name="Oval 56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54" name="Oval 56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55" name="Oval 56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56" name="Group 564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257" name="Oval 56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58" name="Oval 56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59" name="Oval 56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60" name="Group 568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261" name="Oval 56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62" name="Oval 57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63" name="Oval 57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64" name="Group 572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265" name="Oval 57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66" name="Oval 57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67" name="Oval 57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68" name="Group 576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269" name="Oval 57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70" name="Oval 57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71" name="Oval 57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72" name="Group 580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273" name="Oval 58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74" name="Oval 58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75" name="Oval 58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76" name="Group 584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277" name="Oval 58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78" name="Oval 58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79" name="Oval 58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80" name="Group 588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281" name="Oval 58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82" name="Oval 59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83" name="Oval 59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84" name="Group 592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285" name="Oval 59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86" name="Oval 59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87" name="Oval 59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88" name="Group 596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289" name="Oval 59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90" name="Oval 59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91" name="Oval 59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292" name="Group 600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293" name="Oval 60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94" name="Oval 60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295" name="Oval 60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3296" name="Picture 604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33297" name="Group 605"/>
            <p:cNvGrpSpPr/>
            <p:nvPr/>
          </p:nvGrpSpPr>
          <p:grpSpPr>
            <a:xfrm>
              <a:off x="591" y="1436"/>
              <a:ext cx="3217" cy="606"/>
              <a:chOff x="136" y="2921"/>
              <a:chExt cx="3217" cy="606"/>
            </a:xfrm>
          </p:grpSpPr>
          <p:grpSp>
            <p:nvGrpSpPr>
              <p:cNvPr id="33298" name="Group 606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3299" name="Group 607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300" name="Oval 60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01" name="Oval 60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02" name="Oval 61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03" name="Group 611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304" name="Oval 61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05" name="Oval 61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06" name="Oval 61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07" name="Group 615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308" name="Oval 61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09" name="Oval 61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10" name="Oval 61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11" name="Group 619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312" name="Oval 62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13" name="Oval 62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14" name="Oval 62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15" name="Group 623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316" name="Oval 62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17" name="Oval 62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18" name="Oval 62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19" name="Group 627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320" name="Oval 62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21" name="Oval 62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22" name="Oval 63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23" name="Group 631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324" name="Oval 63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25" name="Oval 63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26" name="Oval 63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27" name="Group 635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328" name="Oval 63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29" name="Oval 63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30" name="Oval 63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31" name="Group 639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332" name="Oval 64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33" name="Oval 64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34" name="Oval 64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35" name="Group 643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336" name="Oval 64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37" name="Oval 64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38" name="Oval 64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39" name="Group 647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340" name="Oval 64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41" name="Oval 64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42" name="Oval 65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43" name="Group 651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344" name="Oval 65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45" name="Oval 65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46" name="Oval 65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47" name="Group 655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348" name="Oval 65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49" name="Oval 65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50" name="Oval 65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51" name="Group 659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352" name="Oval 66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53" name="Oval 66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54" name="Oval 66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55" name="Group 663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356" name="Oval 66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57" name="Oval 66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58" name="Oval 66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59" name="Group 667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360" name="Oval 66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61" name="Oval 66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62" name="Oval 67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63" name="Group 671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364" name="Oval 67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65" name="Oval 67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66" name="Oval 67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67" name="Group 675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368" name="Oval 67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69" name="Oval 67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70" name="Oval 67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3371" name="Picture 679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33372" name="Group 680"/>
            <p:cNvGrpSpPr/>
            <p:nvPr/>
          </p:nvGrpSpPr>
          <p:grpSpPr>
            <a:xfrm>
              <a:off x="471" y="1583"/>
              <a:ext cx="3217" cy="606"/>
              <a:chOff x="136" y="2921"/>
              <a:chExt cx="3217" cy="606"/>
            </a:xfrm>
          </p:grpSpPr>
          <p:grpSp>
            <p:nvGrpSpPr>
              <p:cNvPr id="33373" name="Group 681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3374" name="Group 682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375" name="Oval 68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76" name="Oval 68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77" name="Oval 68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78" name="Group 686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379" name="Oval 68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80" name="Oval 68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81" name="Oval 68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82" name="Group 690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383" name="Oval 69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84" name="Oval 69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85" name="Oval 69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86" name="Group 694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387" name="Oval 69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88" name="Oval 69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89" name="Oval 69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90" name="Group 698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391" name="Oval 69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92" name="Oval 70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93" name="Oval 70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94" name="Group 702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395" name="Oval 70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96" name="Oval 70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397" name="Oval 70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398" name="Group 706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399" name="Oval 70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00" name="Oval 70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01" name="Oval 70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02" name="Group 710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403" name="Oval 71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04" name="Oval 71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05" name="Oval 71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06" name="Group 714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407" name="Oval 71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08" name="Oval 71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09" name="Oval 71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10" name="Group 718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411" name="Oval 71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12" name="Oval 72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13" name="Oval 72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14" name="Group 722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415" name="Oval 72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16" name="Oval 72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17" name="Oval 72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18" name="Group 726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419" name="Oval 72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20" name="Oval 72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21" name="Oval 72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22" name="Group 730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423" name="Oval 73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24" name="Oval 73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25" name="Oval 73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26" name="Group 734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427" name="Oval 73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28" name="Oval 73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29" name="Oval 73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30" name="Group 738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431" name="Oval 73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32" name="Oval 74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33" name="Oval 74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34" name="Group 742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435" name="Oval 74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36" name="Oval 74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37" name="Oval 74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38" name="Group 746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439" name="Oval 74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40" name="Oval 74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41" name="Oval 74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42" name="Group 750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443" name="Oval 75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44" name="Oval 75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45" name="Oval 75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3446" name="Picture 754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33447" name="Group 755"/>
            <p:cNvGrpSpPr/>
            <p:nvPr/>
          </p:nvGrpSpPr>
          <p:grpSpPr>
            <a:xfrm>
              <a:off x="353" y="1755"/>
              <a:ext cx="3217" cy="606"/>
              <a:chOff x="136" y="2921"/>
              <a:chExt cx="3217" cy="606"/>
            </a:xfrm>
          </p:grpSpPr>
          <p:grpSp>
            <p:nvGrpSpPr>
              <p:cNvPr id="33448" name="Group 756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3449" name="Group 757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450" name="Oval 75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51" name="Oval 75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52" name="Oval 76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53" name="Group 761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454" name="Oval 76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55" name="Oval 76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56" name="Oval 76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57" name="Group 765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458" name="Oval 76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59" name="Oval 76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60" name="Oval 76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61" name="Group 769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462" name="Oval 77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63" name="Oval 77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64" name="Oval 77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65" name="Group 773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466" name="Oval 77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67" name="Oval 77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68" name="Oval 77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69" name="Group 777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470" name="Oval 77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71" name="Oval 77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72" name="Oval 78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73" name="Group 781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474" name="Oval 78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75" name="Oval 78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76" name="Oval 78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77" name="Group 785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478" name="Oval 78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79" name="Oval 78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80" name="Oval 78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81" name="Group 789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482" name="Oval 79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83" name="Oval 79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84" name="Oval 79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85" name="Group 793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486" name="Oval 79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87" name="Oval 79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88" name="Oval 79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89" name="Group 797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490" name="Oval 79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91" name="Oval 79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92" name="Oval 80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93" name="Group 801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494" name="Oval 80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95" name="Oval 80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96" name="Oval 80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497" name="Group 805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498" name="Oval 80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499" name="Oval 80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00" name="Oval 80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01" name="Group 809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502" name="Oval 81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03" name="Oval 81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04" name="Oval 81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05" name="Group 813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506" name="Oval 81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07" name="Oval 81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08" name="Oval 81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09" name="Group 817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510" name="Oval 81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11" name="Oval 81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12" name="Oval 82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13" name="Group 821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514" name="Oval 82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15" name="Oval 82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16" name="Oval 82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17" name="Group 825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518" name="Oval 82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19" name="Oval 82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20" name="Oval 82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3521" name="Picture 829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</p:grpSp>
      <p:grpSp>
        <p:nvGrpSpPr>
          <p:cNvPr id="33522" name="Group 1206"/>
          <p:cNvGrpSpPr/>
          <p:nvPr/>
        </p:nvGrpSpPr>
        <p:grpSpPr>
          <a:xfrm>
            <a:off x="877888" y="1830388"/>
            <a:ext cx="5865812" cy="1997075"/>
            <a:chOff x="353" y="1103"/>
            <a:chExt cx="3695" cy="1258"/>
          </a:xfrm>
        </p:grpSpPr>
        <p:grpSp>
          <p:nvGrpSpPr>
            <p:cNvPr id="33523" name="Group 1207"/>
            <p:cNvGrpSpPr/>
            <p:nvPr/>
          </p:nvGrpSpPr>
          <p:grpSpPr>
            <a:xfrm>
              <a:off x="831" y="1103"/>
              <a:ext cx="3217" cy="606"/>
              <a:chOff x="136" y="2921"/>
              <a:chExt cx="3217" cy="606"/>
            </a:xfrm>
          </p:grpSpPr>
          <p:grpSp>
            <p:nvGrpSpPr>
              <p:cNvPr id="33524" name="Group 1208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3525" name="Group 1209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526" name="Oval 121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27" name="Oval 121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28" name="Oval 121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29" name="Group 1213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530" name="Oval 121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31" name="Oval 121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32" name="Oval 121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33" name="Group 1217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534" name="Oval 121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35" name="Oval 121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36" name="Oval 122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37" name="Group 1221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538" name="Oval 122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39" name="Oval 122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40" name="Oval 122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41" name="Group 1225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542" name="Oval 122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43" name="Oval 122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44" name="Oval 122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45" name="Group 1229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546" name="Oval 123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47" name="Oval 123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48" name="Oval 123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49" name="Group 1233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550" name="Oval 123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51" name="Oval 123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52" name="Oval 123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53" name="Group 1237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554" name="Oval 123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55" name="Oval 123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56" name="Oval 124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57" name="Group 1241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558" name="Oval 124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59" name="Oval 124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60" name="Oval 124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61" name="Group 1245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562" name="Oval 124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63" name="Oval 124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64" name="Oval 124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65" name="Group 1249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566" name="Oval 125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67" name="Oval 125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68" name="Oval 125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69" name="Group 1253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570" name="Oval 125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71" name="Oval 125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72" name="Oval 125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73" name="Group 1257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574" name="Oval 125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75" name="Oval 125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76" name="Oval 126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77" name="Group 1261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578" name="Oval 126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79" name="Oval 126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80" name="Oval 126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81" name="Group 1265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582" name="Oval 126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83" name="Oval 126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84" name="Oval 126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85" name="Group 1269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586" name="Oval 127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87" name="Oval 127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88" name="Oval 127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89" name="Group 1273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590" name="Oval 127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91" name="Oval 127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92" name="Oval 127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593" name="Group 1277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594" name="Oval 127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95" name="Oval 127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596" name="Oval 128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3597" name="Picture 1281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33598" name="Group 1282"/>
            <p:cNvGrpSpPr/>
            <p:nvPr/>
          </p:nvGrpSpPr>
          <p:grpSpPr>
            <a:xfrm>
              <a:off x="711" y="1269"/>
              <a:ext cx="3217" cy="606"/>
              <a:chOff x="136" y="2921"/>
              <a:chExt cx="3217" cy="606"/>
            </a:xfrm>
          </p:grpSpPr>
          <p:grpSp>
            <p:nvGrpSpPr>
              <p:cNvPr id="33599" name="Group 1283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3600" name="Group 1284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601" name="Oval 128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02" name="Oval 128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03" name="Oval 128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04" name="Group 1288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605" name="Oval 128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06" name="Oval 129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07" name="Oval 129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08" name="Group 1292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609" name="Oval 129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10" name="Oval 129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11" name="Oval 129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12" name="Group 1296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613" name="Oval 129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14" name="Oval 129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15" name="Oval 129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16" name="Group 1300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617" name="Oval 130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18" name="Oval 130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19" name="Oval 130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20" name="Group 1304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621" name="Oval 130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22" name="Oval 130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23" name="Oval 130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24" name="Group 1308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625" name="Oval 130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26" name="Oval 131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27" name="Oval 131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28" name="Group 1312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629" name="Oval 131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30" name="Oval 131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31" name="Oval 131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32" name="Group 1316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633" name="Oval 131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34" name="Oval 131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35" name="Oval 131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36" name="Group 1320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637" name="Oval 132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38" name="Oval 132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39" name="Oval 132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40" name="Group 1324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641" name="Oval 132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42" name="Oval 132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43" name="Oval 132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44" name="Group 1328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645" name="Oval 132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46" name="Oval 133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47" name="Oval 133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48" name="Group 1332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649" name="Oval 133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50" name="Oval 133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51" name="Oval 133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52" name="Group 1336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653" name="Oval 133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54" name="Oval 133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55" name="Oval 133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56" name="Group 1340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657" name="Oval 134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58" name="Oval 134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59" name="Oval 134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60" name="Group 1344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661" name="Oval 134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62" name="Oval 134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63" name="Oval 134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64" name="Group 1348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665" name="Oval 134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66" name="Oval 135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67" name="Oval 135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68" name="Group 1352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669" name="Oval 135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70" name="Oval 135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71" name="Oval 135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3672" name="Picture 1356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33673" name="Group 1357"/>
            <p:cNvGrpSpPr/>
            <p:nvPr/>
          </p:nvGrpSpPr>
          <p:grpSpPr>
            <a:xfrm>
              <a:off x="590" y="1430"/>
              <a:ext cx="3217" cy="606"/>
              <a:chOff x="639" y="1651"/>
              <a:chExt cx="3217" cy="606"/>
            </a:xfrm>
          </p:grpSpPr>
          <p:grpSp>
            <p:nvGrpSpPr>
              <p:cNvPr id="33674" name="Group 1358"/>
              <p:cNvGrpSpPr/>
              <p:nvPr/>
            </p:nvGrpSpPr>
            <p:grpSpPr>
              <a:xfrm>
                <a:off x="898" y="1681"/>
                <a:ext cx="2633" cy="329"/>
                <a:chOff x="1328" y="1508"/>
                <a:chExt cx="2633" cy="329"/>
              </a:xfrm>
            </p:grpSpPr>
            <p:grpSp>
              <p:nvGrpSpPr>
                <p:cNvPr id="33675" name="Group 1359"/>
                <p:cNvGrpSpPr/>
                <p:nvPr/>
              </p:nvGrpSpPr>
              <p:grpSpPr>
                <a:xfrm>
                  <a:off x="3677" y="1508"/>
                  <a:ext cx="284" cy="324"/>
                  <a:chOff x="942" y="870"/>
                  <a:chExt cx="588" cy="588"/>
                </a:xfrm>
              </p:grpSpPr>
              <p:sp>
                <p:nvSpPr>
                  <p:cNvPr id="33676" name="Oval 136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77" name="Oval 136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78" name="Oval 136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79" name="Group 1363"/>
                <p:cNvGrpSpPr/>
                <p:nvPr/>
              </p:nvGrpSpPr>
              <p:grpSpPr>
                <a:xfrm>
                  <a:off x="1355" y="1508"/>
                  <a:ext cx="284" cy="324"/>
                  <a:chOff x="942" y="870"/>
                  <a:chExt cx="588" cy="588"/>
                </a:xfrm>
              </p:grpSpPr>
              <p:sp>
                <p:nvSpPr>
                  <p:cNvPr id="33680" name="Oval 136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81" name="Oval 136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82" name="Oval 136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83" name="Group 1367"/>
                <p:cNvGrpSpPr/>
                <p:nvPr/>
              </p:nvGrpSpPr>
              <p:grpSpPr>
                <a:xfrm>
                  <a:off x="1645" y="1508"/>
                  <a:ext cx="284" cy="324"/>
                  <a:chOff x="942" y="870"/>
                  <a:chExt cx="588" cy="588"/>
                </a:xfrm>
              </p:grpSpPr>
              <p:sp>
                <p:nvSpPr>
                  <p:cNvPr id="33684" name="Oval 136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85" name="Oval 136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86" name="Oval 137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87" name="Group 1371"/>
                <p:cNvGrpSpPr/>
                <p:nvPr/>
              </p:nvGrpSpPr>
              <p:grpSpPr>
                <a:xfrm>
                  <a:off x="1935" y="1508"/>
                  <a:ext cx="284" cy="324"/>
                  <a:chOff x="942" y="870"/>
                  <a:chExt cx="588" cy="588"/>
                </a:xfrm>
              </p:grpSpPr>
              <p:sp>
                <p:nvSpPr>
                  <p:cNvPr id="33688" name="Oval 137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89" name="Oval 137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90" name="Oval 137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91" name="Group 1375"/>
                <p:cNvGrpSpPr/>
                <p:nvPr/>
              </p:nvGrpSpPr>
              <p:grpSpPr>
                <a:xfrm>
                  <a:off x="2225" y="1508"/>
                  <a:ext cx="284" cy="324"/>
                  <a:chOff x="942" y="870"/>
                  <a:chExt cx="588" cy="588"/>
                </a:xfrm>
              </p:grpSpPr>
              <p:sp>
                <p:nvSpPr>
                  <p:cNvPr id="33692" name="Oval 137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93" name="Oval 137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94" name="Oval 137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95" name="Group 1379"/>
                <p:cNvGrpSpPr/>
                <p:nvPr/>
              </p:nvGrpSpPr>
              <p:grpSpPr>
                <a:xfrm>
                  <a:off x="2516" y="1508"/>
                  <a:ext cx="284" cy="324"/>
                  <a:chOff x="942" y="870"/>
                  <a:chExt cx="588" cy="588"/>
                </a:xfrm>
              </p:grpSpPr>
              <p:sp>
                <p:nvSpPr>
                  <p:cNvPr id="33696" name="Oval 138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97" name="Oval 138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698" name="Oval 138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699" name="Group 1383"/>
                <p:cNvGrpSpPr/>
                <p:nvPr/>
              </p:nvGrpSpPr>
              <p:grpSpPr>
                <a:xfrm>
                  <a:off x="3096" y="1508"/>
                  <a:ext cx="284" cy="324"/>
                  <a:chOff x="942" y="870"/>
                  <a:chExt cx="588" cy="588"/>
                </a:xfrm>
              </p:grpSpPr>
              <p:sp>
                <p:nvSpPr>
                  <p:cNvPr id="33700" name="Oval 138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01" name="Oval 138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02" name="Oval 138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03" name="Group 1387"/>
                <p:cNvGrpSpPr/>
                <p:nvPr/>
              </p:nvGrpSpPr>
              <p:grpSpPr>
                <a:xfrm>
                  <a:off x="3386" y="1508"/>
                  <a:ext cx="284" cy="324"/>
                  <a:chOff x="942" y="870"/>
                  <a:chExt cx="588" cy="588"/>
                </a:xfrm>
              </p:grpSpPr>
              <p:sp>
                <p:nvSpPr>
                  <p:cNvPr id="33704" name="Oval 138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05" name="Oval 138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06" name="Oval 139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07" name="Group 1391"/>
                <p:cNvGrpSpPr/>
                <p:nvPr/>
              </p:nvGrpSpPr>
              <p:grpSpPr>
                <a:xfrm>
                  <a:off x="2806" y="1508"/>
                  <a:ext cx="284" cy="324"/>
                  <a:chOff x="942" y="870"/>
                  <a:chExt cx="588" cy="588"/>
                </a:xfrm>
              </p:grpSpPr>
              <p:sp>
                <p:nvSpPr>
                  <p:cNvPr id="33708" name="Oval 139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09" name="Oval 139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10" name="Oval 139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11" name="Group 1395"/>
                <p:cNvGrpSpPr/>
                <p:nvPr/>
              </p:nvGrpSpPr>
              <p:grpSpPr>
                <a:xfrm>
                  <a:off x="1328" y="1513"/>
                  <a:ext cx="284" cy="324"/>
                  <a:chOff x="942" y="870"/>
                  <a:chExt cx="588" cy="588"/>
                </a:xfrm>
              </p:grpSpPr>
              <p:sp>
                <p:nvSpPr>
                  <p:cNvPr id="33712" name="Oval 139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13" name="Oval 139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14" name="Oval 139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15" name="Group 1399"/>
                <p:cNvGrpSpPr/>
                <p:nvPr/>
              </p:nvGrpSpPr>
              <p:grpSpPr>
                <a:xfrm>
                  <a:off x="1618" y="1513"/>
                  <a:ext cx="284" cy="324"/>
                  <a:chOff x="942" y="870"/>
                  <a:chExt cx="588" cy="588"/>
                </a:xfrm>
              </p:grpSpPr>
              <p:sp>
                <p:nvSpPr>
                  <p:cNvPr id="33716" name="Oval 140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17" name="Oval 140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18" name="Oval 140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19" name="Group 1403"/>
                <p:cNvGrpSpPr/>
                <p:nvPr/>
              </p:nvGrpSpPr>
              <p:grpSpPr>
                <a:xfrm>
                  <a:off x="1908" y="1513"/>
                  <a:ext cx="284" cy="324"/>
                  <a:chOff x="942" y="870"/>
                  <a:chExt cx="588" cy="588"/>
                </a:xfrm>
              </p:grpSpPr>
              <p:sp>
                <p:nvSpPr>
                  <p:cNvPr id="33720" name="Oval 140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21" name="Oval 140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22" name="Oval 140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23" name="Group 1407"/>
                <p:cNvGrpSpPr/>
                <p:nvPr/>
              </p:nvGrpSpPr>
              <p:grpSpPr>
                <a:xfrm>
                  <a:off x="2200" y="1513"/>
                  <a:ext cx="284" cy="324"/>
                  <a:chOff x="4766" y="2801"/>
                  <a:chExt cx="284" cy="324"/>
                </a:xfrm>
              </p:grpSpPr>
              <p:sp>
                <p:nvSpPr>
                  <p:cNvPr id="33724" name="Oval 1408"/>
                  <p:cNvSpPr/>
                  <p:nvPr/>
                </p:nvSpPr>
                <p:spPr>
                  <a:xfrm>
                    <a:off x="4766" y="2801"/>
                    <a:ext cx="284" cy="3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25" name="Oval 1409"/>
                  <p:cNvSpPr/>
                  <p:nvPr/>
                </p:nvSpPr>
                <p:spPr>
                  <a:xfrm rot="1440000">
                    <a:off x="4806" y="2864"/>
                    <a:ext cx="35" cy="8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26" name="Oval 1410"/>
                  <p:cNvSpPr/>
                  <p:nvPr/>
                </p:nvSpPr>
                <p:spPr>
                  <a:xfrm>
                    <a:off x="4842" y="2830"/>
                    <a:ext cx="41" cy="3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27" name="Group 1411"/>
                <p:cNvGrpSpPr/>
                <p:nvPr/>
              </p:nvGrpSpPr>
              <p:grpSpPr>
                <a:xfrm>
                  <a:off x="2489" y="1513"/>
                  <a:ext cx="284" cy="324"/>
                  <a:chOff x="942" y="870"/>
                  <a:chExt cx="588" cy="588"/>
                </a:xfrm>
              </p:grpSpPr>
              <p:sp>
                <p:nvSpPr>
                  <p:cNvPr id="33728" name="Oval 141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29" name="Oval 141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30" name="Oval 141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31" name="Group 1415"/>
                <p:cNvGrpSpPr/>
                <p:nvPr/>
              </p:nvGrpSpPr>
              <p:grpSpPr>
                <a:xfrm>
                  <a:off x="3069" y="1513"/>
                  <a:ext cx="284" cy="324"/>
                  <a:chOff x="942" y="870"/>
                  <a:chExt cx="588" cy="588"/>
                </a:xfrm>
              </p:grpSpPr>
              <p:sp>
                <p:nvSpPr>
                  <p:cNvPr id="33732" name="Oval 141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33" name="Oval 141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34" name="Oval 141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35" name="Group 1419"/>
                <p:cNvGrpSpPr/>
                <p:nvPr/>
              </p:nvGrpSpPr>
              <p:grpSpPr>
                <a:xfrm>
                  <a:off x="3359" y="1513"/>
                  <a:ext cx="284" cy="324"/>
                  <a:chOff x="942" y="870"/>
                  <a:chExt cx="588" cy="588"/>
                </a:xfrm>
              </p:grpSpPr>
              <p:sp>
                <p:nvSpPr>
                  <p:cNvPr id="33736" name="Oval 142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37" name="Oval 142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38" name="Oval 142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39" name="Group 1423"/>
                <p:cNvGrpSpPr/>
                <p:nvPr/>
              </p:nvGrpSpPr>
              <p:grpSpPr>
                <a:xfrm>
                  <a:off x="2779" y="1513"/>
                  <a:ext cx="284" cy="324"/>
                  <a:chOff x="942" y="870"/>
                  <a:chExt cx="588" cy="588"/>
                </a:xfrm>
              </p:grpSpPr>
              <p:sp>
                <p:nvSpPr>
                  <p:cNvPr id="33740" name="Oval 142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41" name="Oval 142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42" name="Oval 142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43" name="Group 1427"/>
                <p:cNvGrpSpPr/>
                <p:nvPr/>
              </p:nvGrpSpPr>
              <p:grpSpPr>
                <a:xfrm>
                  <a:off x="3650" y="1513"/>
                  <a:ext cx="284" cy="324"/>
                  <a:chOff x="942" y="870"/>
                  <a:chExt cx="588" cy="588"/>
                </a:xfrm>
              </p:grpSpPr>
              <p:sp>
                <p:nvSpPr>
                  <p:cNvPr id="33744" name="Oval 142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45" name="Oval 142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46" name="Oval 143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3747" name="Picture 1431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9" y="165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33748" name="Group 1432"/>
            <p:cNvGrpSpPr/>
            <p:nvPr/>
          </p:nvGrpSpPr>
          <p:grpSpPr>
            <a:xfrm>
              <a:off x="471" y="1583"/>
              <a:ext cx="3217" cy="606"/>
              <a:chOff x="136" y="2921"/>
              <a:chExt cx="3217" cy="606"/>
            </a:xfrm>
          </p:grpSpPr>
          <p:grpSp>
            <p:nvGrpSpPr>
              <p:cNvPr id="33749" name="Group 1433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3750" name="Group 1434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751" name="Oval 143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52" name="Oval 143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53" name="Oval 143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54" name="Group 1438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755" name="Oval 143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56" name="Oval 144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57" name="Oval 144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58" name="Group 1442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759" name="Oval 144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60" name="Oval 144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61" name="Oval 144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62" name="Group 1446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763" name="Oval 144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64" name="Oval 144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65" name="Oval 144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66" name="Group 1450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767" name="Oval 145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68" name="Oval 145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69" name="Oval 145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70" name="Group 1454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771" name="Oval 145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72" name="Oval 145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73" name="Oval 145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74" name="Group 1458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775" name="Oval 145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76" name="Oval 146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77" name="Oval 146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78" name="Group 1462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779" name="Oval 146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80" name="Oval 146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81" name="Oval 146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82" name="Group 1466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783" name="Oval 146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84" name="Oval 146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85" name="Oval 146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86" name="Group 1470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787" name="Oval 147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88" name="Oval 147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89" name="Oval 147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90" name="Group 1474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791" name="Oval 147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92" name="Oval 147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93" name="Oval 147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94" name="Group 1478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795" name="Oval 147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96" name="Oval 148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797" name="Oval 148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798" name="Group 1482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799" name="Oval 148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00" name="Oval 148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01" name="Oval 148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02" name="Group 1486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803" name="Oval 148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04" name="Oval 148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05" name="Oval 148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06" name="Group 1490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807" name="Oval 149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08" name="Oval 149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09" name="Oval 149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10" name="Group 1494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811" name="Oval 149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12" name="Oval 149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13" name="Oval 149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14" name="Group 1498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815" name="Oval 149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16" name="Oval 150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17" name="Oval 150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18" name="Group 1502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819" name="Oval 150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20" name="Oval 150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21" name="Oval 150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3822" name="Picture 1506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33823" name="Group 1507"/>
            <p:cNvGrpSpPr/>
            <p:nvPr/>
          </p:nvGrpSpPr>
          <p:grpSpPr>
            <a:xfrm>
              <a:off x="353" y="1755"/>
              <a:ext cx="3217" cy="606"/>
              <a:chOff x="136" y="2921"/>
              <a:chExt cx="3217" cy="606"/>
            </a:xfrm>
          </p:grpSpPr>
          <p:grpSp>
            <p:nvGrpSpPr>
              <p:cNvPr id="33824" name="Group 1508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3825" name="Group 1509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826" name="Oval 151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27" name="Oval 151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28" name="Oval 151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29" name="Group 1513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830" name="Oval 151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31" name="Oval 151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32" name="Oval 151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33" name="Group 1517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834" name="Oval 151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35" name="Oval 151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36" name="Oval 152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37" name="Group 1521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838" name="Oval 152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39" name="Oval 152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40" name="Oval 152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41" name="Group 1525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842" name="Oval 152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43" name="Oval 152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44" name="Oval 152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45" name="Group 1529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846" name="Oval 153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47" name="Oval 153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48" name="Oval 153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49" name="Group 1533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850" name="Oval 153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51" name="Oval 153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52" name="Oval 153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53" name="Group 1537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854" name="Oval 153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55" name="Oval 153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56" name="Oval 154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57" name="Group 1541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858" name="Oval 154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59" name="Oval 154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60" name="Oval 154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61" name="Group 1545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862" name="Oval 154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63" name="Oval 154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64" name="Oval 154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65" name="Group 1549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866" name="Oval 155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67" name="Oval 155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68" name="Oval 155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69" name="Group 1553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870" name="Oval 155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71" name="Oval 155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72" name="Oval 155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73" name="Group 1557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874" name="Oval 155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75" name="Oval 155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76" name="Oval 156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77" name="Group 1561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878" name="Oval 156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79" name="Oval 156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80" name="Oval 156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81" name="Group 1565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882" name="Oval 156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83" name="Oval 156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84" name="Oval 156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85" name="Group 1569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886" name="Oval 157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87" name="Oval 157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88" name="Oval 157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89" name="Group 1573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890" name="Oval 157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91" name="Oval 157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92" name="Oval 157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893" name="Group 1577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894" name="Oval 157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95" name="Oval 157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896" name="Oval 158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3897" name="Picture 1581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</p:grpSp>
      <p:grpSp>
        <p:nvGrpSpPr>
          <p:cNvPr id="33898" name="Group 1582"/>
          <p:cNvGrpSpPr/>
          <p:nvPr/>
        </p:nvGrpSpPr>
        <p:grpSpPr>
          <a:xfrm>
            <a:off x="855663" y="1320800"/>
            <a:ext cx="5865812" cy="1997075"/>
            <a:chOff x="353" y="1103"/>
            <a:chExt cx="3695" cy="1258"/>
          </a:xfrm>
        </p:grpSpPr>
        <p:grpSp>
          <p:nvGrpSpPr>
            <p:cNvPr id="33899" name="Group 1583"/>
            <p:cNvGrpSpPr/>
            <p:nvPr/>
          </p:nvGrpSpPr>
          <p:grpSpPr>
            <a:xfrm>
              <a:off x="831" y="1103"/>
              <a:ext cx="3217" cy="606"/>
              <a:chOff x="136" y="2921"/>
              <a:chExt cx="3217" cy="606"/>
            </a:xfrm>
          </p:grpSpPr>
          <p:grpSp>
            <p:nvGrpSpPr>
              <p:cNvPr id="33900" name="Group 1584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3901" name="Group 1585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902" name="Oval 158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03" name="Oval 158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04" name="Oval 158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05" name="Group 1589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906" name="Oval 159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07" name="Oval 159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08" name="Oval 159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09" name="Group 1593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910" name="Oval 159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11" name="Oval 159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12" name="Oval 159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13" name="Group 1597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914" name="Oval 159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15" name="Oval 159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16" name="Oval 160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17" name="Group 1601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918" name="Oval 160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19" name="Oval 160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20" name="Oval 160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21" name="Group 1605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922" name="Oval 160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23" name="Oval 160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24" name="Oval 160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25" name="Group 1609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926" name="Oval 161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27" name="Oval 161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28" name="Oval 161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29" name="Group 1613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930" name="Oval 161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31" name="Oval 161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32" name="Oval 161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33" name="Group 1617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934" name="Oval 161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35" name="Oval 161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36" name="Oval 162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37" name="Group 1621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938" name="Oval 162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39" name="Oval 162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40" name="Oval 162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41" name="Group 1625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942" name="Oval 162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43" name="Oval 162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44" name="Oval 162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45" name="Group 1629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946" name="Oval 163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47" name="Oval 163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48" name="Oval 163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49" name="Group 1633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950" name="Oval 163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51" name="Oval 163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52" name="Oval 163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53" name="Group 1637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954" name="Oval 163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55" name="Oval 163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56" name="Oval 164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57" name="Group 1641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958" name="Oval 164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59" name="Oval 164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60" name="Oval 164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61" name="Group 1645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962" name="Oval 164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63" name="Oval 164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64" name="Oval 164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65" name="Group 1649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966" name="Oval 165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67" name="Oval 165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68" name="Oval 165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69" name="Group 1653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3970" name="Oval 165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71" name="Oval 165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72" name="Oval 165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3973" name="Picture 1657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33974" name="Group 1658"/>
            <p:cNvGrpSpPr/>
            <p:nvPr/>
          </p:nvGrpSpPr>
          <p:grpSpPr>
            <a:xfrm>
              <a:off x="711" y="1269"/>
              <a:ext cx="3217" cy="606"/>
              <a:chOff x="136" y="2921"/>
              <a:chExt cx="3217" cy="606"/>
            </a:xfrm>
          </p:grpSpPr>
          <p:grpSp>
            <p:nvGrpSpPr>
              <p:cNvPr id="33975" name="Group 1659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3976" name="Group 1660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977" name="Oval 166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78" name="Oval 166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79" name="Oval 166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80" name="Group 1664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981" name="Oval 166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82" name="Oval 166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83" name="Oval 166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84" name="Group 1668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985" name="Oval 166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86" name="Oval 167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87" name="Oval 167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88" name="Group 1672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989" name="Oval 167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90" name="Oval 167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91" name="Oval 167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92" name="Group 1676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993" name="Oval 167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94" name="Oval 167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95" name="Oval 167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3996" name="Group 1680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3997" name="Oval 168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98" name="Oval 168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3999" name="Oval 168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00" name="Group 1684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001" name="Oval 168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02" name="Oval 168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03" name="Oval 168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04" name="Group 1688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005" name="Oval 168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06" name="Oval 169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07" name="Oval 169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08" name="Group 1692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009" name="Oval 169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10" name="Oval 169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11" name="Oval 169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12" name="Group 1696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013" name="Oval 169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14" name="Oval 169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15" name="Oval 169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16" name="Group 1700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017" name="Oval 170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18" name="Oval 170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19" name="Oval 170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20" name="Group 1704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021" name="Oval 170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22" name="Oval 170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23" name="Oval 170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24" name="Group 1708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025" name="Oval 170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26" name="Oval 171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27" name="Oval 171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28" name="Group 1712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029" name="Oval 171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30" name="Oval 171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31" name="Oval 171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32" name="Group 1716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033" name="Oval 171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34" name="Oval 171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35" name="Oval 171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36" name="Group 1720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037" name="Oval 172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38" name="Oval 172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39" name="Oval 172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40" name="Group 1724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041" name="Oval 172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42" name="Oval 172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43" name="Oval 172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44" name="Group 1728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045" name="Oval 172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46" name="Oval 173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47" name="Oval 173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4048" name="Picture 1732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34049" name="Group 1733"/>
            <p:cNvGrpSpPr/>
            <p:nvPr/>
          </p:nvGrpSpPr>
          <p:grpSpPr>
            <a:xfrm>
              <a:off x="591" y="1436"/>
              <a:ext cx="3217" cy="606"/>
              <a:chOff x="136" y="2921"/>
              <a:chExt cx="3217" cy="606"/>
            </a:xfrm>
          </p:grpSpPr>
          <p:grpSp>
            <p:nvGrpSpPr>
              <p:cNvPr id="34050" name="Group 1734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4051" name="Group 1735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052" name="Oval 173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53" name="Oval 173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54" name="Oval 173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55" name="Group 1739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056" name="Oval 174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57" name="Oval 174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58" name="Oval 174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59" name="Group 1743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060" name="Oval 174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61" name="Oval 174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62" name="Oval 174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63" name="Group 1747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064" name="Oval 174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65" name="Oval 174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66" name="Oval 175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67" name="Group 1751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068" name="Oval 175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69" name="Oval 175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70" name="Oval 175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71" name="Group 1755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072" name="Oval 175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73" name="Oval 175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74" name="Oval 175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75" name="Group 1759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076" name="Oval 176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77" name="Oval 176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78" name="Oval 176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79" name="Group 1763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080" name="Oval 176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81" name="Oval 176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82" name="Oval 176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83" name="Group 1767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084" name="Oval 176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85" name="Oval 176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86" name="Oval 177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87" name="Group 1771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088" name="Oval 177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89" name="Oval 177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90" name="Oval 177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91" name="Group 1775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092" name="Oval 177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93" name="Oval 177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94" name="Oval 177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95" name="Group 1779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096" name="Oval 178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97" name="Oval 178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098" name="Oval 178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099" name="Group 1783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100" name="Oval 178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01" name="Oval 178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02" name="Oval 178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03" name="Group 1787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104" name="Oval 178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05" name="Oval 178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06" name="Oval 179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07" name="Group 1791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108" name="Oval 179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09" name="Oval 179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10" name="Oval 179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11" name="Group 1795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112" name="Oval 179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13" name="Oval 179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14" name="Oval 179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15" name="Group 1799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116" name="Oval 180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17" name="Oval 180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18" name="Oval 180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19" name="Group 1803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120" name="Oval 180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21" name="Oval 180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22" name="Oval 180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4123" name="Picture 1807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34124" name="Group 1808"/>
            <p:cNvGrpSpPr/>
            <p:nvPr/>
          </p:nvGrpSpPr>
          <p:grpSpPr>
            <a:xfrm>
              <a:off x="471" y="1583"/>
              <a:ext cx="3217" cy="606"/>
              <a:chOff x="136" y="2921"/>
              <a:chExt cx="3217" cy="606"/>
            </a:xfrm>
          </p:grpSpPr>
          <p:grpSp>
            <p:nvGrpSpPr>
              <p:cNvPr id="34125" name="Group 1809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4126" name="Group 1810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127" name="Oval 181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28" name="Oval 181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29" name="Oval 181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30" name="Group 1814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131" name="Oval 181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32" name="Oval 181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33" name="Oval 181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34" name="Group 1818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135" name="Oval 181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36" name="Oval 182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37" name="Oval 182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38" name="Group 1822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139" name="Oval 182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40" name="Oval 182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41" name="Oval 182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42" name="Group 1826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143" name="Oval 182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44" name="Oval 182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45" name="Oval 182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46" name="Group 1830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147" name="Oval 183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48" name="Oval 183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49" name="Oval 183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50" name="Group 1834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151" name="Oval 183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52" name="Oval 183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53" name="Oval 183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54" name="Group 1838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155" name="Oval 183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56" name="Oval 184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57" name="Oval 184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58" name="Group 1842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159" name="Oval 184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60" name="Oval 184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61" name="Oval 184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62" name="Group 1846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163" name="Oval 184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64" name="Oval 184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65" name="Oval 184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66" name="Group 1850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167" name="Oval 185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68" name="Oval 185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69" name="Oval 185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70" name="Group 1854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171" name="Oval 185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72" name="Oval 185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73" name="Oval 185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74" name="Group 1858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175" name="Oval 185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76" name="Oval 186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77" name="Oval 186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78" name="Group 1862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179" name="Oval 1863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80" name="Oval 1864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81" name="Oval 1865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82" name="Group 1866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183" name="Oval 1867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84" name="Oval 1868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85" name="Oval 1869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86" name="Group 1870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187" name="Oval 1871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88" name="Oval 1872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89" name="Oval 1873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90" name="Group 1874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191" name="Oval 1875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92" name="Oval 1876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93" name="Oval 1877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194" name="Group 1878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195" name="Oval 1879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96" name="Oval 1880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197" name="Oval 1881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4198" name="Picture 1882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34199" name="Group 1883"/>
            <p:cNvGrpSpPr/>
            <p:nvPr/>
          </p:nvGrpSpPr>
          <p:grpSpPr>
            <a:xfrm>
              <a:off x="353" y="1755"/>
              <a:ext cx="3217" cy="606"/>
              <a:chOff x="136" y="2921"/>
              <a:chExt cx="3217" cy="606"/>
            </a:xfrm>
          </p:grpSpPr>
          <p:grpSp>
            <p:nvGrpSpPr>
              <p:cNvPr id="34200" name="Group 1884"/>
              <p:cNvGrpSpPr/>
              <p:nvPr/>
            </p:nvGrpSpPr>
            <p:grpSpPr>
              <a:xfrm>
                <a:off x="377" y="2943"/>
                <a:ext cx="2633" cy="329"/>
                <a:chOff x="1391" y="2051"/>
                <a:chExt cx="2633" cy="329"/>
              </a:xfrm>
            </p:grpSpPr>
            <p:grpSp>
              <p:nvGrpSpPr>
                <p:cNvPr id="34201" name="Group 1885"/>
                <p:cNvGrpSpPr/>
                <p:nvPr/>
              </p:nvGrpSpPr>
              <p:grpSpPr>
                <a:xfrm>
                  <a:off x="3740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202" name="Oval 188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03" name="Oval 188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04" name="Oval 188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205" name="Group 1889"/>
                <p:cNvGrpSpPr/>
                <p:nvPr/>
              </p:nvGrpSpPr>
              <p:grpSpPr>
                <a:xfrm>
                  <a:off x="141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206" name="Oval 189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07" name="Oval 189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08" name="Oval 189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209" name="Group 1893"/>
                <p:cNvGrpSpPr/>
                <p:nvPr/>
              </p:nvGrpSpPr>
              <p:grpSpPr>
                <a:xfrm>
                  <a:off x="170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210" name="Oval 189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11" name="Oval 189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12" name="Oval 189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213" name="Group 1897"/>
                <p:cNvGrpSpPr/>
                <p:nvPr/>
              </p:nvGrpSpPr>
              <p:grpSpPr>
                <a:xfrm>
                  <a:off x="199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214" name="Oval 189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15" name="Oval 189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16" name="Oval 190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217" name="Group 1901"/>
                <p:cNvGrpSpPr/>
                <p:nvPr/>
              </p:nvGrpSpPr>
              <p:grpSpPr>
                <a:xfrm>
                  <a:off x="2288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218" name="Oval 190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19" name="Oval 190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20" name="Oval 190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221" name="Group 1905"/>
                <p:cNvGrpSpPr/>
                <p:nvPr/>
              </p:nvGrpSpPr>
              <p:grpSpPr>
                <a:xfrm>
                  <a:off x="257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222" name="Oval 190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23" name="Oval 190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24" name="Oval 190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225" name="Group 1909"/>
                <p:cNvGrpSpPr/>
                <p:nvPr/>
              </p:nvGrpSpPr>
              <p:grpSpPr>
                <a:xfrm>
                  <a:off x="315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226" name="Oval 191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27" name="Oval 191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28" name="Oval 191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229" name="Group 1913"/>
                <p:cNvGrpSpPr/>
                <p:nvPr/>
              </p:nvGrpSpPr>
              <p:grpSpPr>
                <a:xfrm>
                  <a:off x="344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230" name="Oval 191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31" name="Oval 191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32" name="Oval 191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233" name="Group 1917"/>
                <p:cNvGrpSpPr/>
                <p:nvPr/>
              </p:nvGrpSpPr>
              <p:grpSpPr>
                <a:xfrm>
                  <a:off x="2869" y="2051"/>
                  <a:ext cx="284" cy="324"/>
                  <a:chOff x="942" y="870"/>
                  <a:chExt cx="588" cy="588"/>
                </a:xfrm>
              </p:grpSpPr>
              <p:sp>
                <p:nvSpPr>
                  <p:cNvPr id="34234" name="Oval 191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35" name="Oval 191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36" name="Oval 192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rgbClr val="080808"/>
                  </a:solidFill>
                  <a:ln>
                    <a:solidFill>
                      <a:srgbClr val="080808"/>
                    </a:solidFill>
                    <a:round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237" name="Group 1921"/>
                <p:cNvGrpSpPr/>
                <p:nvPr/>
              </p:nvGrpSpPr>
              <p:grpSpPr>
                <a:xfrm>
                  <a:off x="139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238" name="Oval 192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39" name="Oval 192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40" name="Oval 192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241" name="Group 1925"/>
                <p:cNvGrpSpPr/>
                <p:nvPr/>
              </p:nvGrpSpPr>
              <p:grpSpPr>
                <a:xfrm>
                  <a:off x="168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242" name="Oval 192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43" name="Oval 192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44" name="Oval 192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245" name="Group 1929"/>
                <p:cNvGrpSpPr/>
                <p:nvPr/>
              </p:nvGrpSpPr>
              <p:grpSpPr>
                <a:xfrm>
                  <a:off x="197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246" name="Oval 193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47" name="Oval 193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48" name="Oval 193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249" name="Group 1933"/>
                <p:cNvGrpSpPr/>
                <p:nvPr/>
              </p:nvGrpSpPr>
              <p:grpSpPr>
                <a:xfrm>
                  <a:off x="2261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250" name="Oval 193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51" name="Oval 193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52" name="Oval 193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253" name="Group 1937"/>
                <p:cNvGrpSpPr/>
                <p:nvPr/>
              </p:nvGrpSpPr>
              <p:grpSpPr>
                <a:xfrm>
                  <a:off x="255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254" name="Oval 1938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55" name="Oval 1939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56" name="Oval 1940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257" name="Group 1941"/>
                <p:cNvGrpSpPr/>
                <p:nvPr/>
              </p:nvGrpSpPr>
              <p:grpSpPr>
                <a:xfrm>
                  <a:off x="313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258" name="Oval 1942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59" name="Oval 1943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60" name="Oval 1944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261" name="Group 1945"/>
                <p:cNvGrpSpPr/>
                <p:nvPr/>
              </p:nvGrpSpPr>
              <p:grpSpPr>
                <a:xfrm>
                  <a:off x="342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262" name="Oval 1946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63" name="Oval 1947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64" name="Oval 1948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265" name="Group 1949"/>
                <p:cNvGrpSpPr/>
                <p:nvPr/>
              </p:nvGrpSpPr>
              <p:grpSpPr>
                <a:xfrm>
                  <a:off x="2842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266" name="Oval 1950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67" name="Oval 1951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68" name="Oval 1952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  <p:grpSp>
              <p:nvGrpSpPr>
                <p:cNvPr id="34269" name="Group 1953"/>
                <p:cNvGrpSpPr/>
                <p:nvPr/>
              </p:nvGrpSpPr>
              <p:grpSpPr>
                <a:xfrm>
                  <a:off x="3713" y="2056"/>
                  <a:ext cx="284" cy="324"/>
                  <a:chOff x="942" y="870"/>
                  <a:chExt cx="588" cy="588"/>
                </a:xfrm>
              </p:grpSpPr>
              <p:sp>
                <p:nvSpPr>
                  <p:cNvPr id="34270" name="Oval 1954"/>
                  <p:cNvSpPr/>
                  <p:nvPr/>
                </p:nvSpPr>
                <p:spPr>
                  <a:xfrm>
                    <a:off x="942" y="870"/>
                    <a:ext cx="588" cy="58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71" name="Oval 1955"/>
                  <p:cNvSpPr/>
                  <p:nvPr/>
                </p:nvSpPr>
                <p:spPr>
                  <a:xfrm rot="1440000">
                    <a:off x="1025" y="984"/>
                    <a:ext cx="73" cy="1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34272" name="Oval 1956"/>
                  <p:cNvSpPr/>
                  <p:nvPr/>
                </p:nvSpPr>
                <p:spPr>
                  <a:xfrm>
                    <a:off x="1100" y="922"/>
                    <a:ext cx="84" cy="6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  <a:miter lim="800000"/>
                  </a:ln>
                </p:spPr>
                <p:txBody>
                  <a:bodyPr wrap="none" anchor="ctr" anchorCtr="0"/>
                  <a:lstStyle>
                    <a:defPPr>
                      <a:defRPr lang="zh-CN"/>
                    </a:defPPr>
                    <a:lvl1pPr marL="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lang="zh-CN" altLang="en-US" sz="1800" b="0" i="0" u="none" baseline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lvl="0" algn="ctr"/>
                    <a:endParaRPr lang="zh-CN" altLang="en-US"/>
                  </a:p>
                </p:txBody>
              </p:sp>
            </p:grpSp>
          </p:grpSp>
          <p:pic>
            <p:nvPicPr>
              <p:cNvPr id="34273" name="Picture 1957" descr="H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A349A4"/>
                  </a:clrFrom>
                  <a:clrTo>
                    <a:srgbClr val="A349A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6" y="2921"/>
                <a:ext cx="3217" cy="6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</p:grpSp>
      <p:sp>
        <p:nvSpPr>
          <p:cNvPr id="34274" name="Text Box 1959"/>
          <p:cNvSpPr/>
          <p:nvPr/>
        </p:nvSpPr>
        <p:spPr>
          <a:xfrm>
            <a:off x="552450" y="4849813"/>
            <a:ext cx="7064375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在直线上确定点的位置需要一个数。</a:t>
            </a:r>
          </a:p>
        </p:txBody>
      </p:sp>
      <p:sp>
        <p:nvSpPr>
          <p:cNvPr id="34275" name="Text Box 1960"/>
          <p:cNvSpPr/>
          <p:nvPr/>
        </p:nvSpPr>
        <p:spPr>
          <a:xfrm>
            <a:off x="552450" y="5372100"/>
            <a:ext cx="706437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在平面上确定点的位置需要两个数。</a:t>
            </a:r>
          </a:p>
        </p:txBody>
      </p:sp>
      <p:sp>
        <p:nvSpPr>
          <p:cNvPr id="34276" name="Text Box 1961"/>
          <p:cNvSpPr/>
          <p:nvPr/>
        </p:nvSpPr>
        <p:spPr>
          <a:xfrm>
            <a:off x="552450" y="5894388"/>
            <a:ext cx="7813675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在立体空间中确定点的位置需要三个数。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 fill="hold"/>
                                        <p:tgtEl>
                                          <p:spTgt spid="3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 fill="hold"/>
                                        <p:tgtEl>
                                          <p:spTgt spid="3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 fill="hold"/>
                                        <p:tgtEl>
                                          <p:spTgt spid="3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74" grpId="0"/>
      <p:bldP spid="34275" grpId="0"/>
      <p:bldP spid="342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3"/>
          <p:cNvSpPr/>
          <p:nvPr/>
        </p:nvSpPr>
        <p:spPr>
          <a:xfrm>
            <a:off x="1691680" y="2852936"/>
            <a:ext cx="5544616" cy="10156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梯形的面积练习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D9FBAE-3198-5B49-C7F8-03194A0EE7D7}"/>
              </a:ext>
            </a:extLst>
          </p:cNvPr>
          <p:cNvSpPr txBox="1"/>
          <p:nvPr/>
        </p:nvSpPr>
        <p:spPr>
          <a:xfrm>
            <a:off x="467544" y="1268760"/>
            <a:ext cx="360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补充类深度练习实例</a:t>
            </a:r>
            <a:endParaRPr lang="zh-CN" altLang="en-US" sz="2800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54"/>
          <p:cNvSpPr/>
          <p:nvPr/>
        </p:nvSpPr>
        <p:spPr>
          <a:xfrm>
            <a:off x="263504" y="326059"/>
            <a:ext cx="8505825" cy="12003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（一）用下面的数据可以计算出梯形的面积吗？单位：厘米</a:t>
            </a:r>
          </a:p>
        </p:txBody>
      </p:sp>
      <p:grpSp>
        <p:nvGrpSpPr>
          <p:cNvPr id="36866" name="Group 3"/>
          <p:cNvGrpSpPr/>
          <p:nvPr/>
        </p:nvGrpSpPr>
        <p:grpSpPr>
          <a:xfrm>
            <a:off x="474663" y="2050132"/>
            <a:ext cx="2676525" cy="3467100"/>
            <a:chOff x="299" y="997"/>
            <a:chExt cx="1686" cy="2184"/>
          </a:xfrm>
        </p:grpSpPr>
        <p:sp>
          <p:nvSpPr>
            <p:cNvPr id="36867" name="文本框 41"/>
            <p:cNvSpPr/>
            <p:nvPr/>
          </p:nvSpPr>
          <p:spPr>
            <a:xfrm>
              <a:off x="1031" y="2816"/>
              <a:ext cx="344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3600">
                  <a:solidFill>
                    <a:srgbClr val="000000"/>
                  </a:solidFill>
                </a:rPr>
                <a:t>①</a:t>
              </a:r>
              <a:endParaRPr lang="en-US" altLang="zh-CN" sz="36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grpSp>
          <p:nvGrpSpPr>
            <p:cNvPr id="36868" name="Group 5"/>
            <p:cNvGrpSpPr/>
            <p:nvPr/>
          </p:nvGrpSpPr>
          <p:grpSpPr>
            <a:xfrm>
              <a:off x="299" y="997"/>
              <a:ext cx="1686" cy="1826"/>
              <a:chOff x="299" y="997"/>
              <a:chExt cx="1686" cy="1826"/>
            </a:xfrm>
          </p:grpSpPr>
          <p:cxnSp>
            <p:nvCxnSpPr>
              <p:cNvPr id="36869" name="直接连接符 50"/>
              <p:cNvCxnSpPr/>
              <p:nvPr/>
            </p:nvCxnSpPr>
            <p:spPr>
              <a:xfrm rot="19800000">
                <a:off x="1502" y="2040"/>
                <a:ext cx="7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bevel/>
              </a:ln>
            </p:spPr>
          </p:cxnSp>
          <p:grpSp>
            <p:nvGrpSpPr>
              <p:cNvPr id="36870" name="Group 7"/>
              <p:cNvGrpSpPr/>
              <p:nvPr/>
            </p:nvGrpSpPr>
            <p:grpSpPr>
              <a:xfrm>
                <a:off x="299" y="997"/>
                <a:ext cx="1686" cy="1826"/>
                <a:chOff x="299" y="997"/>
                <a:chExt cx="1686" cy="1826"/>
              </a:xfrm>
            </p:grpSpPr>
            <p:sp>
              <p:nvSpPr>
                <p:cNvPr id="36871" name="文本框 50"/>
                <p:cNvSpPr/>
                <p:nvPr/>
              </p:nvSpPr>
              <p:spPr>
                <a:xfrm>
                  <a:off x="551" y="1186"/>
                  <a:ext cx="243" cy="288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r>
                    <a:rPr lang="en-US" altLang="zh-CN" sz="2800"/>
                    <a:t>A</a:t>
                  </a:r>
                </a:p>
              </p:txBody>
            </p:sp>
            <p:sp>
              <p:nvSpPr>
                <p:cNvPr id="36872" name="文本框 50"/>
                <p:cNvSpPr/>
                <p:nvPr/>
              </p:nvSpPr>
              <p:spPr>
                <a:xfrm>
                  <a:off x="1403" y="1173"/>
                  <a:ext cx="242" cy="288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r>
                    <a:rPr lang="en-US" altLang="zh-CN" sz="2800"/>
                    <a:t>B</a:t>
                  </a:r>
                </a:p>
              </p:txBody>
            </p:sp>
            <p:sp>
              <p:nvSpPr>
                <p:cNvPr id="36873" name="文本框 50"/>
                <p:cNvSpPr/>
                <p:nvPr/>
              </p:nvSpPr>
              <p:spPr>
                <a:xfrm>
                  <a:off x="1742" y="2285"/>
                  <a:ext cx="243" cy="288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r>
                    <a:rPr lang="en-US" altLang="zh-CN" sz="2800"/>
                    <a:t>C</a:t>
                  </a:r>
                </a:p>
              </p:txBody>
            </p:sp>
            <p:sp>
              <p:nvSpPr>
                <p:cNvPr id="36874" name="文本框 50"/>
                <p:cNvSpPr/>
                <p:nvPr/>
              </p:nvSpPr>
              <p:spPr>
                <a:xfrm>
                  <a:off x="299" y="2256"/>
                  <a:ext cx="243" cy="288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r>
                    <a:rPr lang="en-US" altLang="zh-CN" sz="2800"/>
                    <a:t>D</a:t>
                  </a:r>
                </a:p>
              </p:txBody>
            </p:sp>
            <p:sp>
              <p:nvSpPr>
                <p:cNvPr id="36875" name="任意多边形 13"/>
                <p:cNvSpPr/>
                <p:nvPr/>
              </p:nvSpPr>
              <p:spPr>
                <a:xfrm>
                  <a:off x="586" y="1382"/>
                  <a:ext cx="1123" cy="10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l" t="t" r="r" b="b"/>
                  <a:pathLst>
                    <a:path w="2000250" h="2214562">
                      <a:moveTo>
                        <a:pt x="385763" y="0"/>
                      </a:moveTo>
                      <a:lnTo>
                        <a:pt x="1414463" y="0"/>
                      </a:lnTo>
                      <a:lnTo>
                        <a:pt x="2000250" y="2214562"/>
                      </a:lnTo>
                      <a:lnTo>
                        <a:pt x="0" y="2214562"/>
                      </a:lnTo>
                      <a:lnTo>
                        <a:pt x="385763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B6126"/>
                  </a:solidFill>
                  <a:miter lim="800000"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/>
                  <a:endParaRPr lang="zh-CN" altLang="en-US"/>
                </a:p>
              </p:txBody>
            </p:sp>
            <p:sp>
              <p:nvSpPr>
                <p:cNvPr id="36876" name="文本框 10"/>
                <p:cNvSpPr/>
                <p:nvPr/>
              </p:nvSpPr>
              <p:spPr>
                <a:xfrm>
                  <a:off x="966" y="997"/>
                  <a:ext cx="298" cy="365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r>
                    <a:rPr lang="en-US" altLang="zh-CN" sz="3600">
                      <a:solidFill>
                        <a:srgbClr val="000000"/>
                      </a:solidFill>
                    </a:rPr>
                    <a:t>3</a:t>
                  </a:r>
                  <a:endParaRPr lang="en-US" altLang="zh-CN" sz="3600">
                    <a:solidFill>
                      <a:srgbClr val="000000"/>
                    </a:solidFill>
                    <a:sym typeface="宋体" pitchFamily="2" charset="-122"/>
                  </a:endParaRPr>
                </a:p>
              </p:txBody>
            </p:sp>
            <p:sp>
              <p:nvSpPr>
                <p:cNvPr id="36877" name="文本框 11"/>
                <p:cNvSpPr/>
                <p:nvPr/>
              </p:nvSpPr>
              <p:spPr>
                <a:xfrm>
                  <a:off x="981" y="2458"/>
                  <a:ext cx="299" cy="365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r>
                    <a:rPr lang="en-US" altLang="zh-CN" sz="3600">
                      <a:solidFill>
                        <a:srgbClr val="000000"/>
                      </a:solidFill>
                    </a:rPr>
                    <a:t>7</a:t>
                  </a:r>
                  <a:endParaRPr lang="en-US" altLang="zh-CN" sz="3600">
                    <a:solidFill>
                      <a:srgbClr val="000000"/>
                    </a:solidFill>
                    <a:sym typeface="宋体" pitchFamily="2" charset="-122"/>
                  </a:endParaRPr>
                </a:p>
              </p:txBody>
            </p:sp>
            <p:sp>
              <p:nvSpPr>
                <p:cNvPr id="36878" name="文本框 12"/>
                <p:cNvSpPr/>
                <p:nvPr/>
              </p:nvSpPr>
              <p:spPr>
                <a:xfrm>
                  <a:off x="1089" y="1860"/>
                  <a:ext cx="665" cy="40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r>
                    <a:rPr lang="en-US" altLang="zh-CN" sz="3600">
                      <a:solidFill>
                        <a:srgbClr val="000000"/>
                      </a:solidFill>
                    </a:rPr>
                    <a:t>6</a:t>
                  </a:r>
                  <a:endParaRPr lang="en-US" altLang="zh-CN" sz="3600">
                    <a:solidFill>
                      <a:srgbClr val="000000"/>
                    </a:solidFill>
                    <a:sym typeface="宋体" pitchFamily="2" charset="-122"/>
                  </a:endParaRPr>
                </a:p>
              </p:txBody>
            </p:sp>
            <p:cxnSp>
              <p:nvCxnSpPr>
                <p:cNvPr id="36879" name="直接连接符 51"/>
                <p:cNvCxnSpPr/>
                <p:nvPr/>
              </p:nvCxnSpPr>
              <p:spPr>
                <a:xfrm rot="19800000" flipH="1">
                  <a:off x="1527" y="2049"/>
                  <a:ext cx="0" cy="7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bevel/>
                </a:ln>
              </p:spPr>
            </p:cxnSp>
            <p:cxnSp>
              <p:nvCxnSpPr>
                <p:cNvPr id="36880" name="直接连接符 13"/>
                <p:cNvCxnSpPr/>
                <p:nvPr/>
              </p:nvCxnSpPr>
              <p:spPr>
                <a:xfrm flipH="1">
                  <a:off x="586" y="2094"/>
                  <a:ext cx="1007" cy="33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ash"/>
                  <a:bevel/>
                </a:ln>
              </p:spPr>
            </p:cxnSp>
          </p:grpSp>
        </p:grpSp>
      </p:grpSp>
      <p:grpSp>
        <p:nvGrpSpPr>
          <p:cNvPr id="36881" name="Group 18"/>
          <p:cNvGrpSpPr/>
          <p:nvPr/>
        </p:nvGrpSpPr>
        <p:grpSpPr>
          <a:xfrm>
            <a:off x="3392488" y="2385094"/>
            <a:ext cx="2179637" cy="3114675"/>
            <a:chOff x="2137" y="1208"/>
            <a:chExt cx="1373" cy="1962"/>
          </a:xfrm>
        </p:grpSpPr>
        <p:sp>
          <p:nvSpPr>
            <p:cNvPr id="36882" name="文本框 41"/>
            <p:cNvSpPr/>
            <p:nvPr/>
          </p:nvSpPr>
          <p:spPr>
            <a:xfrm>
              <a:off x="2786" y="2805"/>
              <a:ext cx="344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3600">
                  <a:solidFill>
                    <a:srgbClr val="000000"/>
                  </a:solidFill>
                </a:rPr>
                <a:t>②</a:t>
              </a:r>
              <a:endParaRPr lang="en-US" altLang="zh-CN" sz="36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grpSp>
          <p:nvGrpSpPr>
            <p:cNvPr id="36883" name="Group 20"/>
            <p:cNvGrpSpPr/>
            <p:nvPr/>
          </p:nvGrpSpPr>
          <p:grpSpPr>
            <a:xfrm>
              <a:off x="2137" y="1208"/>
              <a:ext cx="1373" cy="1309"/>
              <a:chOff x="2137" y="1208"/>
              <a:chExt cx="1373" cy="1309"/>
            </a:xfrm>
          </p:grpSpPr>
          <p:sp>
            <p:nvSpPr>
              <p:cNvPr id="36884" name="文本框 24"/>
              <p:cNvSpPr/>
              <p:nvPr/>
            </p:nvSpPr>
            <p:spPr>
              <a:xfrm>
                <a:off x="2137" y="1816"/>
                <a:ext cx="253" cy="36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3600">
                    <a:solidFill>
                      <a:srgbClr val="000000"/>
                    </a:solidFill>
                  </a:rPr>
                  <a:t>7</a:t>
                </a:r>
                <a:endParaRPr lang="en-US" altLang="en-US" sz="3600">
                  <a:solidFill>
                    <a:srgbClr val="0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6885" name="文本框 25"/>
              <p:cNvSpPr/>
              <p:nvPr/>
            </p:nvSpPr>
            <p:spPr>
              <a:xfrm>
                <a:off x="2817" y="1208"/>
                <a:ext cx="253" cy="36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3600">
                    <a:solidFill>
                      <a:srgbClr val="000000"/>
                    </a:solidFill>
                  </a:rPr>
                  <a:t>8</a:t>
                </a:r>
                <a:endParaRPr lang="en-US" altLang="zh-CN" sz="3600">
                  <a:solidFill>
                    <a:srgbClr val="0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6886" name="文本框 25"/>
              <p:cNvSpPr/>
              <p:nvPr/>
            </p:nvSpPr>
            <p:spPr>
              <a:xfrm>
                <a:off x="2964" y="2130"/>
                <a:ext cx="317" cy="36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3600">
                    <a:solidFill>
                      <a:srgbClr val="000000"/>
                    </a:solidFill>
                  </a:rPr>
                  <a:t>9</a:t>
                </a:r>
                <a:endParaRPr lang="en-US" altLang="zh-CN" sz="3600">
                  <a:solidFill>
                    <a:srgbClr val="000000"/>
                  </a:solidFill>
                  <a:sym typeface="宋体" pitchFamily="2" charset="-122"/>
                </a:endParaRPr>
              </a:p>
            </p:txBody>
          </p:sp>
          <p:grpSp>
            <p:nvGrpSpPr>
              <p:cNvPr id="36887" name="Group 85"/>
              <p:cNvGrpSpPr/>
              <p:nvPr/>
            </p:nvGrpSpPr>
            <p:grpSpPr>
              <a:xfrm rot="5400000">
                <a:off x="2494" y="1501"/>
                <a:ext cx="959" cy="1069"/>
                <a:chOff x="2450" y="1665"/>
                <a:chExt cx="960" cy="1069"/>
              </a:xfrm>
            </p:grpSpPr>
            <p:cxnSp>
              <p:nvCxnSpPr>
                <p:cNvPr id="36888" name="Line 81"/>
                <p:cNvCxnSpPr/>
                <p:nvPr/>
              </p:nvCxnSpPr>
              <p:spPr>
                <a:xfrm flipV="1">
                  <a:off x="2450" y="1683"/>
                  <a:ext cx="296" cy="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</a:ln>
              </p:spPr>
            </p:cxnSp>
            <p:cxnSp>
              <p:nvCxnSpPr>
                <p:cNvPr id="36889" name="Line 82"/>
                <p:cNvCxnSpPr/>
                <p:nvPr/>
              </p:nvCxnSpPr>
              <p:spPr>
                <a:xfrm flipH="1">
                  <a:off x="2450" y="1682"/>
                  <a:ext cx="0" cy="1043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</a:ln>
              </p:spPr>
            </p:cxnSp>
            <p:cxnSp>
              <p:nvCxnSpPr>
                <p:cNvPr id="36890" name="Line 83"/>
                <p:cNvCxnSpPr/>
                <p:nvPr/>
              </p:nvCxnSpPr>
              <p:spPr>
                <a:xfrm>
                  <a:off x="2450" y="2734"/>
                  <a:ext cx="960" cy="0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</a:ln>
              </p:spPr>
            </p:cxnSp>
            <p:cxnSp>
              <p:nvCxnSpPr>
                <p:cNvPr id="36891" name="Line 84"/>
                <p:cNvCxnSpPr/>
                <p:nvPr/>
              </p:nvCxnSpPr>
              <p:spPr>
                <a:xfrm>
                  <a:off x="2730" y="1665"/>
                  <a:ext cx="680" cy="106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</a:ln>
              </p:spPr>
            </p:cxnSp>
          </p:grpSp>
        </p:grpSp>
      </p:grpSp>
      <p:sp>
        <p:nvSpPr>
          <p:cNvPr id="36892" name="文本框 43"/>
          <p:cNvSpPr/>
          <p:nvPr/>
        </p:nvSpPr>
        <p:spPr>
          <a:xfrm>
            <a:off x="7390271" y="5101481"/>
            <a:ext cx="58420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en-US" altLang="zh-CN" sz="3600" dirty="0">
                <a:solidFill>
                  <a:srgbClr val="000000"/>
                </a:solidFill>
              </a:rPr>
              <a:t>③</a:t>
            </a:r>
            <a:endParaRPr lang="en-US" altLang="zh-CN" sz="3600" dirty="0">
              <a:solidFill>
                <a:srgbClr val="000000"/>
              </a:solidFill>
              <a:sym typeface="宋体" pitchFamily="2" charset="-122"/>
            </a:endParaRPr>
          </a:p>
        </p:txBody>
      </p:sp>
      <p:grpSp>
        <p:nvGrpSpPr>
          <p:cNvPr id="36893" name="组合 54"/>
          <p:cNvGrpSpPr/>
          <p:nvPr/>
        </p:nvGrpSpPr>
        <p:grpSpPr>
          <a:xfrm>
            <a:off x="6257925" y="2137444"/>
            <a:ext cx="2582863" cy="2825750"/>
            <a:chOff x="6257925" y="1643063"/>
            <a:chExt cx="2582863" cy="2825750"/>
          </a:xfrm>
        </p:grpSpPr>
        <p:sp>
          <p:nvSpPr>
            <p:cNvPr id="36894" name="文本框 50"/>
            <p:cNvSpPr/>
            <p:nvPr/>
          </p:nvSpPr>
          <p:spPr>
            <a:xfrm>
              <a:off x="6581775" y="1855788"/>
              <a:ext cx="3857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800"/>
                <a:t>A</a:t>
              </a:r>
            </a:p>
          </p:txBody>
        </p:sp>
        <p:sp>
          <p:nvSpPr>
            <p:cNvPr id="36895" name="文本框 50"/>
            <p:cNvSpPr/>
            <p:nvPr/>
          </p:nvSpPr>
          <p:spPr>
            <a:xfrm>
              <a:off x="7897813" y="1868488"/>
              <a:ext cx="384175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800"/>
                <a:t>B</a:t>
              </a:r>
            </a:p>
          </p:txBody>
        </p:sp>
        <p:sp>
          <p:nvSpPr>
            <p:cNvPr id="36896" name="文本框 50"/>
            <p:cNvSpPr/>
            <p:nvPr/>
          </p:nvSpPr>
          <p:spPr>
            <a:xfrm>
              <a:off x="8455025" y="3581400"/>
              <a:ext cx="3857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800"/>
                <a:t>C</a:t>
              </a:r>
            </a:p>
          </p:txBody>
        </p:sp>
        <p:sp>
          <p:nvSpPr>
            <p:cNvPr id="36897" name="文本框 50"/>
            <p:cNvSpPr/>
            <p:nvPr/>
          </p:nvSpPr>
          <p:spPr>
            <a:xfrm>
              <a:off x="6257925" y="3563938"/>
              <a:ext cx="385763" cy="4572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800"/>
                <a:t>D</a:t>
              </a:r>
            </a:p>
          </p:txBody>
        </p:sp>
        <p:grpSp>
          <p:nvGrpSpPr>
            <p:cNvPr id="36898" name="组合 4"/>
            <p:cNvGrpSpPr/>
            <p:nvPr/>
          </p:nvGrpSpPr>
          <p:grpSpPr>
            <a:xfrm>
              <a:off x="6605588" y="1643063"/>
              <a:ext cx="1782763" cy="2825750"/>
              <a:chOff x="4833853" y="1437711"/>
              <a:chExt cx="1782762" cy="2826382"/>
            </a:xfrm>
          </p:grpSpPr>
          <p:sp>
            <p:nvSpPr>
              <p:cNvPr id="36899" name="任意多边形 13"/>
              <p:cNvSpPr/>
              <p:nvPr/>
            </p:nvSpPr>
            <p:spPr>
              <a:xfrm>
                <a:off x="4833853" y="1989075"/>
                <a:ext cx="1782762" cy="1663700"/>
              </a:xfrm>
              <a:custGeom>
                <a:avLst/>
                <a:gdLst/>
                <a:ahLst/>
                <a:cxnLst>
                  <a:cxn ang="0">
                    <a:pos x="54510" y="0"/>
                  </a:cxn>
                  <a:cxn ang="0">
                    <a:pos x="199870" y="0"/>
                  </a:cxn>
                  <a:cxn ang="0">
                    <a:pos x="282644" y="17126"/>
                  </a:cxn>
                  <a:cxn ang="0">
                    <a:pos x="0" y="17126"/>
                  </a:cxn>
                  <a:cxn ang="0">
                    <a:pos x="54510" y="0"/>
                  </a:cxn>
                </a:cxnLst>
                <a:rect l="l" t="t" r="r" b="b"/>
                <a:pathLst>
                  <a:path w="2000250" h="2214562">
                    <a:moveTo>
                      <a:pt x="385763" y="0"/>
                    </a:moveTo>
                    <a:lnTo>
                      <a:pt x="1414463" y="0"/>
                    </a:lnTo>
                    <a:lnTo>
                      <a:pt x="2000250" y="2214562"/>
                    </a:lnTo>
                    <a:lnTo>
                      <a:pt x="0" y="2214562"/>
                    </a:lnTo>
                    <a:lnTo>
                      <a:pt x="385763" y="0"/>
                    </a:lnTo>
                    <a:close/>
                  </a:path>
                </a:pathLst>
              </a:custGeom>
              <a:noFill/>
              <a:ln w="38100">
                <a:solidFill>
                  <a:srgbClr val="BB6126"/>
                </a:solidFill>
                <a:miter lim="800000"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/>
              </a:p>
            </p:txBody>
          </p:sp>
          <p:sp>
            <p:nvSpPr>
              <p:cNvPr id="36900" name="文本框 10"/>
              <p:cNvSpPr/>
              <p:nvPr/>
            </p:nvSpPr>
            <p:spPr>
              <a:xfrm>
                <a:off x="5479379" y="1437711"/>
                <a:ext cx="473075" cy="57943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3600" dirty="0">
                    <a:solidFill>
                      <a:srgbClr val="000000"/>
                    </a:solidFill>
                  </a:rPr>
                  <a:t>3</a:t>
                </a:r>
                <a:endParaRPr lang="en-US" altLang="zh-CN" sz="3600" dirty="0">
                  <a:solidFill>
                    <a:srgbClr val="0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6901" name="文本框 11"/>
              <p:cNvSpPr/>
              <p:nvPr/>
            </p:nvSpPr>
            <p:spPr>
              <a:xfrm>
                <a:off x="5390762" y="3684656"/>
                <a:ext cx="474663" cy="57943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3600" dirty="0">
                    <a:solidFill>
                      <a:srgbClr val="000000"/>
                    </a:solidFill>
                  </a:rPr>
                  <a:t>7</a:t>
                </a:r>
                <a:endParaRPr lang="en-US" altLang="zh-CN" sz="3600" dirty="0">
                  <a:solidFill>
                    <a:srgbClr val="0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6902" name="文本框 12"/>
              <p:cNvSpPr/>
              <p:nvPr/>
            </p:nvSpPr>
            <p:spPr>
              <a:xfrm>
                <a:off x="5283084" y="2282450"/>
                <a:ext cx="411130" cy="64647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3600" dirty="0">
                    <a:solidFill>
                      <a:srgbClr val="000000"/>
                    </a:solidFill>
                  </a:rPr>
                  <a:t>8</a:t>
                </a:r>
                <a:endParaRPr lang="en-US" altLang="zh-CN" sz="3600" dirty="0">
                  <a:solidFill>
                    <a:srgbClr val="000000"/>
                  </a:solidFill>
                  <a:sym typeface="宋体" pitchFamily="2" charset="-122"/>
                </a:endParaRPr>
              </a:p>
            </p:txBody>
          </p:sp>
          <p:cxnSp>
            <p:nvCxnSpPr>
              <p:cNvPr id="36903" name="直接连接符 13"/>
              <p:cNvCxnSpPr/>
              <p:nvPr/>
            </p:nvCxnSpPr>
            <p:spPr>
              <a:xfrm flipH="1" flipV="1">
                <a:off x="5263962" y="1983051"/>
                <a:ext cx="38242" cy="16757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ash"/>
                <a:bevel/>
              </a:ln>
            </p:spPr>
          </p:cxnSp>
          <p:grpSp>
            <p:nvGrpSpPr>
              <p:cNvPr id="36904" name="组合 49"/>
              <p:cNvGrpSpPr/>
              <p:nvPr/>
            </p:nvGrpSpPr>
            <p:grpSpPr>
              <a:xfrm rot="5400000">
                <a:off x="5305829" y="3506473"/>
                <a:ext cx="122237" cy="112713"/>
                <a:chOff x="0" y="0"/>
                <a:chExt cx="108012" cy="108012"/>
              </a:xfrm>
            </p:grpSpPr>
            <p:cxnSp>
              <p:nvCxnSpPr>
                <p:cNvPr id="36905" name="直接连接符 50"/>
                <p:cNvCxnSpPr/>
                <p:nvPr/>
              </p:nvCxnSpPr>
              <p:spPr>
                <a:xfrm>
                  <a:off x="0" y="6578"/>
                  <a:ext cx="108012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bevel/>
                </a:ln>
              </p:spPr>
            </p:cxnSp>
            <p:cxnSp>
              <p:nvCxnSpPr>
                <p:cNvPr id="36906" name="直接连接符 51"/>
                <p:cNvCxnSpPr/>
                <p:nvPr/>
              </p:nvCxnSpPr>
              <p:spPr>
                <a:xfrm>
                  <a:off x="6578" y="0"/>
                  <a:ext cx="1" cy="1080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bevel/>
                </a:ln>
              </p:spPr>
            </p:cxnSp>
          </p:grpSp>
        </p:grpSp>
      </p:grpSp>
      <p:grpSp>
        <p:nvGrpSpPr>
          <p:cNvPr id="36907" name="组合 53"/>
          <p:cNvGrpSpPr/>
          <p:nvPr/>
        </p:nvGrpSpPr>
        <p:grpSpPr>
          <a:xfrm>
            <a:off x="6254886" y="3173684"/>
            <a:ext cx="2477648" cy="1166813"/>
            <a:chOff x="6321864" y="2616200"/>
            <a:chExt cx="2477649" cy="1166812"/>
          </a:xfrm>
        </p:grpSpPr>
        <p:sp>
          <p:nvSpPr>
            <p:cNvPr id="36908" name="文本框 12"/>
            <p:cNvSpPr/>
            <p:nvPr/>
          </p:nvSpPr>
          <p:spPr>
            <a:xfrm>
              <a:off x="7483475" y="2828925"/>
              <a:ext cx="1054100" cy="57943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3600" dirty="0">
                  <a:solidFill>
                    <a:srgbClr val="000000"/>
                  </a:solidFill>
                </a:rPr>
                <a:t>6</a:t>
              </a:r>
              <a:endParaRPr lang="en-US" altLang="zh-CN" sz="3600" dirty="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36909" name="文本框 10"/>
            <p:cNvSpPr/>
            <p:nvPr/>
          </p:nvSpPr>
          <p:spPr>
            <a:xfrm>
              <a:off x="8326438" y="2616200"/>
              <a:ext cx="473075" cy="57943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3600">
                  <a:solidFill>
                    <a:srgbClr val="000000"/>
                  </a:solidFill>
                </a:rPr>
                <a:t>9</a:t>
              </a:r>
              <a:endParaRPr lang="en-US" altLang="zh-CN" sz="36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cxnSp>
          <p:nvCxnSpPr>
            <p:cNvPr id="36910" name="直接连接符 3"/>
            <p:cNvCxnSpPr>
              <a:cxnSpLocks/>
            </p:cNvCxnSpPr>
            <p:nvPr/>
          </p:nvCxnSpPr>
          <p:spPr>
            <a:xfrm flipH="1">
              <a:off x="6680200" y="3248148"/>
              <a:ext cx="1579866" cy="534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</p:spPr>
        </p:cxnSp>
        <p:sp>
          <p:nvSpPr>
            <p:cNvPr id="36911" name="文本框 10"/>
            <p:cNvSpPr/>
            <p:nvPr/>
          </p:nvSpPr>
          <p:spPr>
            <a:xfrm>
              <a:off x="6321864" y="2633663"/>
              <a:ext cx="436627" cy="6463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3600" dirty="0">
                  <a:solidFill>
                    <a:srgbClr val="000000"/>
                  </a:solidFill>
                </a:rPr>
                <a:t>9</a:t>
              </a:r>
              <a:endParaRPr lang="en-US" altLang="zh-CN" sz="3600" dirty="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grpSp>
          <p:nvGrpSpPr>
            <p:cNvPr id="36912" name="组合 49"/>
            <p:cNvGrpSpPr/>
            <p:nvPr/>
          </p:nvGrpSpPr>
          <p:grpSpPr>
            <a:xfrm rot="19800000">
              <a:off x="8112774" y="3111818"/>
              <a:ext cx="160728" cy="112710"/>
              <a:chOff x="26893" y="68242"/>
              <a:chExt cx="142021" cy="108012"/>
            </a:xfrm>
          </p:grpSpPr>
          <p:cxnSp>
            <p:nvCxnSpPr>
              <p:cNvPr id="36913" name="直接连接符 50"/>
              <p:cNvCxnSpPr/>
              <p:nvPr/>
            </p:nvCxnSpPr>
            <p:spPr>
              <a:xfrm>
                <a:off x="60902" y="77486"/>
                <a:ext cx="1080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bevel/>
              </a:ln>
            </p:spPr>
          </p:cxnSp>
          <p:cxnSp>
            <p:nvCxnSpPr>
              <p:cNvPr id="36914" name="直接连接符 51"/>
              <p:cNvCxnSpPr/>
              <p:nvPr/>
            </p:nvCxnSpPr>
            <p:spPr>
              <a:xfrm>
                <a:off x="26893" y="68242"/>
                <a:ext cx="1" cy="1080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bevel/>
              </a:ln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fill="hold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54"/>
          <p:cNvSpPr/>
          <p:nvPr/>
        </p:nvSpPr>
        <p:spPr>
          <a:xfrm>
            <a:off x="481013" y="513532"/>
            <a:ext cx="8107362" cy="1190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（二）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Calibri" pitchFamily="34" charset="0"/>
              </a:rPr>
              <a:t>请画出与这个梯形高相等，面积相等，形状不同的梯形。</a:t>
            </a:r>
          </a:p>
        </p:txBody>
      </p:sp>
      <p:pic>
        <p:nvPicPr>
          <p:cNvPr id="3789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8" y="4384675"/>
            <a:ext cx="5997575" cy="221297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37891" name="组合 4"/>
          <p:cNvGrpSpPr/>
          <p:nvPr/>
        </p:nvGrpSpPr>
        <p:grpSpPr>
          <a:xfrm>
            <a:off x="3643313" y="1660525"/>
            <a:ext cx="1782762" cy="2898775"/>
            <a:chOff x="4833853" y="1365318"/>
            <a:chExt cx="1782762" cy="2898775"/>
          </a:xfrm>
        </p:grpSpPr>
        <p:sp>
          <p:nvSpPr>
            <p:cNvPr id="37892" name="任意多边形 13"/>
            <p:cNvSpPr/>
            <p:nvPr/>
          </p:nvSpPr>
          <p:spPr>
            <a:xfrm>
              <a:off x="4833853" y="1989075"/>
              <a:ext cx="1782762" cy="1663700"/>
            </a:xfrm>
            <a:custGeom>
              <a:avLst/>
              <a:gdLst/>
              <a:ahLst/>
              <a:cxnLst>
                <a:cxn ang="0">
                  <a:pos x="68621" y="0"/>
                </a:cxn>
                <a:cxn ang="0">
                  <a:pos x="251611" y="0"/>
                </a:cxn>
                <a:cxn ang="0">
                  <a:pos x="355813" y="30345"/>
                </a:cxn>
                <a:cxn ang="0">
                  <a:pos x="0" y="30345"/>
                </a:cxn>
                <a:cxn ang="0">
                  <a:pos x="68621" y="0"/>
                </a:cxn>
              </a:cxnLst>
              <a:rect l="l" t="t" r="r" b="b"/>
              <a:pathLst>
                <a:path w="2000250" h="2214562">
                  <a:moveTo>
                    <a:pt x="385763" y="0"/>
                  </a:moveTo>
                  <a:lnTo>
                    <a:pt x="1414463" y="0"/>
                  </a:lnTo>
                  <a:lnTo>
                    <a:pt x="2000250" y="2214562"/>
                  </a:lnTo>
                  <a:lnTo>
                    <a:pt x="0" y="2214562"/>
                  </a:lnTo>
                  <a:lnTo>
                    <a:pt x="385763" y="0"/>
                  </a:lnTo>
                  <a:close/>
                </a:path>
              </a:pathLst>
            </a:custGeom>
            <a:noFill/>
            <a:ln w="38100">
              <a:solidFill>
                <a:srgbClr val="BB6126"/>
              </a:solidFill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7893" name="文本框 10"/>
            <p:cNvSpPr/>
            <p:nvPr/>
          </p:nvSpPr>
          <p:spPr>
            <a:xfrm>
              <a:off x="5366950" y="1365318"/>
              <a:ext cx="473075" cy="57943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3200">
                  <a:solidFill>
                    <a:srgbClr val="000000"/>
                  </a:solidFill>
                  <a:latin typeface="Arial" pitchFamily="34" charset="0"/>
                  <a:sym typeface="Calibri" pitchFamily="34" charset="0"/>
                </a:rPr>
                <a:t>3</a:t>
              </a:r>
              <a:endParaRPr lang="zh-CN" altLang="en-US" sz="3200">
                <a:solidFill>
                  <a:srgbClr val="000000"/>
                </a:solidFill>
                <a:latin typeface="Arial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37894" name="文本框 11"/>
            <p:cNvSpPr/>
            <p:nvPr/>
          </p:nvSpPr>
          <p:spPr>
            <a:xfrm>
              <a:off x="5390762" y="3684656"/>
              <a:ext cx="474663" cy="57943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3200">
                  <a:solidFill>
                    <a:srgbClr val="000000"/>
                  </a:solidFill>
                  <a:latin typeface="Arial" pitchFamily="34" charset="0"/>
                  <a:sym typeface="Calibri" pitchFamily="34" charset="0"/>
                </a:rPr>
                <a:t>7</a:t>
              </a:r>
              <a:endParaRPr lang="zh-CN" altLang="en-US" sz="3200">
                <a:solidFill>
                  <a:srgbClr val="000000"/>
                </a:solidFill>
                <a:latin typeface="Arial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37895" name="文本框 12"/>
            <p:cNvSpPr/>
            <p:nvPr/>
          </p:nvSpPr>
          <p:spPr>
            <a:xfrm>
              <a:off x="5398232" y="2593200"/>
              <a:ext cx="1054100" cy="57943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3200">
                  <a:solidFill>
                    <a:srgbClr val="000000"/>
                  </a:solidFill>
                  <a:latin typeface="Arial" pitchFamily="34" charset="0"/>
                  <a:sym typeface="Calibri" pitchFamily="34" charset="0"/>
                </a:rPr>
                <a:t>8</a:t>
              </a:r>
              <a:endParaRPr lang="en-US" altLang="zh-CN" sz="3200">
                <a:solidFill>
                  <a:srgbClr val="000000"/>
                </a:solidFill>
                <a:latin typeface="Arial" pitchFamily="34" charset="0"/>
                <a:sym typeface="宋体" pitchFamily="2" charset="-122"/>
              </a:endParaRPr>
            </a:p>
          </p:txBody>
        </p:sp>
        <p:cxnSp>
          <p:nvCxnSpPr>
            <p:cNvPr id="37896" name="直接连接符 13"/>
            <p:cNvCxnSpPr/>
            <p:nvPr/>
          </p:nvCxnSpPr>
          <p:spPr>
            <a:xfrm flipH="1" flipV="1">
              <a:off x="5263962" y="1983051"/>
              <a:ext cx="38242" cy="16757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bevel/>
            </a:ln>
          </p:spPr>
        </p:cxnSp>
        <p:grpSp>
          <p:nvGrpSpPr>
            <p:cNvPr id="37897" name="组合 49"/>
            <p:cNvGrpSpPr/>
            <p:nvPr/>
          </p:nvGrpSpPr>
          <p:grpSpPr>
            <a:xfrm rot="5400000">
              <a:off x="5305829" y="3506473"/>
              <a:ext cx="122237" cy="112713"/>
              <a:chOff x="0" y="0"/>
              <a:chExt cx="108012" cy="108012"/>
            </a:xfrm>
          </p:grpSpPr>
          <p:cxnSp>
            <p:nvCxnSpPr>
              <p:cNvPr id="37898" name="直接连接符 50"/>
              <p:cNvCxnSpPr/>
              <p:nvPr/>
            </p:nvCxnSpPr>
            <p:spPr>
              <a:xfrm>
                <a:off x="0" y="6578"/>
                <a:ext cx="1080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bevel/>
              </a:ln>
            </p:spPr>
          </p:cxnSp>
          <p:cxnSp>
            <p:nvCxnSpPr>
              <p:cNvPr id="37899" name="直接连接符 51"/>
              <p:cNvCxnSpPr/>
              <p:nvPr/>
            </p:nvCxnSpPr>
            <p:spPr>
              <a:xfrm>
                <a:off x="6578" y="0"/>
                <a:ext cx="1" cy="1080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bevel/>
              </a:ln>
            </p:spPr>
          </p:cxnSp>
        </p:grpSp>
      </p:grpSp>
      <p:sp>
        <p:nvSpPr>
          <p:cNvPr id="37900" name="文本框 54"/>
          <p:cNvSpPr/>
          <p:nvPr/>
        </p:nvSpPr>
        <p:spPr>
          <a:xfrm>
            <a:off x="6086475" y="3984625"/>
            <a:ext cx="211137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000">
                <a:latin typeface="Arial" pitchFamily="34" charset="0"/>
                <a:ea typeface="宋体" pitchFamily="2" charset="-122"/>
                <a:sym typeface="Calibri" pitchFamily="34" charset="0"/>
              </a:rPr>
              <a:t>边长为</a:t>
            </a:r>
            <a:r>
              <a:rPr lang="en-US" altLang="zh-CN" sz="2000">
                <a:latin typeface="Arial" pitchFamily="34" charset="0"/>
                <a:sym typeface="Calibri" pitchFamily="34" charset="0"/>
              </a:rPr>
              <a:t>1</a:t>
            </a:r>
            <a:r>
              <a:rPr lang="zh-CN" altLang="en-US" sz="2000">
                <a:latin typeface="Arial" pitchFamily="34" charset="0"/>
                <a:ea typeface="宋体" pitchFamily="2" charset="-122"/>
                <a:sym typeface="Calibri" pitchFamily="34" charset="0"/>
              </a:rPr>
              <a:t>厘米。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 fill="hold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 fill="hold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9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/>
          <p:nvPr/>
        </p:nvSpPr>
        <p:spPr>
          <a:xfrm>
            <a:off x="577850" y="1340768"/>
            <a:ext cx="7988300" cy="50177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25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    所谓单一型练习课，即一节新授课之后安排的针对新授知识点的练习课。这类练习课的特点可以用“一课一练”来概括，即前一节课学习了什么，现在这节课就练什么。因此，单一型练习课就是对前一节课的知识点在理解与运用上的“巩固”。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DEAAB6F-8B67-AABA-2911-E43F2699D440}"/>
              </a:ext>
            </a:extLst>
          </p:cNvPr>
          <p:cNvSpPr txBox="1"/>
          <p:nvPr/>
        </p:nvSpPr>
        <p:spPr>
          <a:xfrm>
            <a:off x="395536" y="404664"/>
            <a:ext cx="7776864" cy="708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5600"/>
              </a:lnSpc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1.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“单一型练习” 核心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——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3" name="直接连接符 4"/>
          <p:cNvCxnSpPr/>
          <p:nvPr/>
        </p:nvCxnSpPr>
        <p:spPr>
          <a:xfrm flipV="1">
            <a:off x="1279525" y="4113213"/>
            <a:ext cx="5822950" cy="127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</a:ln>
        </p:spPr>
      </p:cxnSp>
      <p:cxnSp>
        <p:nvCxnSpPr>
          <p:cNvPr id="38914" name="直接连接符 5"/>
          <p:cNvCxnSpPr/>
          <p:nvPr/>
        </p:nvCxnSpPr>
        <p:spPr>
          <a:xfrm>
            <a:off x="1717675" y="2789238"/>
            <a:ext cx="6203950" cy="127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</a:ln>
        </p:spPr>
      </p:cxnSp>
      <p:grpSp>
        <p:nvGrpSpPr>
          <p:cNvPr id="38915" name="Group 100"/>
          <p:cNvGrpSpPr/>
          <p:nvPr/>
        </p:nvGrpSpPr>
        <p:grpSpPr>
          <a:xfrm rot="10800000">
            <a:off x="3511550" y="2263775"/>
            <a:ext cx="1603375" cy="2279650"/>
            <a:chOff x="2109" y="1346"/>
            <a:chExt cx="1513" cy="2419"/>
          </a:xfrm>
        </p:grpSpPr>
        <p:sp>
          <p:nvSpPr>
            <p:cNvPr id="38916" name="任意多边形 14"/>
            <p:cNvSpPr/>
            <p:nvPr/>
          </p:nvSpPr>
          <p:spPr>
            <a:xfrm rot="10800000">
              <a:off x="2137" y="1809"/>
              <a:ext cx="1485" cy="13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357437" h="2214562">
                  <a:moveTo>
                    <a:pt x="1314450" y="0"/>
                  </a:moveTo>
                  <a:lnTo>
                    <a:pt x="2357437" y="0"/>
                  </a:lnTo>
                  <a:lnTo>
                    <a:pt x="1914525" y="2214562"/>
                  </a:lnTo>
                  <a:lnTo>
                    <a:pt x="0" y="2214562"/>
                  </a:lnTo>
                  <a:lnTo>
                    <a:pt x="1314450" y="0"/>
                  </a:lnTo>
                  <a:close/>
                </a:path>
              </a:pathLst>
            </a:custGeom>
            <a:solidFill>
              <a:srgbClr val="FF6600"/>
            </a:solidFill>
            <a:ln w="25400">
              <a:solidFill>
                <a:srgbClr val="BB6126"/>
              </a:solidFill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38917" name="Group 74"/>
            <p:cNvGrpSpPr/>
            <p:nvPr/>
          </p:nvGrpSpPr>
          <p:grpSpPr>
            <a:xfrm>
              <a:off x="2109" y="3249"/>
              <a:ext cx="658" cy="180"/>
              <a:chOff x="0" y="0"/>
              <a:chExt cx="1044582" cy="285752"/>
            </a:xfrm>
          </p:grpSpPr>
          <p:cxnSp>
            <p:nvCxnSpPr>
              <p:cNvPr id="38918" name="直接连接符 23"/>
              <p:cNvCxnSpPr/>
              <p:nvPr/>
            </p:nvCxnSpPr>
            <p:spPr>
              <a:xfrm rot="5400000">
                <a:off x="-142082" y="142082"/>
                <a:ext cx="28575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</a:ln>
            </p:spPr>
          </p:cxnSp>
          <p:cxnSp>
            <p:nvCxnSpPr>
              <p:cNvPr id="38919" name="直接连接符 24"/>
              <p:cNvCxnSpPr/>
              <p:nvPr/>
            </p:nvCxnSpPr>
            <p:spPr>
              <a:xfrm rot="5400000">
                <a:off x="900912" y="142082"/>
                <a:ext cx="28575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</a:ln>
            </p:spPr>
          </p:cxnSp>
          <p:cxnSp>
            <p:nvCxnSpPr>
              <p:cNvPr id="38920" name="直接连接符 25"/>
              <p:cNvCxnSpPr/>
              <p:nvPr/>
            </p:nvCxnSpPr>
            <p:spPr>
              <a:xfrm>
                <a:off x="71438" y="142876"/>
                <a:ext cx="928694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/>
                <a:tailEnd type="triangle"/>
              </a:ln>
            </p:spPr>
          </p:cxnSp>
        </p:grpSp>
        <p:grpSp>
          <p:nvGrpSpPr>
            <p:cNvPr id="38921" name="Group 78"/>
            <p:cNvGrpSpPr/>
            <p:nvPr/>
          </p:nvGrpSpPr>
          <p:grpSpPr>
            <a:xfrm>
              <a:off x="2406" y="1584"/>
              <a:ext cx="1216" cy="180"/>
              <a:chOff x="0" y="0"/>
              <a:chExt cx="1930414" cy="286546"/>
            </a:xfrm>
          </p:grpSpPr>
          <p:cxnSp>
            <p:nvCxnSpPr>
              <p:cNvPr id="38922" name="直接连接符 29"/>
              <p:cNvCxnSpPr/>
              <p:nvPr/>
            </p:nvCxnSpPr>
            <p:spPr>
              <a:xfrm rot="5400000">
                <a:off x="-142082" y="142876"/>
                <a:ext cx="28575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</a:ln>
            </p:spPr>
          </p:cxnSp>
          <p:cxnSp>
            <p:nvCxnSpPr>
              <p:cNvPr id="38923" name="直接连接符 30"/>
              <p:cNvCxnSpPr/>
              <p:nvPr/>
            </p:nvCxnSpPr>
            <p:spPr>
              <a:xfrm rot="5400000">
                <a:off x="1786744" y="142082"/>
                <a:ext cx="28575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</a:ln>
            </p:spPr>
          </p:cxnSp>
          <p:cxnSp>
            <p:nvCxnSpPr>
              <p:cNvPr id="38924" name="直接连接符 31"/>
              <p:cNvCxnSpPr/>
              <p:nvPr/>
            </p:nvCxnSpPr>
            <p:spPr>
              <a:xfrm>
                <a:off x="143670" y="142876"/>
                <a:ext cx="171451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/>
                <a:tailEnd type="triangle"/>
              </a:ln>
            </p:spPr>
          </p:cxnSp>
        </p:grpSp>
        <p:sp>
          <p:nvSpPr>
            <p:cNvPr id="38925" name="矩形 16"/>
            <p:cNvSpPr/>
            <p:nvPr/>
          </p:nvSpPr>
          <p:spPr>
            <a:xfrm rot="10800000">
              <a:off x="2677" y="1346"/>
              <a:ext cx="675" cy="38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b="1">
                  <a:latin typeface="Arial" pitchFamily="34" charset="0"/>
                  <a:ea typeface="宋体" pitchFamily="2" charset="-122"/>
                  <a:sym typeface="Calibri" pitchFamily="34" charset="0"/>
                </a:rPr>
                <a:t>7</a:t>
              </a:r>
              <a:r>
                <a:rPr lang="en-US" altLang="zh-CN" b="1">
                  <a:latin typeface="Arial" pitchFamily="34" charset="0"/>
                  <a:sym typeface="Calibri" pitchFamily="34" charset="0"/>
                </a:rPr>
                <a:t>cm</a:t>
              </a:r>
              <a:endParaRPr lang="zh-CN" altLang="en-US">
                <a:latin typeface="Arial" pitchFamily="34" charset="0"/>
                <a:ea typeface="宋体" pitchFamily="2" charset="-122"/>
                <a:sym typeface="Calibri" pitchFamily="34" charset="0"/>
              </a:endParaRPr>
            </a:p>
          </p:txBody>
        </p:sp>
        <p:sp>
          <p:nvSpPr>
            <p:cNvPr id="38926" name="矩形 16"/>
            <p:cNvSpPr/>
            <p:nvPr/>
          </p:nvSpPr>
          <p:spPr>
            <a:xfrm rot="10800000">
              <a:off x="2110" y="3376"/>
              <a:ext cx="676" cy="38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b="1">
                  <a:latin typeface="Arial" pitchFamily="34" charset="0"/>
                  <a:sym typeface="Calibri" pitchFamily="34" charset="0"/>
                </a:rPr>
                <a:t>3cm</a:t>
              </a:r>
              <a:endParaRPr lang="zh-CN" altLang="en-US">
                <a:latin typeface="Arial" pitchFamily="34" charset="0"/>
                <a:ea typeface="宋体" pitchFamily="2" charset="-122"/>
                <a:sym typeface="Calibri" pitchFamily="34" charset="0"/>
              </a:endParaRPr>
            </a:p>
          </p:txBody>
        </p:sp>
      </p:grpSp>
      <p:sp>
        <p:nvSpPr>
          <p:cNvPr id="38927" name="矩形 16"/>
          <p:cNvSpPr/>
          <p:nvPr/>
        </p:nvSpPr>
        <p:spPr>
          <a:xfrm>
            <a:off x="7081838" y="2268538"/>
            <a:ext cx="715962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en-US" altLang="zh-CN" b="1">
                <a:latin typeface="Arial" pitchFamily="34" charset="0"/>
                <a:sym typeface="Calibri" pitchFamily="34" charset="0"/>
              </a:rPr>
              <a:t>3cm</a:t>
            </a:r>
            <a:endParaRPr lang="zh-CN" altLang="en-US"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  <p:grpSp>
        <p:nvGrpSpPr>
          <p:cNvPr id="38928" name="Group 102"/>
          <p:cNvGrpSpPr/>
          <p:nvPr/>
        </p:nvGrpSpPr>
        <p:grpSpPr>
          <a:xfrm>
            <a:off x="5283200" y="2606675"/>
            <a:ext cx="2481263" cy="2001838"/>
            <a:chOff x="3107" y="1601"/>
            <a:chExt cx="2341" cy="2142"/>
          </a:xfrm>
        </p:grpSpPr>
        <p:sp>
          <p:nvSpPr>
            <p:cNvPr id="38929" name="任意多边形 16"/>
            <p:cNvSpPr/>
            <p:nvPr/>
          </p:nvSpPr>
          <p:spPr>
            <a:xfrm>
              <a:off x="3288" y="1813"/>
              <a:ext cx="2160" cy="13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3429000" h="2214562">
                  <a:moveTo>
                    <a:pt x="2357438" y="0"/>
                  </a:moveTo>
                  <a:lnTo>
                    <a:pt x="3429000" y="0"/>
                  </a:lnTo>
                  <a:lnTo>
                    <a:pt x="2057400" y="2214562"/>
                  </a:lnTo>
                  <a:lnTo>
                    <a:pt x="0" y="2214562"/>
                  </a:lnTo>
                  <a:lnTo>
                    <a:pt x="2357438" y="0"/>
                  </a:lnTo>
                  <a:close/>
                </a:path>
              </a:pathLst>
            </a:custGeom>
            <a:solidFill>
              <a:srgbClr val="FF6600"/>
            </a:solidFill>
            <a:ln w="25400">
              <a:solidFill>
                <a:srgbClr val="BB6126"/>
              </a:solidFill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38930" name="Group 86"/>
            <p:cNvGrpSpPr/>
            <p:nvPr/>
          </p:nvGrpSpPr>
          <p:grpSpPr>
            <a:xfrm>
              <a:off x="4778" y="1601"/>
              <a:ext cx="658" cy="180"/>
              <a:chOff x="294481" y="7934"/>
              <a:chExt cx="1044583" cy="285753"/>
            </a:xfrm>
          </p:grpSpPr>
          <p:cxnSp>
            <p:nvCxnSpPr>
              <p:cNvPr id="38931" name="直接连接符 39"/>
              <p:cNvCxnSpPr/>
              <p:nvPr/>
            </p:nvCxnSpPr>
            <p:spPr>
              <a:xfrm rot="5400000">
                <a:off x="152399" y="150017"/>
                <a:ext cx="28575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</a:ln>
            </p:spPr>
          </p:cxnSp>
          <p:cxnSp>
            <p:nvCxnSpPr>
              <p:cNvPr id="38932" name="直接连接符 40"/>
              <p:cNvCxnSpPr/>
              <p:nvPr/>
            </p:nvCxnSpPr>
            <p:spPr>
              <a:xfrm rot="5400000">
                <a:off x="1195394" y="150016"/>
                <a:ext cx="28575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</a:ln>
            </p:spPr>
          </p:cxnSp>
          <p:cxnSp>
            <p:nvCxnSpPr>
              <p:cNvPr id="38933" name="直接连接符 41"/>
              <p:cNvCxnSpPr/>
              <p:nvPr/>
            </p:nvCxnSpPr>
            <p:spPr>
              <a:xfrm>
                <a:off x="366103" y="150812"/>
                <a:ext cx="928694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/>
                <a:tailEnd type="triangle"/>
              </a:ln>
            </p:spPr>
          </p:cxnSp>
        </p:grpSp>
        <p:grpSp>
          <p:nvGrpSpPr>
            <p:cNvPr id="38934" name="Group 90"/>
            <p:cNvGrpSpPr/>
            <p:nvPr/>
          </p:nvGrpSpPr>
          <p:grpSpPr>
            <a:xfrm>
              <a:off x="3107" y="3261"/>
              <a:ext cx="1262" cy="181"/>
              <a:chOff x="0" y="0"/>
              <a:chExt cx="2002646" cy="286546"/>
            </a:xfrm>
          </p:grpSpPr>
          <p:cxnSp>
            <p:nvCxnSpPr>
              <p:cNvPr id="38935" name="直接连接符 47"/>
              <p:cNvCxnSpPr/>
              <p:nvPr/>
            </p:nvCxnSpPr>
            <p:spPr>
              <a:xfrm rot="5400000">
                <a:off x="-142082" y="142876"/>
                <a:ext cx="28575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</a:ln>
            </p:spPr>
          </p:cxnSp>
          <p:cxnSp>
            <p:nvCxnSpPr>
              <p:cNvPr id="38936" name="直接连接符 48"/>
              <p:cNvCxnSpPr/>
              <p:nvPr/>
            </p:nvCxnSpPr>
            <p:spPr>
              <a:xfrm rot="5400000">
                <a:off x="1858976" y="142082"/>
                <a:ext cx="28575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</a:ln>
            </p:spPr>
          </p:cxnSp>
          <p:cxnSp>
            <p:nvCxnSpPr>
              <p:cNvPr id="38937" name="直接连接符 49"/>
              <p:cNvCxnSpPr/>
              <p:nvPr/>
            </p:nvCxnSpPr>
            <p:spPr>
              <a:xfrm>
                <a:off x="143670" y="142876"/>
                <a:ext cx="171451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/>
                <a:tailEnd type="triangle"/>
              </a:ln>
            </p:spPr>
          </p:cxnSp>
        </p:grpSp>
        <p:sp>
          <p:nvSpPr>
            <p:cNvPr id="38938" name="矩形 16"/>
            <p:cNvSpPr/>
            <p:nvPr/>
          </p:nvSpPr>
          <p:spPr>
            <a:xfrm>
              <a:off x="3467" y="3351"/>
              <a:ext cx="675" cy="3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b="1">
                  <a:latin typeface="Arial" pitchFamily="34" charset="0"/>
                  <a:ea typeface="宋体" pitchFamily="2" charset="-122"/>
                  <a:sym typeface="Calibri" pitchFamily="34" charset="0"/>
                </a:rPr>
                <a:t>7</a:t>
              </a:r>
              <a:r>
                <a:rPr lang="en-US" altLang="zh-CN" b="1">
                  <a:latin typeface="Arial" pitchFamily="34" charset="0"/>
                  <a:sym typeface="Calibri" pitchFamily="34" charset="0"/>
                </a:rPr>
                <a:t>cm</a:t>
              </a:r>
              <a:endParaRPr lang="zh-CN" altLang="en-US">
                <a:latin typeface="Arial" pitchFamily="34" charset="0"/>
                <a:ea typeface="宋体" pitchFamily="2" charset="-122"/>
                <a:sym typeface="Calibri" pitchFamily="34" charset="0"/>
              </a:endParaRPr>
            </a:p>
          </p:txBody>
        </p:sp>
      </p:grpSp>
      <p:grpSp>
        <p:nvGrpSpPr>
          <p:cNvPr id="38939" name="Group 99"/>
          <p:cNvGrpSpPr/>
          <p:nvPr/>
        </p:nvGrpSpPr>
        <p:grpSpPr>
          <a:xfrm>
            <a:off x="858838" y="2344738"/>
            <a:ext cx="1839912" cy="2249487"/>
            <a:chOff x="291" y="1333"/>
            <a:chExt cx="1736" cy="2387"/>
          </a:xfrm>
        </p:grpSpPr>
        <p:cxnSp>
          <p:nvCxnSpPr>
            <p:cNvPr id="38940" name="直接连接符 6"/>
            <p:cNvCxnSpPr/>
            <p:nvPr/>
          </p:nvCxnSpPr>
          <p:spPr>
            <a:xfrm rot="5400000">
              <a:off x="0" y="2473"/>
              <a:ext cx="1260" cy="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/>
              <a:tailEnd type="triangle"/>
            </a:ln>
          </p:spPr>
        </p:cxnSp>
        <p:grpSp>
          <p:nvGrpSpPr>
            <p:cNvPr id="38941" name="Group 61"/>
            <p:cNvGrpSpPr/>
            <p:nvPr/>
          </p:nvGrpSpPr>
          <p:grpSpPr>
            <a:xfrm>
              <a:off x="765" y="3241"/>
              <a:ext cx="1262" cy="181"/>
              <a:chOff x="0" y="0"/>
              <a:chExt cx="2002646" cy="286546"/>
            </a:xfrm>
          </p:grpSpPr>
          <p:cxnSp>
            <p:nvCxnSpPr>
              <p:cNvPr id="38942" name="直接连接符 18"/>
              <p:cNvCxnSpPr/>
              <p:nvPr/>
            </p:nvCxnSpPr>
            <p:spPr>
              <a:xfrm rot="5400000">
                <a:off x="-142082" y="142876"/>
                <a:ext cx="28575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</a:ln>
            </p:spPr>
          </p:cxnSp>
          <p:cxnSp>
            <p:nvCxnSpPr>
              <p:cNvPr id="38943" name="直接连接符 19"/>
              <p:cNvCxnSpPr/>
              <p:nvPr/>
            </p:nvCxnSpPr>
            <p:spPr>
              <a:xfrm rot="5400000">
                <a:off x="1858976" y="142082"/>
                <a:ext cx="28575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</a:ln>
            </p:spPr>
          </p:cxnSp>
          <p:cxnSp>
            <p:nvCxnSpPr>
              <p:cNvPr id="38944" name="直接连接符 20"/>
              <p:cNvCxnSpPr/>
              <p:nvPr/>
            </p:nvCxnSpPr>
            <p:spPr>
              <a:xfrm>
                <a:off x="143670" y="142876"/>
                <a:ext cx="171451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/>
                <a:tailEnd type="triangle"/>
              </a:ln>
            </p:spPr>
          </p:cxnSp>
        </p:grpSp>
        <p:grpSp>
          <p:nvGrpSpPr>
            <p:cNvPr id="38945" name="Group 65"/>
            <p:cNvGrpSpPr/>
            <p:nvPr/>
          </p:nvGrpSpPr>
          <p:grpSpPr>
            <a:xfrm>
              <a:off x="991" y="1576"/>
              <a:ext cx="658" cy="180"/>
              <a:chOff x="0" y="0"/>
              <a:chExt cx="1044582" cy="285752"/>
            </a:xfrm>
          </p:grpSpPr>
          <p:cxnSp>
            <p:nvCxnSpPr>
              <p:cNvPr id="38946" name="直接连接符 35"/>
              <p:cNvCxnSpPr/>
              <p:nvPr/>
            </p:nvCxnSpPr>
            <p:spPr>
              <a:xfrm rot="5400000">
                <a:off x="-142082" y="142082"/>
                <a:ext cx="28575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</a:ln>
            </p:spPr>
          </p:cxnSp>
          <p:cxnSp>
            <p:nvCxnSpPr>
              <p:cNvPr id="38947" name="直接连接符 36"/>
              <p:cNvCxnSpPr/>
              <p:nvPr/>
            </p:nvCxnSpPr>
            <p:spPr>
              <a:xfrm rot="5400000">
                <a:off x="900912" y="142082"/>
                <a:ext cx="28575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</a:ln>
            </p:spPr>
          </p:cxnSp>
          <p:cxnSp>
            <p:nvCxnSpPr>
              <p:cNvPr id="38948" name="直接连接符 37"/>
              <p:cNvCxnSpPr/>
              <p:nvPr/>
            </p:nvCxnSpPr>
            <p:spPr>
              <a:xfrm>
                <a:off x="71438" y="142876"/>
                <a:ext cx="928694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/>
                <a:tailEnd type="triangle"/>
              </a:ln>
            </p:spPr>
          </p:cxnSp>
        </p:grpSp>
        <p:grpSp>
          <p:nvGrpSpPr>
            <p:cNvPr id="38949" name="Group 98"/>
            <p:cNvGrpSpPr/>
            <p:nvPr/>
          </p:nvGrpSpPr>
          <p:grpSpPr>
            <a:xfrm>
              <a:off x="291" y="1333"/>
              <a:ext cx="1735" cy="2387"/>
              <a:chOff x="291" y="1333"/>
              <a:chExt cx="1735" cy="2387"/>
            </a:xfrm>
          </p:grpSpPr>
          <p:sp>
            <p:nvSpPr>
              <p:cNvPr id="38950" name="任意多边形 13"/>
              <p:cNvSpPr/>
              <p:nvPr/>
            </p:nvSpPr>
            <p:spPr>
              <a:xfrm>
                <a:off x="766" y="1801"/>
                <a:ext cx="1260" cy="13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l" t="t" r="r" b="b"/>
                <a:pathLst>
                  <a:path w="2000250" h="2214562">
                    <a:moveTo>
                      <a:pt x="385763" y="0"/>
                    </a:moveTo>
                    <a:lnTo>
                      <a:pt x="1414463" y="0"/>
                    </a:lnTo>
                    <a:lnTo>
                      <a:pt x="2000250" y="2214562"/>
                    </a:lnTo>
                    <a:lnTo>
                      <a:pt x="0" y="2214562"/>
                    </a:lnTo>
                    <a:lnTo>
                      <a:pt x="385763" y="0"/>
                    </a:lnTo>
                    <a:close/>
                  </a:path>
                </a:pathLst>
              </a:custGeom>
              <a:solidFill>
                <a:srgbClr val="FF6600"/>
              </a:solidFill>
              <a:ln w="25400">
                <a:solidFill>
                  <a:srgbClr val="BB6126"/>
                </a:solidFill>
                <a:miter lim="800000"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8951" name="矩形 16"/>
              <p:cNvSpPr/>
              <p:nvPr/>
            </p:nvSpPr>
            <p:spPr>
              <a:xfrm>
                <a:off x="1027" y="1333"/>
                <a:ext cx="675" cy="38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b="1">
                    <a:latin typeface="Arial" pitchFamily="34" charset="0"/>
                    <a:sym typeface="Calibri" pitchFamily="34" charset="0"/>
                  </a:rPr>
                  <a:t>3cm</a:t>
                </a:r>
                <a:endParaRPr lang="zh-CN" altLang="en-US">
                  <a:latin typeface="Arial" pitchFamily="34" charset="0"/>
                  <a:ea typeface="宋体" pitchFamily="2" charset="-122"/>
                  <a:sym typeface="Calibri" pitchFamily="34" charset="0"/>
                </a:endParaRPr>
              </a:p>
            </p:txBody>
          </p:sp>
          <p:sp>
            <p:nvSpPr>
              <p:cNvPr id="38952" name="矩形 16"/>
              <p:cNvSpPr/>
              <p:nvPr/>
            </p:nvSpPr>
            <p:spPr>
              <a:xfrm>
                <a:off x="1036" y="3331"/>
                <a:ext cx="675" cy="38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b="1">
                    <a:latin typeface="Arial" pitchFamily="34" charset="0"/>
                    <a:ea typeface="宋体" pitchFamily="2" charset="-122"/>
                    <a:sym typeface="Calibri" pitchFamily="34" charset="0"/>
                  </a:rPr>
                  <a:t>7</a:t>
                </a:r>
                <a:r>
                  <a:rPr lang="en-US" altLang="zh-CN" b="1">
                    <a:latin typeface="Arial" pitchFamily="34" charset="0"/>
                    <a:sym typeface="Calibri" pitchFamily="34" charset="0"/>
                  </a:rPr>
                  <a:t>cm</a:t>
                </a:r>
                <a:endParaRPr lang="zh-CN" altLang="en-US">
                  <a:latin typeface="Arial" pitchFamily="34" charset="0"/>
                  <a:ea typeface="宋体" pitchFamily="2" charset="-122"/>
                  <a:sym typeface="Calibri" pitchFamily="34" charset="0"/>
                </a:endParaRPr>
              </a:p>
            </p:txBody>
          </p:sp>
          <p:sp>
            <p:nvSpPr>
              <p:cNvPr id="38953" name="Text Box 96"/>
              <p:cNvSpPr/>
              <p:nvPr/>
            </p:nvSpPr>
            <p:spPr>
              <a:xfrm>
                <a:off x="291" y="2268"/>
                <a:ext cx="638" cy="38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b="1">
                    <a:latin typeface="Arial" pitchFamily="34" charset="0"/>
                    <a:ea typeface="宋体" pitchFamily="2" charset="-122"/>
                    <a:sym typeface="Calibri" pitchFamily="34" charset="0"/>
                  </a:rPr>
                  <a:t>8cm</a:t>
                </a:r>
              </a:p>
            </p:txBody>
          </p:sp>
        </p:grpSp>
      </p:grpSp>
      <p:sp>
        <p:nvSpPr>
          <p:cNvPr id="38954" name="Text Box 97"/>
          <p:cNvSpPr/>
          <p:nvPr/>
        </p:nvSpPr>
        <p:spPr>
          <a:xfrm>
            <a:off x="6770688" y="-330200"/>
            <a:ext cx="11049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  <p:sp>
        <p:nvSpPr>
          <p:cNvPr id="38955" name="文本框 10"/>
          <p:cNvSpPr/>
          <p:nvPr/>
        </p:nvSpPr>
        <p:spPr>
          <a:xfrm>
            <a:off x="1271588" y="5380038"/>
            <a:ext cx="285115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itchFamily="49" charset="-122"/>
                <a:sym typeface="宋体" pitchFamily="2" charset="-122"/>
              </a:rPr>
              <a:t>等底    等高</a:t>
            </a:r>
            <a:endParaRPr lang="en-US" altLang="zh-CN" sz="3200">
              <a:solidFill>
                <a:srgbClr val="FF0000"/>
              </a:solidFill>
              <a:latin typeface="黑体" panose="02010609060101010101" pitchFamily="49" charset="-122"/>
              <a:ea typeface="黑体" pitchFamily="49" charset="-122"/>
              <a:sym typeface="宋体" pitchFamily="2" charset="-122"/>
            </a:endParaRPr>
          </a:p>
        </p:txBody>
      </p:sp>
      <p:sp>
        <p:nvSpPr>
          <p:cNvPr id="38956" name="文本框 10"/>
          <p:cNvSpPr/>
          <p:nvPr/>
        </p:nvSpPr>
        <p:spPr>
          <a:xfrm>
            <a:off x="5605463" y="5440363"/>
            <a:ext cx="2849562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itchFamily="49" charset="-122"/>
                <a:sym typeface="宋体" pitchFamily="2" charset="-122"/>
              </a:rPr>
              <a:t>梯形面积相同</a:t>
            </a:r>
            <a:endParaRPr lang="en-US" altLang="zh-CN" sz="3200">
              <a:solidFill>
                <a:srgbClr val="FF0000"/>
              </a:solidFill>
              <a:latin typeface="黑体" panose="02010609060101010101" pitchFamily="49" charset="-122"/>
              <a:ea typeface="黑体" pitchFamily="49" charset="-122"/>
              <a:sym typeface="宋体" pitchFamily="2" charset="-122"/>
            </a:endParaRPr>
          </a:p>
        </p:txBody>
      </p:sp>
      <p:sp>
        <p:nvSpPr>
          <p:cNvPr id="38957" name="右箭头 1"/>
          <p:cNvSpPr/>
          <p:nvPr/>
        </p:nvSpPr>
        <p:spPr>
          <a:xfrm>
            <a:off x="4344988" y="5557838"/>
            <a:ext cx="839787" cy="279400"/>
          </a:xfrm>
          <a:prstGeom prst="rightArrow">
            <a:avLst>
              <a:gd name="adj1" fmla="val 50000"/>
              <a:gd name="adj2" fmla="val 50011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 fill="hold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 fill="hold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 fill="hold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7" grpId="0"/>
      <p:bldP spid="38955" grpId="0"/>
      <p:bldP spid="38956" grpId="0"/>
      <p:bldP spid="389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97"/>
          <p:cNvSpPr/>
          <p:nvPr/>
        </p:nvSpPr>
        <p:spPr>
          <a:xfrm>
            <a:off x="6770688" y="-330200"/>
            <a:ext cx="11049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ym typeface="Calibri" pitchFamily="34" charset="0"/>
            </a:endParaRPr>
          </a:p>
        </p:txBody>
      </p:sp>
      <p:cxnSp>
        <p:nvCxnSpPr>
          <p:cNvPr id="39938" name="直接连接符 4"/>
          <p:cNvCxnSpPr/>
          <p:nvPr/>
        </p:nvCxnSpPr>
        <p:spPr>
          <a:xfrm>
            <a:off x="1079500" y="3421063"/>
            <a:ext cx="8064500" cy="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</a:ln>
        </p:spPr>
      </p:cxnSp>
      <p:cxnSp>
        <p:nvCxnSpPr>
          <p:cNvPr id="39939" name="直接连接符 5"/>
          <p:cNvCxnSpPr/>
          <p:nvPr/>
        </p:nvCxnSpPr>
        <p:spPr>
          <a:xfrm>
            <a:off x="1152525" y="1968500"/>
            <a:ext cx="7991475" cy="11113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</a:ln>
        </p:spPr>
      </p:cxnSp>
      <p:cxnSp>
        <p:nvCxnSpPr>
          <p:cNvPr id="39940" name="直接连接符 6"/>
          <p:cNvCxnSpPr/>
          <p:nvPr/>
        </p:nvCxnSpPr>
        <p:spPr>
          <a:xfrm rot="5400000">
            <a:off x="636588" y="2714625"/>
            <a:ext cx="13589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/>
            <a:tailEnd type="triangle"/>
          </a:ln>
        </p:spPr>
      </p:cxnSp>
      <p:sp>
        <p:nvSpPr>
          <p:cNvPr id="39941" name="Text Box 28"/>
          <p:cNvSpPr/>
          <p:nvPr/>
        </p:nvSpPr>
        <p:spPr>
          <a:xfrm>
            <a:off x="847725" y="2395538"/>
            <a:ext cx="684213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b="1">
                <a:sym typeface="Calibri" pitchFamily="34" charset="0"/>
              </a:rPr>
              <a:t>8cm</a:t>
            </a:r>
          </a:p>
        </p:txBody>
      </p:sp>
      <p:grpSp>
        <p:nvGrpSpPr>
          <p:cNvPr id="39942" name="Group 29"/>
          <p:cNvGrpSpPr/>
          <p:nvPr/>
        </p:nvGrpSpPr>
        <p:grpSpPr>
          <a:xfrm>
            <a:off x="4130675" y="1558925"/>
            <a:ext cx="1152525" cy="2311400"/>
            <a:chOff x="1746" y="2199"/>
            <a:chExt cx="544" cy="1456"/>
          </a:xfrm>
        </p:grpSpPr>
        <p:sp>
          <p:nvSpPr>
            <p:cNvPr id="39943" name="任意多边形 45"/>
            <p:cNvSpPr/>
            <p:nvPr/>
          </p:nvSpPr>
          <p:spPr>
            <a:xfrm>
              <a:off x="1746" y="2472"/>
              <a:ext cx="544" cy="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286000" h="2164976">
                  <a:moveTo>
                    <a:pt x="470647" y="0"/>
                  </a:moveTo>
                  <a:lnTo>
                    <a:pt x="1169894" y="0"/>
                  </a:lnTo>
                  <a:lnTo>
                    <a:pt x="2286000" y="2164976"/>
                  </a:lnTo>
                  <a:lnTo>
                    <a:pt x="0" y="2138082"/>
                  </a:lnTo>
                  <a:lnTo>
                    <a:pt x="470647" y="0"/>
                  </a:lnTo>
                  <a:close/>
                </a:path>
              </a:pathLst>
            </a:custGeom>
            <a:solidFill>
              <a:srgbClr val="FF6600"/>
            </a:solidFill>
            <a:ln w="25400">
              <a:solidFill>
                <a:srgbClr val="BB6126"/>
              </a:solidFill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9944" name="矩形 16"/>
            <p:cNvSpPr/>
            <p:nvPr/>
          </p:nvSpPr>
          <p:spPr>
            <a:xfrm>
              <a:off x="1746" y="2199"/>
              <a:ext cx="408" cy="2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b="1">
                  <a:sym typeface="Calibri" pitchFamily="34" charset="0"/>
                </a:rPr>
                <a:t>2cm</a:t>
              </a:r>
              <a:endParaRPr lang="zh-CN" altLang="en-US">
                <a:sym typeface="Calibri" pitchFamily="34" charset="0"/>
              </a:endParaRPr>
            </a:p>
          </p:txBody>
        </p:sp>
        <p:sp>
          <p:nvSpPr>
            <p:cNvPr id="39945" name="矩形 16"/>
            <p:cNvSpPr/>
            <p:nvPr/>
          </p:nvSpPr>
          <p:spPr>
            <a:xfrm>
              <a:off x="1837" y="3424"/>
              <a:ext cx="408" cy="2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b="1">
                  <a:sym typeface="Calibri" pitchFamily="34" charset="0"/>
                </a:rPr>
                <a:t>8cm</a:t>
              </a:r>
              <a:endParaRPr lang="zh-CN" altLang="en-US">
                <a:sym typeface="Calibri" pitchFamily="34" charset="0"/>
              </a:endParaRPr>
            </a:p>
          </p:txBody>
        </p:sp>
      </p:grpSp>
      <p:grpSp>
        <p:nvGrpSpPr>
          <p:cNvPr id="39946" name="Group 33"/>
          <p:cNvGrpSpPr/>
          <p:nvPr/>
        </p:nvGrpSpPr>
        <p:grpSpPr>
          <a:xfrm>
            <a:off x="5745163" y="1536700"/>
            <a:ext cx="1295400" cy="2311400"/>
            <a:chOff x="2699" y="2199"/>
            <a:chExt cx="635" cy="1456"/>
          </a:xfrm>
        </p:grpSpPr>
        <p:sp>
          <p:nvSpPr>
            <p:cNvPr id="39947" name="任意多边形 59"/>
            <p:cNvSpPr/>
            <p:nvPr/>
          </p:nvSpPr>
          <p:spPr>
            <a:xfrm>
              <a:off x="2699" y="2477"/>
              <a:ext cx="635" cy="9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770094" h="2218764">
                  <a:moveTo>
                    <a:pt x="1048870" y="13447"/>
                  </a:moveTo>
                  <a:lnTo>
                    <a:pt x="685800" y="0"/>
                  </a:lnTo>
                  <a:lnTo>
                    <a:pt x="0" y="2218764"/>
                  </a:lnTo>
                  <a:lnTo>
                    <a:pt x="2770094" y="2218764"/>
                  </a:lnTo>
                  <a:lnTo>
                    <a:pt x="1048870" y="13447"/>
                  </a:lnTo>
                  <a:close/>
                </a:path>
              </a:pathLst>
            </a:custGeom>
            <a:solidFill>
              <a:srgbClr val="FF6600"/>
            </a:solidFill>
            <a:ln w="25400">
              <a:solidFill>
                <a:srgbClr val="BB6126"/>
              </a:solidFill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9948" name="矩形 16"/>
            <p:cNvSpPr/>
            <p:nvPr/>
          </p:nvSpPr>
          <p:spPr>
            <a:xfrm>
              <a:off x="2699" y="2199"/>
              <a:ext cx="408" cy="2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b="1">
                  <a:sym typeface="Calibri" pitchFamily="34" charset="0"/>
                </a:rPr>
                <a:t>1cm</a:t>
              </a:r>
              <a:endParaRPr lang="zh-CN" altLang="en-US">
                <a:sym typeface="Calibri" pitchFamily="34" charset="0"/>
              </a:endParaRPr>
            </a:p>
          </p:txBody>
        </p:sp>
        <p:sp>
          <p:nvSpPr>
            <p:cNvPr id="39949" name="矩形 16"/>
            <p:cNvSpPr/>
            <p:nvPr/>
          </p:nvSpPr>
          <p:spPr>
            <a:xfrm>
              <a:off x="2789" y="3424"/>
              <a:ext cx="408" cy="2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b="1">
                  <a:sym typeface="Calibri" pitchFamily="34" charset="0"/>
                </a:rPr>
                <a:t>9cm</a:t>
              </a:r>
              <a:endParaRPr lang="zh-CN" altLang="en-US">
                <a:sym typeface="Calibri" pitchFamily="34" charset="0"/>
              </a:endParaRPr>
            </a:p>
          </p:txBody>
        </p:sp>
      </p:grpSp>
      <p:grpSp>
        <p:nvGrpSpPr>
          <p:cNvPr id="39950" name="Group 37"/>
          <p:cNvGrpSpPr/>
          <p:nvPr/>
        </p:nvGrpSpPr>
        <p:grpSpPr>
          <a:xfrm>
            <a:off x="7339013" y="1536700"/>
            <a:ext cx="1646237" cy="2400300"/>
            <a:chOff x="3261" y="2205"/>
            <a:chExt cx="1020" cy="1499"/>
          </a:xfrm>
        </p:grpSpPr>
        <p:pic>
          <p:nvPicPr>
            <p:cNvPr id="39951" name="Picture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1" y="2491"/>
              <a:ext cx="1020" cy="89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9952" name="矩形 16"/>
            <p:cNvSpPr/>
            <p:nvPr/>
          </p:nvSpPr>
          <p:spPr>
            <a:xfrm>
              <a:off x="3470" y="2205"/>
              <a:ext cx="680" cy="22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b="1">
                  <a:sym typeface="Calibri" pitchFamily="34" charset="0"/>
                </a:rPr>
                <a:t>0.5cm</a:t>
              </a:r>
              <a:endParaRPr lang="zh-CN" altLang="en-US">
                <a:sym typeface="Calibri" pitchFamily="34" charset="0"/>
              </a:endParaRPr>
            </a:p>
          </p:txBody>
        </p:sp>
        <p:sp>
          <p:nvSpPr>
            <p:cNvPr id="39953" name="矩形 16"/>
            <p:cNvSpPr/>
            <p:nvPr/>
          </p:nvSpPr>
          <p:spPr>
            <a:xfrm>
              <a:off x="3470" y="3475"/>
              <a:ext cx="590" cy="22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b="1">
                  <a:sym typeface="Calibri" pitchFamily="34" charset="0"/>
                </a:rPr>
                <a:t>9.5cm</a:t>
              </a:r>
              <a:endParaRPr lang="zh-CN" altLang="en-US">
                <a:sym typeface="Calibri" pitchFamily="34" charset="0"/>
              </a:endParaRPr>
            </a:p>
          </p:txBody>
        </p:sp>
      </p:grpSp>
      <p:grpSp>
        <p:nvGrpSpPr>
          <p:cNvPr id="39954" name="Group 99"/>
          <p:cNvGrpSpPr/>
          <p:nvPr/>
        </p:nvGrpSpPr>
        <p:grpSpPr>
          <a:xfrm>
            <a:off x="1889125" y="1549400"/>
            <a:ext cx="1338263" cy="2249488"/>
            <a:chOff x="765" y="1333"/>
            <a:chExt cx="1262" cy="2387"/>
          </a:xfrm>
        </p:grpSpPr>
        <p:grpSp>
          <p:nvGrpSpPr>
            <p:cNvPr id="39955" name="Group 61"/>
            <p:cNvGrpSpPr/>
            <p:nvPr/>
          </p:nvGrpSpPr>
          <p:grpSpPr>
            <a:xfrm>
              <a:off x="765" y="3241"/>
              <a:ext cx="1262" cy="181"/>
              <a:chOff x="0" y="0"/>
              <a:chExt cx="2002646" cy="286546"/>
            </a:xfrm>
          </p:grpSpPr>
          <p:cxnSp>
            <p:nvCxnSpPr>
              <p:cNvPr id="39956" name="直接连接符 18"/>
              <p:cNvCxnSpPr/>
              <p:nvPr/>
            </p:nvCxnSpPr>
            <p:spPr>
              <a:xfrm rot="5400000">
                <a:off x="-142082" y="142876"/>
                <a:ext cx="28575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</a:ln>
            </p:spPr>
          </p:cxnSp>
          <p:cxnSp>
            <p:nvCxnSpPr>
              <p:cNvPr id="39957" name="直接连接符 19"/>
              <p:cNvCxnSpPr/>
              <p:nvPr/>
            </p:nvCxnSpPr>
            <p:spPr>
              <a:xfrm rot="5400000">
                <a:off x="1858976" y="142082"/>
                <a:ext cx="28575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</a:ln>
            </p:spPr>
          </p:cxnSp>
          <p:cxnSp>
            <p:nvCxnSpPr>
              <p:cNvPr id="39958" name="直接连接符 20"/>
              <p:cNvCxnSpPr/>
              <p:nvPr/>
            </p:nvCxnSpPr>
            <p:spPr>
              <a:xfrm>
                <a:off x="143670" y="142876"/>
                <a:ext cx="171451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/>
                <a:tailEnd type="triangle"/>
              </a:ln>
            </p:spPr>
          </p:cxnSp>
        </p:grpSp>
        <p:grpSp>
          <p:nvGrpSpPr>
            <p:cNvPr id="39959" name="Group 65"/>
            <p:cNvGrpSpPr/>
            <p:nvPr/>
          </p:nvGrpSpPr>
          <p:grpSpPr>
            <a:xfrm>
              <a:off x="991" y="1576"/>
              <a:ext cx="658" cy="180"/>
              <a:chOff x="0" y="0"/>
              <a:chExt cx="1044582" cy="285752"/>
            </a:xfrm>
          </p:grpSpPr>
          <p:cxnSp>
            <p:nvCxnSpPr>
              <p:cNvPr id="39960" name="直接连接符 35"/>
              <p:cNvCxnSpPr/>
              <p:nvPr/>
            </p:nvCxnSpPr>
            <p:spPr>
              <a:xfrm rot="5400000">
                <a:off x="-142082" y="142082"/>
                <a:ext cx="28575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</a:ln>
            </p:spPr>
          </p:cxnSp>
          <p:cxnSp>
            <p:nvCxnSpPr>
              <p:cNvPr id="39961" name="直接连接符 36"/>
              <p:cNvCxnSpPr/>
              <p:nvPr/>
            </p:nvCxnSpPr>
            <p:spPr>
              <a:xfrm rot="5400000">
                <a:off x="900912" y="142082"/>
                <a:ext cx="285752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</a:ln>
            </p:spPr>
          </p:cxnSp>
          <p:cxnSp>
            <p:nvCxnSpPr>
              <p:cNvPr id="39962" name="直接连接符 37"/>
              <p:cNvCxnSpPr/>
              <p:nvPr/>
            </p:nvCxnSpPr>
            <p:spPr>
              <a:xfrm>
                <a:off x="71438" y="142876"/>
                <a:ext cx="928694" cy="15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/>
                <a:tailEnd type="triangle"/>
              </a:ln>
            </p:spPr>
          </p:cxnSp>
        </p:grpSp>
        <p:grpSp>
          <p:nvGrpSpPr>
            <p:cNvPr id="39963" name="Group 98"/>
            <p:cNvGrpSpPr/>
            <p:nvPr/>
          </p:nvGrpSpPr>
          <p:grpSpPr>
            <a:xfrm>
              <a:off x="766" y="1333"/>
              <a:ext cx="1260" cy="2387"/>
              <a:chOff x="766" y="1333"/>
              <a:chExt cx="1260" cy="2387"/>
            </a:xfrm>
          </p:grpSpPr>
          <p:sp>
            <p:nvSpPr>
              <p:cNvPr id="39964" name="任意多边形 13"/>
              <p:cNvSpPr/>
              <p:nvPr/>
            </p:nvSpPr>
            <p:spPr>
              <a:xfrm>
                <a:off x="766" y="1801"/>
                <a:ext cx="1260" cy="15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l" t="t" r="r" b="b"/>
                <a:pathLst>
                  <a:path w="2000250" h="2214562">
                    <a:moveTo>
                      <a:pt x="385763" y="0"/>
                    </a:moveTo>
                    <a:lnTo>
                      <a:pt x="1414463" y="0"/>
                    </a:lnTo>
                    <a:lnTo>
                      <a:pt x="2000250" y="2214562"/>
                    </a:lnTo>
                    <a:lnTo>
                      <a:pt x="0" y="2214562"/>
                    </a:lnTo>
                    <a:lnTo>
                      <a:pt x="385763" y="0"/>
                    </a:lnTo>
                    <a:close/>
                  </a:path>
                </a:pathLst>
              </a:custGeom>
              <a:solidFill>
                <a:srgbClr val="FF6600"/>
              </a:solidFill>
              <a:ln w="25400">
                <a:solidFill>
                  <a:srgbClr val="BB6126"/>
                </a:solidFill>
                <a:miter lim="800000"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/>
              </a:p>
            </p:txBody>
          </p:sp>
          <p:sp>
            <p:nvSpPr>
              <p:cNvPr id="39965" name="矩形 16"/>
              <p:cNvSpPr/>
              <p:nvPr/>
            </p:nvSpPr>
            <p:spPr>
              <a:xfrm>
                <a:off x="1027" y="1333"/>
                <a:ext cx="675" cy="38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b="1">
                    <a:sym typeface="Calibri" pitchFamily="34" charset="0"/>
                  </a:rPr>
                  <a:t>3cm</a:t>
                </a:r>
                <a:endParaRPr lang="zh-CN" altLang="en-US">
                  <a:sym typeface="Calibri" pitchFamily="34" charset="0"/>
                </a:endParaRPr>
              </a:p>
            </p:txBody>
          </p:sp>
          <p:sp>
            <p:nvSpPr>
              <p:cNvPr id="39966" name="矩形 16"/>
              <p:cNvSpPr/>
              <p:nvPr/>
            </p:nvSpPr>
            <p:spPr>
              <a:xfrm>
                <a:off x="1036" y="3331"/>
                <a:ext cx="675" cy="38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b="1">
                    <a:sym typeface="Calibri" pitchFamily="34" charset="0"/>
                  </a:rPr>
                  <a:t>7</a:t>
                </a:r>
                <a:r>
                  <a:rPr lang="en-US" altLang="zh-CN" b="1">
                    <a:sym typeface="Calibri" pitchFamily="34" charset="0"/>
                  </a:rPr>
                  <a:t>cm</a:t>
                </a:r>
                <a:endParaRPr lang="zh-CN" altLang="en-US">
                  <a:sym typeface="Calibri" pitchFamily="34" charset="0"/>
                </a:endParaRPr>
              </a:p>
            </p:txBody>
          </p:sp>
        </p:grpSp>
      </p:grpSp>
      <p:sp>
        <p:nvSpPr>
          <p:cNvPr id="39967" name="文本框 10"/>
          <p:cNvSpPr/>
          <p:nvPr/>
        </p:nvSpPr>
        <p:spPr>
          <a:xfrm>
            <a:off x="436563" y="4697413"/>
            <a:ext cx="4113212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itchFamily="49" charset="-122"/>
                <a:sym typeface="宋体" pitchFamily="2" charset="-122"/>
              </a:rPr>
              <a:t>上下底和相等 高相等</a:t>
            </a:r>
            <a:endParaRPr lang="en-US" altLang="zh-CN" sz="3200">
              <a:solidFill>
                <a:srgbClr val="FF0000"/>
              </a:solidFill>
              <a:latin typeface="黑体" panose="02010609060101010101" pitchFamily="49" charset="-122"/>
              <a:ea typeface="黑体" pitchFamily="49" charset="-122"/>
              <a:sym typeface="宋体" pitchFamily="2" charset="-122"/>
            </a:endParaRPr>
          </a:p>
        </p:txBody>
      </p:sp>
      <p:sp>
        <p:nvSpPr>
          <p:cNvPr id="39968" name="文本框 10"/>
          <p:cNvSpPr/>
          <p:nvPr/>
        </p:nvSpPr>
        <p:spPr>
          <a:xfrm>
            <a:off x="5773738" y="4740275"/>
            <a:ext cx="2849562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itchFamily="49" charset="-122"/>
                <a:sym typeface="宋体" pitchFamily="2" charset="-122"/>
              </a:rPr>
              <a:t>梯形面积相同</a:t>
            </a:r>
            <a:endParaRPr lang="en-US" altLang="zh-CN" sz="3200">
              <a:solidFill>
                <a:srgbClr val="FF0000"/>
              </a:solidFill>
              <a:latin typeface="黑体" panose="02010609060101010101" pitchFamily="49" charset="-122"/>
              <a:ea typeface="黑体" pitchFamily="49" charset="-122"/>
              <a:sym typeface="宋体" pitchFamily="2" charset="-122"/>
            </a:endParaRPr>
          </a:p>
        </p:txBody>
      </p:sp>
      <p:sp>
        <p:nvSpPr>
          <p:cNvPr id="39969" name="右箭头 1"/>
          <p:cNvSpPr/>
          <p:nvPr/>
        </p:nvSpPr>
        <p:spPr>
          <a:xfrm>
            <a:off x="4549775" y="4840288"/>
            <a:ext cx="839788" cy="279400"/>
          </a:xfrm>
          <a:prstGeom prst="rightArrow">
            <a:avLst>
              <a:gd name="adj1" fmla="val 50000"/>
              <a:gd name="adj2" fmla="val 50011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 fill="hold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 fill="hold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 fill="hold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67" grpId="0"/>
      <p:bldP spid="39968" grpId="0"/>
      <p:bldP spid="3996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框 54"/>
          <p:cNvSpPr/>
          <p:nvPr/>
        </p:nvSpPr>
        <p:spPr>
          <a:xfrm>
            <a:off x="133910" y="412926"/>
            <a:ext cx="7878762" cy="1190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（三）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Calibri" pitchFamily="34" charset="0"/>
              </a:rPr>
              <a:t>画出与这个梯形高相等、面积相等的其它图形（</a:t>
            </a:r>
            <a:r>
              <a:rPr lang="zh-CN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Calibri" pitchFamily="34" charset="0"/>
              </a:rPr>
              <a:t>形状不同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Calibri" pitchFamily="34" charset="0"/>
              </a:rPr>
              <a:t>）。</a:t>
            </a:r>
          </a:p>
        </p:txBody>
      </p:sp>
      <p:pic>
        <p:nvPicPr>
          <p:cNvPr id="40962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8" y="4384675"/>
            <a:ext cx="5997575" cy="221297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40963" name="组合 5"/>
          <p:cNvGrpSpPr/>
          <p:nvPr/>
        </p:nvGrpSpPr>
        <p:grpSpPr>
          <a:xfrm>
            <a:off x="3265488" y="1660525"/>
            <a:ext cx="2582862" cy="2898775"/>
            <a:chOff x="4528435" y="1431159"/>
            <a:chExt cx="2583136" cy="2898775"/>
          </a:xfrm>
        </p:grpSpPr>
        <p:grpSp>
          <p:nvGrpSpPr>
            <p:cNvPr id="40964" name="组合 4"/>
            <p:cNvGrpSpPr/>
            <p:nvPr/>
          </p:nvGrpSpPr>
          <p:grpSpPr>
            <a:xfrm>
              <a:off x="4906215" y="1431159"/>
              <a:ext cx="1782762" cy="2898775"/>
              <a:chOff x="4833853" y="1365318"/>
              <a:chExt cx="1782762" cy="2898775"/>
            </a:xfrm>
          </p:grpSpPr>
          <p:sp>
            <p:nvSpPr>
              <p:cNvPr id="40965" name="任意多边形 13"/>
              <p:cNvSpPr/>
              <p:nvPr/>
            </p:nvSpPr>
            <p:spPr>
              <a:xfrm>
                <a:off x="4833853" y="1989075"/>
                <a:ext cx="1782762" cy="1663700"/>
              </a:xfrm>
              <a:custGeom>
                <a:avLst/>
                <a:gdLst/>
                <a:ahLst/>
                <a:cxnLst>
                  <a:cxn ang="0">
                    <a:pos x="68621" y="0"/>
                  </a:cxn>
                  <a:cxn ang="0">
                    <a:pos x="251611" y="0"/>
                  </a:cxn>
                  <a:cxn ang="0">
                    <a:pos x="355813" y="30345"/>
                  </a:cxn>
                  <a:cxn ang="0">
                    <a:pos x="0" y="30345"/>
                  </a:cxn>
                  <a:cxn ang="0">
                    <a:pos x="68621" y="0"/>
                  </a:cxn>
                </a:cxnLst>
                <a:rect l="l" t="t" r="r" b="b"/>
                <a:pathLst>
                  <a:path w="2000250" h="2214562">
                    <a:moveTo>
                      <a:pt x="385763" y="0"/>
                    </a:moveTo>
                    <a:lnTo>
                      <a:pt x="1414463" y="0"/>
                    </a:lnTo>
                    <a:lnTo>
                      <a:pt x="2000250" y="2214562"/>
                    </a:lnTo>
                    <a:lnTo>
                      <a:pt x="0" y="2214562"/>
                    </a:lnTo>
                    <a:lnTo>
                      <a:pt x="385763" y="0"/>
                    </a:lnTo>
                    <a:close/>
                  </a:path>
                </a:pathLst>
              </a:custGeom>
              <a:noFill/>
              <a:ln w="38100">
                <a:solidFill>
                  <a:srgbClr val="BB6126"/>
                </a:solidFill>
                <a:miter lim="800000"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0966" name="文本框 10"/>
              <p:cNvSpPr/>
              <p:nvPr/>
            </p:nvSpPr>
            <p:spPr>
              <a:xfrm>
                <a:off x="5366950" y="1365318"/>
                <a:ext cx="473075" cy="57943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3200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rPr>
                  <a:t>3</a:t>
                </a:r>
                <a:endParaRPr lang="zh-CN" altLang="en-US" sz="320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40967" name="文本框 11"/>
              <p:cNvSpPr/>
              <p:nvPr/>
            </p:nvSpPr>
            <p:spPr>
              <a:xfrm>
                <a:off x="5390762" y="3684656"/>
                <a:ext cx="474663" cy="57943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3200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rPr>
                  <a:t>7</a:t>
                </a:r>
                <a:endParaRPr lang="zh-CN" altLang="en-US" sz="320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40968" name="文本框 12"/>
              <p:cNvSpPr/>
              <p:nvPr/>
            </p:nvSpPr>
            <p:spPr>
              <a:xfrm>
                <a:off x="5398232" y="2593200"/>
                <a:ext cx="1054100" cy="57943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3200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rPr>
                  <a:t>8</a:t>
                </a:r>
                <a:endParaRPr lang="en-US" altLang="zh-CN" sz="3200">
                  <a:solidFill>
                    <a:srgbClr val="000000"/>
                  </a:solidFill>
                  <a:latin typeface="Arial" pitchFamily="34" charset="0"/>
                  <a:sym typeface="宋体" pitchFamily="2" charset="-122"/>
                </a:endParaRPr>
              </a:p>
            </p:txBody>
          </p:sp>
          <p:cxnSp>
            <p:nvCxnSpPr>
              <p:cNvPr id="40969" name="直接连接符 13"/>
              <p:cNvCxnSpPr/>
              <p:nvPr/>
            </p:nvCxnSpPr>
            <p:spPr>
              <a:xfrm flipH="1" flipV="1">
                <a:off x="5263962" y="1983051"/>
                <a:ext cx="38242" cy="16757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ash"/>
                <a:bevel/>
              </a:ln>
            </p:spPr>
          </p:cxnSp>
          <p:grpSp>
            <p:nvGrpSpPr>
              <p:cNvPr id="40970" name="组合 49"/>
              <p:cNvGrpSpPr/>
              <p:nvPr/>
            </p:nvGrpSpPr>
            <p:grpSpPr>
              <a:xfrm rot="5400000">
                <a:off x="5305829" y="3506473"/>
                <a:ext cx="122237" cy="112713"/>
                <a:chOff x="0" y="0"/>
                <a:chExt cx="108012" cy="108012"/>
              </a:xfrm>
            </p:grpSpPr>
            <p:cxnSp>
              <p:nvCxnSpPr>
                <p:cNvPr id="40971" name="直接连接符 50"/>
                <p:cNvCxnSpPr/>
                <p:nvPr/>
              </p:nvCxnSpPr>
              <p:spPr>
                <a:xfrm>
                  <a:off x="0" y="6578"/>
                  <a:ext cx="108012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bevel/>
                </a:ln>
              </p:spPr>
            </p:cxnSp>
            <p:cxnSp>
              <p:nvCxnSpPr>
                <p:cNvPr id="40972" name="直接连接符 51"/>
                <p:cNvCxnSpPr/>
                <p:nvPr/>
              </p:nvCxnSpPr>
              <p:spPr>
                <a:xfrm>
                  <a:off x="6578" y="0"/>
                  <a:ext cx="1" cy="1080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bevel/>
                </a:ln>
              </p:spPr>
            </p:cxnSp>
          </p:grpSp>
        </p:grpSp>
        <p:sp>
          <p:nvSpPr>
            <p:cNvPr id="40973" name="文本框 50"/>
            <p:cNvSpPr/>
            <p:nvPr/>
          </p:nvSpPr>
          <p:spPr>
            <a:xfrm>
              <a:off x="4852513" y="1731859"/>
              <a:ext cx="385295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latin typeface="Arial" pitchFamily="34" charset="0"/>
                  <a:sym typeface="Calibri" pitchFamily="34" charset="0"/>
                </a:rPr>
                <a:t>A</a:t>
              </a:r>
              <a:endParaRPr lang="zh-CN" altLang="en-US" sz="2400">
                <a:latin typeface="Arial" pitchFamily="34" charset="0"/>
                <a:ea typeface="宋体" pitchFamily="2" charset="-122"/>
                <a:sym typeface="Calibri" pitchFamily="34" charset="0"/>
              </a:endParaRPr>
            </a:p>
          </p:txBody>
        </p:sp>
        <p:sp>
          <p:nvSpPr>
            <p:cNvPr id="40974" name="文本框 50"/>
            <p:cNvSpPr/>
            <p:nvPr/>
          </p:nvSpPr>
          <p:spPr>
            <a:xfrm>
              <a:off x="6168153" y="1745673"/>
              <a:ext cx="385295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latin typeface="Arial" pitchFamily="34" charset="0"/>
                  <a:sym typeface="Calibri" pitchFamily="34" charset="0"/>
                </a:rPr>
                <a:t>B</a:t>
              </a:r>
              <a:endParaRPr lang="zh-CN" altLang="en-US" sz="2400">
                <a:latin typeface="Arial" pitchFamily="34" charset="0"/>
                <a:ea typeface="宋体" pitchFamily="2" charset="-122"/>
                <a:sym typeface="Calibri" pitchFamily="34" charset="0"/>
              </a:endParaRPr>
            </a:p>
          </p:txBody>
        </p:sp>
        <p:sp>
          <p:nvSpPr>
            <p:cNvPr id="40975" name="文本框 50"/>
            <p:cNvSpPr/>
            <p:nvPr/>
          </p:nvSpPr>
          <p:spPr>
            <a:xfrm>
              <a:off x="6726276" y="3458958"/>
              <a:ext cx="385295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latin typeface="Arial" pitchFamily="34" charset="0"/>
                  <a:sym typeface="Calibri" pitchFamily="34" charset="0"/>
                </a:rPr>
                <a:t>C</a:t>
              </a:r>
              <a:endParaRPr lang="zh-CN" altLang="en-US" sz="2400">
                <a:latin typeface="Arial" pitchFamily="34" charset="0"/>
                <a:ea typeface="宋体" pitchFamily="2" charset="-122"/>
                <a:sym typeface="Calibri" pitchFamily="34" charset="0"/>
              </a:endParaRPr>
            </a:p>
          </p:txBody>
        </p:sp>
        <p:sp>
          <p:nvSpPr>
            <p:cNvPr id="40976" name="文本框 50"/>
            <p:cNvSpPr/>
            <p:nvPr/>
          </p:nvSpPr>
          <p:spPr>
            <a:xfrm>
              <a:off x="4528435" y="3441123"/>
              <a:ext cx="385295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latin typeface="Arial" pitchFamily="34" charset="0"/>
                  <a:sym typeface="Calibri" pitchFamily="34" charset="0"/>
                </a:rPr>
                <a:t>D</a:t>
              </a:r>
              <a:endParaRPr lang="zh-CN" altLang="en-US" sz="2400">
                <a:latin typeface="Arial" pitchFamily="34" charset="0"/>
                <a:ea typeface="宋体" pitchFamily="2" charset="-122"/>
                <a:sym typeface="Calibri" pitchFamily="34" charset="0"/>
              </a:endParaRPr>
            </a:p>
          </p:txBody>
        </p:sp>
      </p:grpSp>
      <p:sp>
        <p:nvSpPr>
          <p:cNvPr id="40977" name="文本框 54"/>
          <p:cNvSpPr/>
          <p:nvPr/>
        </p:nvSpPr>
        <p:spPr>
          <a:xfrm>
            <a:off x="5932129" y="4028381"/>
            <a:ext cx="2111375" cy="3077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1400" b="1" dirty="0">
                <a:solidFill>
                  <a:srgbClr val="FF0000"/>
                </a:solidFill>
                <a:latin typeface="Arial" pitchFamily="34" charset="0"/>
                <a:sym typeface="Calibri" pitchFamily="34" charset="0"/>
              </a:rPr>
              <a:t>小正方形边长为</a:t>
            </a:r>
            <a:r>
              <a:rPr lang="en-US" altLang="zh-CN" sz="1400" b="1" dirty="0">
                <a:solidFill>
                  <a:srgbClr val="FF0000"/>
                </a:solidFill>
                <a:latin typeface="Arial" pitchFamily="34" charset="0"/>
                <a:sym typeface="Calibri" pitchFamily="34" charset="0"/>
              </a:rPr>
              <a:t>1</a:t>
            </a:r>
            <a:r>
              <a:rPr lang="zh-CN" altLang="en-US" sz="1400" b="1" dirty="0">
                <a:solidFill>
                  <a:srgbClr val="FF0000"/>
                </a:solidFill>
                <a:latin typeface="Arial" pitchFamily="34" charset="0"/>
                <a:sym typeface="Calibri" pitchFamily="34" charset="0"/>
              </a:rPr>
              <a:t>厘米。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 fill="hold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 fill="hold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4097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任意多边形 13"/>
          <p:cNvSpPr/>
          <p:nvPr/>
        </p:nvSpPr>
        <p:spPr>
          <a:xfrm>
            <a:off x="952500" y="3069109"/>
            <a:ext cx="1412875" cy="1689100"/>
          </a:xfrm>
          <a:custGeom>
            <a:avLst/>
            <a:gdLst/>
            <a:ahLst/>
            <a:cxnLst>
              <a:cxn ang="0">
                <a:pos x="23904" y="0"/>
              </a:cxn>
              <a:cxn ang="0">
                <a:pos x="87649" y="0"/>
              </a:cxn>
              <a:cxn ang="0">
                <a:pos x="123949" y="253645"/>
              </a:cxn>
              <a:cxn ang="0">
                <a:pos x="0" y="253645"/>
              </a:cxn>
              <a:cxn ang="0">
                <a:pos x="23904" y="0"/>
              </a:cxn>
            </a:cxnLst>
            <a:rect l="l" t="t" r="r" b="b"/>
            <a:pathLst>
              <a:path w="2000250" h="2214562">
                <a:moveTo>
                  <a:pt x="385763" y="0"/>
                </a:moveTo>
                <a:lnTo>
                  <a:pt x="1414463" y="0"/>
                </a:lnTo>
                <a:lnTo>
                  <a:pt x="2000250" y="2214562"/>
                </a:lnTo>
                <a:lnTo>
                  <a:pt x="0" y="2214562"/>
                </a:lnTo>
                <a:lnTo>
                  <a:pt x="385763" y="0"/>
                </a:lnTo>
                <a:close/>
              </a:path>
            </a:pathLst>
          </a:custGeom>
          <a:solidFill>
            <a:schemeClr val="accent2"/>
          </a:solidFill>
          <a:ln w="25400">
            <a:solidFill>
              <a:srgbClr val="BB6126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41986" name="直接连接符 2"/>
          <p:cNvCxnSpPr/>
          <p:nvPr/>
        </p:nvCxnSpPr>
        <p:spPr>
          <a:xfrm>
            <a:off x="1355725" y="3069109"/>
            <a:ext cx="1588" cy="16446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bevel/>
          </a:ln>
        </p:spPr>
      </p:cxnSp>
      <p:grpSp>
        <p:nvGrpSpPr>
          <p:cNvPr id="41987" name="组合 3"/>
          <p:cNvGrpSpPr/>
          <p:nvPr/>
        </p:nvGrpSpPr>
        <p:grpSpPr>
          <a:xfrm>
            <a:off x="1255713" y="4624859"/>
            <a:ext cx="90487" cy="112712"/>
            <a:chOff x="0" y="0"/>
            <a:chExt cx="108012" cy="108012"/>
          </a:xfrm>
        </p:grpSpPr>
        <p:cxnSp>
          <p:nvCxnSpPr>
            <p:cNvPr id="41988" name="直接连接符 4"/>
            <p:cNvCxnSpPr/>
            <p:nvPr/>
          </p:nvCxnSpPr>
          <p:spPr>
            <a:xfrm>
              <a:off x="0" y="6578"/>
              <a:ext cx="1080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bevel/>
            </a:ln>
          </p:spPr>
        </p:cxnSp>
        <p:cxnSp>
          <p:nvCxnSpPr>
            <p:cNvPr id="41989" name="直接连接符 5"/>
            <p:cNvCxnSpPr/>
            <p:nvPr/>
          </p:nvCxnSpPr>
          <p:spPr>
            <a:xfrm>
              <a:off x="6578" y="0"/>
              <a:ext cx="1" cy="1080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bevel/>
            </a:ln>
          </p:spPr>
        </p:cxnSp>
      </p:grpSp>
      <p:cxnSp>
        <p:nvCxnSpPr>
          <p:cNvPr id="41990" name="直接连接符 4"/>
          <p:cNvCxnSpPr/>
          <p:nvPr/>
        </p:nvCxnSpPr>
        <p:spPr>
          <a:xfrm>
            <a:off x="839788" y="4764559"/>
            <a:ext cx="7572375" cy="1587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bevel/>
          </a:ln>
        </p:spPr>
      </p:cxnSp>
      <p:cxnSp>
        <p:nvCxnSpPr>
          <p:cNvPr id="41991" name="直接连接符 5"/>
          <p:cNvCxnSpPr/>
          <p:nvPr/>
        </p:nvCxnSpPr>
        <p:spPr>
          <a:xfrm>
            <a:off x="839788" y="3069109"/>
            <a:ext cx="7572375" cy="1587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bevel/>
          </a:ln>
        </p:spPr>
      </p:cxnSp>
      <p:grpSp>
        <p:nvGrpSpPr>
          <p:cNvPr id="41992" name="Group 86"/>
          <p:cNvGrpSpPr/>
          <p:nvPr/>
        </p:nvGrpSpPr>
        <p:grpSpPr>
          <a:xfrm>
            <a:off x="1235075" y="2716684"/>
            <a:ext cx="757238" cy="296862"/>
            <a:chOff x="0" y="0"/>
            <a:chExt cx="755979" cy="297658"/>
          </a:xfrm>
        </p:grpSpPr>
        <p:cxnSp>
          <p:nvCxnSpPr>
            <p:cNvPr id="41993" name="直接连接符 39"/>
            <p:cNvCxnSpPr/>
            <p:nvPr/>
          </p:nvCxnSpPr>
          <p:spPr>
            <a:xfrm rot="5400000">
              <a:off x="-142082" y="153988"/>
              <a:ext cx="285752" cy="15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bevel/>
            </a:ln>
          </p:spPr>
        </p:cxnSp>
        <p:cxnSp>
          <p:nvCxnSpPr>
            <p:cNvPr id="41994" name="直接连接符 40"/>
            <p:cNvCxnSpPr/>
            <p:nvPr/>
          </p:nvCxnSpPr>
          <p:spPr>
            <a:xfrm rot="5400000">
              <a:off x="612309" y="142082"/>
              <a:ext cx="285752" cy="15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bevel/>
            </a:ln>
          </p:spPr>
        </p:cxnSp>
        <p:cxnSp>
          <p:nvCxnSpPr>
            <p:cNvPr id="41995" name="直接连接符 41"/>
            <p:cNvCxnSpPr/>
            <p:nvPr/>
          </p:nvCxnSpPr>
          <p:spPr>
            <a:xfrm>
              <a:off x="71438" y="154782"/>
              <a:ext cx="613102" cy="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bevel/>
              <a:headEnd type="triangle"/>
              <a:tailEnd type="triangle"/>
            </a:ln>
          </p:spPr>
        </p:cxnSp>
      </p:grpSp>
      <p:grpSp>
        <p:nvGrpSpPr>
          <p:cNvPr id="41996" name="Group 90"/>
          <p:cNvGrpSpPr/>
          <p:nvPr/>
        </p:nvGrpSpPr>
        <p:grpSpPr>
          <a:xfrm>
            <a:off x="2952750" y="4824884"/>
            <a:ext cx="1168400" cy="295275"/>
            <a:chOff x="0" y="0"/>
            <a:chExt cx="1168635" cy="293898"/>
          </a:xfrm>
        </p:grpSpPr>
        <p:cxnSp>
          <p:nvCxnSpPr>
            <p:cNvPr id="41997" name="直接连接符 47"/>
            <p:cNvCxnSpPr/>
            <p:nvPr/>
          </p:nvCxnSpPr>
          <p:spPr>
            <a:xfrm rot="5400000">
              <a:off x="-142082" y="150228"/>
              <a:ext cx="285752" cy="15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bevel/>
            </a:ln>
          </p:spPr>
        </p:cxnSp>
        <p:cxnSp>
          <p:nvCxnSpPr>
            <p:cNvPr id="41998" name="直接连接符 48"/>
            <p:cNvCxnSpPr/>
            <p:nvPr/>
          </p:nvCxnSpPr>
          <p:spPr>
            <a:xfrm rot="5400000">
              <a:off x="1024965" y="142082"/>
              <a:ext cx="285752" cy="15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bevel/>
            </a:ln>
          </p:spPr>
        </p:cxnSp>
        <p:cxnSp>
          <p:nvCxnSpPr>
            <p:cNvPr id="41999" name="直接连接符 49"/>
            <p:cNvCxnSpPr/>
            <p:nvPr/>
          </p:nvCxnSpPr>
          <p:spPr>
            <a:xfrm flipV="1">
              <a:off x="84123" y="159199"/>
              <a:ext cx="963180" cy="39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bevel/>
              <a:headEnd type="triangle"/>
              <a:tailEnd type="triangle"/>
            </a:ln>
          </p:spPr>
        </p:cxnSp>
      </p:grpSp>
      <p:sp>
        <p:nvSpPr>
          <p:cNvPr id="42000" name="矩形 16"/>
          <p:cNvSpPr/>
          <p:nvPr/>
        </p:nvSpPr>
        <p:spPr>
          <a:xfrm>
            <a:off x="3206750" y="5045546"/>
            <a:ext cx="107156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>
                <a:schemeClr val="hlink"/>
              </a:buClr>
              <a:buSzPct val="70000"/>
              <a:buFont typeface="Wingdings" pitchFamily="2" charset="2"/>
            </a:pPr>
            <a:r>
              <a:rPr lang="en-US" altLang="zh-CN" sz="2800" b="1">
                <a:latin typeface="Arial" pitchFamily="34" charset="0"/>
                <a:sym typeface="Calibri" pitchFamily="34" charset="0"/>
              </a:rPr>
              <a:t>5cm</a:t>
            </a:r>
            <a:endParaRPr lang="zh-CN" altLang="en-US" sz="2800"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  <p:sp>
        <p:nvSpPr>
          <p:cNvPr id="42001" name="矩形 16"/>
          <p:cNvSpPr/>
          <p:nvPr/>
        </p:nvSpPr>
        <p:spPr>
          <a:xfrm>
            <a:off x="1168400" y="2329334"/>
            <a:ext cx="10715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>
                <a:schemeClr val="hlink"/>
              </a:buClr>
              <a:buSzPct val="70000"/>
              <a:buFont typeface="Wingdings" pitchFamily="2" charset="2"/>
            </a:pPr>
            <a:r>
              <a:rPr lang="en-US" altLang="zh-CN" sz="2800" b="1">
                <a:latin typeface="Arial" pitchFamily="34" charset="0"/>
                <a:sym typeface="Calibri" pitchFamily="34" charset="0"/>
              </a:rPr>
              <a:t>3cm</a:t>
            </a:r>
            <a:endParaRPr lang="zh-CN" altLang="en-US" sz="2800"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  <p:cxnSp>
        <p:nvCxnSpPr>
          <p:cNvPr id="42002" name="直接连接符 6"/>
          <p:cNvCxnSpPr/>
          <p:nvPr/>
        </p:nvCxnSpPr>
        <p:spPr>
          <a:xfrm flipH="1">
            <a:off x="874713" y="3115146"/>
            <a:ext cx="0" cy="1600200"/>
          </a:xfrm>
          <a:prstGeom prst="line">
            <a:avLst/>
          </a:prstGeom>
          <a:noFill/>
          <a:ln w="28575">
            <a:solidFill>
              <a:srgbClr val="C00000"/>
            </a:solidFill>
            <a:bevel/>
            <a:headEnd type="triangle"/>
            <a:tailEnd type="triangle"/>
          </a:ln>
        </p:spPr>
      </p:cxnSp>
      <p:grpSp>
        <p:nvGrpSpPr>
          <p:cNvPr id="42003" name="Group 90"/>
          <p:cNvGrpSpPr/>
          <p:nvPr/>
        </p:nvGrpSpPr>
        <p:grpSpPr>
          <a:xfrm>
            <a:off x="977900" y="4812184"/>
            <a:ext cx="1308100" cy="300037"/>
            <a:chOff x="0" y="0"/>
            <a:chExt cx="1307185" cy="299098"/>
          </a:xfrm>
        </p:grpSpPr>
        <p:cxnSp>
          <p:nvCxnSpPr>
            <p:cNvPr id="42004" name="直接连接符 47"/>
            <p:cNvCxnSpPr/>
            <p:nvPr/>
          </p:nvCxnSpPr>
          <p:spPr>
            <a:xfrm rot="5400000">
              <a:off x="-142082" y="155428"/>
              <a:ext cx="285752" cy="15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bevel/>
            </a:ln>
          </p:spPr>
        </p:cxnSp>
        <p:cxnSp>
          <p:nvCxnSpPr>
            <p:cNvPr id="42005" name="直接连接符 48"/>
            <p:cNvCxnSpPr/>
            <p:nvPr/>
          </p:nvCxnSpPr>
          <p:spPr>
            <a:xfrm rot="5400000">
              <a:off x="1163515" y="142082"/>
              <a:ext cx="285752" cy="15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bevel/>
            </a:ln>
          </p:spPr>
        </p:cxnSp>
        <p:cxnSp>
          <p:nvCxnSpPr>
            <p:cNvPr id="42006" name="直接连接符 49"/>
            <p:cNvCxnSpPr/>
            <p:nvPr/>
          </p:nvCxnSpPr>
          <p:spPr>
            <a:xfrm flipV="1">
              <a:off x="172002" y="142481"/>
              <a:ext cx="963180" cy="39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bevel/>
              <a:headEnd type="triangle"/>
              <a:tailEnd type="triangle"/>
            </a:ln>
          </p:spPr>
        </p:cxnSp>
      </p:grpSp>
      <p:sp>
        <p:nvSpPr>
          <p:cNvPr id="42007" name="矩形 16"/>
          <p:cNvSpPr/>
          <p:nvPr/>
        </p:nvSpPr>
        <p:spPr>
          <a:xfrm>
            <a:off x="1195388" y="4989984"/>
            <a:ext cx="10715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>
                <a:schemeClr val="hlink"/>
              </a:buClr>
              <a:buSzPct val="70000"/>
              <a:buFont typeface="Wingdings" pitchFamily="2" charset="2"/>
            </a:pPr>
            <a:r>
              <a:rPr lang="zh-CN" altLang="en-US" sz="2800" b="1">
                <a:latin typeface="Arial" pitchFamily="34" charset="0"/>
                <a:ea typeface="宋体" pitchFamily="2" charset="-122"/>
                <a:sym typeface="Calibri" pitchFamily="34" charset="0"/>
              </a:rPr>
              <a:t>7</a:t>
            </a:r>
            <a:r>
              <a:rPr lang="en-US" altLang="zh-CN" sz="2800" b="1">
                <a:latin typeface="Arial" pitchFamily="34" charset="0"/>
                <a:sym typeface="Calibri" pitchFamily="34" charset="0"/>
              </a:rPr>
              <a:t>cm</a:t>
            </a:r>
            <a:endParaRPr lang="zh-CN" altLang="en-US" sz="2800"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  <p:grpSp>
        <p:nvGrpSpPr>
          <p:cNvPr id="42008" name="Group 90"/>
          <p:cNvGrpSpPr/>
          <p:nvPr/>
        </p:nvGrpSpPr>
        <p:grpSpPr>
          <a:xfrm>
            <a:off x="4605338" y="4794721"/>
            <a:ext cx="2073275" cy="306388"/>
            <a:chOff x="0" y="0"/>
            <a:chExt cx="2072649" cy="304591"/>
          </a:xfrm>
        </p:grpSpPr>
        <p:cxnSp>
          <p:nvCxnSpPr>
            <p:cNvPr id="42009" name="直接连接符 47"/>
            <p:cNvCxnSpPr/>
            <p:nvPr/>
          </p:nvCxnSpPr>
          <p:spPr>
            <a:xfrm rot="5400000">
              <a:off x="-142082" y="160921"/>
              <a:ext cx="285752" cy="15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bevel/>
            </a:ln>
          </p:spPr>
        </p:cxnSp>
        <p:cxnSp>
          <p:nvCxnSpPr>
            <p:cNvPr id="42010" name="直接连接符 48"/>
            <p:cNvCxnSpPr/>
            <p:nvPr/>
          </p:nvCxnSpPr>
          <p:spPr>
            <a:xfrm rot="5400000">
              <a:off x="1928979" y="142082"/>
              <a:ext cx="285752" cy="15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bevel/>
            </a:ln>
          </p:spPr>
        </p:cxnSp>
        <p:cxnSp>
          <p:nvCxnSpPr>
            <p:cNvPr id="42011" name="直接连接符 49"/>
            <p:cNvCxnSpPr/>
            <p:nvPr/>
          </p:nvCxnSpPr>
          <p:spPr>
            <a:xfrm>
              <a:off x="173343" y="182525"/>
              <a:ext cx="1795162" cy="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bevel/>
              <a:headEnd type="triangle"/>
              <a:tailEnd type="triangle"/>
            </a:ln>
          </p:spPr>
        </p:cxnSp>
      </p:grpSp>
      <p:sp>
        <p:nvSpPr>
          <p:cNvPr id="42012" name="矩形 16"/>
          <p:cNvSpPr/>
          <p:nvPr/>
        </p:nvSpPr>
        <p:spPr>
          <a:xfrm>
            <a:off x="5118100" y="5037609"/>
            <a:ext cx="1266825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>
                <a:schemeClr val="hlink"/>
              </a:buClr>
              <a:buSzPct val="70000"/>
              <a:buFont typeface="Wingdings" pitchFamily="2" charset="2"/>
            </a:pPr>
            <a:r>
              <a:rPr lang="en-US" altLang="zh-CN" sz="2800" b="1">
                <a:latin typeface="Arial" pitchFamily="34" charset="0"/>
                <a:sym typeface="Calibri" pitchFamily="34" charset="0"/>
              </a:rPr>
              <a:t>10cm</a:t>
            </a:r>
            <a:endParaRPr lang="zh-CN" altLang="en-US" sz="2800"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  <p:grpSp>
        <p:nvGrpSpPr>
          <p:cNvPr id="42013" name="Group 86"/>
          <p:cNvGrpSpPr/>
          <p:nvPr/>
        </p:nvGrpSpPr>
        <p:grpSpPr>
          <a:xfrm>
            <a:off x="7197725" y="4837584"/>
            <a:ext cx="957263" cy="288925"/>
            <a:chOff x="0" y="0"/>
            <a:chExt cx="957458" cy="288666"/>
          </a:xfrm>
        </p:grpSpPr>
        <p:cxnSp>
          <p:nvCxnSpPr>
            <p:cNvPr id="42014" name="直接连接符 39"/>
            <p:cNvCxnSpPr/>
            <p:nvPr/>
          </p:nvCxnSpPr>
          <p:spPr>
            <a:xfrm rot="5400000">
              <a:off x="-142082" y="144996"/>
              <a:ext cx="285752" cy="15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bevel/>
            </a:ln>
          </p:spPr>
        </p:cxnSp>
        <p:cxnSp>
          <p:nvCxnSpPr>
            <p:cNvPr id="42015" name="直接连接符 40"/>
            <p:cNvCxnSpPr/>
            <p:nvPr/>
          </p:nvCxnSpPr>
          <p:spPr>
            <a:xfrm rot="5400000">
              <a:off x="813788" y="142082"/>
              <a:ext cx="285752" cy="15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bevel/>
            </a:ln>
          </p:spPr>
        </p:cxnSp>
        <p:cxnSp>
          <p:nvCxnSpPr>
            <p:cNvPr id="42016" name="直接连接符 41"/>
            <p:cNvCxnSpPr/>
            <p:nvPr/>
          </p:nvCxnSpPr>
          <p:spPr>
            <a:xfrm>
              <a:off x="71438" y="145790"/>
              <a:ext cx="794661" cy="2247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bevel/>
              <a:headEnd type="triangle"/>
              <a:tailEnd type="triangle"/>
            </a:ln>
          </p:spPr>
        </p:cxnSp>
      </p:grpSp>
      <p:sp>
        <p:nvSpPr>
          <p:cNvPr id="42017" name="矩形 16"/>
          <p:cNvSpPr/>
          <p:nvPr/>
        </p:nvSpPr>
        <p:spPr>
          <a:xfrm>
            <a:off x="7345363" y="5045546"/>
            <a:ext cx="107156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buClr>
                <a:schemeClr val="hlink"/>
              </a:buClr>
              <a:buSzPct val="70000"/>
              <a:buFont typeface="Wingdings" pitchFamily="2" charset="2"/>
            </a:pPr>
            <a:r>
              <a:rPr lang="en-US" altLang="zh-CN" sz="2800" b="1">
                <a:latin typeface="Arial" pitchFamily="34" charset="0"/>
                <a:sym typeface="Calibri" pitchFamily="34" charset="0"/>
              </a:rPr>
              <a:t>5cm</a:t>
            </a:r>
            <a:endParaRPr lang="zh-CN" altLang="en-US" sz="2800"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  <p:sp>
        <p:nvSpPr>
          <p:cNvPr id="42018" name="矩形 46"/>
          <p:cNvSpPr/>
          <p:nvPr/>
        </p:nvSpPr>
        <p:spPr>
          <a:xfrm>
            <a:off x="2951163" y="3077046"/>
            <a:ext cx="1135062" cy="167005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C55A11"/>
            </a:solidFill>
            <a:bevel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b="1" i="1">
              <a:latin typeface="Arial" pitchFamily="34" charset="0"/>
              <a:ea typeface="宋体" pitchFamily="2" charset="-122"/>
              <a:sym typeface="Arial" pitchFamily="34" charset="0"/>
            </a:endParaRPr>
          </a:p>
        </p:txBody>
      </p:sp>
      <p:sp>
        <p:nvSpPr>
          <p:cNvPr id="42019" name="流程图: 数据 47"/>
          <p:cNvSpPr/>
          <p:nvPr/>
        </p:nvSpPr>
        <p:spPr>
          <a:xfrm>
            <a:off x="7175500" y="3077046"/>
            <a:ext cx="1236663" cy="1681163"/>
          </a:xfrm>
          <a:prstGeom prst="flowChartInputOutput">
            <a:avLst/>
          </a:prstGeom>
          <a:solidFill>
            <a:schemeClr val="accent1"/>
          </a:solidFill>
          <a:ln w="19050">
            <a:solidFill>
              <a:schemeClr val="accent2"/>
            </a:solidFill>
            <a:bevel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b="1" i="1">
              <a:latin typeface="Arial" pitchFamily="34" charset="0"/>
              <a:ea typeface="宋体" pitchFamily="2" charset="-122"/>
              <a:sym typeface="Arial" pitchFamily="34" charset="0"/>
            </a:endParaRPr>
          </a:p>
        </p:txBody>
      </p:sp>
      <p:sp>
        <p:nvSpPr>
          <p:cNvPr id="42020" name="等腰三角形 48"/>
          <p:cNvSpPr/>
          <p:nvPr/>
        </p:nvSpPr>
        <p:spPr>
          <a:xfrm>
            <a:off x="4570413" y="3099271"/>
            <a:ext cx="2119312" cy="1646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bevel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b="1" i="1">
              <a:latin typeface="Arial" pitchFamily="34" charset="0"/>
              <a:ea typeface="宋体" pitchFamily="2" charset="-122"/>
              <a:sym typeface="Arial" pitchFamily="34" charset="0"/>
            </a:endParaRPr>
          </a:p>
        </p:txBody>
      </p:sp>
      <p:sp>
        <p:nvSpPr>
          <p:cNvPr id="42021" name="Text Box 96"/>
          <p:cNvSpPr/>
          <p:nvPr/>
        </p:nvSpPr>
        <p:spPr>
          <a:xfrm>
            <a:off x="0" y="3074988"/>
            <a:ext cx="101441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Arial" pitchFamily="34" charset="0"/>
                <a:ea typeface="宋体" pitchFamily="2" charset="-122"/>
                <a:sym typeface="Calibri" pitchFamily="34" charset="0"/>
              </a:rPr>
              <a:t>8cm</a:t>
            </a:r>
            <a:endParaRPr lang="zh-CN" altLang="en-US">
              <a:latin typeface="Arial" pitchFamily="34" charset="0"/>
              <a:ea typeface="宋体" pitchFamily="2" charset="-122"/>
              <a:sym typeface="Calibri" pitchFamily="34" charset="0"/>
            </a:endParaRPr>
          </a:p>
        </p:txBody>
      </p:sp>
      <p:sp>
        <p:nvSpPr>
          <p:cNvPr id="42022" name="文本框 40"/>
          <p:cNvSpPr/>
          <p:nvPr/>
        </p:nvSpPr>
        <p:spPr>
          <a:xfrm>
            <a:off x="395536" y="419100"/>
            <a:ext cx="8423344" cy="12003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（四）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  <a:sym typeface="黑体" panose="02010609060101010101" pitchFamily="49" charset="-122"/>
              </a:rPr>
              <a:t>比一比，这些图形与梯形面积计算 </a:t>
            </a:r>
            <a:endParaRPr lang="en-US" altLang="zh-CN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itchFamily="49" charset="-122"/>
              <a:sym typeface="黑体" panose="02010609060101010101" pitchFamily="49" charset="-122"/>
            </a:endParaRPr>
          </a:p>
          <a:p>
            <a:pPr lvl="0"/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  <a:sym typeface="黑体" panose="02010609060101010101" pitchFamily="49" charset="-122"/>
              </a:rPr>
              <a:t>     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  <a:sym typeface="黑体" panose="02010609060101010101" pitchFamily="49" charset="-122"/>
              </a:rPr>
              <a:t>有什么联系？</a:t>
            </a:r>
          </a:p>
        </p:txBody>
      </p:sp>
      <p:sp>
        <p:nvSpPr>
          <p:cNvPr id="42023" name="文本框 41"/>
          <p:cNvSpPr/>
          <p:nvPr/>
        </p:nvSpPr>
        <p:spPr>
          <a:xfrm>
            <a:off x="2886075" y="5509096"/>
            <a:ext cx="1036638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en-US" altLang="zh-CN" sz="3200">
                <a:solidFill>
                  <a:srgbClr val="000000"/>
                </a:solidFill>
                <a:latin typeface="黑体" panose="02010609060101010101" pitchFamily="49" charset="-122"/>
                <a:ea typeface="黑体" pitchFamily="49" charset="-122"/>
                <a:sym typeface="黑体" panose="02010609060101010101" pitchFamily="49" charset="-122"/>
              </a:rPr>
              <a:t> a=b</a:t>
            </a:r>
            <a:endParaRPr lang="zh-CN" altLang="en-US" sz="3200">
              <a:solidFill>
                <a:srgbClr val="000000"/>
              </a:solidFill>
              <a:latin typeface="黑体" panose="02010609060101010101" pitchFamily="49" charset="-122"/>
              <a:ea typeface="黑体" pitchFamily="49" charset="-122"/>
              <a:sym typeface="黑体" panose="02010609060101010101" pitchFamily="49" charset="-122"/>
            </a:endParaRPr>
          </a:p>
        </p:txBody>
      </p:sp>
      <p:sp>
        <p:nvSpPr>
          <p:cNvPr id="42024" name="文本框 42"/>
          <p:cNvSpPr/>
          <p:nvPr/>
        </p:nvSpPr>
        <p:spPr>
          <a:xfrm>
            <a:off x="5105400" y="5509096"/>
            <a:ext cx="1036638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en-US" altLang="zh-CN" sz="3200">
                <a:solidFill>
                  <a:srgbClr val="000000"/>
                </a:solidFill>
                <a:latin typeface="黑体" panose="02010609060101010101" pitchFamily="49" charset="-122"/>
                <a:ea typeface="黑体" pitchFamily="49" charset="-122"/>
                <a:sym typeface="黑体" panose="02010609060101010101" pitchFamily="49" charset="-122"/>
              </a:rPr>
              <a:t> a=0</a:t>
            </a:r>
            <a:endParaRPr lang="zh-CN" altLang="en-US" sz="3200">
              <a:solidFill>
                <a:srgbClr val="000000"/>
              </a:solidFill>
              <a:latin typeface="黑体" panose="02010609060101010101" pitchFamily="49" charset="-122"/>
              <a:ea typeface="黑体" pitchFamily="49" charset="-122"/>
              <a:sym typeface="黑体" panose="02010609060101010101" pitchFamily="49" charset="-122"/>
            </a:endParaRPr>
          </a:p>
        </p:txBody>
      </p:sp>
      <p:sp>
        <p:nvSpPr>
          <p:cNvPr id="42025" name="文本框 43"/>
          <p:cNvSpPr/>
          <p:nvPr/>
        </p:nvSpPr>
        <p:spPr>
          <a:xfrm>
            <a:off x="7115175" y="5480521"/>
            <a:ext cx="1038225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en-US" altLang="zh-CN" sz="3200">
                <a:solidFill>
                  <a:srgbClr val="000000"/>
                </a:solidFill>
                <a:latin typeface="黑体" panose="02010609060101010101" pitchFamily="49" charset="-122"/>
                <a:ea typeface="黑体" pitchFamily="49" charset="-122"/>
                <a:sym typeface="黑体" panose="02010609060101010101" pitchFamily="49" charset="-122"/>
              </a:rPr>
              <a:t> a=b</a:t>
            </a:r>
            <a:endParaRPr lang="zh-CN" altLang="en-US" sz="3200">
              <a:solidFill>
                <a:srgbClr val="000000"/>
              </a:solidFill>
              <a:latin typeface="黑体" panose="02010609060101010101" pitchFamily="49" charset="-122"/>
              <a:ea typeface="黑体" pitchFamily="49" charset="-122"/>
              <a:sym typeface="黑体" panose="02010609060101010101" pitchFamily="49" charset="-122"/>
            </a:endParaRPr>
          </a:p>
        </p:txBody>
      </p:sp>
      <p:sp>
        <p:nvSpPr>
          <p:cNvPr id="42026" name="文本框 44"/>
          <p:cNvSpPr/>
          <p:nvPr/>
        </p:nvSpPr>
        <p:spPr>
          <a:xfrm>
            <a:off x="3508375" y="2146155"/>
            <a:ext cx="4230688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itchFamily="49" charset="-122"/>
                <a:sym typeface="黑体" panose="02010609060101010101" pitchFamily="49" charset="-122"/>
              </a:rPr>
              <a:t>S</a:t>
            </a: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itchFamily="49" charset="-122"/>
                <a:sym typeface="黑体" panose="02010609060101010101" pitchFamily="49" charset="-122"/>
              </a:rPr>
              <a:t>梯形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itchFamily="49" charset="-122"/>
                <a:sym typeface="黑体" panose="02010609060101010101" pitchFamily="49" charset="-122"/>
              </a:rPr>
              <a:t>=（</a:t>
            </a:r>
            <a:r>
              <a:rPr lang="en-US" altLang="zh-CN" sz="3200" dirty="0" err="1">
                <a:solidFill>
                  <a:srgbClr val="000000"/>
                </a:solidFill>
                <a:latin typeface="黑体" panose="02010609060101010101" pitchFamily="49" charset="-122"/>
                <a:ea typeface="黑体" pitchFamily="49" charset="-122"/>
                <a:sym typeface="黑体" panose="02010609060101010101" pitchFamily="49" charset="-122"/>
              </a:rPr>
              <a:t>a+b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itchFamily="49" charset="-122"/>
                <a:sym typeface="黑体" panose="02010609060101010101" pitchFamily="49" charset="-122"/>
              </a:rPr>
              <a:t>）</a:t>
            </a:r>
            <a:r>
              <a:rPr lang="en-US" altLang="zh-CN" sz="3200" dirty="0">
                <a:solidFill>
                  <a:srgbClr val="000000"/>
                </a:solidFill>
                <a:latin typeface="Arial" pitchFamily="34" charset="0"/>
                <a:sym typeface="Calibri" pitchFamily="34" charset="0"/>
              </a:rPr>
              <a:t>×h÷2</a:t>
            </a:r>
            <a:endParaRPr lang="en-US" altLang="zh-CN" sz="3200" dirty="0">
              <a:solidFill>
                <a:srgbClr val="000000"/>
              </a:solidFill>
              <a:latin typeface="黑体" panose="02010609060101010101" pitchFamily="49" charset="-122"/>
              <a:ea typeface="黑体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1" dur="500" fill="hold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6" dur="500" fill="hold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21" dur="500" fill="hold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26" dur="500" fill="hold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2" grpId="0"/>
      <p:bldP spid="42023" grpId="0"/>
      <p:bldP spid="42024" grpId="0"/>
      <p:bldP spid="42025" grpId="0"/>
      <p:bldP spid="420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539750"/>
            <a:ext cx="8166100" cy="57785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2"/>
          <p:cNvGrpSpPr/>
          <p:nvPr/>
        </p:nvGrpSpPr>
        <p:grpSpPr>
          <a:xfrm>
            <a:off x="777875" y="1800225"/>
            <a:ext cx="7632700" cy="1136650"/>
            <a:chOff x="521" y="1139"/>
            <a:chExt cx="4808" cy="716"/>
          </a:xfrm>
        </p:grpSpPr>
        <p:graphicFrame>
          <p:nvGraphicFramePr>
            <p:cNvPr id="44034" name="Object 3"/>
            <p:cNvGraphicFramePr>
              <a:graphicFrameLocks noChangeAspect="1"/>
            </p:cNvGraphicFramePr>
            <p:nvPr/>
          </p:nvGraphicFramePr>
          <p:xfrm>
            <a:off x="671" y="1177"/>
            <a:ext cx="66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057275" imgH="1076325" progId="Paint.Picture">
                    <p:embed/>
                  </p:oleObj>
                </mc:Choice>
                <mc:Fallback>
                  <p:oleObj r:id="rId2" imgW="1057275" imgH="1076325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71" y="1177"/>
                          <a:ext cx="666" cy="67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5" name="Object 4"/>
            <p:cNvGraphicFramePr>
              <a:graphicFrameLocks noChangeAspect="1"/>
            </p:cNvGraphicFramePr>
            <p:nvPr/>
          </p:nvGraphicFramePr>
          <p:xfrm>
            <a:off x="1474" y="1145"/>
            <a:ext cx="635" cy="6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008062" imgH="1087438" progId="Paint.Picture">
                    <p:embed/>
                  </p:oleObj>
                </mc:Choice>
                <mc:Fallback>
                  <p:oleObj r:id="rId4" imgW="1008062" imgH="1087438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74" y="1145"/>
                          <a:ext cx="635" cy="6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6" name="Object 5"/>
            <p:cNvGraphicFramePr>
              <a:graphicFrameLocks noChangeAspect="1"/>
            </p:cNvGraphicFramePr>
            <p:nvPr/>
          </p:nvGraphicFramePr>
          <p:xfrm>
            <a:off x="2245" y="1139"/>
            <a:ext cx="942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495425" imgH="1122362" progId="Paint.Picture">
                    <p:embed/>
                  </p:oleObj>
                </mc:Choice>
                <mc:Fallback>
                  <p:oleObj r:id="rId6" imgW="1495425" imgH="1122362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45" y="1139"/>
                          <a:ext cx="942" cy="7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7" name="Object 6"/>
            <p:cNvGraphicFramePr>
              <a:graphicFrameLocks noChangeAspect="1"/>
            </p:cNvGraphicFramePr>
            <p:nvPr/>
          </p:nvGraphicFramePr>
          <p:xfrm>
            <a:off x="3243" y="1162"/>
            <a:ext cx="1241" cy="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970088" imgH="1073150" progId="Paint.Picture">
                    <p:embed/>
                  </p:oleObj>
                </mc:Choice>
                <mc:Fallback>
                  <p:oleObj r:id="rId8" imgW="1970088" imgH="1073150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43" y="1162"/>
                          <a:ext cx="1241" cy="6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8" name="Object 7"/>
            <p:cNvGraphicFramePr>
              <a:graphicFrameLocks noChangeAspect="1"/>
            </p:cNvGraphicFramePr>
            <p:nvPr/>
          </p:nvGraphicFramePr>
          <p:xfrm>
            <a:off x="4745" y="1157"/>
            <a:ext cx="408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647700" imgH="1057275" progId="Paint.Picture">
                    <p:embed/>
                  </p:oleObj>
                </mc:Choice>
                <mc:Fallback>
                  <p:oleObj r:id="rId10" imgW="647700" imgH="1057275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745" y="1157"/>
                          <a:ext cx="408" cy="6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039" name="Line 8"/>
            <p:cNvCxnSpPr/>
            <p:nvPr/>
          </p:nvCxnSpPr>
          <p:spPr>
            <a:xfrm>
              <a:off x="521" y="1194"/>
              <a:ext cx="48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44040" name="Line 9"/>
            <p:cNvCxnSpPr/>
            <p:nvPr/>
          </p:nvCxnSpPr>
          <p:spPr>
            <a:xfrm>
              <a:off x="521" y="1806"/>
              <a:ext cx="48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</p:grpSp>
      <p:sp>
        <p:nvSpPr>
          <p:cNvPr id="44041" name="Text Box 10"/>
          <p:cNvSpPr/>
          <p:nvPr/>
        </p:nvSpPr>
        <p:spPr>
          <a:xfrm>
            <a:off x="107504" y="333703"/>
            <a:ext cx="8110984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（五）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Calibri" pitchFamily="34" charset="0"/>
              </a:rPr>
              <a:t>比一比，填一填（单位：厘米）</a:t>
            </a:r>
          </a:p>
        </p:txBody>
      </p:sp>
      <p:sp>
        <p:nvSpPr>
          <p:cNvPr id="44042" name="Text Box 11"/>
          <p:cNvSpPr/>
          <p:nvPr/>
        </p:nvSpPr>
        <p:spPr>
          <a:xfrm>
            <a:off x="269875" y="4491831"/>
            <a:ext cx="7775575" cy="520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 dirty="0">
                <a:sym typeface="Calibri" pitchFamily="34" charset="0"/>
              </a:rPr>
              <a:t>2.</a:t>
            </a:r>
            <a:r>
              <a:rPr lang="zh-CN" altLang="en-US" sz="2800" b="1" dirty="0">
                <a:sym typeface="Calibri" pitchFamily="34" charset="0"/>
              </a:rPr>
              <a:t>（      ）的面积与（      ）的面积相等</a:t>
            </a:r>
            <a:r>
              <a:rPr lang="en-US" altLang="zh-CN" sz="2800" b="1" dirty="0">
                <a:sym typeface="Calibri" pitchFamily="34" charset="0"/>
              </a:rPr>
              <a:t>。</a:t>
            </a:r>
          </a:p>
        </p:txBody>
      </p:sp>
      <p:sp>
        <p:nvSpPr>
          <p:cNvPr id="44043" name="Text Box 12"/>
          <p:cNvSpPr/>
          <p:nvPr/>
        </p:nvSpPr>
        <p:spPr>
          <a:xfrm>
            <a:off x="374649" y="5227637"/>
            <a:ext cx="77755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 dirty="0">
                <a:sym typeface="Calibri" pitchFamily="34" charset="0"/>
              </a:rPr>
              <a:t>3.</a:t>
            </a:r>
            <a:r>
              <a:rPr lang="zh-CN" altLang="en-US" sz="2800" b="1" dirty="0">
                <a:sym typeface="Calibri" pitchFamily="34" charset="0"/>
              </a:rPr>
              <a:t>（      ）的面积是（      ）的面积的</a:t>
            </a:r>
            <a:r>
              <a:rPr lang="en-US" altLang="zh-CN" sz="2800" b="1" dirty="0">
                <a:sym typeface="Calibri" pitchFamily="34" charset="0"/>
              </a:rPr>
              <a:t>2</a:t>
            </a:r>
            <a:r>
              <a:rPr lang="zh-CN" altLang="en-US" sz="2800" b="1" dirty="0">
                <a:sym typeface="Calibri" pitchFamily="34" charset="0"/>
              </a:rPr>
              <a:t>倍</a:t>
            </a:r>
            <a:r>
              <a:rPr lang="en-US" altLang="zh-CN" sz="2800" b="1" dirty="0">
                <a:sym typeface="Calibri" pitchFamily="34" charset="0"/>
              </a:rPr>
              <a:t>。</a:t>
            </a:r>
          </a:p>
        </p:txBody>
      </p:sp>
      <p:sp>
        <p:nvSpPr>
          <p:cNvPr id="44044" name="Text Box 13"/>
          <p:cNvSpPr/>
          <p:nvPr/>
        </p:nvSpPr>
        <p:spPr>
          <a:xfrm>
            <a:off x="1187450" y="2133600"/>
            <a:ext cx="43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400" b="1">
                <a:solidFill>
                  <a:schemeClr val="bg2"/>
                </a:solidFill>
                <a:sym typeface="Calibri" pitchFamily="34" charset="0"/>
              </a:rPr>
              <a:t>①</a:t>
            </a:r>
          </a:p>
        </p:txBody>
      </p:sp>
      <p:sp>
        <p:nvSpPr>
          <p:cNvPr id="44045" name="Text Box 14"/>
          <p:cNvSpPr/>
          <p:nvPr/>
        </p:nvSpPr>
        <p:spPr>
          <a:xfrm>
            <a:off x="2555875" y="2205038"/>
            <a:ext cx="43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400" b="1">
                <a:solidFill>
                  <a:schemeClr val="bg2"/>
                </a:solidFill>
                <a:sym typeface="Calibri" pitchFamily="34" charset="0"/>
              </a:rPr>
              <a:t>②</a:t>
            </a:r>
          </a:p>
        </p:txBody>
      </p:sp>
      <p:sp>
        <p:nvSpPr>
          <p:cNvPr id="44046" name="Text Box 15"/>
          <p:cNvSpPr/>
          <p:nvPr/>
        </p:nvSpPr>
        <p:spPr>
          <a:xfrm>
            <a:off x="3995738" y="2205038"/>
            <a:ext cx="43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400" b="1">
                <a:solidFill>
                  <a:schemeClr val="bg2"/>
                </a:solidFill>
                <a:sym typeface="Calibri" pitchFamily="34" charset="0"/>
              </a:rPr>
              <a:t>③</a:t>
            </a:r>
          </a:p>
        </p:txBody>
      </p:sp>
      <p:sp>
        <p:nvSpPr>
          <p:cNvPr id="44047" name="Text Box 16"/>
          <p:cNvSpPr/>
          <p:nvPr/>
        </p:nvSpPr>
        <p:spPr>
          <a:xfrm>
            <a:off x="5940425" y="2349500"/>
            <a:ext cx="43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400" b="1">
                <a:solidFill>
                  <a:schemeClr val="bg2"/>
                </a:solidFill>
                <a:sym typeface="Calibri" pitchFamily="34" charset="0"/>
              </a:rPr>
              <a:t>④</a:t>
            </a:r>
          </a:p>
        </p:txBody>
      </p:sp>
      <p:sp>
        <p:nvSpPr>
          <p:cNvPr id="44048" name="Text Box 17"/>
          <p:cNvSpPr/>
          <p:nvPr/>
        </p:nvSpPr>
        <p:spPr>
          <a:xfrm>
            <a:off x="7596188" y="2205038"/>
            <a:ext cx="43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400" b="1">
                <a:solidFill>
                  <a:schemeClr val="bg2"/>
                </a:solidFill>
                <a:sym typeface="Calibri" pitchFamily="34" charset="0"/>
              </a:rPr>
              <a:t>⑤</a:t>
            </a:r>
          </a:p>
        </p:txBody>
      </p:sp>
      <p:sp>
        <p:nvSpPr>
          <p:cNvPr id="44049" name="Text Box 18"/>
          <p:cNvSpPr/>
          <p:nvPr/>
        </p:nvSpPr>
        <p:spPr>
          <a:xfrm>
            <a:off x="1116013" y="1412875"/>
            <a:ext cx="43338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>
                <a:sym typeface="Calibri" pitchFamily="34" charset="0"/>
              </a:rPr>
              <a:t>2</a:t>
            </a:r>
          </a:p>
        </p:txBody>
      </p:sp>
      <p:sp>
        <p:nvSpPr>
          <p:cNvPr id="44050" name="Text Box 19"/>
          <p:cNvSpPr/>
          <p:nvPr/>
        </p:nvSpPr>
        <p:spPr>
          <a:xfrm>
            <a:off x="1258888" y="2924175"/>
            <a:ext cx="43338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>
                <a:sym typeface="Calibri" pitchFamily="34" charset="0"/>
              </a:rPr>
              <a:t>6</a:t>
            </a:r>
          </a:p>
        </p:txBody>
      </p:sp>
      <p:sp>
        <p:nvSpPr>
          <p:cNvPr id="44051" name="Text Box 20"/>
          <p:cNvSpPr/>
          <p:nvPr/>
        </p:nvSpPr>
        <p:spPr>
          <a:xfrm>
            <a:off x="2411413" y="2924175"/>
            <a:ext cx="43338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>
                <a:sym typeface="Calibri" pitchFamily="34" charset="0"/>
              </a:rPr>
              <a:t>5</a:t>
            </a:r>
          </a:p>
        </p:txBody>
      </p:sp>
      <p:sp>
        <p:nvSpPr>
          <p:cNvPr id="44052" name="Text Box 21"/>
          <p:cNvSpPr/>
          <p:nvPr/>
        </p:nvSpPr>
        <p:spPr>
          <a:xfrm>
            <a:off x="3924300" y="1412875"/>
            <a:ext cx="43338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>
                <a:sym typeface="Calibri" pitchFamily="34" charset="0"/>
              </a:rPr>
              <a:t>5</a:t>
            </a:r>
          </a:p>
        </p:txBody>
      </p:sp>
      <p:sp>
        <p:nvSpPr>
          <p:cNvPr id="44053" name="Text Box 22"/>
          <p:cNvSpPr/>
          <p:nvPr/>
        </p:nvSpPr>
        <p:spPr>
          <a:xfrm>
            <a:off x="3924300" y="2924175"/>
            <a:ext cx="43338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>
                <a:sym typeface="Calibri" pitchFamily="34" charset="0"/>
              </a:rPr>
              <a:t>9</a:t>
            </a:r>
          </a:p>
        </p:txBody>
      </p:sp>
      <p:sp>
        <p:nvSpPr>
          <p:cNvPr id="44054" name="Text Box 23"/>
          <p:cNvSpPr/>
          <p:nvPr/>
        </p:nvSpPr>
        <p:spPr>
          <a:xfrm>
            <a:off x="5651500" y="2997200"/>
            <a:ext cx="43338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>
                <a:sym typeface="Calibri" pitchFamily="34" charset="0"/>
              </a:rPr>
              <a:t>7</a:t>
            </a:r>
          </a:p>
        </p:txBody>
      </p:sp>
      <p:sp>
        <p:nvSpPr>
          <p:cNvPr id="44055" name="Text Box 24"/>
          <p:cNvSpPr/>
          <p:nvPr/>
        </p:nvSpPr>
        <p:spPr>
          <a:xfrm>
            <a:off x="7589838" y="2987675"/>
            <a:ext cx="43338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>
                <a:sym typeface="Calibri" pitchFamily="34" charset="0"/>
              </a:rPr>
              <a:t>4</a:t>
            </a:r>
          </a:p>
        </p:txBody>
      </p:sp>
      <p:sp>
        <p:nvSpPr>
          <p:cNvPr id="44056" name="Text Box 25"/>
          <p:cNvSpPr/>
          <p:nvPr/>
        </p:nvSpPr>
        <p:spPr>
          <a:xfrm>
            <a:off x="611188" y="3789363"/>
            <a:ext cx="777557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>
                <a:sym typeface="Calibri" pitchFamily="34" charset="0"/>
              </a:rPr>
              <a:t>1.</a:t>
            </a:r>
            <a:r>
              <a:rPr lang="zh-CN" altLang="en-US" sz="2800" b="1">
                <a:sym typeface="Calibri" pitchFamily="34" charset="0"/>
              </a:rPr>
              <a:t>（      ）的面积最大，（     ）的面积最小。</a:t>
            </a:r>
            <a:endParaRPr lang="en-US" altLang="zh-CN" sz="2800" b="1">
              <a:sym typeface="Calibri" pitchFamily="34" charset="0"/>
            </a:endParaRPr>
          </a:p>
        </p:txBody>
      </p:sp>
      <p:sp>
        <p:nvSpPr>
          <p:cNvPr id="44057" name="Text Box 18"/>
          <p:cNvSpPr/>
          <p:nvPr/>
        </p:nvSpPr>
        <p:spPr>
          <a:xfrm flipH="1">
            <a:off x="1626022" y="3789363"/>
            <a:ext cx="57467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sym typeface="Calibri" pitchFamily="34" charset="0"/>
              </a:rPr>
              <a:t>③</a:t>
            </a:r>
          </a:p>
        </p:txBody>
      </p:sp>
      <p:sp>
        <p:nvSpPr>
          <p:cNvPr id="44058" name="Text Box 18"/>
          <p:cNvSpPr/>
          <p:nvPr/>
        </p:nvSpPr>
        <p:spPr>
          <a:xfrm flipH="1">
            <a:off x="5010150" y="3775870"/>
            <a:ext cx="57308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sym typeface="Calibri" pitchFamily="34" charset="0"/>
              </a:rPr>
              <a:t>④</a:t>
            </a:r>
          </a:p>
        </p:txBody>
      </p:sp>
      <p:sp>
        <p:nvSpPr>
          <p:cNvPr id="44059" name="Text Box 18"/>
          <p:cNvSpPr/>
          <p:nvPr/>
        </p:nvSpPr>
        <p:spPr>
          <a:xfrm>
            <a:off x="1125538" y="896938"/>
            <a:ext cx="4333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sym typeface="Calibri" pitchFamily="34" charset="0"/>
              </a:rPr>
              <a:t>8</a:t>
            </a:r>
          </a:p>
        </p:txBody>
      </p:sp>
      <p:sp>
        <p:nvSpPr>
          <p:cNvPr id="44060" name="Text Box 18"/>
          <p:cNvSpPr/>
          <p:nvPr/>
        </p:nvSpPr>
        <p:spPr>
          <a:xfrm>
            <a:off x="2681288" y="935038"/>
            <a:ext cx="617537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sym typeface="Calibri" pitchFamily="34" charset="0"/>
              </a:rPr>
              <a:t>10</a:t>
            </a:r>
          </a:p>
        </p:txBody>
      </p:sp>
      <p:sp>
        <p:nvSpPr>
          <p:cNvPr id="44061" name="Text Box 18"/>
          <p:cNvSpPr/>
          <p:nvPr/>
        </p:nvSpPr>
        <p:spPr>
          <a:xfrm>
            <a:off x="3832225" y="928688"/>
            <a:ext cx="617538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sym typeface="Calibri" pitchFamily="34" charset="0"/>
              </a:rPr>
              <a:t>14</a:t>
            </a:r>
          </a:p>
        </p:txBody>
      </p:sp>
      <p:sp>
        <p:nvSpPr>
          <p:cNvPr id="44062" name="Text Box 18"/>
          <p:cNvSpPr/>
          <p:nvPr/>
        </p:nvSpPr>
        <p:spPr>
          <a:xfrm>
            <a:off x="6494463" y="941388"/>
            <a:ext cx="617537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sym typeface="Calibri" pitchFamily="34" charset="0"/>
              </a:rPr>
              <a:t>7</a:t>
            </a:r>
          </a:p>
        </p:txBody>
      </p:sp>
      <p:sp>
        <p:nvSpPr>
          <p:cNvPr id="44063" name="Text Box 18"/>
          <p:cNvSpPr/>
          <p:nvPr/>
        </p:nvSpPr>
        <p:spPr>
          <a:xfrm>
            <a:off x="7602538" y="935038"/>
            <a:ext cx="615950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sym typeface="Calibri" pitchFamily="34" charset="0"/>
              </a:rPr>
              <a:t>8</a:t>
            </a:r>
          </a:p>
        </p:txBody>
      </p:sp>
      <p:sp>
        <p:nvSpPr>
          <p:cNvPr id="44064" name="Text Box 18"/>
          <p:cNvSpPr/>
          <p:nvPr/>
        </p:nvSpPr>
        <p:spPr>
          <a:xfrm flipH="1">
            <a:off x="1619672" y="4495006"/>
            <a:ext cx="57467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sym typeface="Calibri" pitchFamily="34" charset="0"/>
              </a:rPr>
              <a:t>①</a:t>
            </a:r>
          </a:p>
        </p:txBody>
      </p:sp>
      <p:sp>
        <p:nvSpPr>
          <p:cNvPr id="44065" name="Text Box 18"/>
          <p:cNvSpPr/>
          <p:nvPr/>
        </p:nvSpPr>
        <p:spPr>
          <a:xfrm flipH="1">
            <a:off x="4285456" y="4498976"/>
            <a:ext cx="57308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sym typeface="Calibri" pitchFamily="34" charset="0"/>
              </a:rPr>
              <a:t>⑤</a:t>
            </a:r>
          </a:p>
        </p:txBody>
      </p:sp>
      <p:sp>
        <p:nvSpPr>
          <p:cNvPr id="44066" name="Text Box 18"/>
          <p:cNvSpPr/>
          <p:nvPr/>
        </p:nvSpPr>
        <p:spPr>
          <a:xfrm flipH="1">
            <a:off x="1619672" y="5238749"/>
            <a:ext cx="5746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sym typeface="Calibri" pitchFamily="34" charset="0"/>
              </a:rPr>
              <a:t>③</a:t>
            </a:r>
          </a:p>
        </p:txBody>
      </p:sp>
      <p:sp>
        <p:nvSpPr>
          <p:cNvPr id="44067" name="Text Box 18"/>
          <p:cNvSpPr/>
          <p:nvPr/>
        </p:nvSpPr>
        <p:spPr>
          <a:xfrm flipH="1">
            <a:off x="4314031" y="5238749"/>
            <a:ext cx="57308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sym typeface="Calibri" pitchFamily="34" charset="0"/>
              </a:rPr>
              <a:t>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 fill="hold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 fill="hold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 fill="hold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 fill="hold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 fill="hold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 fill="hold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 fill="hold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 fill="hold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 fill="hold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7" grpId="0"/>
      <p:bldP spid="44058" grpId="0"/>
      <p:bldP spid="44059" grpId="0"/>
      <p:bldP spid="44060" grpId="0"/>
      <p:bldP spid="44061" grpId="0"/>
      <p:bldP spid="44062" grpId="0"/>
      <p:bldP spid="44063" grpId="0"/>
      <p:bldP spid="44064" grpId="0"/>
      <p:bldP spid="44065" grpId="0"/>
      <p:bldP spid="44066" grpId="0"/>
      <p:bldP spid="4406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框 1"/>
          <p:cNvSpPr/>
          <p:nvPr/>
        </p:nvSpPr>
        <p:spPr>
          <a:xfrm>
            <a:off x="198129" y="1479908"/>
            <a:ext cx="3409875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" pitchFamily="34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" pitchFamily="34" charset="0"/>
              </a:rPr>
              <a:t>8+4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" pitchFamily="34" charset="0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" pitchFamily="34" charset="0"/>
              </a:rPr>
              <a:t>×4÷2 =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Calibri" pitchFamily="34" charset="0"/>
            </a:endParaRPr>
          </a:p>
        </p:txBody>
      </p:sp>
      <p:sp>
        <p:nvSpPr>
          <p:cNvPr id="45058" name="文本框 23"/>
          <p:cNvSpPr/>
          <p:nvPr/>
        </p:nvSpPr>
        <p:spPr>
          <a:xfrm>
            <a:off x="242665" y="345324"/>
            <a:ext cx="5977159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（六）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Calibri" pitchFamily="34" charset="0"/>
              </a:rPr>
              <a:t>想一想是哪个图形。</a:t>
            </a:r>
          </a:p>
        </p:txBody>
      </p:sp>
      <p:grpSp>
        <p:nvGrpSpPr>
          <p:cNvPr id="45059" name="组合 36"/>
          <p:cNvGrpSpPr/>
          <p:nvPr/>
        </p:nvGrpSpPr>
        <p:grpSpPr>
          <a:xfrm>
            <a:off x="473968" y="2698750"/>
            <a:ext cx="2503487" cy="1320800"/>
            <a:chOff x="212537" y="1996730"/>
            <a:chExt cx="3928575" cy="2073268"/>
          </a:xfrm>
        </p:grpSpPr>
        <p:sp>
          <p:nvSpPr>
            <p:cNvPr id="45060" name="矩形 2"/>
            <p:cNvSpPr/>
            <p:nvPr/>
          </p:nvSpPr>
          <p:spPr bwMode="auto">
            <a:xfrm>
              <a:off x="925012" y="1996730"/>
              <a:ext cx="1796133" cy="1796667"/>
            </a:xfrm>
            <a:prstGeom prst="rect">
              <a:avLst/>
            </a:prstGeom>
            <a:ln w="222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algn="ctr">
                <a:buClrTx/>
              </a:pPr>
              <a:endParaRPr lang="zh-CN" altLang="en-US" sz="2400">
                <a:solidFill>
                  <a:srgbClr val="002060"/>
                </a:solidFill>
              </a:endParaRPr>
            </a:p>
          </p:txBody>
        </p:sp>
        <p:sp>
          <p:nvSpPr>
            <p:cNvPr id="45061" name="矩形 3"/>
            <p:cNvSpPr/>
            <p:nvPr/>
          </p:nvSpPr>
          <p:spPr bwMode="auto">
            <a:xfrm>
              <a:off x="2721145" y="2846472"/>
              <a:ext cx="946645" cy="946925"/>
            </a:xfrm>
            <a:prstGeom prst="rect">
              <a:avLst/>
            </a:prstGeom>
            <a:ln w="222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algn="ctr">
                <a:buClrTx/>
              </a:pPr>
              <a:endParaRPr lang="zh-CN" altLang="en-US" sz="2400">
                <a:solidFill>
                  <a:srgbClr val="002060"/>
                </a:solidFill>
              </a:endParaRPr>
            </a:p>
          </p:txBody>
        </p:sp>
        <p:sp>
          <p:nvSpPr>
            <p:cNvPr id="45062" name="直角三角形 9"/>
            <p:cNvSpPr/>
            <p:nvPr/>
          </p:nvSpPr>
          <p:spPr>
            <a:xfrm flipH="1">
              <a:off x="924265" y="2845344"/>
              <a:ext cx="1795908" cy="947293"/>
            </a:xfrm>
            <a:prstGeom prst="rtTriangle">
              <a:avLst/>
            </a:prstGeom>
            <a:solidFill>
              <a:srgbClr val="61BACF"/>
            </a:solidFill>
            <a:ln>
              <a:solidFill>
                <a:schemeClr val="tx1"/>
              </a:solidFill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  <p:sp>
          <p:nvSpPr>
            <p:cNvPr id="45063" name="直角三角形 10"/>
            <p:cNvSpPr/>
            <p:nvPr/>
          </p:nvSpPr>
          <p:spPr>
            <a:xfrm flipV="1">
              <a:off x="2720173" y="2845344"/>
              <a:ext cx="947293" cy="947293"/>
            </a:xfrm>
            <a:prstGeom prst="rtTriangle">
              <a:avLst/>
            </a:prstGeom>
            <a:solidFill>
              <a:srgbClr val="61BACF"/>
            </a:solidFill>
            <a:ln>
              <a:solidFill>
                <a:schemeClr val="tx1"/>
              </a:solidFill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  <p:sp>
          <p:nvSpPr>
            <p:cNvPr id="45064" name="文本框 24"/>
            <p:cNvSpPr/>
            <p:nvPr/>
          </p:nvSpPr>
          <p:spPr>
            <a:xfrm>
              <a:off x="543542" y="2552955"/>
              <a:ext cx="430888" cy="72434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solidFill>
                    <a:srgbClr val="002060"/>
                  </a:solidFill>
                  <a:sym typeface="Calibri" pitchFamily="34" charset="0"/>
                </a:rPr>
                <a:t>8</a:t>
              </a:r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  <p:sp>
          <p:nvSpPr>
            <p:cNvPr id="45065" name="文本框 25"/>
            <p:cNvSpPr/>
            <p:nvPr/>
          </p:nvSpPr>
          <p:spPr>
            <a:xfrm>
              <a:off x="3710224" y="3009104"/>
              <a:ext cx="430888" cy="72434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solidFill>
                    <a:srgbClr val="002060"/>
                  </a:solidFill>
                  <a:sym typeface="Calibri" pitchFamily="34" charset="0"/>
                </a:rPr>
                <a:t>4</a:t>
              </a:r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  <p:sp>
          <p:nvSpPr>
            <p:cNvPr id="45066" name="文本框 32"/>
            <p:cNvSpPr/>
            <p:nvPr/>
          </p:nvSpPr>
          <p:spPr>
            <a:xfrm>
              <a:off x="212537" y="3345657"/>
              <a:ext cx="711726" cy="72434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solidFill>
                    <a:srgbClr val="002060"/>
                  </a:solidFill>
                  <a:sym typeface="Calibri" pitchFamily="34" charset="0"/>
                </a:rPr>
                <a:t>A.</a:t>
              </a:r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</p:grpSp>
      <p:grpSp>
        <p:nvGrpSpPr>
          <p:cNvPr id="45067" name="组合 37"/>
          <p:cNvGrpSpPr/>
          <p:nvPr/>
        </p:nvGrpSpPr>
        <p:grpSpPr>
          <a:xfrm>
            <a:off x="477143" y="4935538"/>
            <a:ext cx="2500312" cy="1308100"/>
            <a:chOff x="4144769" y="1989975"/>
            <a:chExt cx="3923663" cy="2053357"/>
          </a:xfrm>
        </p:grpSpPr>
        <p:sp>
          <p:nvSpPr>
            <p:cNvPr id="45068" name="矩形 11"/>
            <p:cNvSpPr/>
            <p:nvPr/>
          </p:nvSpPr>
          <p:spPr bwMode="auto">
            <a:xfrm>
              <a:off x="4894624" y="1989975"/>
              <a:ext cx="1796167" cy="1796687"/>
            </a:xfrm>
            <a:prstGeom prst="rect">
              <a:avLst/>
            </a:prstGeom>
            <a:ln w="222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algn="ctr">
                <a:buClrTx/>
              </a:pPr>
              <a:endParaRPr lang="zh-CN" altLang="en-US" sz="2400">
                <a:solidFill>
                  <a:srgbClr val="002060"/>
                </a:solidFill>
              </a:endParaRPr>
            </a:p>
          </p:txBody>
        </p:sp>
        <p:sp>
          <p:nvSpPr>
            <p:cNvPr id="45069" name="矩形 12"/>
            <p:cNvSpPr/>
            <p:nvPr/>
          </p:nvSpPr>
          <p:spPr bwMode="auto">
            <a:xfrm>
              <a:off x="6690791" y="2839725"/>
              <a:ext cx="946662" cy="946936"/>
            </a:xfrm>
            <a:prstGeom prst="rect">
              <a:avLst/>
            </a:prstGeom>
            <a:ln w="222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algn="ctr">
                <a:buClrTx/>
              </a:pPr>
              <a:endParaRPr lang="zh-CN" altLang="en-US" sz="2400">
                <a:solidFill>
                  <a:srgbClr val="002060"/>
                </a:solidFill>
              </a:endParaRPr>
            </a:p>
          </p:txBody>
        </p:sp>
        <p:sp>
          <p:nvSpPr>
            <p:cNvPr id="45070" name="直角三角形 13"/>
            <p:cNvSpPr/>
            <p:nvPr/>
          </p:nvSpPr>
          <p:spPr>
            <a:xfrm flipH="1">
              <a:off x="4894343" y="2838589"/>
              <a:ext cx="1795908" cy="947293"/>
            </a:xfrm>
            <a:prstGeom prst="rtTriangle">
              <a:avLst/>
            </a:prstGeom>
            <a:solidFill>
              <a:srgbClr val="61BACF"/>
            </a:solidFill>
            <a:ln>
              <a:solidFill>
                <a:schemeClr val="tx1"/>
              </a:solidFill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  <p:sp>
          <p:nvSpPr>
            <p:cNvPr id="45071" name="直角三角形 14"/>
            <p:cNvSpPr/>
            <p:nvPr/>
          </p:nvSpPr>
          <p:spPr>
            <a:xfrm rot="16200000" flipV="1">
              <a:off x="6690249" y="2838587"/>
              <a:ext cx="947293" cy="947293"/>
            </a:xfrm>
            <a:prstGeom prst="rtTriangle">
              <a:avLst/>
            </a:prstGeom>
            <a:solidFill>
              <a:srgbClr val="61BACF"/>
            </a:solidFill>
            <a:ln>
              <a:solidFill>
                <a:schemeClr val="tx1"/>
              </a:solidFill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  <p:sp>
          <p:nvSpPr>
            <p:cNvPr id="45072" name="文本框 26"/>
            <p:cNvSpPr/>
            <p:nvPr/>
          </p:nvSpPr>
          <p:spPr>
            <a:xfrm>
              <a:off x="7637544" y="3019845"/>
              <a:ext cx="430888" cy="72434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solidFill>
                    <a:srgbClr val="002060"/>
                  </a:solidFill>
                  <a:sym typeface="Calibri" pitchFamily="34" charset="0"/>
                </a:rPr>
                <a:t>4</a:t>
              </a:r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  <p:sp>
          <p:nvSpPr>
            <p:cNvPr id="45073" name="文本框 27"/>
            <p:cNvSpPr/>
            <p:nvPr/>
          </p:nvSpPr>
          <p:spPr>
            <a:xfrm>
              <a:off x="4474962" y="2563700"/>
              <a:ext cx="430888" cy="72434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solidFill>
                    <a:srgbClr val="002060"/>
                  </a:solidFill>
                  <a:sym typeface="Calibri" pitchFamily="34" charset="0"/>
                </a:rPr>
                <a:t>8</a:t>
              </a:r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  <p:sp>
          <p:nvSpPr>
            <p:cNvPr id="45074" name="文本框 33"/>
            <p:cNvSpPr/>
            <p:nvPr/>
          </p:nvSpPr>
          <p:spPr>
            <a:xfrm>
              <a:off x="4144769" y="3318991"/>
              <a:ext cx="767663" cy="72434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solidFill>
                    <a:srgbClr val="002060"/>
                  </a:solidFill>
                  <a:sym typeface="Calibri" pitchFamily="34" charset="0"/>
                </a:rPr>
                <a:t>C.</a:t>
              </a:r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</p:grpSp>
      <p:grpSp>
        <p:nvGrpSpPr>
          <p:cNvPr id="45075" name="组合 38"/>
          <p:cNvGrpSpPr/>
          <p:nvPr/>
        </p:nvGrpSpPr>
        <p:grpSpPr>
          <a:xfrm>
            <a:off x="3542605" y="4910138"/>
            <a:ext cx="2530475" cy="1319212"/>
            <a:chOff x="128221" y="4447010"/>
            <a:chExt cx="3970133" cy="2069445"/>
          </a:xfrm>
        </p:grpSpPr>
        <p:sp>
          <p:nvSpPr>
            <p:cNvPr id="45076" name="矩形 15"/>
            <p:cNvSpPr/>
            <p:nvPr/>
          </p:nvSpPr>
          <p:spPr bwMode="auto">
            <a:xfrm>
              <a:off x="895348" y="4447010"/>
              <a:ext cx="1795776" cy="1795511"/>
            </a:xfrm>
            <a:prstGeom prst="rect">
              <a:avLst/>
            </a:prstGeom>
            <a:ln w="222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algn="ctr">
                <a:buClrTx/>
              </a:pPr>
              <a:endParaRPr lang="zh-CN" altLang="en-US" sz="2400">
                <a:solidFill>
                  <a:srgbClr val="002060"/>
                </a:solidFill>
              </a:endParaRPr>
            </a:p>
          </p:txBody>
        </p:sp>
        <p:sp>
          <p:nvSpPr>
            <p:cNvPr id="45077" name="矩形 16"/>
            <p:cNvSpPr/>
            <p:nvPr/>
          </p:nvSpPr>
          <p:spPr bwMode="auto">
            <a:xfrm>
              <a:off x="2691124" y="5296204"/>
              <a:ext cx="946456" cy="946317"/>
            </a:xfrm>
            <a:prstGeom prst="rect">
              <a:avLst/>
            </a:prstGeom>
            <a:ln w="222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algn="ctr">
                <a:buClrTx/>
              </a:pPr>
              <a:endParaRPr lang="zh-CN" altLang="en-US" sz="2400">
                <a:solidFill>
                  <a:srgbClr val="002060"/>
                </a:solidFill>
              </a:endParaRPr>
            </a:p>
          </p:txBody>
        </p:sp>
        <p:sp>
          <p:nvSpPr>
            <p:cNvPr id="45078" name="直角三角形 17"/>
            <p:cNvSpPr/>
            <p:nvPr/>
          </p:nvSpPr>
          <p:spPr>
            <a:xfrm flipH="1">
              <a:off x="894662" y="5295624"/>
              <a:ext cx="2743202" cy="947293"/>
            </a:xfrm>
            <a:prstGeom prst="rtTriangle">
              <a:avLst/>
            </a:prstGeom>
            <a:solidFill>
              <a:srgbClr val="61BACF"/>
            </a:solidFill>
            <a:ln>
              <a:solidFill>
                <a:schemeClr val="tx1"/>
              </a:solidFill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  <p:sp>
          <p:nvSpPr>
            <p:cNvPr id="45079" name="文本框 28"/>
            <p:cNvSpPr/>
            <p:nvPr/>
          </p:nvSpPr>
          <p:spPr>
            <a:xfrm>
              <a:off x="549294" y="4947319"/>
              <a:ext cx="430887" cy="72433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solidFill>
                    <a:srgbClr val="002060"/>
                  </a:solidFill>
                  <a:sym typeface="Calibri" pitchFamily="34" charset="0"/>
                </a:rPr>
                <a:t>8</a:t>
              </a:r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  <p:sp>
          <p:nvSpPr>
            <p:cNvPr id="45080" name="文本框 29"/>
            <p:cNvSpPr/>
            <p:nvPr/>
          </p:nvSpPr>
          <p:spPr>
            <a:xfrm>
              <a:off x="3667467" y="5476876"/>
              <a:ext cx="430887" cy="72433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solidFill>
                    <a:srgbClr val="002060"/>
                  </a:solidFill>
                  <a:sym typeface="Calibri" pitchFamily="34" charset="0"/>
                </a:rPr>
                <a:t>4</a:t>
              </a:r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  <p:sp>
          <p:nvSpPr>
            <p:cNvPr id="45081" name="文本框 34"/>
            <p:cNvSpPr/>
            <p:nvPr/>
          </p:nvSpPr>
          <p:spPr>
            <a:xfrm>
              <a:off x="128221" y="5792116"/>
              <a:ext cx="796043" cy="72433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solidFill>
                    <a:srgbClr val="002060"/>
                  </a:solidFill>
                  <a:sym typeface="Calibri" pitchFamily="34" charset="0"/>
                </a:rPr>
                <a:t>D.</a:t>
              </a:r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</p:grpSp>
      <p:grpSp>
        <p:nvGrpSpPr>
          <p:cNvPr id="45082" name="组合 39"/>
          <p:cNvGrpSpPr/>
          <p:nvPr/>
        </p:nvGrpSpPr>
        <p:grpSpPr>
          <a:xfrm>
            <a:off x="3558480" y="2687638"/>
            <a:ext cx="2514600" cy="1306512"/>
            <a:chOff x="4176475" y="4447009"/>
            <a:chExt cx="3944584" cy="2049629"/>
          </a:xfrm>
        </p:grpSpPr>
        <p:sp>
          <p:nvSpPr>
            <p:cNvPr id="45083" name="矩形 19"/>
            <p:cNvSpPr/>
            <p:nvPr/>
          </p:nvSpPr>
          <p:spPr bwMode="auto">
            <a:xfrm>
              <a:off x="4893672" y="4447009"/>
              <a:ext cx="1795484" cy="1795604"/>
            </a:xfrm>
            <a:prstGeom prst="rect">
              <a:avLst/>
            </a:prstGeom>
            <a:ln w="222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algn="ctr">
                <a:buClrTx/>
              </a:pPr>
              <a:endParaRPr lang="zh-CN" altLang="en-US" sz="2400">
                <a:solidFill>
                  <a:srgbClr val="002060"/>
                </a:solidFill>
              </a:endParaRPr>
            </a:p>
          </p:txBody>
        </p:sp>
        <p:sp>
          <p:nvSpPr>
            <p:cNvPr id="45084" name="矩形 20"/>
            <p:cNvSpPr/>
            <p:nvPr/>
          </p:nvSpPr>
          <p:spPr bwMode="auto">
            <a:xfrm>
              <a:off x="6689156" y="5296247"/>
              <a:ext cx="948791" cy="946366"/>
            </a:xfrm>
            <a:prstGeom prst="rect">
              <a:avLst/>
            </a:prstGeom>
            <a:ln w="222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algn="ctr">
                <a:buClrTx/>
              </a:pPr>
              <a:endParaRPr lang="zh-CN" altLang="en-US" sz="2400">
                <a:solidFill>
                  <a:srgbClr val="002060"/>
                </a:solidFill>
              </a:endParaRPr>
            </a:p>
          </p:txBody>
        </p:sp>
        <p:sp>
          <p:nvSpPr>
            <p:cNvPr id="45085" name="矩形 22"/>
            <p:cNvSpPr/>
            <p:nvPr/>
          </p:nvSpPr>
          <p:spPr>
            <a:xfrm>
              <a:off x="4894343" y="5769268"/>
              <a:ext cx="2743201" cy="473647"/>
            </a:xfrm>
            <a:prstGeom prst="rect">
              <a:avLst/>
            </a:prstGeom>
            <a:solidFill>
              <a:srgbClr val="61BACF"/>
            </a:solidFill>
            <a:ln>
              <a:solidFill>
                <a:schemeClr val="tx1"/>
              </a:solidFill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  <p:sp>
          <p:nvSpPr>
            <p:cNvPr id="45086" name="文本框 30"/>
            <p:cNvSpPr/>
            <p:nvPr/>
          </p:nvSpPr>
          <p:spPr>
            <a:xfrm>
              <a:off x="4524307" y="4912201"/>
              <a:ext cx="430889" cy="7243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solidFill>
                    <a:srgbClr val="002060"/>
                  </a:solidFill>
                  <a:sym typeface="Calibri" pitchFamily="34" charset="0"/>
                </a:rPr>
                <a:t>8</a:t>
              </a:r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  <p:sp>
          <p:nvSpPr>
            <p:cNvPr id="45087" name="文本框 31"/>
            <p:cNvSpPr/>
            <p:nvPr/>
          </p:nvSpPr>
          <p:spPr>
            <a:xfrm>
              <a:off x="7690170" y="5496976"/>
              <a:ext cx="430889" cy="7243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solidFill>
                    <a:srgbClr val="002060"/>
                  </a:solidFill>
                  <a:sym typeface="Calibri" pitchFamily="34" charset="0"/>
                </a:rPr>
                <a:t>4</a:t>
              </a:r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  <p:sp>
          <p:nvSpPr>
            <p:cNvPr id="45088" name="文本框 35"/>
            <p:cNvSpPr/>
            <p:nvPr/>
          </p:nvSpPr>
          <p:spPr>
            <a:xfrm>
              <a:off x="4176475" y="5772296"/>
              <a:ext cx="717867" cy="7243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solidFill>
                    <a:srgbClr val="002060"/>
                  </a:solidFill>
                  <a:sym typeface="Calibri" pitchFamily="34" charset="0"/>
                </a:rPr>
                <a:t>B.</a:t>
              </a:r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</p:grpSp>
      <p:grpSp>
        <p:nvGrpSpPr>
          <p:cNvPr id="45089" name="组合 60"/>
          <p:cNvGrpSpPr/>
          <p:nvPr/>
        </p:nvGrpSpPr>
        <p:grpSpPr>
          <a:xfrm>
            <a:off x="6415980" y="4911725"/>
            <a:ext cx="2476500" cy="1243013"/>
            <a:chOff x="6220078" y="4911074"/>
            <a:chExt cx="2475893" cy="1244145"/>
          </a:xfrm>
        </p:grpSpPr>
        <p:pic>
          <p:nvPicPr>
            <p:cNvPr id="45090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2937" y="4911074"/>
              <a:ext cx="1752350" cy="119197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5091" name="文本框 62"/>
            <p:cNvSpPr/>
            <p:nvPr/>
          </p:nvSpPr>
          <p:spPr>
            <a:xfrm>
              <a:off x="6220078" y="5693554"/>
              <a:ext cx="507365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solidFill>
                    <a:srgbClr val="002060"/>
                  </a:solidFill>
                  <a:sym typeface="Calibri" pitchFamily="34" charset="0"/>
                </a:rPr>
                <a:t>E.</a:t>
              </a:r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  <p:sp>
          <p:nvSpPr>
            <p:cNvPr id="45092" name="文本框 63"/>
            <p:cNvSpPr/>
            <p:nvPr/>
          </p:nvSpPr>
          <p:spPr>
            <a:xfrm>
              <a:off x="6375449" y="5296618"/>
              <a:ext cx="274631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solidFill>
                    <a:srgbClr val="002060"/>
                  </a:solidFill>
                  <a:sym typeface="Calibri" pitchFamily="34" charset="0"/>
                </a:rPr>
                <a:t>8</a:t>
              </a:r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  <p:sp>
          <p:nvSpPr>
            <p:cNvPr id="45093" name="文本框 64"/>
            <p:cNvSpPr/>
            <p:nvPr/>
          </p:nvSpPr>
          <p:spPr>
            <a:xfrm>
              <a:off x="8421340" y="5558875"/>
              <a:ext cx="274631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en-US" altLang="zh-CN" sz="2400">
                  <a:solidFill>
                    <a:srgbClr val="002060"/>
                  </a:solidFill>
                  <a:sym typeface="Calibri" pitchFamily="34" charset="0"/>
                </a:rPr>
                <a:t>4</a:t>
              </a:r>
              <a:endParaRPr lang="zh-CN" altLang="en-US" sz="2400">
                <a:solidFill>
                  <a:srgbClr val="002060"/>
                </a:solidFill>
                <a:sym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 fill="hold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 fill="hold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 fill="hold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 fill="hold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0FA810D-61A9-8228-A1B8-BEF390E44B6E}"/>
              </a:ext>
            </a:extLst>
          </p:cNvPr>
          <p:cNvSpPr txBox="1"/>
          <p:nvPr/>
        </p:nvSpPr>
        <p:spPr>
          <a:xfrm>
            <a:off x="3419872" y="2331798"/>
            <a:ext cx="31323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 谢</a:t>
            </a:r>
          </a:p>
        </p:txBody>
      </p:sp>
    </p:spTree>
    <p:extLst>
      <p:ext uri="{BB962C8B-B14F-4D97-AF65-F5344CB8AC3E}">
        <p14:creationId xmlns:p14="http://schemas.microsoft.com/office/powerpoint/2010/main" val="6376213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/>
          <p:nvPr/>
        </p:nvSpPr>
        <p:spPr>
          <a:xfrm>
            <a:off x="577850" y="941485"/>
            <a:ext cx="7988300" cy="569662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 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    所谓综合型练习课，即多节新授课（可以是一个章节，也可以是一个单元）之后安排的综合多个知识的练习课。这类练习课的特点可以用“多课一练”（有些时候当然也可以连续安排两节甚至更多练习课）来概括，即将一个阶段相关联的知识放在一起进行练习。因此，综合型练习课练习目标的核心指向，就是针对多个知识点在运用上的“区别”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88E13C-FC66-ECE5-836F-5A9BD30D0E79}"/>
              </a:ext>
            </a:extLst>
          </p:cNvPr>
          <p:cNvSpPr txBox="1"/>
          <p:nvPr/>
        </p:nvSpPr>
        <p:spPr>
          <a:xfrm>
            <a:off x="539551" y="260648"/>
            <a:ext cx="7416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2.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“综合型练习” 核心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——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区别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/>
          <p:nvPr/>
        </p:nvSpPr>
        <p:spPr>
          <a:xfrm>
            <a:off x="323528" y="644280"/>
            <a:ext cx="8242622" cy="61795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lnSpc>
                <a:spcPct val="11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 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   所谓专题型练习课，即一个单元（甚至几个单元）中，针对某一知识点（一般是学生学习的疑难点）专门安排的练习课。这类练习课的特点可以用“一点一练”来形容，即找到学生学习过程中暴露出来的疑难点，由浅入深、较为全面地进行练习。因此，专题型练习课练习目标的核心指向，就是帮助学生破解学习过程中碰到的疑难点，更好</a:t>
            </a:r>
            <a:endParaRPr lang="en-US" altLang="zh-CN" sz="3600" b="1" dirty="0">
              <a:solidFill>
                <a:schemeClr val="bg1"/>
              </a:solidFill>
              <a:latin typeface="黑体" panose="02010609060101010101" pitchFamily="49" charset="-122"/>
              <a:ea typeface="黑体" pitchFamily="49" charset="-122"/>
            </a:endParaRPr>
          </a:p>
          <a:p>
            <a:pPr lvl="0">
              <a:lnSpc>
                <a:spcPct val="11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地运用知识。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AE85BCA-F98F-344F-8A00-9D6A8F8BC457}"/>
              </a:ext>
            </a:extLst>
          </p:cNvPr>
          <p:cNvSpPr txBox="1"/>
          <p:nvPr/>
        </p:nvSpPr>
        <p:spPr>
          <a:xfrm>
            <a:off x="755576" y="92333"/>
            <a:ext cx="734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3.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“专题型练习” 核心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——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破解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/>
          <p:cNvSpPr/>
          <p:nvPr/>
        </p:nvSpPr>
        <p:spPr>
          <a:xfrm>
            <a:off x="396087" y="1340768"/>
            <a:ext cx="8607425" cy="49321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25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    美国当代著名的教育家和心理学家布卢姆依据认知的复杂程度，把思维的能力分为：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记忆、理解、运用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itchFamily="49" charset="-122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分析、评价、创造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六个由低到高的层次，其中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记忆、理解、运用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属于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低阶思维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能力，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分析、评价、创造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称为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高阶思维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能力，是在较高认知水平基础上的认知能力和心智活动，是学生完成复杂任务、解决劣构问题的综合思维能力。</a:t>
            </a:r>
          </a:p>
        </p:txBody>
      </p:sp>
      <p:sp>
        <p:nvSpPr>
          <p:cNvPr id="2" name="矩形 2">
            <a:extLst>
              <a:ext uri="{FF2B5EF4-FFF2-40B4-BE49-F238E27FC236}">
                <a16:creationId xmlns:a16="http://schemas.microsoft.com/office/drawing/2014/main" id="{BD21BC6C-8677-5CA0-E23D-4C7C5E1EED55}"/>
              </a:ext>
            </a:extLst>
          </p:cNvPr>
          <p:cNvSpPr/>
          <p:nvPr/>
        </p:nvSpPr>
        <p:spPr>
          <a:xfrm>
            <a:off x="397753" y="476672"/>
            <a:ext cx="3384376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二、高阶思维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/>
          <p:nvPr/>
        </p:nvSpPr>
        <p:spPr>
          <a:xfrm>
            <a:off x="1029647" y="4936141"/>
            <a:ext cx="7452828" cy="12840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设计这类练习时要思考学生学习的可持续发展，重点关注学生数学核心素养能力的培养。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6937243-463A-A8BC-6E21-B79EC5E8F45C}"/>
              </a:ext>
            </a:extLst>
          </p:cNvPr>
          <p:cNvSpPr txBox="1"/>
          <p:nvPr/>
        </p:nvSpPr>
        <p:spPr>
          <a:xfrm>
            <a:off x="323528" y="620688"/>
            <a:ext cx="5544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三、高阶思维练习分类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1144BF9-E15F-D996-F467-4BABCCF24828}"/>
              </a:ext>
            </a:extLst>
          </p:cNvPr>
          <p:cNvSpPr txBox="1"/>
          <p:nvPr/>
        </p:nvSpPr>
        <p:spPr>
          <a:xfrm>
            <a:off x="722751" y="1227486"/>
            <a:ext cx="2373085" cy="824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68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itchFamily="49" charset="-122"/>
              </a:rPr>
              <a:t>强化练习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EF8A89-D580-9430-1A53-7A09F2537F52}"/>
              </a:ext>
            </a:extLst>
          </p:cNvPr>
          <p:cNvSpPr txBox="1"/>
          <p:nvPr/>
        </p:nvSpPr>
        <p:spPr>
          <a:xfrm>
            <a:off x="1146744" y="2051751"/>
            <a:ext cx="7452828" cy="1930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设计这类练习时要思考学生学习的疑难点，使学生能及时巩固基础知识，形成基本技能，熟练解题方法，灵活运用知识。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01F6544-97BB-2CBE-D1CA-B403D4FCBCCA}"/>
              </a:ext>
            </a:extLst>
          </p:cNvPr>
          <p:cNvSpPr txBox="1"/>
          <p:nvPr/>
        </p:nvSpPr>
        <p:spPr>
          <a:xfrm>
            <a:off x="536441" y="3963465"/>
            <a:ext cx="2745704" cy="824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68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itchFamily="49" charset="-122"/>
              </a:rPr>
              <a:t>深度练习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/>
          <p:nvPr/>
        </p:nvSpPr>
        <p:spPr>
          <a:xfrm>
            <a:off x="1138486" y="1227859"/>
            <a:ext cx="7709395" cy="13270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0" hangingPunct="0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设计类强化练习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：从“零散”走向“系统”，构   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  <a:ea typeface="黑体" pitchFamily="49" charset="-122"/>
            </a:endParaRPr>
          </a:p>
          <a:p>
            <a:pPr lvl="0" eaLnBrk="0" hangingPunct="0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            建练习的“知识之网”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  <a:ea typeface="黑体" pitchFamily="49" charset="-122"/>
            </a:endParaRPr>
          </a:p>
        </p:txBody>
      </p:sp>
      <p:sp>
        <p:nvSpPr>
          <p:cNvPr id="2" name="矩形 2">
            <a:extLst>
              <a:ext uri="{FF2B5EF4-FFF2-40B4-BE49-F238E27FC236}">
                <a16:creationId xmlns:a16="http://schemas.microsoft.com/office/drawing/2014/main" id="{1A6B2B51-D5C0-8912-782D-AD881FC236F1}"/>
              </a:ext>
            </a:extLst>
          </p:cNvPr>
          <p:cNvSpPr/>
          <p:nvPr/>
        </p:nvSpPr>
        <p:spPr>
          <a:xfrm>
            <a:off x="107504" y="371791"/>
            <a:ext cx="6482606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四、高阶思维练习设计实例</a:t>
            </a:r>
            <a:endParaRPr lang="zh-CN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2C22C1A-0C1C-B084-CE24-C8E685676AC8}"/>
              </a:ext>
            </a:extLst>
          </p:cNvPr>
          <p:cNvSpPr/>
          <p:nvPr/>
        </p:nvSpPr>
        <p:spPr>
          <a:xfrm>
            <a:off x="1134691" y="2600037"/>
            <a:ext cx="7709394" cy="13270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0" hangingPunct="0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补充类深度练习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：从“照搬”走向“重组”，弥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  <a:ea typeface="黑体" pitchFamily="49" charset="-122"/>
            </a:endParaRPr>
          </a:p>
          <a:p>
            <a:pPr lvl="0" eaLnBrk="0" hangingPunct="0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            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itchFamily="49" charset="-122"/>
              </a:rPr>
              <a:t>补练习的“空白之知”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BC5B0-ED14-3916-B756-8C304F7B540B}"/>
              </a:ext>
            </a:extLst>
          </p:cNvPr>
          <p:cNvSpPr/>
          <p:nvPr/>
        </p:nvSpPr>
        <p:spPr>
          <a:xfrm>
            <a:off x="1109563" y="3982029"/>
            <a:ext cx="7709395" cy="257666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0" hangingPunct="0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无论是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设计类强化练习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，还是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补充类深度练习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，都涵盖了单一型、综合型和专题型练习，既含有低层次的思维能力训练，又含有高层次的思维能力训练。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3"/>
          <p:cNvSpPr/>
          <p:nvPr/>
        </p:nvSpPr>
        <p:spPr>
          <a:xfrm>
            <a:off x="755576" y="2921168"/>
            <a:ext cx="7381328" cy="10156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数对与位置练习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8D01FFB-800A-5B31-3698-338D290227E0}"/>
              </a:ext>
            </a:extLst>
          </p:cNvPr>
          <p:cNvSpPr txBox="1"/>
          <p:nvPr/>
        </p:nvSpPr>
        <p:spPr>
          <a:xfrm>
            <a:off x="539552" y="1124744"/>
            <a:ext cx="3456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itchFamily="49" charset="-122"/>
              </a:rPr>
              <a:t>设计类强化练习实例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10560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WIwNzQxYWMxNTY0ZTEwMGM4NjJhYTYzY2QxYTlkMjk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顶峰">
  <a:themeElements>
    <a:clrScheme name="顶峰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顶峰">
      <a:majorFont>
        <a:latin typeface="Lucida Sans"/>
        <a:ea typeface="Arial"/>
        <a:cs typeface="Arial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2006</Words>
  <Application>Microsoft Office PowerPoint</Application>
  <PresentationFormat>全屏显示(4:3)</PresentationFormat>
  <Paragraphs>717</Paragraphs>
  <Slides>37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黑体</vt:lpstr>
      <vt:lpstr>华文行楷</vt:lpstr>
      <vt:lpstr>宋体</vt:lpstr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顶峰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Windows 用户</cp:lastModifiedBy>
  <cp:revision>45</cp:revision>
  <cp:lastPrinted>2022-08-15T02:34:53Z</cp:lastPrinted>
  <dcterms:created xsi:type="dcterms:W3CDTF">2022-08-15T02:34:53Z</dcterms:created>
  <dcterms:modified xsi:type="dcterms:W3CDTF">2023-05-23T06:53:53Z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