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tags/tag18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64.xml" ContentType="application/vnd.openxmlformats-officedocument.presentationml.tags+xml"/>
  <Override PartName="/ppt/tags/tag182.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24.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tags/tag160.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58.xml" ContentType="application/vnd.openxmlformats-officedocument.presentationml.tags+xml"/>
  <Override PartName="/ppt/tags/tag169.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notesSlides/notesSlide21.xml" ContentType="application/vnd.openxmlformats-officedocument.presentationml.notesSlide+xml"/>
  <Override PartName="/ppt/tags/tag165.xml" ContentType="application/vnd.openxmlformats-officedocument.presentationml.tags+xml"/>
  <Override PartName="/ppt/tags/tag176.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notesSlides/notesSlide10.xml" ContentType="application/vnd.openxmlformats-officedocument.presentationml.notesSlide+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slides/slide28.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notesSlides/notesSlide19.xml" ContentType="application/vnd.openxmlformats-officedocument.presentationml.notesSlide+xml"/>
  <Override PartName="/ppt/slides/slide24.xml" ContentType="application/vnd.openxmlformats-officedocument.presentationml.slide+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notesSlides/notesSlide22.xml" ContentType="application/vnd.openxmlformats-officedocument.presentationml.notesSlide+xml"/>
  <Override PartName="/ppt/tags/tag177.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157.xml" ContentType="application/vnd.openxmlformats-officedocument.presentationml.tags+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275" r:id="rId2"/>
    <p:sldId id="325" r:id="rId3"/>
    <p:sldId id="277" r:id="rId4"/>
    <p:sldId id="298" r:id="rId5"/>
    <p:sldId id="299" r:id="rId6"/>
    <p:sldId id="281" r:id="rId7"/>
    <p:sldId id="282" r:id="rId8"/>
    <p:sldId id="300" r:id="rId9"/>
    <p:sldId id="301" r:id="rId10"/>
    <p:sldId id="302" r:id="rId11"/>
    <p:sldId id="304" r:id="rId12"/>
    <p:sldId id="303" r:id="rId13"/>
    <p:sldId id="305" r:id="rId14"/>
    <p:sldId id="306" r:id="rId15"/>
    <p:sldId id="307" r:id="rId16"/>
    <p:sldId id="322" r:id="rId17"/>
    <p:sldId id="308" r:id="rId18"/>
    <p:sldId id="309" r:id="rId19"/>
    <p:sldId id="310" r:id="rId20"/>
    <p:sldId id="311" r:id="rId21"/>
    <p:sldId id="323" r:id="rId22"/>
    <p:sldId id="312" r:id="rId23"/>
    <p:sldId id="324" r:id="rId24"/>
    <p:sldId id="278" r:id="rId25"/>
    <p:sldId id="283" r:id="rId26"/>
    <p:sldId id="289" r:id="rId27"/>
    <p:sldId id="285" r:id="rId28"/>
    <p:sldId id="287" r:id="rId29"/>
    <p:sldId id="276" r:id="rId30"/>
  </p:sldIdLst>
  <p:sldSz cx="12192000" cy="6858000"/>
  <p:notesSz cx="6858000" cy="9144000"/>
  <p:embeddedFontLst>
    <p:embeddedFont>
      <p:font typeface="微软雅黑" pitchFamily="34" charset="-122"/>
      <p:regular r:id="rId33"/>
      <p:bold r:id="rId34"/>
    </p:embeddedFont>
    <p:embeddedFont>
      <p:font typeface="汉仪宋韵朗黑W" charset="-122"/>
      <p:regular r:id="rId35"/>
    </p:embeddedFont>
    <p:embeddedFont>
      <p:font typeface="方正楷体_GB2312" charset="-122"/>
      <p:regular r:id="rId36"/>
    </p:embeddedFont>
    <p:embeddedFont>
      <p:font typeface="Calibri" pitchFamily="3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A240"/>
    <a:srgbClr val="FAFAFA"/>
    <a:srgbClr val="217DA1"/>
    <a:srgbClr val="F1CB8F"/>
    <a:srgbClr val="FFA879"/>
    <a:srgbClr val="F7B793"/>
    <a:srgbClr val="BBD6DD"/>
    <a:srgbClr val="3E95C0"/>
    <a:srgbClr val="18709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0" d="100"/>
          <a:sy n="70" d="100"/>
        </p:scale>
        <p:origin x="-792" y="-108"/>
      </p:cViewPr>
      <p:guideLst>
        <p:guide orient="horz" pos="220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2023/6/7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2023/6/7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2023/6/7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2023/6/7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2023/6/7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2023/6/7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2023/6/7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2023/6/7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2023/6/7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2023/6/7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2023/6/7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2023/6/7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2023/6/7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2023/6/7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9.xml"/><Relationship Id="rId7" Type="http://schemas.openxmlformats.org/officeDocument/2006/relationships/image" Target="../media/image2.sv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13.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18" Type="http://schemas.openxmlformats.org/officeDocument/2006/relationships/notesSlide" Target="../notesSlides/notesSlide13.xml"/><Relationship Id="rId3" Type="http://schemas.openxmlformats.org/officeDocument/2006/relationships/tags" Target="../tags/tag116.xml"/><Relationship Id="rId21" Type="http://schemas.openxmlformats.org/officeDocument/2006/relationships/image" Target="../media/image6.jpeg"/><Relationship Id="rId7" Type="http://schemas.openxmlformats.org/officeDocument/2006/relationships/tags" Target="../tags/tag120.xml"/><Relationship Id="rId12" Type="http://schemas.openxmlformats.org/officeDocument/2006/relationships/tags" Target="../tags/tag125.xml"/><Relationship Id="rId17" Type="http://schemas.openxmlformats.org/officeDocument/2006/relationships/slideLayout" Target="../slideLayouts/slideLayout1.xml"/><Relationship Id="rId2" Type="http://schemas.openxmlformats.org/officeDocument/2006/relationships/tags" Target="../tags/tag115.xml"/><Relationship Id="rId16" Type="http://schemas.openxmlformats.org/officeDocument/2006/relationships/tags" Target="../tags/tag129.xml"/><Relationship Id="rId20" Type="http://schemas.openxmlformats.org/officeDocument/2006/relationships/image" Target="../media/image2.png"/><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tags" Target="../tags/tag128.xml"/><Relationship Id="rId10" Type="http://schemas.openxmlformats.org/officeDocument/2006/relationships/tags" Target="../tags/tag123.xml"/><Relationship Id="rId19" Type="http://schemas.openxmlformats.org/officeDocument/2006/relationships/image" Target="../media/image1.png"/><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2.xml"/><Relationship Id="rId7" Type="http://schemas.openxmlformats.org/officeDocument/2006/relationships/image" Target="../media/image1.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133.xml"/><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6.xml"/><Relationship Id="rId7" Type="http://schemas.openxmlformats.org/officeDocument/2006/relationships/image" Target="../media/image1.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tags" Target="../tags/tag137.xml"/><Relationship Id="rId9"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140.xml"/><Relationship Id="rId7" Type="http://schemas.openxmlformats.org/officeDocument/2006/relationships/image" Target="../media/image2.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1.png"/><Relationship Id="rId5" Type="http://schemas.openxmlformats.org/officeDocument/2006/relationships/notesSlide" Target="../notesSlides/notesSlide16.xml"/><Relationship Id="rId10" Type="http://schemas.openxmlformats.org/officeDocument/2006/relationships/image" Target="../media/image9.jpeg"/><Relationship Id="rId4" Type="http://schemas.openxmlformats.org/officeDocument/2006/relationships/slideLayout" Target="../slideLayouts/slideLayout1.xml"/><Relationship Id="rId9"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43.xml"/><Relationship Id="rId7" Type="http://schemas.openxmlformats.org/officeDocument/2006/relationships/image" Target="../media/image1.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ags" Target="../tags/tag144.xml"/><Relationship Id="rId9"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47.xml"/><Relationship Id="rId7" Type="http://schemas.openxmlformats.org/officeDocument/2006/relationships/slideLayout" Target="../slideLayouts/slideLayout1.xml"/><Relationship Id="rId12" Type="http://schemas.openxmlformats.org/officeDocument/2006/relationships/image" Target="../media/image11.jpe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10.jpeg"/><Relationship Id="rId5" Type="http://schemas.openxmlformats.org/officeDocument/2006/relationships/tags" Target="../tags/tag149.xml"/><Relationship Id="rId10" Type="http://schemas.openxmlformats.org/officeDocument/2006/relationships/image" Target="../media/image2.png"/><Relationship Id="rId4" Type="http://schemas.openxmlformats.org/officeDocument/2006/relationships/tags" Target="../tags/tag148.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3.xml"/><Relationship Id="rId7" Type="http://schemas.openxmlformats.org/officeDocument/2006/relationships/image" Target="../media/image1.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tags" Target="../tags/tag154.xml"/><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7.xml"/><Relationship Id="rId7" Type="http://schemas.openxmlformats.org/officeDocument/2006/relationships/image" Target="../media/image1.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tags" Target="../tags/tag158.xml"/></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161.xml"/><Relationship Id="rId7" Type="http://schemas.openxmlformats.org/officeDocument/2006/relationships/image" Target="../media/image2.png"/><Relationship Id="rId12" Type="http://schemas.openxmlformats.org/officeDocument/2006/relationships/image" Target="../media/image17.jpe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png"/><Relationship Id="rId11" Type="http://schemas.openxmlformats.org/officeDocument/2006/relationships/image" Target="../media/image16.jpeg"/><Relationship Id="rId5" Type="http://schemas.openxmlformats.org/officeDocument/2006/relationships/notesSlide" Target="../notesSlides/notesSlide21.xml"/><Relationship Id="rId10" Type="http://schemas.openxmlformats.org/officeDocument/2006/relationships/image" Target="../media/image15.jpeg"/><Relationship Id="rId4" Type="http://schemas.openxmlformats.org/officeDocument/2006/relationships/slideLayout" Target="../slideLayouts/slideLayout1.xml"/><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4.xml"/><Relationship Id="rId7" Type="http://schemas.openxmlformats.org/officeDocument/2006/relationships/image" Target="../media/image1.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tags" Target="../tags/tag165.xml"/></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168.xml"/><Relationship Id="rId7" Type="http://schemas.openxmlformats.org/officeDocument/2006/relationships/image" Target="../media/image2.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png"/><Relationship Id="rId5" Type="http://schemas.openxmlformats.org/officeDocument/2006/relationships/notesSlide" Target="../notesSlides/notesSlide23.xml"/><Relationship Id="rId10" Type="http://schemas.openxmlformats.org/officeDocument/2006/relationships/image" Target="../media/image20.jpeg"/><Relationship Id="rId4" Type="http://schemas.openxmlformats.org/officeDocument/2006/relationships/slideLayout" Target="../slideLayouts/slideLayout1.xml"/><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slideLayout" Target="../slideLayouts/slideLayout1.xml"/><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2" Type="http://schemas.openxmlformats.org/officeDocument/2006/relationships/tags" Target="../tags/tag170.xml"/><Relationship Id="rId16" Type="http://schemas.openxmlformats.org/officeDocument/2006/relationships/image" Target="../media/image2.png"/><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image" Target="../media/image1.png"/><Relationship Id="rId10" Type="http://schemas.openxmlformats.org/officeDocument/2006/relationships/tags" Target="../tags/tag178.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81.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82.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3.svg"/><Relationship Id="rId2" Type="http://schemas.openxmlformats.org/officeDocument/2006/relationships/slideLayout" Target="../slideLayouts/slideLayout1.xml"/><Relationship Id="rId1" Type="http://schemas.openxmlformats.org/officeDocument/2006/relationships/tags" Target="../tags/tag185.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186.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26" Type="http://schemas.openxmlformats.org/officeDocument/2006/relationships/image" Target="../media/image1.png"/><Relationship Id="rId3" Type="http://schemas.openxmlformats.org/officeDocument/2006/relationships/tags" Target="../tags/tag71.xml"/><Relationship Id="rId21" Type="http://schemas.openxmlformats.org/officeDocument/2006/relationships/tags" Target="../tags/tag89.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5" Type="http://schemas.openxmlformats.org/officeDocument/2006/relationships/notesSlide" Target="../notesSlides/notesSlide6.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tags" Target="../tags/tag88.xml"/><Relationship Id="rId29" Type="http://schemas.openxmlformats.org/officeDocument/2006/relationships/image" Target="../media/image4.sv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24" Type="http://schemas.openxmlformats.org/officeDocument/2006/relationships/slideLayout" Target="../slideLayouts/slideLayout1.xml"/><Relationship Id="rId5" Type="http://schemas.openxmlformats.org/officeDocument/2006/relationships/tags" Target="../tags/tag73.xml"/><Relationship Id="rId15" Type="http://schemas.openxmlformats.org/officeDocument/2006/relationships/tags" Target="../tags/tag83.xml"/><Relationship Id="rId23" Type="http://schemas.openxmlformats.org/officeDocument/2006/relationships/tags" Target="../tags/tag91.xml"/><Relationship Id="rId28" Type="http://schemas.openxmlformats.org/officeDocument/2006/relationships/image" Target="../media/image2.png"/><Relationship Id="rId10" Type="http://schemas.openxmlformats.org/officeDocument/2006/relationships/tags" Target="../tags/tag78.xml"/><Relationship Id="rId19" Type="http://schemas.openxmlformats.org/officeDocument/2006/relationships/tags" Target="../tags/tag87.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 Id="rId22" Type="http://schemas.openxmlformats.org/officeDocument/2006/relationships/tags" Target="../tags/tag90.xml"/><Relationship Id="rId27" Type="http://schemas.openxmlformats.org/officeDocument/2006/relationships/image" Target="../media/image2.svg"/><Relationship Id="rId30"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image" Target="../media/image2.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image" Target="../media/image2.svg"/><Relationship Id="rId2" Type="http://schemas.openxmlformats.org/officeDocument/2006/relationships/tags" Target="../tags/tag93.xml"/><Relationship Id="rId16" Type="http://schemas.openxmlformats.org/officeDocument/2006/relationships/image" Target="../media/image1.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notesSlide" Target="../notesSlides/notesSlide7.xml"/><Relationship Id="rId10" Type="http://schemas.openxmlformats.org/officeDocument/2006/relationships/tags" Target="../tags/tag101.xml"/><Relationship Id="rId19" Type="http://schemas.openxmlformats.org/officeDocument/2006/relationships/image" Target="../media/image4.sv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8.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105.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svg"/><Relationship Id="rId2" Type="http://schemas.openxmlformats.org/officeDocument/2006/relationships/slideLayout" Target="../slideLayouts/slideLayout1.xml"/><Relationship Id="rId1" Type="http://schemas.openxmlformats.org/officeDocument/2006/relationships/tags" Target="../tags/tag106.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任意多边形 6"/>
          <p:cNvSpPr/>
          <p:nvPr/>
        </p:nvSpPr>
        <p:spPr>
          <a:xfrm>
            <a:off x="-1" y="0"/>
            <a:ext cx="3589361"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5" name="文本框 4"/>
          <p:cNvSpPr txBox="1"/>
          <p:nvPr/>
        </p:nvSpPr>
        <p:spPr>
          <a:xfrm>
            <a:off x="4053386" y="4402797"/>
            <a:ext cx="6155140" cy="584775"/>
          </a:xfrm>
          <a:prstGeom prst="rect">
            <a:avLst/>
          </a:prstGeom>
          <a:noFill/>
        </p:spPr>
        <p:txBody>
          <a:bodyPr wrap="square" rtlCol="0">
            <a:spAutoFit/>
          </a:bodyPr>
          <a:lstStyle/>
          <a:p>
            <a:pPr algn="l"/>
            <a:r>
              <a:rPr lang="zh-CN" altLang="en-US" sz="3200" dirty="0" smtClean="0">
                <a:solidFill>
                  <a:schemeClr val="tx2">
                    <a:lumMod val="75000"/>
                    <a:lumOff val="25000"/>
                  </a:schemeClr>
                </a:solidFill>
                <a:latin typeface="汉仪宋韵朗黑W" panose="00020600040101010101" charset="-122"/>
                <a:ea typeface="汉仪宋韵朗黑W" panose="00020600040101010101" charset="-122"/>
              </a:rPr>
              <a:t>泸县兆雅镇明德小学  王银善</a:t>
            </a:r>
            <a:endParaRPr lang="zh-CN" altLang="en-US" sz="3200" dirty="0">
              <a:solidFill>
                <a:schemeClr val="tx2">
                  <a:lumMod val="75000"/>
                  <a:lumOff val="25000"/>
                </a:schemeClr>
              </a:solidFill>
              <a:latin typeface="汉仪宋韵朗黑W" panose="00020600040101010101" charset="-122"/>
              <a:ea typeface="汉仪宋韵朗黑W" panose="00020600040101010101" charset="-122"/>
            </a:endParaRPr>
          </a:p>
        </p:txBody>
      </p:sp>
      <p:sp>
        <p:nvSpPr>
          <p:cNvPr id="8" name="文本框 7"/>
          <p:cNvSpPr txBox="1"/>
          <p:nvPr/>
        </p:nvSpPr>
        <p:spPr>
          <a:xfrm>
            <a:off x="6758599" y="5171790"/>
            <a:ext cx="2781531" cy="584775"/>
          </a:xfrm>
          <a:prstGeom prst="rect">
            <a:avLst/>
          </a:prstGeom>
          <a:noFill/>
        </p:spPr>
        <p:txBody>
          <a:bodyPr wrap="none" rtlCol="0">
            <a:spAutoFit/>
          </a:bodyPr>
          <a:lstStyle/>
          <a:p>
            <a:pPr algn="l"/>
            <a:r>
              <a:rPr lang="en-US" altLang="zh-CN" sz="3200" dirty="0" smtClean="0">
                <a:solidFill>
                  <a:schemeClr val="tx2">
                    <a:lumMod val="75000"/>
                    <a:lumOff val="25000"/>
                  </a:schemeClr>
                </a:solidFill>
                <a:latin typeface="汉仪宋韵朗黑W" panose="00020600040101010101" charset="-122"/>
                <a:ea typeface="汉仪宋韵朗黑W" panose="00020600040101010101" charset="-122"/>
              </a:rPr>
              <a:t>2023</a:t>
            </a:r>
            <a:r>
              <a:rPr lang="zh-CN" altLang="en-US" sz="3200" dirty="0" smtClean="0">
                <a:solidFill>
                  <a:schemeClr val="tx2">
                    <a:lumMod val="75000"/>
                    <a:lumOff val="25000"/>
                  </a:schemeClr>
                </a:solidFill>
                <a:latin typeface="汉仪宋韵朗黑W" panose="00020600040101010101" charset="-122"/>
                <a:ea typeface="汉仪宋韵朗黑W" panose="00020600040101010101" charset="-122"/>
              </a:rPr>
              <a:t>年</a:t>
            </a:r>
            <a:r>
              <a:rPr lang="en-US" altLang="zh-CN" sz="3200" dirty="0" smtClean="0">
                <a:solidFill>
                  <a:schemeClr val="tx2">
                    <a:lumMod val="75000"/>
                    <a:lumOff val="25000"/>
                  </a:schemeClr>
                </a:solidFill>
                <a:latin typeface="汉仪宋韵朗黑W" panose="00020600040101010101" charset="-122"/>
                <a:ea typeface="汉仪宋韵朗黑W" panose="00020600040101010101" charset="-122"/>
              </a:rPr>
              <a:t>6</a:t>
            </a:r>
            <a:r>
              <a:rPr lang="zh-CN" altLang="en-US" sz="3200" dirty="0" smtClean="0">
                <a:solidFill>
                  <a:schemeClr val="tx2">
                    <a:lumMod val="75000"/>
                    <a:lumOff val="25000"/>
                  </a:schemeClr>
                </a:solidFill>
                <a:latin typeface="汉仪宋韵朗黑W" panose="00020600040101010101" charset="-122"/>
                <a:ea typeface="汉仪宋韵朗黑W" panose="00020600040101010101" charset="-122"/>
              </a:rPr>
              <a:t>月</a:t>
            </a:r>
            <a:r>
              <a:rPr lang="en-US" altLang="zh-CN" sz="3200" dirty="0" smtClean="0">
                <a:solidFill>
                  <a:schemeClr val="tx2">
                    <a:lumMod val="75000"/>
                    <a:lumOff val="25000"/>
                  </a:schemeClr>
                </a:solidFill>
                <a:latin typeface="汉仪宋韵朗黑W" panose="00020600040101010101" charset="-122"/>
                <a:ea typeface="汉仪宋韵朗黑W" panose="00020600040101010101" charset="-122"/>
              </a:rPr>
              <a:t>8</a:t>
            </a:r>
            <a:r>
              <a:rPr lang="zh-CN" altLang="en-US" sz="3200" dirty="0" smtClean="0">
                <a:solidFill>
                  <a:schemeClr val="tx2">
                    <a:lumMod val="75000"/>
                    <a:lumOff val="25000"/>
                  </a:schemeClr>
                </a:solidFill>
                <a:latin typeface="汉仪宋韵朗黑W" panose="00020600040101010101" charset="-122"/>
                <a:ea typeface="汉仪宋韵朗黑W" panose="00020600040101010101" charset="-122"/>
              </a:rPr>
              <a:t>日</a:t>
            </a:r>
            <a:endParaRPr lang="zh-CN" altLang="en-US" sz="3200" dirty="0">
              <a:solidFill>
                <a:schemeClr val="tx2">
                  <a:lumMod val="75000"/>
                  <a:lumOff val="25000"/>
                </a:schemeClr>
              </a:solidFill>
              <a:latin typeface="汉仪宋韵朗黑W" panose="00020600040101010101" charset="-122"/>
              <a:ea typeface="汉仪宋韵朗黑W" panose="00020600040101010101" charset="-122"/>
            </a:endParaRPr>
          </a:p>
        </p:txBody>
      </p:sp>
      <p:sp>
        <p:nvSpPr>
          <p:cNvPr id="10" name="文本框 9"/>
          <p:cNvSpPr txBox="1"/>
          <p:nvPr/>
        </p:nvSpPr>
        <p:spPr>
          <a:xfrm>
            <a:off x="1897040" y="2068906"/>
            <a:ext cx="8488906" cy="646331"/>
          </a:xfrm>
          <a:prstGeom prst="rect">
            <a:avLst/>
          </a:prstGeom>
          <a:noFill/>
        </p:spPr>
        <p:txBody>
          <a:bodyPr wrap="square" rtlCol="0">
            <a:spAutoFit/>
          </a:bodyPr>
          <a:lstStyle/>
          <a:p>
            <a:r>
              <a:rPr lang="zh-CN" altLang="en-US" sz="3600" dirty="0" smtClean="0">
                <a:solidFill>
                  <a:schemeClr val="tx2">
                    <a:lumMod val="75000"/>
                    <a:lumOff val="25000"/>
                  </a:schemeClr>
                </a:solidFill>
                <a:latin typeface="汉仪宋韵朗黑W" panose="00020600040101010101" charset="-122"/>
                <a:ea typeface="汉仪宋韵朗黑W" panose="00020600040101010101" charset="-122"/>
              </a:rPr>
              <a:t>核</a:t>
            </a:r>
            <a:r>
              <a:rPr lang="zh-CN" altLang="en-US" sz="3600" dirty="0" smtClean="0">
                <a:solidFill>
                  <a:schemeClr val="tx2">
                    <a:lumMod val="75000"/>
                    <a:lumOff val="25000"/>
                  </a:schemeClr>
                </a:solidFill>
                <a:latin typeface="汉仪宋韵朗黑W" panose="00020600040101010101" charset="-122"/>
                <a:ea typeface="汉仪宋韵朗黑W" panose="00020600040101010101" charset="-122"/>
              </a:rPr>
              <a:t>心素养下小学数学实践作业的设计策略</a:t>
            </a:r>
            <a:endParaRPr lang="zh-CN" altLang="en-US" sz="3600" dirty="0">
              <a:solidFill>
                <a:schemeClr val="tx2">
                  <a:lumMod val="75000"/>
                  <a:lumOff val="25000"/>
                </a:schemeClr>
              </a:solidFill>
              <a:latin typeface="汉仪宋韵朗黑W" panose="00020600040101010101" charset="-122"/>
              <a:ea typeface="汉仪宋韵朗黑W" panose="00020600040101010101" charset="-122"/>
            </a:endParaRP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图片 2" descr="工作室图标"/>
          <p:cNvPicPr>
            <a:picLocks noChangeAspect="1" noChangeArrowheads="1"/>
          </p:cNvPicPr>
          <p:nvPr/>
        </p:nvPicPr>
        <p:blipFill>
          <a:blip r:embed="rId8" cstate="print"/>
          <a:srcRect/>
          <a:stretch>
            <a:fillRect/>
          </a:stretch>
        </p:blipFill>
        <p:spPr bwMode="auto">
          <a:xfrm>
            <a:off x="0" y="0"/>
            <a:ext cx="1801504" cy="180150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5" grpId="1"/>
      <p:bldP spid="8" grpId="1"/>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98755"/>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1364615" y="1861820"/>
            <a:ext cx="3268345" cy="3959225"/>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464685"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04.</a:t>
            </a:r>
            <a:r>
              <a:rPr lang="zh-CN" altLang="en-US" sz="2800">
                <a:solidFill>
                  <a:schemeClr val="tx2">
                    <a:lumMod val="75000"/>
                    <a:lumOff val="25000"/>
                  </a:schemeClr>
                </a:solidFill>
                <a:latin typeface="汉仪宋韵朗黑W" panose="00020600040101010101" charset="-122"/>
                <a:ea typeface="汉仪宋韵朗黑W" panose="00020600040101010101" charset="-122"/>
              </a:rPr>
              <a:t>层次性原则</a:t>
            </a:r>
          </a:p>
        </p:txBody>
      </p:sp>
      <p:sp>
        <p:nvSpPr>
          <p:cNvPr id="16" name="等腰三角形 15"/>
          <p:cNvSpPr/>
          <p:nvPr/>
        </p:nvSpPr>
        <p:spPr>
          <a:xfrm flipV="1">
            <a:off x="6912610"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6912610"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532890" y="2127250"/>
            <a:ext cx="2932430" cy="3610610"/>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每个班级各个学生数学学习知识层次、技能层次、</a:t>
            </a:r>
            <a:r>
              <a:rPr sz="16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思</a:t>
            </a:r>
            <a:r>
              <a:rPr lang="zh-CN" altLang="en-US"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维</a:t>
            </a:r>
            <a:r>
              <a:rPr sz="16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层次都有不同</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生活经验也不尽相同</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。数学实践作业必须考虑到各种不同的学生群体，布置适量、多个层次的数学实践作业，让学生根据自身实际情况完成，以达到让每一个学生都能有作业可做、会做，且能满足学习能力和实践能力强的学生。</a:t>
            </a:r>
          </a:p>
        </p:txBody>
      </p:sp>
      <p:sp>
        <p:nvSpPr>
          <p:cNvPr id="8" name="折角形 7"/>
          <p:cNvSpPr/>
          <p:nvPr>
            <p:custDataLst>
              <p:tags r:id="rId2"/>
            </p:custDataLst>
          </p:nvPr>
        </p:nvSpPr>
        <p:spPr>
          <a:xfrm>
            <a:off x="6287135" y="1861820"/>
            <a:ext cx="4076065" cy="3959225"/>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6505575" y="2061845"/>
            <a:ext cx="3662680" cy="3610610"/>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布置一个实践作业，根据教师自身对班级学生层次划分而定，可以提出由浅入深的3至4个问题。</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第一个问题最简单</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作为必答题</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第二个问题较容易</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作</a:t>
            </a:r>
            <a:r>
              <a:rPr lang="zh-CN"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为</a:t>
            </a:r>
            <a:r>
              <a:rPr lang="zh-CN" altLang="en-US"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基础题</a:t>
            </a:r>
            <a:r>
              <a:rPr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第三个问题较难</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作</a:t>
            </a:r>
            <a:r>
              <a:rPr lang="zh-CN"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为</a:t>
            </a:r>
            <a:r>
              <a:rPr lang="zh-CN" altLang="en-US"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选做题</a:t>
            </a:r>
            <a:r>
              <a:rPr sz="16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第四个问题最难</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作为挑战题</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同时，鼓励学生通过自己或他人帮助完成更高难度的内容</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这样，既能让每位学生积极参与到数学实践作业的活动过程中，满足了每位学生的求知欲，又保护了学生学习数学的兴趣</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4" grpId="1"/>
      <p:bldP spid="22" grpId="1"/>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6"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7"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98755"/>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1269243" y="1861820"/>
            <a:ext cx="3973318" cy="3959225"/>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464685"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04.</a:t>
            </a:r>
            <a:r>
              <a:rPr lang="zh-CN" altLang="en-US" sz="2800">
                <a:solidFill>
                  <a:schemeClr val="tx2">
                    <a:lumMod val="75000"/>
                    <a:lumOff val="25000"/>
                  </a:schemeClr>
                </a:solidFill>
                <a:latin typeface="汉仪宋韵朗黑W" panose="00020600040101010101" charset="-122"/>
                <a:ea typeface="汉仪宋韵朗黑W" panose="00020600040101010101" charset="-122"/>
              </a:rPr>
              <a:t>层次性原则</a:t>
            </a:r>
          </a:p>
        </p:txBody>
      </p:sp>
      <p:sp>
        <p:nvSpPr>
          <p:cNvPr id="16" name="等腰三角形 15"/>
          <p:cNvSpPr/>
          <p:nvPr/>
        </p:nvSpPr>
        <p:spPr>
          <a:xfrm flipV="1">
            <a:off x="6912610"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6912610"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487606" y="2019870"/>
            <a:ext cx="3666689" cy="3738946"/>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例如，在学习了乘法分配律后，可以布置如下作业：苗苗和欣欣两位同学分别在少年宫的两边，她们约定同时从自己家出发，经过5分钟两人正好在少年宫相遇，苗苗每分钟走47米，欣欣每分钟走53米。</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1.苗苗走了多少米？</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欣欣走了多少米</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2.她们两家相距多少米？</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3.欣欣比苗苗远多少米？</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4.如果她们在少年宫的同一个方向，苗苗和欣欣相距多少米？</a:t>
            </a:r>
          </a:p>
        </p:txBody>
      </p:sp>
      <p:sp>
        <p:nvSpPr>
          <p:cNvPr id="8" name="折角形 7"/>
          <p:cNvSpPr/>
          <p:nvPr>
            <p:custDataLst>
              <p:tags r:id="rId2"/>
            </p:custDataLst>
          </p:nvPr>
        </p:nvSpPr>
        <p:spPr>
          <a:xfrm>
            <a:off x="6505575" y="1861820"/>
            <a:ext cx="4076065" cy="3959225"/>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6660515" y="1972310"/>
            <a:ext cx="3662680" cy="3610610"/>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又如在教学了长方体和正方体之后，我便设计了如下的作业</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A.一个长方体纸盒的长是6厘米、宽是4厘米、高是3厘米，做这个纸盒用多少平方厘米的纸，它的体积是多少？</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B.一个长方体纸盒的棱长总和是52厘米，长是6厘米、宽是4厘米，它的体积是多少？</a:t>
            </a:r>
          </a:p>
          <a:p>
            <a:pPr indent="0" algn="l">
              <a:lnSpc>
                <a:spcPct val="130000"/>
              </a:lnSpc>
              <a:spcBef>
                <a:spcPts val="0"/>
              </a:spcBef>
              <a:spcAft>
                <a:spcPts val="0"/>
              </a:spcAft>
              <a:buNone/>
            </a:pP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C.一个长方体纸盒的底面积是24平方厘米，底面周长是20厘米，它的表面积是108平方厘米，它的体积是多少？</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4" grpId="1"/>
      <p:bldP spid="22" grpId="1"/>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5"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98755"/>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3700145" y="1779270"/>
            <a:ext cx="3929380" cy="4636770"/>
          </a:xfrm>
          <a:prstGeom prst="foldedCorner">
            <a:avLst>
              <a:gd name="adj" fmla="val 16450"/>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367530"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05.</a:t>
            </a:r>
            <a:r>
              <a:rPr lang="zh-CN" altLang="en-US" sz="2800">
                <a:solidFill>
                  <a:schemeClr val="tx2">
                    <a:lumMod val="75000"/>
                    <a:lumOff val="25000"/>
                  </a:schemeClr>
                </a:solidFill>
                <a:latin typeface="汉仪宋韵朗黑W" panose="00020600040101010101" charset="-122"/>
                <a:ea typeface="汉仪宋韵朗黑W" panose="00020600040101010101" charset="-122"/>
              </a:rPr>
              <a:t>可操作性原则</a:t>
            </a:r>
          </a:p>
        </p:txBody>
      </p:sp>
      <p:sp>
        <p:nvSpPr>
          <p:cNvPr id="16" name="等腰三角形 15"/>
          <p:cNvSpPr/>
          <p:nvPr/>
        </p:nvSpPr>
        <p:spPr>
          <a:xfrm flipV="1">
            <a:off x="7093585"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7093585"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963035" y="2026920"/>
            <a:ext cx="3429000" cy="4250690"/>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实践作业既要体现实践性，更要有可操作性</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比如学习了二年级上册第五单元《测量长度》后，综合与实践内容是“小小测量员”，山区学生可以布置测量自家院子的长度，门前大树树干一周的长度，甚至是庄稼长的高度等；城镇学生可以布置盲道上地砖的宽度，篮球场的宽度，楼梯的高度等。</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总之，实践性作业的设计要考虑到不同地域、不同生活环境的学生，亲身体验不同</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因地制宜，</a:t>
            </a:r>
            <a:r>
              <a:rPr sz="16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同一个实践活动，设计的作业内容也应该有不同</a:t>
            </a:r>
            <a:r>
              <a:rPr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4" grpId="1"/>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19"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20"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00270" y="793750"/>
            <a:ext cx="3535680" cy="768350"/>
          </a:xfrm>
          <a:prstGeom prst="rect">
            <a:avLst/>
          </a:prstGeom>
          <a:noFill/>
        </p:spPr>
        <p:txBody>
          <a:bodyPr wrap="none" rtlCol="0">
            <a:spAutoFit/>
          </a:bodyPr>
          <a:lstStyle/>
          <a:p>
            <a:pPr algn="l"/>
            <a:r>
              <a:rPr lang="zh-CN" altLang="en-US" sz="4400" dirty="0">
                <a:solidFill>
                  <a:schemeClr val="tx2">
                    <a:lumMod val="75000"/>
                    <a:lumOff val="25000"/>
                  </a:schemeClr>
                </a:solidFill>
                <a:latin typeface="汉仪宋韵朗黑W" panose="00020600040101010101" charset="-122"/>
                <a:ea typeface="汉仪宋韵朗黑W" panose="00020600040101010101" charset="-122"/>
              </a:rPr>
              <a:t>三、设计类型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pexels-szelei-robert-1482193"/>
          <p:cNvPicPr>
            <a:picLocks noChangeAspect="1"/>
          </p:cNvPicPr>
          <p:nvPr/>
        </p:nvPicPr>
        <p:blipFill>
          <a:blip r:embed="rId21" cstate="print"/>
          <a:srcRect l="58918" t="12330" r="8645" b="38903"/>
          <a:stretch>
            <a:fillRect/>
          </a:stretch>
        </p:blipFill>
        <p:spPr>
          <a:xfrm>
            <a:off x="322580" y="4083050"/>
            <a:ext cx="2551430" cy="2551430"/>
          </a:xfrm>
          <a:custGeom>
            <a:avLst/>
            <a:gdLst/>
            <a:ahLst/>
            <a:cxnLst>
              <a:cxn ang="3">
                <a:pos x="hc" y="t"/>
              </a:cxn>
              <a:cxn ang="cd2">
                <a:pos x="l" y="vc"/>
              </a:cxn>
              <a:cxn ang="cd4">
                <a:pos x="hc" y="b"/>
              </a:cxn>
              <a:cxn ang="0">
                <a:pos x="r" y="vc"/>
              </a:cxn>
            </a:cxnLst>
            <a:rect l="l" t="t" r="r" b="b"/>
            <a:pathLst>
              <a:path w="5043" h="5043">
                <a:moveTo>
                  <a:pt x="0" y="2522"/>
                </a:moveTo>
                <a:cubicBezTo>
                  <a:pt x="0" y="1129"/>
                  <a:pt x="1129" y="0"/>
                  <a:pt x="2522" y="0"/>
                </a:cubicBezTo>
                <a:cubicBezTo>
                  <a:pt x="3914" y="0"/>
                  <a:pt x="5043" y="1129"/>
                  <a:pt x="5043" y="2522"/>
                </a:cubicBezTo>
                <a:cubicBezTo>
                  <a:pt x="5043" y="3914"/>
                  <a:pt x="3914" y="5043"/>
                  <a:pt x="2522" y="5043"/>
                </a:cubicBezTo>
                <a:cubicBezTo>
                  <a:pt x="1129" y="5043"/>
                  <a:pt x="0" y="3914"/>
                  <a:pt x="0" y="2522"/>
                </a:cubicBezTo>
                <a:close/>
              </a:path>
            </a:pathLst>
          </a:custGeom>
        </p:spPr>
      </p:pic>
      <p:grpSp>
        <p:nvGrpSpPr>
          <p:cNvPr id="8" name="组合 7"/>
          <p:cNvGrpSpPr/>
          <p:nvPr/>
        </p:nvGrpSpPr>
        <p:grpSpPr>
          <a:xfrm>
            <a:off x="1445895" y="2258231"/>
            <a:ext cx="10081260" cy="1569660"/>
            <a:chOff x="1055370" y="1557826"/>
            <a:chExt cx="10081260" cy="1569660"/>
          </a:xfrm>
        </p:grpSpPr>
        <p:grpSp>
          <p:nvGrpSpPr>
            <p:cNvPr id="10" name="组合 9"/>
            <p:cNvGrpSpPr/>
            <p:nvPr/>
          </p:nvGrpSpPr>
          <p:grpSpPr>
            <a:xfrm>
              <a:off x="1055370" y="1630680"/>
              <a:ext cx="10081260" cy="1417320"/>
              <a:chOff x="1066800" y="1630680"/>
              <a:chExt cx="8408670" cy="1417320"/>
            </a:xfrm>
          </p:grpSpPr>
          <p:sp>
            <p:nvSpPr>
              <p:cNvPr id="91" name="矩形: 圆角 90"/>
              <p:cNvSpPr/>
              <p:nvPr>
                <p:custDataLst>
                  <p:tags r:id="rId10"/>
                </p:custDataLst>
              </p:nvPr>
            </p:nvSpPr>
            <p:spPr>
              <a:xfrm>
                <a:off x="7250430" y="1630680"/>
                <a:ext cx="2225040" cy="1417320"/>
              </a:xfrm>
              <a:prstGeom prst="roundRect">
                <a:avLst>
                  <a:gd name="adj" fmla="val 8781"/>
                </a:avLst>
              </a:pr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grpSp>
            <p:nvGrpSpPr>
              <p:cNvPr id="93" name="组合 92"/>
              <p:cNvGrpSpPr/>
              <p:nvPr/>
            </p:nvGrpSpPr>
            <p:grpSpPr>
              <a:xfrm>
                <a:off x="5189220" y="1630680"/>
                <a:ext cx="2371650" cy="1417320"/>
                <a:chOff x="1066800" y="1630680"/>
                <a:chExt cx="2371650" cy="1417320"/>
              </a:xfrm>
            </p:grpSpPr>
            <p:sp>
              <p:nvSpPr>
                <p:cNvPr id="94" name="矩形: 圆角 93"/>
                <p:cNvSpPr/>
                <p:nvPr>
                  <p:custDataLst>
                    <p:tags r:id="rId15"/>
                  </p:custDataLst>
                </p:nvPr>
              </p:nvSpPr>
              <p:spPr>
                <a:xfrm>
                  <a:off x="1066800" y="1630680"/>
                  <a:ext cx="2225040" cy="1417320"/>
                </a:xfrm>
                <a:prstGeom prst="roundRect">
                  <a:avLst>
                    <a:gd name="adj" fmla="val 8781"/>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95" name="等腰三角形 94"/>
                <p:cNvSpPr/>
                <p:nvPr>
                  <p:custDataLst>
                    <p:tags r:id="rId16"/>
                  </p:custDataLst>
                </p:nvPr>
              </p:nvSpPr>
              <p:spPr>
                <a:xfrm rot="5400000">
                  <a:off x="3142260" y="2266035"/>
                  <a:ext cx="445770" cy="146610"/>
                </a:xfrm>
                <a:prstGeom prst="triangle">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grpSp>
          <p:grpSp>
            <p:nvGrpSpPr>
              <p:cNvPr id="58" name="组合 57"/>
              <p:cNvGrpSpPr/>
              <p:nvPr/>
            </p:nvGrpSpPr>
            <p:grpSpPr>
              <a:xfrm>
                <a:off x="3128010" y="1630680"/>
                <a:ext cx="2371650" cy="1417320"/>
                <a:chOff x="1066800" y="1630680"/>
                <a:chExt cx="2371650" cy="1417320"/>
              </a:xfrm>
              <a:solidFill>
                <a:srgbClr val="0E4EB1"/>
              </a:solidFill>
            </p:grpSpPr>
            <p:sp>
              <p:nvSpPr>
                <p:cNvPr id="60" name="矩形: 圆角 59"/>
                <p:cNvSpPr/>
                <p:nvPr>
                  <p:custDataLst>
                    <p:tags r:id="rId13"/>
                  </p:custDataLst>
                </p:nvPr>
              </p:nvSpPr>
              <p:spPr>
                <a:xfrm>
                  <a:off x="1066800" y="1630680"/>
                  <a:ext cx="2225040" cy="1417320"/>
                </a:xfrm>
                <a:prstGeom prst="roundRect">
                  <a:avLst>
                    <a:gd name="adj" fmla="val 87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61" name="等腰三角形 60"/>
                <p:cNvSpPr/>
                <p:nvPr>
                  <p:custDataLst>
                    <p:tags r:id="rId14"/>
                  </p:custDataLst>
                </p:nvPr>
              </p:nvSpPr>
              <p:spPr>
                <a:xfrm rot="5400000">
                  <a:off x="3142260" y="2266035"/>
                  <a:ext cx="445770" cy="14661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grpSp>
          <p:grpSp>
            <p:nvGrpSpPr>
              <p:cNvPr id="14" name="组合 13"/>
              <p:cNvGrpSpPr/>
              <p:nvPr/>
            </p:nvGrpSpPr>
            <p:grpSpPr>
              <a:xfrm>
                <a:off x="1066800" y="1630680"/>
                <a:ext cx="2371650" cy="1417320"/>
                <a:chOff x="1066800" y="1630680"/>
                <a:chExt cx="2371650" cy="1417320"/>
              </a:xfrm>
            </p:grpSpPr>
            <p:sp>
              <p:nvSpPr>
                <p:cNvPr id="12" name="矩形: 圆角 1"/>
                <p:cNvSpPr/>
                <p:nvPr>
                  <p:custDataLst>
                    <p:tags r:id="rId11"/>
                  </p:custDataLst>
                </p:nvPr>
              </p:nvSpPr>
              <p:spPr>
                <a:xfrm>
                  <a:off x="1066800" y="1630680"/>
                  <a:ext cx="2225040" cy="1417320"/>
                </a:xfrm>
                <a:prstGeom prst="roundRect">
                  <a:avLst>
                    <a:gd name="adj" fmla="val 8781"/>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3" name="等腰三角形 12"/>
                <p:cNvSpPr/>
                <p:nvPr>
                  <p:custDataLst>
                    <p:tags r:id="rId12"/>
                  </p:custDataLst>
                </p:nvPr>
              </p:nvSpPr>
              <p:spPr>
                <a:xfrm rot="5400000">
                  <a:off x="3142260" y="2266035"/>
                  <a:ext cx="445770" cy="146610"/>
                </a:xfrm>
                <a:prstGeom prst="triangle">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grpSp>
        </p:grpSp>
        <p:grpSp>
          <p:nvGrpSpPr>
            <p:cNvPr id="16" name="组合 15"/>
            <p:cNvGrpSpPr/>
            <p:nvPr/>
          </p:nvGrpSpPr>
          <p:grpSpPr>
            <a:xfrm>
              <a:off x="1925306" y="1557826"/>
              <a:ext cx="8428226" cy="1569660"/>
              <a:chOff x="1925306" y="1557826"/>
              <a:chExt cx="8428226" cy="1569660"/>
            </a:xfrm>
          </p:grpSpPr>
          <p:sp>
            <p:nvSpPr>
              <p:cNvPr id="17" name="文本框 16"/>
              <p:cNvSpPr txBox="1"/>
              <p:nvPr>
                <p:custDataLst>
                  <p:tags r:id="rId6"/>
                </p:custDataLst>
              </p:nvPr>
            </p:nvSpPr>
            <p:spPr>
              <a:xfrm>
                <a:off x="1925306" y="1557826"/>
                <a:ext cx="968535" cy="1569660"/>
              </a:xfrm>
              <a:prstGeom prst="rect">
                <a:avLst/>
              </a:prstGeom>
              <a:noFill/>
            </p:spPr>
            <p:txBody>
              <a:bodyPr wrap="none" rtlCol="0">
                <a:spAutoFit/>
              </a:bodyPr>
              <a:lstStyle/>
              <a:p>
                <a:r>
                  <a:rPr lang="en-US" altLang="zh-CN" sz="9600" dirty="0">
                    <a:solidFill>
                      <a:srgbClr val="FEC138"/>
                    </a:solidFill>
                    <a:latin typeface="汉仪旗黑-60S" panose="00020600040101010101" pitchFamily="18" charset="-122"/>
                    <a:ea typeface="汉仪旗黑-60S" panose="00020600040101010101" pitchFamily="18" charset="-122"/>
                    <a:sym typeface="汉仪旗黑-60S" panose="00020600040101010101" pitchFamily="18" charset="-122"/>
                  </a:rPr>
                  <a:t>1</a:t>
                </a:r>
                <a:endParaRPr lang="zh-CN" altLang="en-US" sz="9600" dirty="0">
                  <a:solidFill>
                    <a:srgbClr val="FEC138"/>
                  </a:solidFill>
                  <a:latin typeface="汉仪旗黑-60S" panose="00020600040101010101" pitchFamily="18" charset="-122"/>
                  <a:ea typeface="汉仪旗黑-60S" panose="00020600040101010101" pitchFamily="18" charset="-122"/>
                  <a:sym typeface="汉仪旗黑-60S" panose="00020600040101010101" pitchFamily="18" charset="-122"/>
                </a:endParaRPr>
              </a:p>
            </p:txBody>
          </p:sp>
          <p:sp>
            <p:nvSpPr>
              <p:cNvPr id="98" name="文本框 97"/>
              <p:cNvSpPr txBox="1"/>
              <p:nvPr>
                <p:custDataLst>
                  <p:tags r:id="rId7"/>
                </p:custDataLst>
              </p:nvPr>
            </p:nvSpPr>
            <p:spPr>
              <a:xfrm>
                <a:off x="4433590" y="1557826"/>
                <a:ext cx="968535" cy="1569660"/>
              </a:xfrm>
              <a:prstGeom prst="rect">
                <a:avLst/>
              </a:prstGeom>
              <a:noFill/>
            </p:spPr>
            <p:txBody>
              <a:bodyPr wrap="none" rtlCol="0">
                <a:spAutoFit/>
              </a:bodyPr>
              <a:lstStyle/>
              <a:p>
                <a:r>
                  <a:rPr lang="en-US" altLang="zh-CN" sz="9600" dirty="0">
                    <a:solidFill>
                      <a:srgbClr val="0C4196"/>
                    </a:solidFill>
                    <a:latin typeface="汉仪旗黑-60S" panose="00020600040101010101" pitchFamily="18" charset="-122"/>
                    <a:ea typeface="汉仪旗黑-60S" panose="00020600040101010101" pitchFamily="18" charset="-122"/>
                    <a:sym typeface="汉仪旗黑-60S" panose="00020600040101010101" pitchFamily="18" charset="-122"/>
                  </a:rPr>
                  <a:t>2</a:t>
                </a:r>
                <a:endParaRPr lang="zh-CN" altLang="en-US" sz="9600" dirty="0">
                  <a:solidFill>
                    <a:srgbClr val="0C4196"/>
                  </a:solidFill>
                  <a:latin typeface="汉仪旗黑-60S" panose="00020600040101010101" pitchFamily="18" charset="-122"/>
                  <a:ea typeface="汉仪旗黑-60S" panose="00020600040101010101" pitchFamily="18" charset="-122"/>
                  <a:sym typeface="汉仪旗黑-60S" panose="00020600040101010101" pitchFamily="18" charset="-122"/>
                </a:endParaRPr>
              </a:p>
            </p:txBody>
          </p:sp>
          <p:sp>
            <p:nvSpPr>
              <p:cNvPr id="99" name="文本框 98"/>
              <p:cNvSpPr txBox="1"/>
              <p:nvPr>
                <p:custDataLst>
                  <p:tags r:id="rId8"/>
                </p:custDataLst>
              </p:nvPr>
            </p:nvSpPr>
            <p:spPr>
              <a:xfrm>
                <a:off x="6876713" y="1557826"/>
                <a:ext cx="968535" cy="1569660"/>
              </a:xfrm>
              <a:prstGeom prst="rect">
                <a:avLst/>
              </a:prstGeom>
              <a:noFill/>
            </p:spPr>
            <p:txBody>
              <a:bodyPr wrap="none" rtlCol="0">
                <a:spAutoFit/>
              </a:bodyPr>
              <a:lstStyle/>
              <a:p>
                <a:r>
                  <a:rPr lang="en-US" altLang="zh-CN" sz="9600" dirty="0">
                    <a:solidFill>
                      <a:srgbClr val="FEC138"/>
                    </a:solidFill>
                    <a:latin typeface="汉仪旗黑-60S" panose="00020600040101010101" pitchFamily="18" charset="-122"/>
                    <a:ea typeface="汉仪旗黑-60S" panose="00020600040101010101" pitchFamily="18" charset="-122"/>
                    <a:sym typeface="汉仪旗黑-60S" panose="00020600040101010101" pitchFamily="18" charset="-122"/>
                  </a:rPr>
                  <a:t>3</a:t>
                </a:r>
                <a:endParaRPr lang="zh-CN" altLang="en-US" sz="9600" dirty="0">
                  <a:solidFill>
                    <a:srgbClr val="FEC138"/>
                  </a:solidFill>
                  <a:latin typeface="汉仪旗黑-60S" panose="00020600040101010101" pitchFamily="18" charset="-122"/>
                  <a:ea typeface="汉仪旗黑-60S" panose="00020600040101010101" pitchFamily="18" charset="-122"/>
                  <a:sym typeface="汉仪旗黑-60S" panose="00020600040101010101" pitchFamily="18" charset="-122"/>
                </a:endParaRPr>
              </a:p>
            </p:txBody>
          </p:sp>
          <p:sp>
            <p:nvSpPr>
              <p:cNvPr id="100" name="文本框 99"/>
              <p:cNvSpPr txBox="1"/>
              <p:nvPr>
                <p:custDataLst>
                  <p:tags r:id="rId9"/>
                </p:custDataLst>
              </p:nvPr>
            </p:nvSpPr>
            <p:spPr>
              <a:xfrm>
                <a:off x="9384997" y="1557826"/>
                <a:ext cx="968535" cy="1569660"/>
              </a:xfrm>
              <a:prstGeom prst="rect">
                <a:avLst/>
              </a:prstGeom>
              <a:noFill/>
            </p:spPr>
            <p:txBody>
              <a:bodyPr wrap="none" rtlCol="0">
                <a:spAutoFit/>
              </a:bodyPr>
              <a:lstStyle/>
              <a:p>
                <a:r>
                  <a:rPr lang="en-US" altLang="zh-CN" sz="9600" dirty="0">
                    <a:solidFill>
                      <a:srgbClr val="0C4196"/>
                    </a:solidFill>
                    <a:latin typeface="汉仪旗黑-60S" panose="00020600040101010101" pitchFamily="18" charset="-122"/>
                    <a:ea typeface="汉仪旗黑-60S" panose="00020600040101010101" pitchFamily="18" charset="-122"/>
                    <a:sym typeface="汉仪旗黑-60S" panose="00020600040101010101" pitchFamily="18" charset="-122"/>
                  </a:rPr>
                  <a:t>4</a:t>
                </a:r>
                <a:endParaRPr lang="zh-CN" altLang="en-US" sz="9600" dirty="0">
                  <a:solidFill>
                    <a:srgbClr val="0C4196"/>
                  </a:solidFill>
                  <a:latin typeface="汉仪旗黑-60S" panose="00020600040101010101" pitchFamily="18" charset="-122"/>
                  <a:ea typeface="汉仪旗黑-60S" panose="00020600040101010101" pitchFamily="18" charset="-122"/>
                  <a:sym typeface="汉仪旗黑-60S" panose="00020600040101010101" pitchFamily="18" charset="-122"/>
                </a:endParaRPr>
              </a:p>
            </p:txBody>
          </p:sp>
        </p:grpSp>
        <p:grpSp>
          <p:nvGrpSpPr>
            <p:cNvPr id="22" name="组合 21"/>
            <p:cNvGrpSpPr/>
            <p:nvPr/>
          </p:nvGrpSpPr>
          <p:grpSpPr>
            <a:xfrm>
              <a:off x="1456843" y="1806440"/>
              <a:ext cx="9595704" cy="838835"/>
              <a:chOff x="1456843" y="1806440"/>
              <a:chExt cx="9595704" cy="838835"/>
            </a:xfrm>
          </p:grpSpPr>
          <p:sp>
            <p:nvSpPr>
              <p:cNvPr id="55" name="文本框 54"/>
              <p:cNvSpPr txBox="1"/>
              <p:nvPr>
                <p:custDataLst>
                  <p:tags r:id="rId2"/>
                </p:custDataLst>
              </p:nvPr>
            </p:nvSpPr>
            <p:spPr>
              <a:xfrm>
                <a:off x="1456843" y="1815330"/>
                <a:ext cx="1897380" cy="829945"/>
              </a:xfrm>
              <a:prstGeom prst="rect">
                <a:avLst/>
              </a:prstGeom>
              <a:noFill/>
            </p:spPr>
            <p:txBody>
              <a:bodyPr wrap="square">
                <a:spAutoFit/>
              </a:bodyPr>
              <a:lstStyle/>
              <a:p>
                <a:pPr algn="ctr">
                  <a:lnSpc>
                    <a:spcPct val="150000"/>
                  </a:lnSpc>
                </a:pPr>
                <a:r>
                  <a:rPr lang="zh-CN" altLang="en-US" sz="3200" dirty="0">
                    <a:latin typeface="汉仪旗黑-60S" panose="00020600040101010101" pitchFamily="18" charset="-122"/>
                    <a:ea typeface="汉仪旗黑-60S" panose="00020600040101010101" pitchFamily="18" charset="-122"/>
                    <a:sym typeface="汉仪旗黑-60S" panose="00020600040101010101" pitchFamily="18" charset="-122"/>
                  </a:rPr>
                  <a:t>测量型</a:t>
                </a:r>
              </a:p>
            </p:txBody>
          </p:sp>
          <p:sp>
            <p:nvSpPr>
              <p:cNvPr id="62" name="文本框 61"/>
              <p:cNvSpPr txBox="1"/>
              <p:nvPr>
                <p:custDataLst>
                  <p:tags r:id="rId3"/>
                </p:custDataLst>
              </p:nvPr>
            </p:nvSpPr>
            <p:spPr>
              <a:xfrm>
                <a:off x="4080294" y="1806440"/>
                <a:ext cx="1897380" cy="829945"/>
              </a:xfrm>
              <a:prstGeom prst="rect">
                <a:avLst/>
              </a:prstGeom>
              <a:noFill/>
            </p:spPr>
            <p:txBody>
              <a:bodyPr wrap="square">
                <a:spAutoFit/>
              </a:bodyPr>
              <a:lstStyle/>
              <a:p>
                <a:pPr algn="ctr">
                  <a:lnSpc>
                    <a:spcPct val="150000"/>
                  </a:lnSpc>
                </a:pP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游戏型</a:t>
                </a:r>
              </a:p>
            </p:txBody>
          </p:sp>
          <p:sp>
            <p:nvSpPr>
              <p:cNvPr id="96" name="文本框 95"/>
              <p:cNvSpPr txBox="1"/>
              <p:nvPr>
                <p:custDataLst>
                  <p:tags r:id="rId4"/>
                </p:custDataLst>
              </p:nvPr>
            </p:nvSpPr>
            <p:spPr>
              <a:xfrm>
                <a:off x="6481434" y="1806440"/>
                <a:ext cx="1897380" cy="829945"/>
              </a:xfrm>
              <a:prstGeom prst="rect">
                <a:avLst/>
              </a:prstGeom>
              <a:noFill/>
            </p:spPr>
            <p:txBody>
              <a:bodyPr wrap="square">
                <a:spAutoFit/>
              </a:bodyPr>
              <a:lstStyle/>
              <a:p>
                <a:pPr algn="ctr">
                  <a:lnSpc>
                    <a:spcPct val="150000"/>
                  </a:lnSpc>
                </a:pPr>
                <a:r>
                  <a:rPr lang="zh-CN" altLang="en-US" sz="3200" dirty="0">
                    <a:latin typeface="汉仪旗黑-60S" panose="00020600040101010101" pitchFamily="18" charset="-122"/>
                    <a:ea typeface="汉仪旗黑-60S" panose="00020600040101010101" pitchFamily="18" charset="-122"/>
                    <a:sym typeface="汉仪旗黑-60S" panose="00020600040101010101" pitchFamily="18" charset="-122"/>
                  </a:rPr>
                  <a:t>制作型</a:t>
                </a:r>
              </a:p>
            </p:txBody>
          </p:sp>
          <p:sp>
            <p:nvSpPr>
              <p:cNvPr id="97" name="文本框 96"/>
              <p:cNvSpPr txBox="1"/>
              <p:nvPr>
                <p:custDataLst>
                  <p:tags r:id="rId5"/>
                </p:custDataLst>
              </p:nvPr>
            </p:nvSpPr>
            <p:spPr>
              <a:xfrm>
                <a:off x="9008407" y="1806440"/>
                <a:ext cx="2044140" cy="829945"/>
              </a:xfrm>
              <a:prstGeom prst="rect">
                <a:avLst/>
              </a:prstGeom>
              <a:noFill/>
            </p:spPr>
            <p:txBody>
              <a:bodyPr wrap="square">
                <a:spAutoFit/>
              </a:bodyPr>
              <a:lstStyle/>
              <a:p>
                <a:pPr algn="ctr">
                  <a:lnSpc>
                    <a:spcPct val="150000"/>
                  </a:lnSpc>
                </a:pP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调查型</a:t>
                </a:r>
              </a:p>
            </p:txBody>
          </p:sp>
        </p:grpSp>
      </p:gr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pPr algn="l"/>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pexels-szelei-robert-1482193"/>
          <p:cNvPicPr>
            <a:picLocks noChangeAspect="1"/>
          </p:cNvPicPr>
          <p:nvPr/>
        </p:nvPicPr>
        <p:blipFill>
          <a:blip r:embed="rId9" cstate="print"/>
          <a:srcRect l="58918" t="12330" r="8645" b="38903"/>
          <a:stretch>
            <a:fillRect/>
          </a:stretch>
        </p:blipFill>
        <p:spPr>
          <a:xfrm>
            <a:off x="322580" y="4083050"/>
            <a:ext cx="2551430" cy="2551430"/>
          </a:xfrm>
          <a:custGeom>
            <a:avLst/>
            <a:gdLst/>
            <a:ahLst/>
            <a:cxnLst>
              <a:cxn ang="3">
                <a:pos x="hc" y="t"/>
              </a:cxn>
              <a:cxn ang="cd2">
                <a:pos x="l" y="vc"/>
              </a:cxn>
              <a:cxn ang="cd4">
                <a:pos x="hc" y="b"/>
              </a:cxn>
              <a:cxn ang="0">
                <a:pos x="r" y="vc"/>
              </a:cxn>
            </a:cxnLst>
            <a:rect l="l" t="t" r="r" b="b"/>
            <a:pathLst>
              <a:path w="5043" h="5043">
                <a:moveTo>
                  <a:pt x="0" y="2522"/>
                </a:moveTo>
                <a:cubicBezTo>
                  <a:pt x="0" y="1129"/>
                  <a:pt x="1129" y="0"/>
                  <a:pt x="2522" y="0"/>
                </a:cubicBezTo>
                <a:cubicBezTo>
                  <a:pt x="3914" y="0"/>
                  <a:pt x="5043" y="1129"/>
                  <a:pt x="5043" y="2522"/>
                </a:cubicBezTo>
                <a:cubicBezTo>
                  <a:pt x="5043" y="3914"/>
                  <a:pt x="3914" y="5043"/>
                  <a:pt x="2522" y="5043"/>
                </a:cubicBezTo>
                <a:cubicBezTo>
                  <a:pt x="1129" y="5043"/>
                  <a:pt x="0" y="3914"/>
                  <a:pt x="0" y="2522"/>
                </a:cubicBezTo>
                <a:close/>
              </a:path>
            </a:pathLst>
          </a:custGeom>
        </p:spPr>
      </p:pic>
      <p:sp>
        <p:nvSpPr>
          <p:cNvPr id="19" name="矩形: 圆顶角 1"/>
          <p:cNvSpPr/>
          <p:nvPr>
            <p:custDataLst>
              <p:tags r:id="rId2"/>
            </p:custDataLst>
          </p:nvPr>
        </p:nvSpPr>
        <p:spPr>
          <a:xfrm>
            <a:off x="4951095" y="1471930"/>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330825" y="1471930"/>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1.</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测量型</a:t>
            </a:r>
          </a:p>
        </p:txBody>
      </p:sp>
      <p:sp>
        <p:nvSpPr>
          <p:cNvPr id="54" name="矩形: 圆角 53"/>
          <p:cNvSpPr/>
          <p:nvPr>
            <p:custDataLst>
              <p:tags r:id="rId4"/>
            </p:custDataLst>
          </p:nvPr>
        </p:nvSpPr>
        <p:spPr>
          <a:xfrm>
            <a:off x="3335020" y="2301875"/>
            <a:ext cx="6163310" cy="3287395"/>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3853180" y="2680335"/>
            <a:ext cx="5461635" cy="267652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2800">
                <a:latin typeface="Arial" panose="020B0604020202020204" pitchFamily="34" charset="0"/>
                <a:ea typeface="微软雅黑" panose="020B0503020204020204" charset="-122"/>
              </a:rPr>
              <a:t>       </a:t>
            </a:r>
            <a:r>
              <a:rPr lang="zh-CN" altLang="en-US" sz="2800">
                <a:latin typeface="Arial" panose="020B0604020202020204" pitchFamily="34" charset="0"/>
                <a:ea typeface="微软雅黑" panose="020B0503020204020204" charset="-122"/>
              </a:rPr>
              <a:t>学生对自己身边的事物充满着好奇心，只要教师加以适当引导，学生会非常乐意、积极地参与到测量型实践作业中去。既能锻炼学生的动手能力，提高学生的实践能力，又巩固了所学知识。</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pPr algn="l"/>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pexels-szelei-robert-1482193"/>
          <p:cNvPicPr>
            <a:picLocks noChangeAspect="1"/>
          </p:cNvPicPr>
          <p:nvPr/>
        </p:nvPicPr>
        <p:blipFill>
          <a:blip r:embed="rId9" cstate="print"/>
          <a:srcRect l="58918" t="12330" r="8645" b="38903"/>
          <a:stretch>
            <a:fillRect/>
          </a:stretch>
        </p:blipFill>
        <p:spPr>
          <a:xfrm>
            <a:off x="322580" y="4083050"/>
            <a:ext cx="2551430" cy="2551430"/>
          </a:xfrm>
          <a:custGeom>
            <a:avLst/>
            <a:gdLst/>
            <a:ahLst/>
            <a:cxnLst>
              <a:cxn ang="3">
                <a:pos x="hc" y="t"/>
              </a:cxn>
              <a:cxn ang="cd2">
                <a:pos x="l" y="vc"/>
              </a:cxn>
              <a:cxn ang="cd4">
                <a:pos x="hc" y="b"/>
              </a:cxn>
              <a:cxn ang="0">
                <a:pos x="r" y="vc"/>
              </a:cxn>
            </a:cxnLst>
            <a:rect l="l" t="t" r="r" b="b"/>
            <a:pathLst>
              <a:path w="5043" h="5043">
                <a:moveTo>
                  <a:pt x="0" y="2522"/>
                </a:moveTo>
                <a:cubicBezTo>
                  <a:pt x="0" y="1129"/>
                  <a:pt x="1129" y="0"/>
                  <a:pt x="2522" y="0"/>
                </a:cubicBezTo>
                <a:cubicBezTo>
                  <a:pt x="3914" y="0"/>
                  <a:pt x="5043" y="1129"/>
                  <a:pt x="5043" y="2522"/>
                </a:cubicBezTo>
                <a:cubicBezTo>
                  <a:pt x="5043" y="3914"/>
                  <a:pt x="3914" y="5043"/>
                  <a:pt x="2522" y="5043"/>
                </a:cubicBezTo>
                <a:cubicBezTo>
                  <a:pt x="1129" y="5043"/>
                  <a:pt x="0" y="3914"/>
                  <a:pt x="0" y="2522"/>
                </a:cubicBezTo>
                <a:close/>
              </a:path>
            </a:pathLst>
          </a:custGeom>
        </p:spPr>
      </p:pic>
      <p:sp>
        <p:nvSpPr>
          <p:cNvPr id="19" name="矩形: 圆顶角 1"/>
          <p:cNvSpPr/>
          <p:nvPr>
            <p:custDataLst>
              <p:tags r:id="rId2"/>
            </p:custDataLst>
          </p:nvPr>
        </p:nvSpPr>
        <p:spPr>
          <a:xfrm>
            <a:off x="5394960" y="857250"/>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666105" y="843280"/>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1.</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测量型</a:t>
            </a:r>
          </a:p>
        </p:txBody>
      </p:sp>
      <p:sp>
        <p:nvSpPr>
          <p:cNvPr id="54" name="矩形: 圆角 53"/>
          <p:cNvSpPr/>
          <p:nvPr>
            <p:custDataLst>
              <p:tags r:id="rId4"/>
            </p:custDataLst>
          </p:nvPr>
        </p:nvSpPr>
        <p:spPr>
          <a:xfrm>
            <a:off x="3136265" y="1673225"/>
            <a:ext cx="7926070" cy="4370070"/>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3508375" y="1810385"/>
            <a:ext cx="7253605" cy="409257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20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在小学数学“几何与图形”的教学中，有很多适合设计成测量型实践活动的教学内容。如学生学习了二年级上册第五单元《测量长度》后，认识了厘米、分米、米三个长度单位，综合与实践内容是“小小测量员”，可这样设计实践作业：1.和同学一起测量自身的数据：我的身高是（  ）厘米，臂展是（  ）厘米，手掌是（  ）厘米，脚长是（  ）厘米……2.和家长一起测量家中的数据：家里地砖长（  ）分米，宽（  ）分米，客厅长（  ）米，宽（  ）米……3.测量室外其他物体的长度并记录。再如，在学习了三年级上册第一单元《克、千克、吨》后，综合与实践内容是“称体重”，认识了克、千克、吨三个计量物体轻重的单位，可以这样设计实践作业：1.测量自己的体重和小组内同学的体重；2.测量家中成员的体重；3.有条件的可以由家长帮助测量家中物品的重量。</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6"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7"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pPr algn="l"/>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394960" y="56578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666105" y="46926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1.</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测量型</a:t>
            </a:r>
          </a:p>
        </p:txBody>
      </p:sp>
      <p:pic>
        <p:nvPicPr>
          <p:cNvPr id="8" name="图片 7" descr="量身高"/>
          <p:cNvPicPr>
            <a:picLocks noChangeAspect="1"/>
          </p:cNvPicPr>
          <p:nvPr/>
        </p:nvPicPr>
        <p:blipFill>
          <a:blip r:embed="rId8" cstate="print"/>
          <a:stretch>
            <a:fillRect/>
          </a:stretch>
        </p:blipFill>
        <p:spPr>
          <a:xfrm rot="16200000">
            <a:off x="436245" y="2512695"/>
            <a:ext cx="3796030" cy="2665730"/>
          </a:xfrm>
          <a:prstGeom prst="rect">
            <a:avLst/>
          </a:prstGeom>
        </p:spPr>
      </p:pic>
      <p:pic>
        <p:nvPicPr>
          <p:cNvPr id="10" name="图片 9" descr="测臂长"/>
          <p:cNvPicPr>
            <a:picLocks noChangeAspect="1"/>
          </p:cNvPicPr>
          <p:nvPr/>
        </p:nvPicPr>
        <p:blipFill>
          <a:blip r:embed="rId9" cstate="print"/>
          <a:stretch>
            <a:fillRect/>
          </a:stretch>
        </p:blipFill>
        <p:spPr>
          <a:xfrm rot="16200000">
            <a:off x="4043045" y="2503170"/>
            <a:ext cx="3806190" cy="2696210"/>
          </a:xfrm>
          <a:prstGeom prst="rect">
            <a:avLst/>
          </a:prstGeom>
        </p:spPr>
      </p:pic>
      <p:pic>
        <p:nvPicPr>
          <p:cNvPr id="12" name="图片 11" descr="测臂长1"/>
          <p:cNvPicPr>
            <a:picLocks noChangeAspect="1"/>
          </p:cNvPicPr>
          <p:nvPr/>
        </p:nvPicPr>
        <p:blipFill>
          <a:blip r:embed="rId10" cstate="print"/>
          <a:stretch>
            <a:fillRect/>
          </a:stretch>
        </p:blipFill>
        <p:spPr>
          <a:xfrm rot="16200000">
            <a:off x="7678420" y="2503170"/>
            <a:ext cx="3805555" cy="26955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pPr algn="l"/>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pexels-szelei-robert-1482193"/>
          <p:cNvPicPr>
            <a:picLocks noChangeAspect="1"/>
          </p:cNvPicPr>
          <p:nvPr/>
        </p:nvPicPr>
        <p:blipFill>
          <a:blip r:embed="rId9" cstate="print"/>
          <a:srcRect l="58918" t="12330" r="8645" b="38903"/>
          <a:stretch>
            <a:fillRect/>
          </a:stretch>
        </p:blipFill>
        <p:spPr>
          <a:xfrm>
            <a:off x="322580" y="4083050"/>
            <a:ext cx="2551430" cy="2551430"/>
          </a:xfrm>
          <a:custGeom>
            <a:avLst/>
            <a:gdLst/>
            <a:ahLst/>
            <a:cxnLst>
              <a:cxn ang="3">
                <a:pos x="hc" y="t"/>
              </a:cxn>
              <a:cxn ang="cd2">
                <a:pos x="l" y="vc"/>
              </a:cxn>
              <a:cxn ang="cd4">
                <a:pos x="hc" y="b"/>
              </a:cxn>
              <a:cxn ang="0">
                <a:pos x="r" y="vc"/>
              </a:cxn>
            </a:cxnLst>
            <a:rect l="l" t="t" r="r" b="b"/>
            <a:pathLst>
              <a:path w="5043" h="5043">
                <a:moveTo>
                  <a:pt x="0" y="2522"/>
                </a:moveTo>
                <a:cubicBezTo>
                  <a:pt x="0" y="1129"/>
                  <a:pt x="1129" y="0"/>
                  <a:pt x="2522" y="0"/>
                </a:cubicBezTo>
                <a:cubicBezTo>
                  <a:pt x="3914" y="0"/>
                  <a:pt x="5043" y="1129"/>
                  <a:pt x="5043" y="2522"/>
                </a:cubicBezTo>
                <a:cubicBezTo>
                  <a:pt x="5043" y="3914"/>
                  <a:pt x="3914" y="5043"/>
                  <a:pt x="2522" y="5043"/>
                </a:cubicBezTo>
                <a:cubicBezTo>
                  <a:pt x="1129" y="5043"/>
                  <a:pt x="0" y="3914"/>
                  <a:pt x="0" y="2522"/>
                </a:cubicBezTo>
                <a:close/>
              </a:path>
            </a:pathLst>
          </a:custGeom>
        </p:spPr>
      </p:pic>
      <p:sp>
        <p:nvSpPr>
          <p:cNvPr id="19" name="矩形: 圆顶角 1"/>
          <p:cNvSpPr/>
          <p:nvPr>
            <p:custDataLst>
              <p:tags r:id="rId2"/>
            </p:custDataLst>
          </p:nvPr>
        </p:nvSpPr>
        <p:spPr>
          <a:xfrm>
            <a:off x="4951095" y="1471930"/>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330825" y="1471930"/>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2.</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游戏型</a:t>
            </a:r>
          </a:p>
        </p:txBody>
      </p:sp>
      <p:sp>
        <p:nvSpPr>
          <p:cNvPr id="54" name="矩形: 圆角 53"/>
          <p:cNvSpPr/>
          <p:nvPr>
            <p:custDataLst>
              <p:tags r:id="rId4"/>
            </p:custDataLst>
          </p:nvPr>
        </p:nvSpPr>
        <p:spPr>
          <a:xfrm>
            <a:off x="3335020" y="2301875"/>
            <a:ext cx="6163310" cy="3287395"/>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3853180" y="2680335"/>
            <a:ext cx="5461635" cy="2676525"/>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2800">
                <a:latin typeface="Arial" panose="020B0604020202020204" pitchFamily="34" charset="0"/>
                <a:ea typeface="微软雅黑" panose="020B0503020204020204" charset="-122"/>
              </a:rPr>
              <a:t>       </a:t>
            </a:r>
            <a:r>
              <a:rPr lang="zh-CN" altLang="en-US" sz="2800">
                <a:latin typeface="Arial" panose="020B0604020202020204" pitchFamily="34" charset="0"/>
                <a:ea typeface="微软雅黑" panose="020B0503020204020204" charset="-122"/>
              </a:rPr>
              <a:t>枯燥乏味、机械重复的计算等数学任务，学生不厌其烦，都喜欢游戏类数学学习活动。把数学学习活动设计成游戏类、竞赛类活动，学生将在不知不觉中学习到数学知识，并获得成就感。</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9"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10"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pPr algn="l"/>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65595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56578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2.</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游戏型</a:t>
            </a:r>
          </a:p>
        </p:txBody>
      </p:sp>
      <p:sp>
        <p:nvSpPr>
          <p:cNvPr id="54" name="矩形: 圆角 53"/>
          <p:cNvSpPr/>
          <p:nvPr>
            <p:custDataLst>
              <p:tags r:id="rId4"/>
            </p:custDataLst>
          </p:nvPr>
        </p:nvSpPr>
        <p:spPr>
          <a:xfrm>
            <a:off x="497205" y="1828165"/>
            <a:ext cx="3933825" cy="4124960"/>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564515" y="2066290"/>
            <a:ext cx="3806825" cy="4045585"/>
          </a:xfrm>
          <a:prstGeom prst="rect">
            <a:avLst/>
          </a:prstGeom>
        </p:spPr>
        <p:txBody>
          <a:bodyPr wrap="square">
            <a:noAutofit/>
            <a:extLst>
              <a:ext uri="{4A0BC546-FE56-4ADE-93B0-CB8AF2F6F144}">
                <wpsdc:textFrameExt xmlns:wpsdc="http://www.wps.cn/officeDocument/2022/drawingmlCustomData" xmlns="" type="text"/>
              </a:ext>
            </a:extLst>
          </a:bodyPr>
          <a:lstStyle/>
          <a:p>
            <a:pPr algn="l"/>
            <a:r>
              <a:rPr lang="en-US" altLang="zh-CN" sz="2800">
                <a:latin typeface="Arial" panose="020B0604020202020204" pitchFamily="34" charset="0"/>
                <a:ea typeface="微软雅黑" panose="020B0503020204020204" charset="-122"/>
              </a:rPr>
              <a:t>      </a:t>
            </a:r>
            <a:r>
              <a:rPr lang="en-US" altLang="zh-CN" sz="24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比如一年级下册学生学习了20以内的进位加法和退位减法，可以设计和同桌或父母玩“对口令”的游戏，双方各说一个数，一人说相加的得数，一人说相减的得数，这样能让学生在玩的过程中提高计算速度。再如，在一年级下册第五单元学习《认识人民币》后，让孩子们买一些学具假币，设计一个“模拟商店”的实践作业。</a:t>
            </a:r>
          </a:p>
        </p:txBody>
      </p:sp>
      <p:sp>
        <p:nvSpPr>
          <p:cNvPr id="8" name="矩形: 圆角 53"/>
          <p:cNvSpPr/>
          <p:nvPr>
            <p:custDataLst>
              <p:tags r:id="rId5"/>
            </p:custDataLst>
          </p:nvPr>
        </p:nvSpPr>
        <p:spPr>
          <a:xfrm>
            <a:off x="4759960" y="1828165"/>
            <a:ext cx="3796665" cy="4365625"/>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0" name="文本框 9"/>
          <p:cNvSpPr txBox="1"/>
          <p:nvPr>
            <p:custDataLst>
              <p:tags r:id="rId6"/>
            </p:custDataLst>
          </p:nvPr>
        </p:nvSpPr>
        <p:spPr>
          <a:xfrm>
            <a:off x="4874260" y="1993900"/>
            <a:ext cx="3567430" cy="4045585"/>
          </a:xfrm>
          <a:prstGeom prst="rect">
            <a:avLst/>
          </a:prstGeom>
        </p:spPr>
        <p:txBody>
          <a:bodyPr wrap="square">
            <a:noAutofit/>
            <a:extLst>
              <a:ext uri="{4A0BC546-FE56-4ADE-93B0-CB8AF2F6F144}">
                <wpsdc:textFrameExt xmlns:wpsdc="http://www.wps.cn/officeDocument/2022/drawingmlCustomData" xmlns="" type="text"/>
              </a:ext>
            </a:extLst>
          </a:bodyPr>
          <a:lstStyle/>
          <a:p>
            <a:pPr algn="l"/>
            <a:r>
              <a:rPr lang="en-US" altLang="zh-CN" sz="2000">
                <a:latin typeface="Arial" panose="020B0604020202020204" pitchFamily="34" charset="0"/>
                <a:ea typeface="微软雅黑" panose="020B0503020204020204" charset="-122"/>
              </a:rPr>
              <a:t>       </a:t>
            </a:r>
            <a:r>
              <a:rPr lang="zh-CN" altLang="en-US">
                <a:latin typeface="Arial" panose="020B0604020202020204" pitchFamily="34" charset="0"/>
                <a:ea typeface="微软雅黑" panose="020B0503020204020204" charset="-122"/>
              </a:rPr>
              <a:t>操作方法和步骤如下：</a:t>
            </a:r>
          </a:p>
          <a:p>
            <a:pPr algn="l"/>
            <a:r>
              <a:rPr lang="zh-CN" altLang="en-US">
                <a:latin typeface="方正楷体_GB2312" panose="02000000000000000000" charset="-122"/>
                <a:ea typeface="方正楷体_GB2312" panose="02000000000000000000" charset="-122"/>
                <a:cs typeface="方正楷体_GB2312" panose="02000000000000000000" charset="-122"/>
              </a:rPr>
              <a:t>1.由教师扮演售货员，标出各种“商品”的价格，请学生拿学具假币上台购买物品，掌握怎样拿钱购买，怎样找补。</a:t>
            </a:r>
          </a:p>
          <a:p>
            <a:pPr algn="l"/>
            <a:r>
              <a:rPr lang="zh-CN" altLang="en-US">
                <a:latin typeface="方正楷体_GB2312" panose="02000000000000000000" charset="-122"/>
                <a:ea typeface="方正楷体_GB2312" panose="02000000000000000000" charset="-122"/>
                <a:cs typeface="方正楷体_GB2312" panose="02000000000000000000" charset="-122"/>
              </a:rPr>
              <a:t>2.同桌扮演售货员和顾客开展活动，教师巡视指导。</a:t>
            </a:r>
          </a:p>
          <a:p>
            <a:pPr algn="l"/>
            <a:r>
              <a:rPr lang="zh-CN" altLang="en-US">
                <a:latin typeface="方正楷体_GB2312" panose="02000000000000000000" charset="-122"/>
                <a:ea typeface="方正楷体_GB2312" panose="02000000000000000000" charset="-122"/>
                <a:cs typeface="方正楷体_GB2312" panose="02000000000000000000" charset="-122"/>
              </a:rPr>
              <a:t>3.孩子在家和父母开展活动。</a:t>
            </a:r>
            <a:endParaRPr lang="zh-CN" altLang="en-US">
              <a:latin typeface="Arial" panose="020B0604020202020204" pitchFamily="34" charset="0"/>
              <a:ea typeface="微软雅黑" panose="020B0503020204020204" charset="-122"/>
            </a:endParaRPr>
          </a:p>
          <a:p>
            <a:pPr algn="l"/>
            <a:r>
              <a:rPr lang="en-US" altLang="zh-CN">
                <a:latin typeface="Arial" panose="020B0604020202020204" pitchFamily="34" charset="0"/>
                <a:ea typeface="微软雅黑" panose="020B0503020204020204" charset="-122"/>
              </a:rPr>
              <a:t>       </a:t>
            </a:r>
            <a:r>
              <a:rPr lang="zh-CN" altLang="en-US">
                <a:latin typeface="Arial" panose="020B0604020202020204" pitchFamily="34" charset="0"/>
                <a:ea typeface="微软雅黑" panose="020B0503020204020204" charset="-122"/>
              </a:rPr>
              <a:t>让学生在活动中体验购物的过程，掌握简单的关于人民币的计算。</a:t>
            </a:r>
          </a:p>
        </p:txBody>
      </p:sp>
      <p:pic>
        <p:nvPicPr>
          <p:cNvPr id="12" name="图片 11" descr="对口令2"/>
          <p:cNvPicPr>
            <a:picLocks noChangeAspect="1"/>
          </p:cNvPicPr>
          <p:nvPr/>
        </p:nvPicPr>
        <p:blipFill>
          <a:blip r:embed="rId11" cstate="print"/>
          <a:stretch>
            <a:fillRect/>
          </a:stretch>
        </p:blipFill>
        <p:spPr>
          <a:xfrm>
            <a:off x="9079884" y="4321735"/>
            <a:ext cx="2251710" cy="1689735"/>
          </a:xfrm>
          <a:prstGeom prst="rect">
            <a:avLst/>
          </a:prstGeom>
        </p:spPr>
      </p:pic>
      <p:pic>
        <p:nvPicPr>
          <p:cNvPr id="13" name="图片 12" descr="对口令1"/>
          <p:cNvPicPr>
            <a:picLocks noChangeAspect="1"/>
          </p:cNvPicPr>
          <p:nvPr/>
        </p:nvPicPr>
        <p:blipFill>
          <a:blip r:embed="rId12" cstate="print"/>
          <a:stretch>
            <a:fillRect/>
          </a:stretch>
        </p:blipFill>
        <p:spPr>
          <a:xfrm>
            <a:off x="9093532" y="2415019"/>
            <a:ext cx="2255520" cy="1692910"/>
          </a:xfrm>
          <a:prstGeom prst="rect">
            <a:avLst/>
          </a:prstGeom>
        </p:spPr>
      </p:pic>
      <p:sp>
        <p:nvSpPr>
          <p:cNvPr id="29" name="流程图: 可选过程 28"/>
          <p:cNvSpPr/>
          <p:nvPr/>
        </p:nvSpPr>
        <p:spPr>
          <a:xfrm>
            <a:off x="9212239" y="1965278"/>
            <a:ext cx="1869743" cy="300250"/>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TextBox 29"/>
          <p:cNvSpPr txBox="1"/>
          <p:nvPr/>
        </p:nvSpPr>
        <p:spPr>
          <a:xfrm>
            <a:off x="9389660" y="1924335"/>
            <a:ext cx="1555845" cy="369332"/>
          </a:xfrm>
          <a:prstGeom prst="rect">
            <a:avLst/>
          </a:prstGeom>
          <a:noFill/>
        </p:spPr>
        <p:txBody>
          <a:bodyPr wrap="square" rtlCol="0">
            <a:spAutoFit/>
          </a:bodyPr>
          <a:lstStyle/>
          <a:p>
            <a:r>
              <a:rPr lang="zh-CN" altLang="en-US" dirty="0" smtClean="0"/>
              <a:t>扑克牌对口令</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65595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56578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2.</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游戏型</a:t>
            </a:r>
          </a:p>
        </p:txBody>
      </p:sp>
      <p:sp>
        <p:nvSpPr>
          <p:cNvPr id="54" name="矩形: 圆角 53"/>
          <p:cNvSpPr/>
          <p:nvPr>
            <p:custDataLst>
              <p:tags r:id="rId4"/>
            </p:custDataLst>
          </p:nvPr>
        </p:nvSpPr>
        <p:spPr>
          <a:xfrm>
            <a:off x="688975" y="1964690"/>
            <a:ext cx="4601845" cy="4151630"/>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1066165" y="2233930"/>
            <a:ext cx="3967480" cy="4045585"/>
          </a:xfrm>
          <a:prstGeom prst="rect">
            <a:avLst/>
          </a:prstGeom>
        </p:spPr>
        <p:txBody>
          <a:bodyPr wrap="square">
            <a:noAutofit/>
            <a:extLst>
              <a:ext uri="{4A0BC546-FE56-4ADE-93B0-CB8AF2F6F144}">
                <wpsdc:textFrameExt xmlns:wpsdc="http://www.wps.cn/officeDocument/2022/drawingmlCustomData" xmlns="" type="text"/>
              </a:ext>
            </a:extLst>
          </a:bodyPr>
          <a:lstStyle/>
          <a:p>
            <a:r>
              <a:rPr lang="en-US" altLang="zh-CN" sz="2800">
                <a:latin typeface="Arial" panose="020B0604020202020204" pitchFamily="34" charset="0"/>
                <a:ea typeface="微软雅黑" panose="020B0503020204020204" charset="-122"/>
              </a:rPr>
              <a:t>       </a:t>
            </a:r>
            <a:r>
              <a:rPr lang="zh-CN" altLang="en-US" sz="2400">
                <a:latin typeface="Arial" panose="020B0604020202020204" pitchFamily="34" charset="0"/>
                <a:ea typeface="微软雅黑" panose="020B0503020204020204" charset="-122"/>
              </a:rPr>
              <a:t>又如学习了六年级上册第八单元《可能性》后，可以让学生设计出一个相关游戏，小组内和同学玩，让同学交流游戏的公平性、可操作性、趣味性，可以怎样改进，将改进方法进行试验和推广。</a:t>
            </a:r>
          </a:p>
        </p:txBody>
      </p:sp>
      <p:pic>
        <p:nvPicPr>
          <p:cNvPr id="8" name="图片 7" descr="游戏"/>
          <p:cNvPicPr>
            <a:picLocks noChangeAspect="1"/>
          </p:cNvPicPr>
          <p:nvPr/>
        </p:nvPicPr>
        <p:blipFill>
          <a:blip r:embed="rId9" cstate="print"/>
          <a:stretch>
            <a:fillRect/>
          </a:stretch>
        </p:blipFill>
        <p:spPr>
          <a:xfrm rot="16200000">
            <a:off x="6445250" y="2326005"/>
            <a:ext cx="4382135" cy="30765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4" name="文本框 3"/>
          <p:cNvSpPr txBox="1"/>
          <p:nvPr/>
        </p:nvSpPr>
        <p:spPr>
          <a:xfrm>
            <a:off x="4861560" y="3674745"/>
            <a:ext cx="2621280" cy="583565"/>
          </a:xfrm>
          <a:prstGeom prst="rect">
            <a:avLst/>
          </a:prstGeom>
          <a:noFill/>
        </p:spPr>
        <p:txBody>
          <a:bodyPr wrap="none" rtlCol="0">
            <a:spAutoFit/>
          </a:bodyPr>
          <a:lstStyle/>
          <a:p>
            <a:pPr algn="l"/>
            <a:r>
              <a:rPr lang="zh-CN" altLang="en-US" sz="3200" dirty="0">
                <a:solidFill>
                  <a:schemeClr val="tx2">
                    <a:lumMod val="75000"/>
                    <a:lumOff val="25000"/>
                  </a:schemeClr>
                </a:solidFill>
                <a:latin typeface="汉仪宋韵朗黑W" panose="00020600040101010101" charset="-122"/>
                <a:ea typeface="汉仪宋韵朗黑W" panose="00020600040101010101" charset="-122"/>
              </a:rPr>
              <a:t>二、设计原则</a:t>
            </a:r>
          </a:p>
        </p:txBody>
      </p:sp>
      <p:sp>
        <p:nvSpPr>
          <p:cNvPr id="5" name="文本框 4"/>
          <p:cNvSpPr txBox="1"/>
          <p:nvPr/>
        </p:nvSpPr>
        <p:spPr>
          <a:xfrm>
            <a:off x="4861560" y="4471035"/>
            <a:ext cx="2621280" cy="583565"/>
          </a:xfrm>
          <a:prstGeom prst="rect">
            <a:avLst/>
          </a:prstGeom>
          <a:noFill/>
        </p:spPr>
        <p:txBody>
          <a:bodyPr wrap="none" rtlCol="0">
            <a:spAutoFit/>
          </a:bodyPr>
          <a:lstStyle/>
          <a:p>
            <a:pPr algn="l"/>
            <a:r>
              <a:rPr lang="zh-CN" altLang="en-US" sz="3200" dirty="0">
                <a:solidFill>
                  <a:schemeClr val="tx2">
                    <a:lumMod val="75000"/>
                    <a:lumOff val="25000"/>
                  </a:schemeClr>
                </a:solidFill>
                <a:latin typeface="汉仪宋韵朗黑W" panose="00020600040101010101" charset="-122"/>
                <a:ea typeface="汉仪宋韵朗黑W" panose="00020600040101010101" charset="-122"/>
              </a:rPr>
              <a:t>三、设计类型</a:t>
            </a:r>
          </a:p>
        </p:txBody>
      </p:sp>
      <p:sp>
        <p:nvSpPr>
          <p:cNvPr id="8" name="文本框 7"/>
          <p:cNvSpPr txBox="1"/>
          <p:nvPr/>
        </p:nvSpPr>
        <p:spPr>
          <a:xfrm>
            <a:off x="4861560" y="5267325"/>
            <a:ext cx="2621280" cy="583565"/>
          </a:xfrm>
          <a:prstGeom prst="rect">
            <a:avLst/>
          </a:prstGeom>
          <a:noFill/>
        </p:spPr>
        <p:txBody>
          <a:bodyPr wrap="none" rtlCol="0">
            <a:spAutoFit/>
          </a:bodyPr>
          <a:lstStyle/>
          <a:p>
            <a:pPr algn="l"/>
            <a:r>
              <a:rPr lang="zh-CN" altLang="en-US" sz="3200" dirty="0">
                <a:solidFill>
                  <a:schemeClr val="tx2">
                    <a:lumMod val="75000"/>
                    <a:lumOff val="25000"/>
                  </a:schemeClr>
                </a:solidFill>
                <a:latin typeface="汉仪宋韵朗黑W" panose="00020600040101010101" charset="-122"/>
                <a:ea typeface="汉仪宋韵朗黑W" panose="00020600040101010101" charset="-122"/>
              </a:rPr>
              <a:t>四、评价原则</a:t>
            </a:r>
          </a:p>
        </p:txBody>
      </p:sp>
      <p:sp>
        <p:nvSpPr>
          <p:cNvPr id="10" name="文本框 9"/>
          <p:cNvSpPr txBox="1"/>
          <p:nvPr/>
        </p:nvSpPr>
        <p:spPr>
          <a:xfrm>
            <a:off x="5232400" y="1372870"/>
            <a:ext cx="2272030" cy="768350"/>
          </a:xfrm>
          <a:prstGeom prst="rect">
            <a:avLst/>
          </a:prstGeom>
          <a:noFill/>
        </p:spPr>
        <p:txBody>
          <a:bodyPr wrap="square" rtlCol="0">
            <a:spAutoFit/>
          </a:bodyPr>
          <a:lstStyle/>
          <a:p>
            <a:r>
              <a:rPr lang="zh-CN" altLang="en-US" sz="4400" dirty="0">
                <a:solidFill>
                  <a:schemeClr val="tx2">
                    <a:lumMod val="75000"/>
                    <a:lumOff val="25000"/>
                  </a:schemeClr>
                </a:solidFill>
                <a:latin typeface="汉仪宋韵朗黑W" panose="00020600040101010101" charset="-122"/>
                <a:ea typeface="汉仪宋韵朗黑W" panose="00020600040101010101" charset="-122"/>
              </a:rPr>
              <a:t>目</a:t>
            </a:r>
            <a:r>
              <a:rPr lang="en-US" altLang="zh-CN" sz="4400" dirty="0">
                <a:solidFill>
                  <a:schemeClr val="tx2">
                    <a:lumMod val="75000"/>
                    <a:lumOff val="25000"/>
                  </a:schemeClr>
                </a:solidFill>
                <a:latin typeface="汉仪宋韵朗黑W" panose="00020600040101010101" charset="-122"/>
                <a:ea typeface="汉仪宋韵朗黑W" panose="00020600040101010101" charset="-122"/>
              </a:rPr>
              <a:t>  </a:t>
            </a:r>
            <a:r>
              <a:rPr lang="zh-CN" altLang="en-US" sz="4400" dirty="0">
                <a:solidFill>
                  <a:schemeClr val="tx2">
                    <a:lumMod val="75000"/>
                    <a:lumOff val="25000"/>
                  </a:schemeClr>
                </a:solidFill>
                <a:latin typeface="汉仪宋韵朗黑W" panose="00020600040101010101" charset="-122"/>
                <a:ea typeface="汉仪宋韵朗黑W" panose="00020600040101010101" charset="-122"/>
              </a:rPr>
              <a:t>录</a:t>
            </a:r>
          </a:p>
        </p:txBody>
      </p:sp>
      <p:sp>
        <p:nvSpPr>
          <p:cNvPr id="22" name="文本框 21"/>
          <p:cNvSpPr txBox="1"/>
          <p:nvPr/>
        </p:nvSpPr>
        <p:spPr>
          <a:xfrm>
            <a:off x="4861560" y="2817495"/>
            <a:ext cx="2468880" cy="645160"/>
          </a:xfrm>
          <a:prstGeom prst="rect">
            <a:avLst/>
          </a:prstGeom>
          <a:noFill/>
        </p:spPr>
        <p:txBody>
          <a:bodyPr wrap="none" rtlCol="0">
            <a:spAutoFit/>
          </a:bodyPr>
          <a:lstStyle/>
          <a:p>
            <a:pPr algn="l"/>
            <a:r>
              <a:rPr lang="zh-CN" altLang="en-US" sz="3600" dirty="0">
                <a:solidFill>
                  <a:schemeClr val="tx2">
                    <a:lumMod val="75000"/>
                    <a:lumOff val="25000"/>
                  </a:schemeClr>
                </a:solidFill>
                <a:latin typeface="汉仪宋韵朗黑W" panose="00020600040101010101" charset="-122"/>
                <a:ea typeface="汉仪宋韵朗黑W" panose="00020600040101010101" charset="-122"/>
              </a:rPr>
              <a:t>一、</a:t>
            </a:r>
            <a:r>
              <a:rPr lang="zh-CN" altLang="en-US" sz="3600" dirty="0">
                <a:solidFill>
                  <a:schemeClr val="tx2">
                    <a:lumMod val="75000"/>
                    <a:lumOff val="25000"/>
                  </a:schemeClr>
                </a:solidFill>
                <a:latin typeface="汉仪宋韵朗黑W" panose="00020600040101010101" charset="-122"/>
                <a:ea typeface="汉仪宋韵朗黑W" panose="00020600040101010101" charset="-122"/>
                <a:sym typeface="+mn-ea"/>
              </a:rPr>
              <a:t>重要性</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5" grpId="1"/>
      <p:bldP spid="8" grpId="1"/>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65595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56578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3.</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制作型</a:t>
            </a:r>
          </a:p>
        </p:txBody>
      </p:sp>
      <p:sp>
        <p:nvSpPr>
          <p:cNvPr id="54" name="矩形: 圆角 53"/>
          <p:cNvSpPr/>
          <p:nvPr>
            <p:custDataLst>
              <p:tags r:id="rId4"/>
            </p:custDataLst>
          </p:nvPr>
        </p:nvSpPr>
        <p:spPr>
          <a:xfrm>
            <a:off x="1316355" y="1828165"/>
            <a:ext cx="9260205" cy="4365625"/>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1755140" y="2094865"/>
            <a:ext cx="8489950" cy="4431665"/>
          </a:xfrm>
          <a:prstGeom prst="rect">
            <a:avLst/>
          </a:prstGeom>
        </p:spPr>
        <p:txBody>
          <a:bodyPr wrap="square">
            <a:noAutofit/>
            <a:extLst>
              <a:ext uri="{4A0BC546-FE56-4ADE-93B0-CB8AF2F6F144}">
                <wpsdc:textFrameExt xmlns:wpsdc="http://www.wps.cn/officeDocument/2022/drawingmlCustomData" xmlns="" type="text"/>
              </a:ext>
            </a:extLst>
          </a:bodyPr>
          <a:lstStyle/>
          <a:p>
            <a:r>
              <a:rPr lang="en-US" altLang="zh-CN" sz="28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制作型实践活动就是让学生及动手又动脑，手和脑互相促进，操作促思维，思维引操作，让学生在制作过程中完成对数学知识的理解和运用。</a:t>
            </a:r>
          </a:p>
          <a:p>
            <a:r>
              <a:rPr lang="en-US" altLang="zh-CN" sz="20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比如在学习了《年、月、日》后，让学生做一个家庭年历，并可标上家庭成员的生日、重要节日等；在学习完《锐角、直角、钝角》后，可设计让学生用木条和钉子制作一个活动角并向家人展示什么时候是锐角、直角、钝角的活动；在学习完五年级下册《物体的表面积》后，可以设计让学生制作一个纸盒，测量出它的长、宽、高，并算出它的表面积；在学习了五年级上册的《图形的平移、旋转、轴对称》后，可以让学生根据所学知识设计并制作漂亮的花边。</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6"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7"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501650"/>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411480"/>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3.</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制作型</a:t>
            </a:r>
          </a:p>
        </p:txBody>
      </p:sp>
      <p:pic>
        <p:nvPicPr>
          <p:cNvPr id="8" name="图片 7" descr="平移1"/>
          <p:cNvPicPr>
            <a:picLocks noChangeAspect="1"/>
          </p:cNvPicPr>
          <p:nvPr/>
        </p:nvPicPr>
        <p:blipFill>
          <a:blip r:embed="rId8" cstate="print"/>
          <a:stretch>
            <a:fillRect/>
          </a:stretch>
        </p:blipFill>
        <p:spPr>
          <a:xfrm rot="10800000">
            <a:off x="4420235" y="4040505"/>
            <a:ext cx="3398520" cy="2424430"/>
          </a:xfrm>
          <a:prstGeom prst="rect">
            <a:avLst/>
          </a:prstGeom>
        </p:spPr>
      </p:pic>
      <p:pic>
        <p:nvPicPr>
          <p:cNvPr id="10" name="图片 9" descr="平移"/>
          <p:cNvPicPr>
            <a:picLocks noChangeAspect="1"/>
          </p:cNvPicPr>
          <p:nvPr/>
        </p:nvPicPr>
        <p:blipFill>
          <a:blip r:embed="rId9" cstate="print"/>
          <a:srcRect t="5656"/>
          <a:stretch>
            <a:fillRect/>
          </a:stretch>
        </p:blipFill>
        <p:spPr>
          <a:xfrm rot="16200000">
            <a:off x="8789670" y="3515360"/>
            <a:ext cx="2424430" cy="3474085"/>
          </a:xfrm>
          <a:prstGeom prst="rect">
            <a:avLst/>
          </a:prstGeom>
        </p:spPr>
      </p:pic>
      <p:pic>
        <p:nvPicPr>
          <p:cNvPr id="12" name="图片 11" descr="轴对称1"/>
          <p:cNvPicPr>
            <a:picLocks noChangeAspect="1"/>
          </p:cNvPicPr>
          <p:nvPr/>
        </p:nvPicPr>
        <p:blipFill>
          <a:blip r:embed="rId10" cstate="print"/>
          <a:stretch>
            <a:fillRect/>
          </a:stretch>
        </p:blipFill>
        <p:spPr>
          <a:xfrm rot="10800000">
            <a:off x="497205" y="4039870"/>
            <a:ext cx="3602990" cy="2425065"/>
          </a:xfrm>
          <a:prstGeom prst="rect">
            <a:avLst/>
          </a:prstGeom>
        </p:spPr>
      </p:pic>
      <p:pic>
        <p:nvPicPr>
          <p:cNvPr id="13" name="图片 12" descr="角"/>
          <p:cNvPicPr>
            <a:picLocks noChangeAspect="1"/>
          </p:cNvPicPr>
          <p:nvPr/>
        </p:nvPicPr>
        <p:blipFill>
          <a:blip r:embed="rId11" cstate="print"/>
          <a:srcRect l="18544"/>
          <a:stretch>
            <a:fillRect/>
          </a:stretch>
        </p:blipFill>
        <p:spPr>
          <a:xfrm rot="10800000">
            <a:off x="2170184" y="1632282"/>
            <a:ext cx="2646680" cy="2155825"/>
          </a:xfrm>
          <a:prstGeom prst="rect">
            <a:avLst/>
          </a:prstGeom>
        </p:spPr>
      </p:pic>
      <p:pic>
        <p:nvPicPr>
          <p:cNvPr id="14" name="图片 13" descr="长方体正方体"/>
          <p:cNvPicPr>
            <a:picLocks noChangeAspect="1"/>
          </p:cNvPicPr>
          <p:nvPr/>
        </p:nvPicPr>
        <p:blipFill>
          <a:blip r:embed="rId12" cstate="print"/>
          <a:stretch>
            <a:fillRect/>
          </a:stretch>
        </p:blipFill>
        <p:spPr>
          <a:xfrm rot="10800000">
            <a:off x="6399189" y="1496372"/>
            <a:ext cx="3322955" cy="239204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7"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8"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65595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56578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4.</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调查型</a:t>
            </a:r>
          </a:p>
        </p:txBody>
      </p:sp>
      <p:sp>
        <p:nvSpPr>
          <p:cNvPr id="54" name="矩形: 圆角 53"/>
          <p:cNvSpPr/>
          <p:nvPr>
            <p:custDataLst>
              <p:tags r:id="rId4"/>
            </p:custDataLst>
          </p:nvPr>
        </p:nvSpPr>
        <p:spPr>
          <a:xfrm>
            <a:off x="1316355" y="1828165"/>
            <a:ext cx="9260205" cy="4365625"/>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4" name="文本框 23"/>
          <p:cNvSpPr txBox="1"/>
          <p:nvPr/>
        </p:nvSpPr>
        <p:spPr>
          <a:xfrm>
            <a:off x="1755140" y="2094865"/>
            <a:ext cx="8489950" cy="4431665"/>
          </a:xfrm>
          <a:prstGeom prst="rect">
            <a:avLst/>
          </a:prstGeom>
        </p:spPr>
        <p:txBody>
          <a:bodyPr wrap="square">
            <a:noAutofit/>
            <a:extLst>
              <a:ext uri="{4A0BC546-FE56-4ADE-93B0-CB8AF2F6F144}">
                <wpsdc:textFrameExt xmlns:wpsdc="http://www.wps.cn/officeDocument/2022/drawingmlCustomData" xmlns="" type="text"/>
              </a:ext>
            </a:extLst>
          </a:bodyPr>
          <a:lstStyle/>
          <a:p>
            <a:r>
              <a:rPr lang="en-US" altLang="zh-CN" sz="28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数学来源于生活，生活中处处有数学问题，教师应创设条件，让学生走出教室、走向广阔的社会。</a:t>
            </a:r>
          </a:p>
          <a:p>
            <a:r>
              <a:rPr lang="en-US" altLang="zh-CN" sz="2000">
                <a:latin typeface="Arial" panose="020B0604020202020204" pitchFamily="34" charset="0"/>
                <a:ea typeface="微软雅黑" panose="020B0503020204020204" charset="-122"/>
              </a:rPr>
              <a:t>       </a:t>
            </a:r>
            <a:r>
              <a:rPr lang="zh-CN" altLang="en-US" sz="2000">
                <a:latin typeface="Arial" panose="020B0604020202020204" pitchFamily="34" charset="0"/>
                <a:ea typeface="微软雅黑" panose="020B0503020204020204" charset="-122"/>
              </a:rPr>
              <a:t>小学数学中基本上每个学年都学习了统计的知识，我们可以利用学生掌握的这方面知识设计实践作业。如二年级上册学习了表内乘法后设计了一个实践活动《赶场》，可以让学生和家长一起，去亲身体验，了解并记录活动中和所学知识的联系；二年级下册学习了《时、分、秒》后，调查家人一天各个时间的活动，了解各个活动所用的时间，对家人的辛劳有一定的认识。</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6"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7"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34110" y="565785"/>
            <a:ext cx="1605280" cy="521970"/>
          </a:xfrm>
          <a:prstGeom prst="rect">
            <a:avLst/>
          </a:prstGeom>
          <a:noFill/>
        </p:spPr>
        <p:txBody>
          <a:bodyPr wrap="none" rtlCol="0">
            <a:spAutoFit/>
          </a:bodyPr>
          <a:lstStyle/>
          <a:p>
            <a:r>
              <a:rPr lang="zh-CN" altLang="en-US" sz="2800" dirty="0">
                <a:solidFill>
                  <a:schemeClr val="tx2">
                    <a:lumMod val="75000"/>
                    <a:lumOff val="25000"/>
                  </a:schemeClr>
                </a:solidFill>
                <a:latin typeface="汉仪宋韵朗黑W" panose="00020600040101010101" charset="-122"/>
                <a:ea typeface="汉仪宋韵朗黑W" panose="00020600040101010101" charset="-122"/>
              </a:rPr>
              <a:t>设计类型</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顶角 1"/>
          <p:cNvSpPr/>
          <p:nvPr>
            <p:custDataLst>
              <p:tags r:id="rId2"/>
            </p:custDataLst>
          </p:nvPr>
        </p:nvSpPr>
        <p:spPr>
          <a:xfrm>
            <a:off x="5152390" y="655955"/>
            <a:ext cx="2660650" cy="81597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sp>
        <p:nvSpPr>
          <p:cNvPr id="23" name="文本框 22"/>
          <p:cNvSpPr txBox="1"/>
          <p:nvPr>
            <p:custDataLst>
              <p:tags r:id="rId3"/>
            </p:custDataLst>
          </p:nvPr>
        </p:nvSpPr>
        <p:spPr>
          <a:xfrm>
            <a:off x="5424170" y="565785"/>
            <a:ext cx="2117725" cy="829945"/>
          </a:xfrm>
          <a:prstGeom prst="rect">
            <a:avLst/>
          </a:prstGeom>
          <a:noFill/>
        </p:spPr>
        <p:txBody>
          <a:bodyPr wrap="square">
            <a:spAutoFit/>
          </a:bodyPr>
          <a:lstStyle/>
          <a:p>
            <a:pPr algn="ctr">
              <a:lnSpc>
                <a:spcPct val="150000"/>
              </a:lnSpc>
            </a:pPr>
            <a:r>
              <a:rPr lang="en-US" altLang="zh-CN"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4.</a:t>
            </a:r>
            <a:r>
              <a:rPr lang="zh-CN" altLang="en-US" sz="3200" dirty="0">
                <a:solidFill>
                  <a:schemeClr val="bg1"/>
                </a:solidFill>
                <a:latin typeface="汉仪旗黑-60S" panose="00020600040101010101" pitchFamily="18" charset="-122"/>
                <a:ea typeface="汉仪旗黑-60S" panose="00020600040101010101" pitchFamily="18" charset="-122"/>
                <a:sym typeface="汉仪旗黑-60S" panose="00020600040101010101" pitchFamily="18" charset="-122"/>
              </a:rPr>
              <a:t>调查型</a:t>
            </a:r>
          </a:p>
        </p:txBody>
      </p:sp>
      <p:pic>
        <p:nvPicPr>
          <p:cNvPr id="8" name="图片 7" descr="时间1"/>
          <p:cNvPicPr>
            <a:picLocks noChangeAspect="1"/>
          </p:cNvPicPr>
          <p:nvPr/>
        </p:nvPicPr>
        <p:blipFill>
          <a:blip r:embed="rId8" cstate="print"/>
          <a:stretch>
            <a:fillRect/>
          </a:stretch>
        </p:blipFill>
        <p:spPr>
          <a:xfrm rot="10800000">
            <a:off x="8166317" y="2826982"/>
            <a:ext cx="3330575" cy="2390775"/>
          </a:xfrm>
          <a:prstGeom prst="rect">
            <a:avLst/>
          </a:prstGeom>
        </p:spPr>
      </p:pic>
      <p:pic>
        <p:nvPicPr>
          <p:cNvPr id="10" name="图片 9" descr="赶场2"/>
          <p:cNvPicPr>
            <a:picLocks noChangeAspect="1"/>
          </p:cNvPicPr>
          <p:nvPr/>
        </p:nvPicPr>
        <p:blipFill>
          <a:blip r:embed="rId9" cstate="print"/>
          <a:stretch>
            <a:fillRect/>
          </a:stretch>
        </p:blipFill>
        <p:spPr>
          <a:xfrm rot="16200000">
            <a:off x="350090" y="2909394"/>
            <a:ext cx="3712172" cy="2629893"/>
          </a:xfrm>
          <a:prstGeom prst="rect">
            <a:avLst/>
          </a:prstGeom>
        </p:spPr>
      </p:pic>
      <p:pic>
        <p:nvPicPr>
          <p:cNvPr id="12" name="图片 11" descr="赶场1"/>
          <p:cNvPicPr>
            <a:picLocks noChangeAspect="1"/>
          </p:cNvPicPr>
          <p:nvPr/>
        </p:nvPicPr>
        <p:blipFill>
          <a:blip r:embed="rId10" cstate="print"/>
          <a:stretch>
            <a:fillRect/>
          </a:stretch>
        </p:blipFill>
        <p:spPr>
          <a:xfrm rot="16200000">
            <a:off x="3431702" y="2941527"/>
            <a:ext cx="3717749" cy="2602590"/>
          </a:xfrm>
          <a:prstGeom prst="rect">
            <a:avLst/>
          </a:prstGeom>
        </p:spPr>
      </p:pic>
      <p:sp>
        <p:nvSpPr>
          <p:cNvPr id="24" name="圆角矩形 23"/>
          <p:cNvSpPr/>
          <p:nvPr/>
        </p:nvSpPr>
        <p:spPr>
          <a:xfrm>
            <a:off x="2661313" y="1828800"/>
            <a:ext cx="2142699" cy="450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8707272" y="2156346"/>
            <a:ext cx="2006221" cy="479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9021169" y="2224586"/>
            <a:ext cx="1596789" cy="400110"/>
          </a:xfrm>
          <a:prstGeom prst="rect">
            <a:avLst/>
          </a:prstGeom>
          <a:noFill/>
        </p:spPr>
        <p:txBody>
          <a:bodyPr wrap="square" rtlCol="0">
            <a:spAutoFit/>
          </a:bodyPr>
          <a:lstStyle/>
          <a:p>
            <a:r>
              <a:rPr lang="zh-CN" altLang="en-US" sz="2000" dirty="0" smtClean="0">
                <a:solidFill>
                  <a:schemeClr val="bg2"/>
                </a:solidFill>
              </a:rPr>
              <a:t>一天的活动</a:t>
            </a:r>
            <a:endParaRPr lang="zh-CN" altLang="en-US" sz="2000" dirty="0">
              <a:solidFill>
                <a:schemeClr val="bg2"/>
              </a:solidFill>
            </a:endParaRPr>
          </a:p>
        </p:txBody>
      </p:sp>
      <p:sp>
        <p:nvSpPr>
          <p:cNvPr id="33" name="TextBox 32"/>
          <p:cNvSpPr txBox="1"/>
          <p:nvPr/>
        </p:nvSpPr>
        <p:spPr>
          <a:xfrm>
            <a:off x="3452884" y="1858371"/>
            <a:ext cx="1107742" cy="400110"/>
          </a:xfrm>
          <a:prstGeom prst="rect">
            <a:avLst/>
          </a:prstGeom>
          <a:noFill/>
        </p:spPr>
        <p:txBody>
          <a:bodyPr wrap="square" rtlCol="0">
            <a:spAutoFit/>
          </a:bodyPr>
          <a:lstStyle/>
          <a:p>
            <a:r>
              <a:rPr lang="zh-CN" altLang="en-US" sz="2000" dirty="0" smtClean="0">
                <a:solidFill>
                  <a:schemeClr val="bg2"/>
                </a:solidFill>
              </a:rPr>
              <a:t>赶场</a:t>
            </a:r>
            <a:endParaRPr lang="zh-CN" altLang="en-US" sz="2000" dirty="0">
              <a:solidFill>
                <a:schemeClr val="bg2"/>
              </a:solidFill>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15"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16"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rot="16200000">
            <a:off x="3989705" y="625475"/>
            <a:ext cx="4518660" cy="6613525"/>
            <a:chOff x="948321" y="3070170"/>
            <a:chExt cx="3264062" cy="6670719"/>
          </a:xfrm>
        </p:grpSpPr>
        <p:sp>
          <p:nvSpPr>
            <p:cNvPr id="61" name="矩形: 圆角 60"/>
            <p:cNvSpPr/>
            <p:nvPr>
              <p:custDataLst>
                <p:tags r:id="rId11"/>
              </p:custDataLst>
            </p:nvPr>
          </p:nvSpPr>
          <p:spPr>
            <a:xfrm>
              <a:off x="948321" y="3556325"/>
              <a:ext cx="3249771" cy="6184564"/>
            </a:xfrm>
            <a:prstGeom prst="roundRect">
              <a:avLst>
                <a:gd name="adj" fmla="val 0"/>
              </a:avLst>
            </a:prstGeom>
            <a:gradFill flip="none" rotWithShape="1">
              <a:gsLst>
                <a:gs pos="99000">
                  <a:srgbClr val="FFF0CD">
                    <a:alpha val="0"/>
                  </a:srgbClr>
                </a:gs>
                <a:gs pos="0">
                  <a:srgbClr val="FFF0CD"/>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62" name="矩形: 圆顶角 61"/>
            <p:cNvSpPr/>
            <p:nvPr>
              <p:custDataLst>
                <p:tags r:id="rId12"/>
              </p:custDataLst>
            </p:nvPr>
          </p:nvSpPr>
          <p:spPr>
            <a:xfrm>
              <a:off x="948322" y="3070170"/>
              <a:ext cx="3264061" cy="719865"/>
            </a:xfrm>
            <a:prstGeom prst="round2SameRect">
              <a:avLst/>
            </a:pr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50S" panose="00020600040101010101" pitchFamily="18" charset="-122"/>
                <a:ea typeface="汉仪旗黑-50S" panose="00020600040101010101" pitchFamily="18" charset="-122"/>
              </a:endParaRPr>
            </a:p>
          </p:txBody>
        </p:sp>
      </p:grpSp>
      <p:grpSp>
        <p:nvGrpSpPr>
          <p:cNvPr id="16" name="组合 15"/>
          <p:cNvGrpSpPr/>
          <p:nvPr/>
        </p:nvGrpSpPr>
        <p:grpSpPr>
          <a:xfrm>
            <a:off x="4030652" y="2044553"/>
            <a:ext cx="6586960" cy="646430"/>
            <a:chOff x="2149782" y="1636544"/>
            <a:chExt cx="6586960" cy="646430"/>
          </a:xfrm>
        </p:grpSpPr>
        <p:grpSp>
          <p:nvGrpSpPr>
            <p:cNvPr id="64" name="组合 63"/>
            <p:cNvGrpSpPr/>
            <p:nvPr/>
          </p:nvGrpSpPr>
          <p:grpSpPr>
            <a:xfrm>
              <a:off x="2149782" y="1636544"/>
              <a:ext cx="623235" cy="646430"/>
              <a:chOff x="1115313" y="4332757"/>
              <a:chExt cx="623235" cy="646430"/>
            </a:xfrm>
          </p:grpSpPr>
          <p:sp>
            <p:nvSpPr>
              <p:cNvPr id="65" name="图形2"/>
              <p:cNvSpPr/>
              <p:nvPr>
                <p:custDataLst>
                  <p:tags r:id="rId9"/>
                </p:custDataLst>
              </p:nvPr>
            </p:nvSpPr>
            <p:spPr bwMode="auto">
              <a:xfrm flipH="1">
                <a:off x="1115313" y="4332757"/>
                <a:ext cx="608965" cy="646430"/>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ysClr val="windowText" lastClr="000000"/>
                  </a:solidFill>
                  <a:latin typeface="汉仪旗黑-50S" panose="00020600040101010101" pitchFamily="18" charset="-122"/>
                  <a:ea typeface="汉仪旗黑-50S" panose="00020600040101010101" pitchFamily="18" charset="-122"/>
                </a:endParaRPr>
              </a:p>
            </p:txBody>
          </p:sp>
          <p:sp>
            <p:nvSpPr>
              <p:cNvPr id="66" name="文本框 65"/>
              <p:cNvSpPr txBox="1"/>
              <p:nvPr>
                <p:custDataLst>
                  <p:tags r:id="rId10"/>
                </p:custDataLst>
              </p:nvPr>
            </p:nvSpPr>
            <p:spPr>
              <a:xfrm>
                <a:off x="1163981" y="4425785"/>
                <a:ext cx="574567"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ysClr val="windowText" lastClr="000000"/>
                    </a:solidFill>
                    <a:effectLst/>
                    <a:uLnTx/>
                    <a:uFillTx/>
                    <a:latin typeface="汉仪旗黑-60S" panose="00020600040101010101" pitchFamily="18" charset="-122"/>
                    <a:ea typeface="汉仪旗黑-60S" panose="00020600040101010101" pitchFamily="18" charset="-122"/>
                    <a:cs typeface="+mn-ea"/>
                    <a:sym typeface="汉仪旗黑-60S" panose="00020600040101010101" pitchFamily="18" charset="-122"/>
                  </a:rPr>
                  <a:t>01</a:t>
                </a:r>
              </a:p>
            </p:txBody>
          </p:sp>
        </p:grpSp>
        <p:sp>
          <p:nvSpPr>
            <p:cNvPr id="140" name="文本框 139"/>
            <p:cNvSpPr txBox="1"/>
            <p:nvPr>
              <p:custDataLst>
                <p:tags r:id="rId8"/>
              </p:custDataLst>
            </p:nvPr>
          </p:nvSpPr>
          <p:spPr>
            <a:xfrm>
              <a:off x="3026953" y="1687132"/>
              <a:ext cx="5709789" cy="521970"/>
            </a:xfrm>
            <a:prstGeom prst="rect">
              <a:avLst/>
            </a:prstGeom>
            <a:noFill/>
          </p:spPr>
          <p:txBody>
            <a:bodyPr wrap="square">
              <a:spAutoFit/>
            </a:bodyPr>
            <a:lstStyle/>
            <a:p>
              <a:r>
                <a:rPr lang="zh-CN" altLang="en-US" sz="2800" dirty="0">
                  <a:latin typeface="汉仪旗黑-50S" panose="00020600040101010101" pitchFamily="18" charset="-122"/>
                  <a:ea typeface="汉仪旗黑-50S" panose="00020600040101010101" pitchFamily="18" charset="-122"/>
                  <a:sym typeface="汉仪旗黑-50S" panose="00020600040101010101" pitchFamily="18" charset="-122"/>
                </a:rPr>
                <a:t>开放性原则</a:t>
              </a:r>
            </a:p>
          </p:txBody>
        </p:sp>
      </p:grpSp>
      <p:sp>
        <p:nvSpPr>
          <p:cNvPr id="6" name="图形2"/>
          <p:cNvSpPr/>
          <p:nvPr>
            <p:custDataLst>
              <p:tags r:id="rId2"/>
            </p:custDataLst>
          </p:nvPr>
        </p:nvSpPr>
        <p:spPr bwMode="auto">
          <a:xfrm flipH="1">
            <a:off x="3990012" y="3456793"/>
            <a:ext cx="608965" cy="646430"/>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ysClr val="windowText" lastClr="000000"/>
              </a:solidFill>
              <a:latin typeface="汉仪旗黑-50S" panose="00020600040101010101" pitchFamily="18" charset="-122"/>
              <a:ea typeface="汉仪旗黑-50S" panose="00020600040101010101" pitchFamily="18" charset="-122"/>
            </a:endParaRPr>
          </a:p>
        </p:txBody>
      </p:sp>
      <p:sp>
        <p:nvSpPr>
          <p:cNvPr id="8" name="文本框 7"/>
          <p:cNvSpPr txBox="1"/>
          <p:nvPr>
            <p:custDataLst>
              <p:tags r:id="rId3"/>
            </p:custDataLst>
          </p:nvPr>
        </p:nvSpPr>
        <p:spPr>
          <a:xfrm>
            <a:off x="4057730" y="3550456"/>
            <a:ext cx="568861"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ysClr val="windowText" lastClr="000000"/>
                </a:solidFill>
                <a:effectLst/>
                <a:uLnTx/>
                <a:uFillTx/>
                <a:latin typeface="汉仪旗黑-60S" panose="00020600040101010101" pitchFamily="18" charset="-122"/>
                <a:ea typeface="汉仪旗黑-60S" panose="00020600040101010101" pitchFamily="18" charset="-122"/>
                <a:cs typeface="+mn-ea"/>
                <a:sym typeface="汉仪旗黑-60S" panose="00020600040101010101" pitchFamily="18" charset="-122"/>
              </a:rPr>
              <a:t>01</a:t>
            </a:r>
          </a:p>
        </p:txBody>
      </p:sp>
      <p:sp>
        <p:nvSpPr>
          <p:cNvPr id="10" name="图形2"/>
          <p:cNvSpPr/>
          <p:nvPr>
            <p:custDataLst>
              <p:tags r:id="rId4"/>
            </p:custDataLst>
          </p:nvPr>
        </p:nvSpPr>
        <p:spPr bwMode="auto">
          <a:xfrm flipH="1">
            <a:off x="4028112" y="4963013"/>
            <a:ext cx="608965" cy="646430"/>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FDAE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ysClr val="windowText" lastClr="000000"/>
              </a:solidFill>
              <a:latin typeface="汉仪旗黑-50S" panose="00020600040101010101" pitchFamily="18" charset="-122"/>
              <a:ea typeface="汉仪旗黑-50S" panose="00020600040101010101" pitchFamily="18" charset="-122"/>
            </a:endParaRPr>
          </a:p>
        </p:txBody>
      </p:sp>
      <p:sp>
        <p:nvSpPr>
          <p:cNvPr id="12" name="文本框 11"/>
          <p:cNvSpPr txBox="1"/>
          <p:nvPr>
            <p:custDataLst>
              <p:tags r:id="rId5"/>
            </p:custDataLst>
          </p:nvPr>
        </p:nvSpPr>
        <p:spPr>
          <a:xfrm>
            <a:off x="4057730" y="5056041"/>
            <a:ext cx="609804"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ysClr val="windowText" lastClr="000000"/>
                </a:solidFill>
                <a:effectLst/>
                <a:uLnTx/>
                <a:uFillTx/>
                <a:latin typeface="汉仪旗黑-60S" panose="00020600040101010101" pitchFamily="18" charset="-122"/>
                <a:ea typeface="汉仪旗黑-60S" panose="00020600040101010101" pitchFamily="18" charset="-122"/>
                <a:cs typeface="+mn-ea"/>
                <a:sym typeface="汉仪旗黑-60S" panose="00020600040101010101" pitchFamily="18" charset="-122"/>
              </a:rPr>
              <a:t>01</a:t>
            </a:r>
          </a:p>
        </p:txBody>
      </p:sp>
      <p:sp>
        <p:nvSpPr>
          <p:cNvPr id="13" name="文本框 12"/>
          <p:cNvSpPr txBox="1"/>
          <p:nvPr/>
        </p:nvSpPr>
        <p:spPr>
          <a:xfrm>
            <a:off x="3010535" y="2418080"/>
            <a:ext cx="469265" cy="2895600"/>
          </a:xfrm>
          <a:prstGeom prst="rect">
            <a:avLst/>
          </a:prstGeom>
        </p:spPr>
        <p:txBody>
          <a:bodyPr>
            <a:noAutofit/>
            <a:extLst>
              <a:ext uri="{4A0BC546-FE56-4ADE-93B0-CB8AF2F6F144}">
                <wpsdc:textFrameExt xmlns:wpsdc="http://www.wps.cn/officeDocument/2022/drawingmlCustomData" xmlns="" type="text"/>
              </a:ext>
            </a:extLst>
          </a:bodyPr>
          <a:lstStyle/>
          <a:p>
            <a:pPr algn="l"/>
            <a:r>
              <a:rPr lang="zh-CN" altLang="en-US" sz="3600">
                <a:solidFill>
                  <a:schemeClr val="bg1"/>
                </a:solidFill>
                <a:latin typeface="Arial" panose="020B0604020202020204" pitchFamily="34" charset="0"/>
                <a:ea typeface="微软雅黑" panose="020B0503020204020204" charset="-122"/>
              </a:rPr>
              <a:t>评价原则</a:t>
            </a:r>
          </a:p>
        </p:txBody>
      </p:sp>
      <p:sp>
        <p:nvSpPr>
          <p:cNvPr id="14" name="文本框 13"/>
          <p:cNvSpPr txBox="1"/>
          <p:nvPr>
            <p:custDataLst>
              <p:tags r:id="rId6"/>
            </p:custDataLst>
          </p:nvPr>
        </p:nvSpPr>
        <p:spPr>
          <a:xfrm>
            <a:off x="4866548" y="3591201"/>
            <a:ext cx="5709789" cy="521970"/>
          </a:xfrm>
          <a:prstGeom prst="rect">
            <a:avLst/>
          </a:prstGeom>
          <a:noFill/>
        </p:spPr>
        <p:txBody>
          <a:bodyPr wrap="square">
            <a:spAutoFit/>
          </a:bodyPr>
          <a:lstStyle/>
          <a:p>
            <a:r>
              <a:rPr lang="zh-CN" altLang="en-US" sz="2800" dirty="0">
                <a:latin typeface="汉仪旗黑-50S" panose="00020600040101010101" pitchFamily="18" charset="-122"/>
                <a:ea typeface="汉仪旗黑-50S" panose="00020600040101010101" pitchFamily="18" charset="-122"/>
                <a:sym typeface="汉仪旗黑-50S" panose="00020600040101010101" pitchFamily="18" charset="-122"/>
              </a:rPr>
              <a:t>个性化原则</a:t>
            </a:r>
          </a:p>
        </p:txBody>
      </p:sp>
      <p:sp>
        <p:nvSpPr>
          <p:cNvPr id="18" name="文本框 17"/>
          <p:cNvSpPr txBox="1"/>
          <p:nvPr>
            <p:custDataLst>
              <p:tags r:id="rId7"/>
            </p:custDataLst>
          </p:nvPr>
        </p:nvSpPr>
        <p:spPr>
          <a:xfrm>
            <a:off x="4907823" y="5087896"/>
            <a:ext cx="5709789" cy="521970"/>
          </a:xfrm>
          <a:prstGeom prst="rect">
            <a:avLst/>
          </a:prstGeom>
          <a:noFill/>
        </p:spPr>
        <p:txBody>
          <a:bodyPr wrap="square">
            <a:spAutoFit/>
          </a:bodyPr>
          <a:lstStyle/>
          <a:p>
            <a:r>
              <a:rPr lang="zh-CN" altLang="en-US" sz="2800" dirty="0">
                <a:latin typeface="汉仪旗黑-50S" panose="00020600040101010101" pitchFamily="18" charset="-122"/>
                <a:ea typeface="汉仪旗黑-50S" panose="00020600040101010101" pitchFamily="18" charset="-122"/>
                <a:sym typeface="汉仪旗黑-50S" panose="00020600040101010101" pitchFamily="18" charset="-122"/>
              </a:rPr>
              <a:t>鼓励性原则</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5"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97280" y="594995"/>
            <a:ext cx="1605280" cy="953135"/>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rPr>
              <a:t>评价原则</a:t>
            </a:r>
          </a:p>
          <a:p>
            <a:pPr algn="l"/>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448300" y="484505"/>
            <a:ext cx="2315210" cy="521970"/>
          </a:xfrm>
          <a:prstGeom prst="rect">
            <a:avLst/>
          </a:prstGeom>
          <a:noFill/>
        </p:spPr>
        <p:txBody>
          <a:bodyPr wrap="square" rtlCol="0">
            <a:spAutoFit/>
          </a:bodyPr>
          <a:lstStyle/>
          <a:p>
            <a:pPr algn="ctr"/>
            <a:r>
              <a:rPr lang="en-US" altLang="zh-CN" sz="2800">
                <a:solidFill>
                  <a:schemeClr val="tx2">
                    <a:lumMod val="75000"/>
                    <a:lumOff val="25000"/>
                  </a:schemeClr>
                </a:solidFill>
                <a:latin typeface="汉仪宋韵朗黑W" panose="00020600040101010101" charset="-122"/>
                <a:ea typeface="汉仪宋韵朗黑W" panose="00020600040101010101" charset="-122"/>
                <a:sym typeface="+mn-ea"/>
              </a:rPr>
              <a:t>1.</a:t>
            </a:r>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开放性原则</a:t>
            </a:r>
          </a:p>
        </p:txBody>
      </p:sp>
      <p:sp>
        <p:nvSpPr>
          <p:cNvPr id="12" name="任意多边形 11"/>
          <p:cNvSpPr/>
          <p:nvPr/>
        </p:nvSpPr>
        <p:spPr>
          <a:xfrm>
            <a:off x="3926205" y="1985010"/>
            <a:ext cx="7475855" cy="323786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290" h="3564">
                <a:moveTo>
                  <a:pt x="551" y="594"/>
                </a:moveTo>
                <a:cubicBezTo>
                  <a:pt x="541" y="261"/>
                  <a:pt x="846" y="-8"/>
                  <a:pt x="1145" y="0"/>
                </a:cubicBezTo>
                <a:lnTo>
                  <a:pt x="10696" y="0"/>
                </a:lnTo>
                <a:cubicBezTo>
                  <a:pt x="11029" y="-10"/>
                  <a:pt x="11298" y="295"/>
                  <a:pt x="11290" y="594"/>
                </a:cubicBezTo>
                <a:lnTo>
                  <a:pt x="11290" y="2969"/>
                </a:lnTo>
                <a:cubicBezTo>
                  <a:pt x="11300" y="3302"/>
                  <a:pt x="10995" y="3571"/>
                  <a:pt x="10696" y="3563"/>
                </a:cubicBezTo>
                <a:lnTo>
                  <a:pt x="1145" y="3563"/>
                </a:lnTo>
                <a:cubicBezTo>
                  <a:pt x="812" y="3573"/>
                  <a:pt x="543" y="3268"/>
                  <a:pt x="551" y="2969"/>
                </a:cubicBezTo>
                <a:lnTo>
                  <a:pt x="551" y="2124"/>
                </a:lnTo>
                <a:lnTo>
                  <a:pt x="0" y="1782"/>
                </a:lnTo>
                <a:lnTo>
                  <a:pt x="551" y="1439"/>
                </a:lnTo>
                <a:lnTo>
                  <a:pt x="551" y="594"/>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文本框 13"/>
          <p:cNvSpPr txBox="1"/>
          <p:nvPr/>
        </p:nvSpPr>
        <p:spPr>
          <a:xfrm>
            <a:off x="5041900" y="2464435"/>
            <a:ext cx="5960745" cy="2541905"/>
          </a:xfrm>
          <a:prstGeom prst="rect">
            <a:avLst/>
          </a:prstGeom>
          <a:noFill/>
        </p:spPr>
        <p:txBody>
          <a:bodyPr wrap="square" rtlCol="0">
            <a:noAutofit/>
          </a:bodyPr>
          <a:lstStyle/>
          <a:p>
            <a:pPr algn="l"/>
            <a:r>
              <a:rPr lang="en-US" altLang="zh-CN" sz="2800" dirty="0">
                <a:solidFill>
                  <a:schemeClr val="bg1"/>
                </a:solidFill>
                <a:latin typeface="汉仪宋韵朗黑W" panose="00020600040101010101" charset="-122"/>
                <a:ea typeface="汉仪宋韵朗黑W" panose="00020600040101010101" charset="-122"/>
                <a:sym typeface="+mn-ea"/>
              </a:rPr>
              <a:t>    </a:t>
            </a:r>
            <a:r>
              <a:rPr lang="zh-CN" altLang="en-US" sz="2400" dirty="0">
                <a:solidFill>
                  <a:schemeClr val="bg1"/>
                </a:solidFill>
                <a:latin typeface="汉仪宋韵朗黑W" panose="00020600040101010101" charset="-122"/>
                <a:ea typeface="汉仪宋韵朗黑W" panose="00020600040101010101" charset="-122"/>
                <a:sym typeface="+mn-ea"/>
              </a:rPr>
              <a:t>堂中规定的是统一</a:t>
            </a:r>
            <a:r>
              <a:rPr lang="zh-CN" altLang="en-US" sz="2400" dirty="0" smtClean="0">
                <a:solidFill>
                  <a:schemeClr val="bg1"/>
                </a:solidFill>
                <a:latin typeface="汉仪宋韵朗黑W" panose="00020600040101010101" charset="-122"/>
                <a:ea typeface="汉仪宋韵朗黑W" panose="00020600040101010101" charset="-122"/>
                <a:sym typeface="+mn-ea"/>
              </a:rPr>
              <a:t>的、整</a:t>
            </a:r>
            <a:r>
              <a:rPr lang="zh-CN" altLang="en-US" sz="2400" dirty="0">
                <a:solidFill>
                  <a:schemeClr val="bg1"/>
                </a:solidFill>
                <a:latin typeface="汉仪宋韵朗黑W" panose="00020600040101010101" charset="-122"/>
                <a:ea typeface="汉仪宋韵朗黑W" panose="00020600040101010101" charset="-122"/>
                <a:sym typeface="+mn-ea"/>
              </a:rPr>
              <a:t>齐划一的题目，答案会比较统一。而小学数学实践作业，学生获取的方式、面对的事物、操作中获得的数据等都会不尽相同，这就需要教师采取开放性评价，学生只要是获得的数据有理有据即可。</a:t>
            </a:r>
            <a:endParaRPr lang="zh-CN" altLang="en-US" sz="2800" dirty="0">
              <a:solidFill>
                <a:schemeClr val="bg1"/>
              </a:solidFill>
              <a:latin typeface="汉仪宋韵朗黑W" panose="00020600040101010101" charset="-122"/>
              <a:ea typeface="汉仪宋韵朗黑W" panose="00020600040101010101" charset="-122"/>
              <a:sym typeface="+mn-ea"/>
            </a:endParaRPr>
          </a:p>
          <a:p>
            <a:pPr algn="l"/>
            <a:endParaRPr lang="zh-CN" altLang="en-US" sz="2800" dirty="0">
              <a:solidFill>
                <a:schemeClr val="bg1"/>
              </a:solidFill>
              <a:latin typeface="汉仪宋韵朗黑W" panose="00020600040101010101" charset="-122"/>
              <a:ea typeface="汉仪宋韵朗黑W" panose="00020600040101010101" charset="-122"/>
            </a:endParaRPr>
          </a:p>
        </p:txBody>
      </p:sp>
      <p:pic>
        <p:nvPicPr>
          <p:cNvPr id="16" name="图片 15" descr="pexels-ricardo-esquivel-1806766"/>
          <p:cNvPicPr>
            <a:picLocks noChangeAspect="1"/>
          </p:cNvPicPr>
          <p:nvPr/>
        </p:nvPicPr>
        <p:blipFill>
          <a:blip r:embed="rId6" cstate="print"/>
          <a:srcRect l="20722" t="41046" r="19944" b="19398"/>
          <a:stretch>
            <a:fillRect/>
          </a:stretch>
        </p:blipFill>
        <p:spPr>
          <a:xfrm>
            <a:off x="812800" y="3258185"/>
            <a:ext cx="2712720" cy="2712720"/>
          </a:xfrm>
          <a:custGeom>
            <a:avLst/>
            <a:gdLst/>
            <a:ahLst/>
            <a:cxnLst>
              <a:cxn ang="3">
                <a:pos x="hc" y="t"/>
              </a:cxn>
              <a:cxn ang="cd2">
                <a:pos x="l" y="vc"/>
              </a:cxn>
              <a:cxn ang="cd4">
                <a:pos x="hc" y="b"/>
              </a:cxn>
              <a:cxn ang="0">
                <a:pos x="r" y="vc"/>
              </a:cxn>
            </a:cxnLst>
            <a:rect l="l" t="t" r="r" b="b"/>
            <a:pathLst>
              <a:path w="4272" h="4272">
                <a:moveTo>
                  <a:pt x="0" y="2136"/>
                </a:moveTo>
                <a:cubicBezTo>
                  <a:pt x="0" y="956"/>
                  <a:pt x="956" y="0"/>
                  <a:pt x="2136" y="0"/>
                </a:cubicBezTo>
                <a:cubicBezTo>
                  <a:pt x="3316" y="0"/>
                  <a:pt x="4272" y="956"/>
                  <a:pt x="4272" y="2136"/>
                </a:cubicBezTo>
                <a:cubicBezTo>
                  <a:pt x="4272" y="3316"/>
                  <a:pt x="3316" y="4272"/>
                  <a:pt x="2136" y="4272"/>
                </a:cubicBezTo>
                <a:cubicBezTo>
                  <a:pt x="956" y="4272"/>
                  <a:pt x="0" y="3316"/>
                  <a:pt x="0" y="2136"/>
                </a:cubicBezTo>
                <a:close/>
              </a:path>
            </a:pathLst>
          </a:cu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0" grpId="1"/>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5"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97280" y="594995"/>
            <a:ext cx="1605280" cy="953135"/>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评价原则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a:p>
            <a:pPr algn="l"/>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644015" y="1779905"/>
            <a:ext cx="9349105" cy="4449445"/>
          </a:xfrm>
          <a:prstGeom prst="roundRect">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223770" y="2233930"/>
            <a:ext cx="8323580" cy="3424592"/>
          </a:xfrm>
          <a:prstGeom prst="rect">
            <a:avLst/>
          </a:prstGeom>
          <a:noFill/>
        </p:spPr>
        <p:txBody>
          <a:bodyPr wrap="square" rtlCol="0" anchor="t">
            <a:spAutoFit/>
          </a:bodyPr>
          <a:lstStyle/>
          <a:p>
            <a:pPr indent="0" algn="l">
              <a:lnSpc>
                <a:spcPct val="130000"/>
              </a:lnSpc>
              <a:spcBef>
                <a:spcPts val="0"/>
              </a:spcBef>
              <a:spcAft>
                <a:spcPts val="0"/>
              </a:spcAft>
              <a:buNone/>
            </a:pPr>
            <a:r>
              <a:rPr lang="en-US" sz="24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24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实践类作业是学生在课外耗费大量时间和经历完成的，在学生心目中，是他们非常优秀的作业，胜过十次百次课堂作业，答案也各不相同</a:t>
            </a:r>
            <a:r>
              <a:rPr sz="24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4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不能简单得给学生打一个等级，教师的评价需要根据学生的实际情况作个性化评价</a:t>
            </a:r>
            <a:r>
              <a:rPr sz="24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4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例如在作业本上批注个性化评语，</a:t>
            </a:r>
            <a:r>
              <a:rPr sz="24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在全班展示中作激励性评价</a:t>
            </a:r>
            <a:r>
              <a:rPr lang="zh-CN" altLang="en-US" sz="24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4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这都有利于学生在今后的实践类作业中更积极</a:t>
            </a:r>
            <a:r>
              <a:rPr sz="24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、更好的完成</a:t>
            </a:r>
            <a:r>
              <a:rPr sz="24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lang="zh-CN" altLang="en-US" sz="24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有效</a:t>
            </a:r>
            <a:r>
              <a:rPr sz="24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提升学生数学素养</a:t>
            </a:r>
            <a:r>
              <a:rPr sz="24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p:txBody>
      </p:sp>
      <p:sp>
        <p:nvSpPr>
          <p:cNvPr id="21" name="文本框 20"/>
          <p:cNvSpPr txBox="1"/>
          <p:nvPr/>
        </p:nvSpPr>
        <p:spPr>
          <a:xfrm>
            <a:off x="5906135" y="697865"/>
            <a:ext cx="2315210" cy="521970"/>
          </a:xfrm>
          <a:prstGeom prst="rect">
            <a:avLst/>
          </a:prstGeom>
          <a:noFill/>
        </p:spPr>
        <p:txBody>
          <a:bodyPr wrap="square" rtlCol="0">
            <a:spAutoFit/>
          </a:bodyPr>
          <a:lstStyle/>
          <a:p>
            <a:pPr algn="ctr"/>
            <a:r>
              <a:rPr lang="en-US" altLang="zh-CN" sz="2800">
                <a:solidFill>
                  <a:schemeClr val="tx2">
                    <a:lumMod val="75000"/>
                    <a:lumOff val="25000"/>
                  </a:schemeClr>
                </a:solidFill>
                <a:latin typeface="汉仪宋韵朗黑W" panose="00020600040101010101" charset="-122"/>
                <a:ea typeface="汉仪宋韵朗黑W" panose="00020600040101010101" charset="-122"/>
                <a:sym typeface="+mn-ea"/>
              </a:rPr>
              <a:t>2.</a:t>
            </a:r>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个性化原则</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6" grpId="1"/>
      <p:bldP spid="21"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5"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317"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97280" y="594995"/>
            <a:ext cx="1605280" cy="953135"/>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评价原则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a:p>
            <a:pPr algn="l"/>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036695" y="1673860"/>
            <a:ext cx="4678680" cy="4742180"/>
          </a:xfrm>
          <a:prstGeom prst="ellipse">
            <a:avLst/>
          </a:prstGeom>
          <a:noFill/>
          <a:ln w="1587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4271645" y="1918970"/>
            <a:ext cx="4210685" cy="426529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2"/>
            </p:custDataLst>
          </p:nvPr>
        </p:nvSpPr>
        <p:spPr>
          <a:xfrm>
            <a:off x="5219700" y="697865"/>
            <a:ext cx="2315210" cy="521970"/>
          </a:xfrm>
          <a:prstGeom prst="rect">
            <a:avLst/>
          </a:prstGeom>
          <a:noFill/>
        </p:spPr>
        <p:txBody>
          <a:bodyPr wrap="square" rtlCol="0">
            <a:spAutoFit/>
          </a:bodyPr>
          <a:lstStyle/>
          <a:p>
            <a:pPr algn="ctr"/>
            <a:r>
              <a:rPr lang="en-US" altLang="zh-CN" sz="2800" dirty="0">
                <a:solidFill>
                  <a:schemeClr val="tx2">
                    <a:lumMod val="75000"/>
                    <a:lumOff val="25000"/>
                  </a:schemeClr>
                </a:solidFill>
                <a:latin typeface="汉仪宋韵朗黑W" panose="00020600040101010101" charset="-122"/>
                <a:ea typeface="汉仪宋韵朗黑W" panose="00020600040101010101" charset="-122"/>
                <a:sym typeface="+mn-ea"/>
              </a:rPr>
              <a:t>3.</a:t>
            </a:r>
            <a:r>
              <a:rPr lang="zh-CN" altLang="en-US" sz="2800" dirty="0">
                <a:solidFill>
                  <a:schemeClr val="tx2">
                    <a:lumMod val="75000"/>
                    <a:lumOff val="25000"/>
                  </a:schemeClr>
                </a:solidFill>
                <a:latin typeface="汉仪宋韵朗黑W" panose="00020600040101010101" charset="-122"/>
                <a:ea typeface="汉仪宋韵朗黑W" panose="00020600040101010101" charset="-122"/>
                <a:sym typeface="+mn-ea"/>
              </a:rPr>
              <a:t>鼓励性原则</a:t>
            </a:r>
          </a:p>
        </p:txBody>
      </p:sp>
      <p:sp>
        <p:nvSpPr>
          <p:cNvPr id="33" name="文本框 32"/>
          <p:cNvSpPr txBox="1"/>
          <p:nvPr/>
        </p:nvSpPr>
        <p:spPr>
          <a:xfrm>
            <a:off x="4744720" y="2673350"/>
            <a:ext cx="3395980" cy="2932430"/>
          </a:xfrm>
          <a:prstGeom prst="rect">
            <a:avLst/>
          </a:prstGeom>
        </p:spPr>
        <p:txBody>
          <a:bodyPr>
            <a:noAutofit/>
            <a:extLst>
              <a:ext uri="{4A0BC546-FE56-4ADE-93B0-CB8AF2F6F144}">
                <wpsdc:textFrameExt xmlns:wpsdc="http://www.wps.cn/officeDocument/2022/drawingmlCustomData" xmlns="" type="text"/>
              </a:ext>
            </a:extLst>
          </a:bodyPr>
          <a:lstStyle/>
          <a:p>
            <a:pPr algn="l"/>
            <a:r>
              <a:rPr lang="en-US" altLang="zh-CN" sz="1800">
                <a:solidFill>
                  <a:schemeClr val="bg1"/>
                </a:solidFill>
                <a:latin typeface="Arial" panose="020B0604020202020204" pitchFamily="34" charset="0"/>
                <a:ea typeface="微软雅黑" panose="020B0503020204020204" charset="-122"/>
              </a:rPr>
              <a:t>        </a:t>
            </a:r>
            <a:r>
              <a:rPr lang="zh-CN" altLang="en-US" sz="2000">
                <a:solidFill>
                  <a:schemeClr val="bg1"/>
                </a:solidFill>
                <a:latin typeface="Arial" panose="020B0604020202020204" pitchFamily="34" charset="0"/>
                <a:ea typeface="微软雅黑" panose="020B0503020204020204" charset="-122"/>
              </a:rPr>
              <a:t>小学生对实践类作业的可能会出现思维不够开阔、操作不熟等情况，需要教师在学生操作过程中、作业评价中，多作鼓励性评价，适当提出希望和建议，为学生做好引导，让学生在一次次实践类作业中不断提高、不断成长。</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5"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82576"/>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97280" y="594995"/>
            <a:ext cx="902811" cy="523220"/>
          </a:xfrm>
          <a:prstGeom prst="rect">
            <a:avLst/>
          </a:prstGeom>
          <a:noFill/>
        </p:spPr>
        <p:txBody>
          <a:bodyPr wrap="none" rtlCol="0">
            <a:spAutoFit/>
          </a:bodyPr>
          <a:lstStyle/>
          <a:p>
            <a:pPr algn="l"/>
            <a:r>
              <a:rPr lang="zh-CN" altLang="en-US" sz="2800" dirty="0" smtClean="0">
                <a:solidFill>
                  <a:schemeClr val="tx2">
                    <a:lumMod val="75000"/>
                    <a:lumOff val="25000"/>
                  </a:schemeClr>
                </a:solidFill>
                <a:latin typeface="汉仪宋韵朗黑W" panose="00020600040101010101" charset="-122"/>
                <a:ea typeface="汉仪宋韵朗黑W" panose="00020600040101010101" charset="-122"/>
                <a:sym typeface="+mn-ea"/>
              </a:rPr>
              <a:t>结语</a:t>
            </a:r>
            <a:endParaRPr lang="zh-CN" altLang="en-US" sz="2800" dirty="0">
              <a:solidFill>
                <a:schemeClr val="tx2">
                  <a:lumMod val="75000"/>
                  <a:lumOff val="25000"/>
                </a:schemeClr>
              </a:solidFill>
              <a:latin typeface="汉仪宋韵朗黑W" panose="00020600040101010101" charset="-122"/>
              <a:ea typeface="汉仪宋韵朗黑W" panose="00020600040101010101" charset="-122"/>
              <a:sym typeface="+mn-ea"/>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32303038313138363b32303039303532373bb0aed0c4"/>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4512945" y="2491105"/>
            <a:ext cx="684530" cy="684530"/>
          </a:xfrm>
          <a:prstGeom prst="rect">
            <a:avLst/>
          </a:prstGeom>
        </p:spPr>
      </p:pic>
      <p:sp>
        <p:nvSpPr>
          <p:cNvPr id="23" name="圆角矩形 22"/>
          <p:cNvSpPr/>
          <p:nvPr/>
        </p:nvSpPr>
        <p:spPr>
          <a:xfrm>
            <a:off x="947420" y="1803230"/>
            <a:ext cx="10139045" cy="3229610"/>
          </a:xfrm>
          <a:prstGeom prst="roundRect">
            <a:avLst>
              <a:gd name="adj" fmla="val 29506"/>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897620" y="3706495"/>
            <a:ext cx="1543050" cy="393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731323" y="2100750"/>
            <a:ext cx="8627110" cy="2792095"/>
          </a:xfrm>
          <a:prstGeom prst="rect">
            <a:avLst/>
          </a:prstGeom>
        </p:spPr>
        <p:txBody>
          <a:bodyPr>
            <a:noAutofit/>
            <a:extLst>
              <a:ext uri="{4A0BC546-FE56-4ADE-93B0-CB8AF2F6F144}">
                <wpsdc:textFrameExt xmlns:wpsdc="http://www.wps.cn/officeDocument/2022/drawingmlCustomData" xmlns="" type="text"/>
              </a:ext>
            </a:extLst>
          </a:bodyPr>
          <a:lstStyle/>
          <a:p>
            <a:pPr algn="l"/>
            <a:r>
              <a:rPr lang="en-US" altLang="zh-CN" sz="2400" dirty="0">
                <a:latin typeface="Arial" panose="020B0604020202020204" pitchFamily="34" charset="0"/>
                <a:ea typeface="微软雅黑" panose="020B0503020204020204" charset="-122"/>
              </a:rPr>
              <a:t>       </a:t>
            </a:r>
            <a:r>
              <a:rPr lang="zh-CN" altLang="en-US" sz="2400" dirty="0">
                <a:solidFill>
                  <a:srgbClr val="7030A0"/>
                </a:solidFill>
                <a:latin typeface="Arial" panose="020B0604020202020204" pitchFamily="34" charset="0"/>
                <a:ea typeface="微软雅黑" panose="020B0503020204020204" charset="-122"/>
              </a:rPr>
              <a:t>总之，小学数学实践作业的设计，须以《义务教育数学课程标准（2022年版）》为依托，遵循学生身心发展规律，以学生学习经验和生活实践经验为基础，把数学知识运用于实践作业，让学生感受到数学来源于生活，生活中处处是数学，体会数学的价值所在，增进学生对数学的亲近感，使学生在今后的学习和生活中，提升学生数学素养，以达到能用数学的眼光观察世界，用数学的思维思考世界，用数学的语言表达世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2" name="文本框 61"/>
          <p:cNvSpPr txBox="1"/>
          <p:nvPr/>
        </p:nvSpPr>
        <p:spPr>
          <a:xfrm>
            <a:off x="3714115" y="2116455"/>
            <a:ext cx="4950460" cy="1559560"/>
          </a:xfrm>
          <a:prstGeom prst="rect">
            <a:avLst/>
          </a:prstGeom>
          <a:noFill/>
        </p:spPr>
        <p:txBody>
          <a:bodyPr wrap="none" rtlCol="0">
            <a:noAutofit/>
          </a:bodyPr>
          <a:lstStyle/>
          <a:p>
            <a:pPr algn="l"/>
            <a:r>
              <a:rPr lang="zh-CN" sz="7200" dirty="0">
                <a:solidFill>
                  <a:schemeClr val="tx2">
                    <a:lumMod val="75000"/>
                    <a:lumOff val="25000"/>
                  </a:schemeClr>
                </a:solidFill>
                <a:latin typeface="汉仪宋韵朗黑W" panose="00020600040101010101" charset="-122"/>
                <a:ea typeface="汉仪宋韵朗黑W" panose="00020600040101010101" charset="-122"/>
                <a:cs typeface="汉仪宋韵朗黑W" panose="00020600040101010101" charset="-122"/>
                <a:sym typeface="+mn-ea"/>
              </a:rPr>
              <a:t>谢谢大家！</a:t>
            </a:r>
            <a:r>
              <a:rPr lang="en-US" altLang="zh-CN" sz="7200" dirty="0">
                <a:solidFill>
                  <a:schemeClr val="tx2">
                    <a:lumMod val="75000"/>
                    <a:lumOff val="25000"/>
                  </a:schemeClr>
                </a:solidFill>
                <a:latin typeface="汉仪宋韵朗黑W" panose="00020600040101010101" charset="-122"/>
                <a:ea typeface="汉仪宋韵朗黑W" panose="00020600040101010101" charset="-122"/>
                <a:cs typeface="汉仪宋韵朗黑W" panose="00020600040101010101" charset="-122"/>
                <a:sym typeface="+mn-ea"/>
              </a:rPr>
              <a:t>  </a:t>
            </a:r>
            <a:endParaRPr lang="zh-CN" sz="7200" dirty="0">
              <a:solidFill>
                <a:schemeClr val="tx2">
                  <a:lumMod val="75000"/>
                  <a:lumOff val="25000"/>
                </a:schemeClr>
              </a:solidFill>
              <a:latin typeface="汉仪宋韵朗黑W" panose="00020600040101010101" charset="-122"/>
              <a:ea typeface="汉仪宋韵朗黑W" panose="00020600040101010101" charset="-122"/>
              <a:cs typeface="汉仪宋韵朗黑W" panose="00020600040101010101" charset="-122"/>
            </a:endParaRPr>
          </a:p>
          <a:p>
            <a:endParaRPr lang="zh-CN" altLang="en-US" sz="7200" dirty="0">
              <a:solidFill>
                <a:schemeClr val="tx2">
                  <a:lumMod val="75000"/>
                  <a:lumOff val="25000"/>
                </a:schemeClr>
              </a:solidFill>
              <a:latin typeface="汉仪宋韵朗黑W" panose="00020600040101010101" charset="-122"/>
              <a:ea typeface="汉仪宋韵朗黑W" panose="00020600040101010101" charset="-122"/>
              <a:cs typeface="汉仪宋韵朗黑W" panose="00020600040101010101" charset="-122"/>
            </a:endParaRPr>
          </a:p>
        </p:txBody>
      </p:sp>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文本框 66"/>
          <p:cNvSpPr txBox="1"/>
          <p:nvPr/>
        </p:nvSpPr>
        <p:spPr>
          <a:xfrm>
            <a:off x="4942840" y="4740275"/>
            <a:ext cx="792480" cy="337185"/>
          </a:xfrm>
          <a:prstGeom prst="rect">
            <a:avLst/>
          </a:prstGeom>
          <a:noFill/>
        </p:spPr>
        <p:txBody>
          <a:bodyPr wrap="none" rtlCol="0">
            <a:spAutoFit/>
          </a:bodyPr>
          <a:lstStyle/>
          <a:p>
            <a:r>
              <a:rPr lang="zh-CN" altLang="en-US" sz="1600">
                <a:solidFill>
                  <a:schemeClr val="bg1"/>
                </a:solidFill>
                <a:latin typeface="汉仪宋韵朗黑W" panose="00020600040101010101" charset="-122"/>
                <a:ea typeface="汉仪宋韵朗黑W" panose="00020600040101010101" charset="-122"/>
              </a:rPr>
              <a:t>稻小壳</a:t>
            </a:r>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6780000">
            <a:off x="8698230" y="6100445"/>
            <a:ext cx="321945" cy="28638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stretch>
            <a:fillRect/>
          </a:stretch>
        </p:blipFill>
        <p:spPr>
          <a:xfrm>
            <a:off x="467995" y="5006340"/>
            <a:ext cx="666115" cy="666115"/>
          </a:xfrm>
          <a:prstGeom prst="rect">
            <a:avLst/>
          </a:prstGeom>
        </p:spPr>
      </p:pic>
      <p:sp>
        <p:nvSpPr>
          <p:cNvPr id="27" name="等腰三角形 26"/>
          <p:cNvSpPr/>
          <p:nvPr/>
        </p:nvSpPr>
        <p:spPr>
          <a:xfrm rot="10320000">
            <a:off x="686435" y="444436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5" cstate="print"/>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6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481195" y="1804670"/>
            <a:ext cx="2468880" cy="1014730"/>
          </a:xfrm>
          <a:prstGeom prst="rect">
            <a:avLst/>
          </a:prstGeom>
          <a:noFill/>
        </p:spPr>
        <p:txBody>
          <a:bodyPr wrap="none" rtlCol="0">
            <a:spAutoFit/>
          </a:bodyPr>
          <a:lstStyle/>
          <a:p>
            <a:pPr algn="l"/>
            <a:r>
              <a:rPr lang="zh-CN" altLang="en-US" sz="6000" dirty="0">
                <a:solidFill>
                  <a:schemeClr val="tx2">
                    <a:lumMod val="75000"/>
                    <a:lumOff val="25000"/>
                  </a:schemeClr>
                </a:solidFill>
                <a:latin typeface="汉仪宋韵朗黑W" panose="00020600040101010101" charset="-122"/>
                <a:ea typeface="汉仪宋韵朗黑W" panose="00020600040101010101" charset="-122"/>
              </a:rPr>
              <a:t>重要性</a:t>
            </a:r>
          </a:p>
        </p:txBody>
      </p:sp>
      <p:sp>
        <p:nvSpPr>
          <p:cNvPr id="48" name="文本框 47"/>
          <p:cNvSpPr txBox="1"/>
          <p:nvPr/>
        </p:nvSpPr>
        <p:spPr>
          <a:xfrm>
            <a:off x="1391285" y="2950845"/>
            <a:ext cx="8966835" cy="2009775"/>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240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    </a:t>
            </a:r>
            <a:r>
              <a:rPr lang="zh-CN" altLang="en-US" sz="240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义务教育数学课程标准（2022年版）》指导思想中指出：“聚焦中国学生发展核心素养，培养学生适应未来发展的正确价值观、必备品格和关键能力，引导学生明确人生发展方向，成长为德、智、体、美、劳全面发展的社会主义建设者和接班人。”</a:t>
            </a:r>
          </a:p>
        </p:txBody>
      </p:sp>
      <p:sp>
        <p:nvSpPr>
          <p:cNvPr id="19" name="矩形 18"/>
          <p:cNvSpPr/>
          <p:nvPr/>
        </p:nvSpPr>
        <p:spPr>
          <a:xfrm>
            <a:off x="4630420" y="1425575"/>
            <a:ext cx="2586355" cy="247650"/>
          </a:xfrm>
          <a:prstGeom prst="rect">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51475" y="905510"/>
            <a:ext cx="944880" cy="1014730"/>
          </a:xfrm>
          <a:prstGeom prst="rect">
            <a:avLst/>
          </a:prstGeom>
          <a:noFill/>
        </p:spPr>
        <p:txBody>
          <a:bodyPr wrap="none" rtlCol="0">
            <a:spAutoFit/>
          </a:bodyPr>
          <a:lstStyle/>
          <a:p>
            <a:r>
              <a:rPr lang="zh-CN" altLang="en-US" sz="6000">
                <a:solidFill>
                  <a:schemeClr val="tx2">
                    <a:lumMod val="75000"/>
                    <a:lumOff val="25000"/>
                  </a:schemeClr>
                </a:solidFill>
                <a:latin typeface="汉仪宋韵朗黑W" panose="00020600040101010101" charset="-122"/>
                <a:ea typeface="汉仪宋韵朗黑W" panose="00020600040101010101" charset="-122"/>
              </a:rPr>
              <a:t>一</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17" grpId="1"/>
      <p:bldP spid="48"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642110" y="1165860"/>
            <a:ext cx="8966835" cy="4407535"/>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2400" dirty="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    </a:t>
            </a:r>
            <a:r>
              <a:rPr lang="zh-CN" altLang="en-US" sz="2400" dirty="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小学生数学核心素养反映了数学课程的本质与基本的数学思想，是小学生在数学学习过程中逐渐形成的，具有综合性、整体性和持久性。基于核心素养的小学生数学实践能力就是利用数学实践活动，使小学生在：数感、量感、符号意识、运算能力、几何直观、空间观念、推理意识、数据意识、模型意识、应用意识、创新意识等各方面所形成的数学知识、数学技能、数学思维。数学实践能力，从字眼上看就是数学综合运用能力，其实不然，实质是通过动手、动脑、动口等一些操作活动，运用数学方法、数学思考、数学逻辑关系等去解决问题的一系列有序的活动。</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0" y="5247640"/>
            <a:ext cx="2530475" cy="1610360"/>
          </a:xfrm>
          <a:custGeom>
            <a:avLst/>
            <a:gdLst>
              <a:gd name="connisteX0" fmla="*/ 0 w 3095625"/>
              <a:gd name="connsiteY0" fmla="*/ 0 h 1610360"/>
              <a:gd name="connisteX1" fmla="*/ 508000 w 3095625"/>
              <a:gd name="connsiteY1" fmla="*/ 738505 h 1610360"/>
              <a:gd name="connisteX2" fmla="*/ 1437640 w 3095625"/>
              <a:gd name="connsiteY2" fmla="*/ 690245 h 1610360"/>
              <a:gd name="connisteX3" fmla="*/ 1840230 w 3095625"/>
              <a:gd name="connsiteY3" fmla="*/ 1169670 h 1610360"/>
              <a:gd name="connisteX4" fmla="*/ 2146935 w 3095625"/>
              <a:gd name="connsiteY4" fmla="*/ 1553210 h 1610360"/>
              <a:gd name="connisteX5" fmla="*/ 2635885 w 3095625"/>
              <a:gd name="connsiteY5" fmla="*/ 1418590 h 1610360"/>
              <a:gd name="connisteX6" fmla="*/ 3095625 w 3095625"/>
              <a:gd name="connsiteY6" fmla="*/ 1610360 h 16103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095625" h="1610360">
                <a:moveTo>
                  <a:pt x="0" y="0"/>
                </a:moveTo>
                <a:cubicBezTo>
                  <a:pt x="83185" y="148590"/>
                  <a:pt x="220345" y="600710"/>
                  <a:pt x="508000" y="738505"/>
                </a:cubicBezTo>
                <a:cubicBezTo>
                  <a:pt x="795655" y="876300"/>
                  <a:pt x="1170940" y="603885"/>
                  <a:pt x="1437640" y="690245"/>
                </a:cubicBezTo>
                <a:cubicBezTo>
                  <a:pt x="1704340" y="776605"/>
                  <a:pt x="1698625" y="996950"/>
                  <a:pt x="1840230" y="1169670"/>
                </a:cubicBezTo>
                <a:cubicBezTo>
                  <a:pt x="1981835" y="1342390"/>
                  <a:pt x="1987550" y="1503680"/>
                  <a:pt x="2146935" y="1553210"/>
                </a:cubicBezTo>
                <a:cubicBezTo>
                  <a:pt x="2306320" y="1602740"/>
                  <a:pt x="2446020" y="1407160"/>
                  <a:pt x="2635885" y="1418590"/>
                </a:cubicBezTo>
                <a:cubicBezTo>
                  <a:pt x="2825750" y="1430020"/>
                  <a:pt x="3013710" y="1569085"/>
                  <a:pt x="3095625" y="1610360"/>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9488170" y="0"/>
            <a:ext cx="2726055" cy="1673225"/>
          </a:xfrm>
          <a:custGeom>
            <a:avLst/>
            <a:gdLst>
              <a:gd name="connsiteX0" fmla="*/ 0 w 4293"/>
              <a:gd name="connsiteY0" fmla="*/ 0 h 2635"/>
              <a:gd name="connsiteX1" fmla="*/ 528 w 4293"/>
              <a:gd name="connsiteY1" fmla="*/ 513 h 2635"/>
              <a:gd name="connsiteX2" fmla="*/ 1283 w 4293"/>
              <a:gd name="connsiteY2" fmla="*/ 664 h 2635"/>
              <a:gd name="connsiteX3" fmla="*/ 1554 w 4293"/>
              <a:gd name="connsiteY3" fmla="*/ 1193 h 2635"/>
              <a:gd name="connsiteX4" fmla="*/ 2249 w 4293"/>
              <a:gd name="connsiteY4" fmla="*/ 981 h 2635"/>
              <a:gd name="connsiteX5" fmla="*/ 3094 w 4293"/>
              <a:gd name="connsiteY5" fmla="*/ 1495 h 2635"/>
              <a:gd name="connsiteX6" fmla="*/ 3583 w 4293"/>
              <a:gd name="connsiteY6" fmla="*/ 1805 h 2635"/>
              <a:gd name="connsiteX7" fmla="*/ 3885 w 4293"/>
              <a:gd name="connsiteY7" fmla="*/ 2212 h 2635"/>
              <a:gd name="connsiteX8" fmla="*/ 4293 w 4293"/>
              <a:gd name="connsiteY8" fmla="*/ 2635 h 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3" h="2635">
                <a:moveTo>
                  <a:pt x="0" y="0"/>
                </a:moveTo>
                <a:cubicBezTo>
                  <a:pt x="90" y="100"/>
                  <a:pt x="271" y="380"/>
                  <a:pt x="528" y="513"/>
                </a:cubicBezTo>
                <a:cubicBezTo>
                  <a:pt x="785" y="646"/>
                  <a:pt x="1078" y="528"/>
                  <a:pt x="1283" y="664"/>
                </a:cubicBezTo>
                <a:cubicBezTo>
                  <a:pt x="1488" y="800"/>
                  <a:pt x="1361" y="1130"/>
                  <a:pt x="1554" y="1193"/>
                </a:cubicBezTo>
                <a:cubicBezTo>
                  <a:pt x="1747" y="1256"/>
                  <a:pt x="1941" y="921"/>
                  <a:pt x="2249" y="981"/>
                </a:cubicBezTo>
                <a:cubicBezTo>
                  <a:pt x="2557" y="1041"/>
                  <a:pt x="2813" y="1495"/>
                  <a:pt x="3094" y="1495"/>
                </a:cubicBezTo>
                <a:cubicBezTo>
                  <a:pt x="3375" y="1495"/>
                  <a:pt x="3426" y="1763"/>
                  <a:pt x="3583" y="1805"/>
                </a:cubicBezTo>
                <a:cubicBezTo>
                  <a:pt x="3740" y="1847"/>
                  <a:pt x="3795" y="2007"/>
                  <a:pt x="3885" y="2212"/>
                </a:cubicBezTo>
                <a:cubicBezTo>
                  <a:pt x="3975" y="2417"/>
                  <a:pt x="4252" y="2589"/>
                  <a:pt x="4293" y="2635"/>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778587" y="1889191"/>
            <a:ext cx="8966835" cy="2973122"/>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2400" dirty="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    </a:t>
            </a:r>
            <a:r>
              <a:rPr lang="zh-CN" altLang="en-US" sz="2400" dirty="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义务教育阶段数学课程内容分为数与代数、图形与几何、统计与概率、综合与实践四个学习领域，可见“综合与实践”在课程内容和数学教学中的地位。作为数学课程内容的一个重要组成部分，小学数学实践性作业承载了义务教育阶段学生数学核心素养培育的各个方面，其设计的优劣直接影响学生数学核心素养</a:t>
            </a:r>
            <a:r>
              <a:rPr lang="zh-CN" altLang="en-US" sz="2400" dirty="0" smtClean="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rPr>
              <a:t>的养成。</a:t>
            </a:r>
            <a:endParaRPr lang="zh-CN" altLang="en-US" sz="2400" dirty="0">
              <a:solidFill>
                <a:schemeClr val="tx1">
                  <a:lumMod val="65000"/>
                  <a:lumOff val="35000"/>
                </a:schemeClr>
              </a:solidFill>
              <a:latin typeface="汉仪宋韵朗黑W" panose="00020600040101010101" charset="-122"/>
              <a:ea typeface="汉仪宋韵朗黑W" panose="00020600040101010101" charset="-122"/>
              <a:cs typeface="汉仪宋韵朗黑W" panose="00020600040101010101"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26" cstate="print">
            <a:extLst>
              <a:ext uri="{96DAC541-7B7A-43D3-8B79-37D633B846F1}">
                <asvg:svgBlip xmlns:asvg="http://schemas.microsoft.com/office/drawing/2016/SVG/main" xmlns="" r:embed="rId27"/>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28" cstate="print">
            <a:extLst>
              <a:ext uri="{96DAC541-7B7A-43D3-8B79-37D633B846F1}">
                <asvg:svgBlip xmlns:asvg="http://schemas.microsoft.com/office/drawing/2016/SVG/main" xmlns="" r:embed="rId29"/>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223520"/>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11700" y="633730"/>
            <a:ext cx="2621280" cy="583565"/>
          </a:xfrm>
          <a:prstGeom prst="rect">
            <a:avLst/>
          </a:prstGeom>
          <a:noFill/>
        </p:spPr>
        <p:txBody>
          <a:bodyPr wrap="none" rtlCol="0">
            <a:spAutoFit/>
          </a:bodyPr>
          <a:lstStyle/>
          <a:p>
            <a:pPr algn="l"/>
            <a:r>
              <a:rPr lang="zh-CN" altLang="en-US" sz="3200" dirty="0">
                <a:solidFill>
                  <a:schemeClr val="tx2">
                    <a:lumMod val="75000"/>
                    <a:lumOff val="25000"/>
                  </a:schemeClr>
                </a:solidFill>
                <a:latin typeface="汉仪宋韵朗黑W" panose="00020600040101010101" charset="-122"/>
                <a:ea typeface="汉仪宋韵朗黑W" panose="00020600040101010101" charset="-122"/>
              </a:rPr>
              <a:t>二、设计原则</a:t>
            </a: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pexels-szelei-robert-1482193"/>
          <p:cNvPicPr>
            <a:picLocks noChangeAspect="1"/>
          </p:cNvPicPr>
          <p:nvPr/>
        </p:nvPicPr>
        <p:blipFill>
          <a:blip r:embed="rId30" cstate="print"/>
          <a:srcRect l="58918" t="12330" r="8645" b="38903"/>
          <a:stretch>
            <a:fillRect/>
          </a:stretch>
        </p:blipFill>
        <p:spPr>
          <a:xfrm>
            <a:off x="1407160" y="2233930"/>
            <a:ext cx="3202305" cy="3202305"/>
          </a:xfrm>
          <a:custGeom>
            <a:avLst/>
            <a:gdLst/>
            <a:ahLst/>
            <a:cxnLst>
              <a:cxn ang="3">
                <a:pos x="hc" y="t"/>
              </a:cxn>
              <a:cxn ang="cd2">
                <a:pos x="l" y="vc"/>
              </a:cxn>
              <a:cxn ang="cd4">
                <a:pos x="hc" y="b"/>
              </a:cxn>
              <a:cxn ang="0">
                <a:pos x="r" y="vc"/>
              </a:cxn>
            </a:cxnLst>
            <a:rect l="l" t="t" r="r" b="b"/>
            <a:pathLst>
              <a:path w="5043" h="5043">
                <a:moveTo>
                  <a:pt x="0" y="2522"/>
                </a:moveTo>
                <a:cubicBezTo>
                  <a:pt x="0" y="1129"/>
                  <a:pt x="1129" y="0"/>
                  <a:pt x="2522" y="0"/>
                </a:cubicBezTo>
                <a:cubicBezTo>
                  <a:pt x="3914" y="0"/>
                  <a:pt x="5043" y="1129"/>
                  <a:pt x="5043" y="2522"/>
                </a:cubicBezTo>
                <a:cubicBezTo>
                  <a:pt x="5043" y="3914"/>
                  <a:pt x="3914" y="5043"/>
                  <a:pt x="2522" y="5043"/>
                </a:cubicBezTo>
                <a:cubicBezTo>
                  <a:pt x="1129" y="5043"/>
                  <a:pt x="0" y="3914"/>
                  <a:pt x="0" y="2522"/>
                </a:cubicBezTo>
                <a:close/>
              </a:path>
            </a:pathLst>
          </a:custGeom>
        </p:spPr>
      </p:pic>
      <p:grpSp>
        <p:nvGrpSpPr>
          <p:cNvPr id="173" name="组合 172"/>
          <p:cNvGrpSpPr/>
          <p:nvPr/>
        </p:nvGrpSpPr>
        <p:grpSpPr>
          <a:xfrm>
            <a:off x="5626929" y="1534001"/>
            <a:ext cx="3893205" cy="4263001"/>
            <a:chOff x="4755074" y="1734026"/>
            <a:chExt cx="3893205" cy="4263001"/>
          </a:xfrm>
        </p:grpSpPr>
        <p:grpSp>
          <p:nvGrpSpPr>
            <p:cNvPr id="151" name="组合 150"/>
            <p:cNvGrpSpPr/>
            <p:nvPr/>
          </p:nvGrpSpPr>
          <p:grpSpPr>
            <a:xfrm>
              <a:off x="5651396" y="1734026"/>
              <a:ext cx="2996883" cy="3398622"/>
              <a:chOff x="5550035" y="1369373"/>
              <a:chExt cx="2996883" cy="3398622"/>
            </a:xfrm>
          </p:grpSpPr>
          <p:grpSp>
            <p:nvGrpSpPr>
              <p:cNvPr id="135" name="组合 134"/>
              <p:cNvGrpSpPr/>
              <p:nvPr/>
            </p:nvGrpSpPr>
            <p:grpSpPr>
              <a:xfrm>
                <a:off x="5550035" y="1369373"/>
                <a:ext cx="2996883" cy="619125"/>
                <a:chOff x="7531290" y="1402679"/>
                <a:chExt cx="2996883" cy="619125"/>
              </a:xfrm>
            </p:grpSpPr>
            <p:sp>
              <p:nvSpPr>
                <p:cNvPr id="131" name="任意多边形: 形状 130"/>
                <p:cNvSpPr/>
                <p:nvPr>
                  <p:custDataLst>
                    <p:tags r:id="rId20"/>
                  </p:custDataLst>
                </p:nvPr>
              </p:nvSpPr>
              <p:spPr>
                <a:xfrm rot="16200000" flipH="1">
                  <a:off x="8855265" y="348896"/>
                  <a:ext cx="619125" cy="2726690"/>
                </a:xfrm>
                <a:custGeom>
                  <a:avLst/>
                  <a:gdLst>
                    <a:gd name="connsiteX0" fmla="*/ 0 w 805524"/>
                    <a:gd name="connsiteY0" fmla="*/ 99877 h 4233422"/>
                    <a:gd name="connsiteX1" fmla="*/ 0 w 805524"/>
                    <a:gd name="connsiteY1" fmla="*/ 4233422 h 4233422"/>
                    <a:gd name="connsiteX2" fmla="*/ 805524 w 805524"/>
                    <a:gd name="connsiteY2" fmla="*/ 4233422 h 4233422"/>
                    <a:gd name="connsiteX3" fmla="*/ 805524 w 805524"/>
                    <a:gd name="connsiteY3" fmla="*/ 99877 h 4233422"/>
                    <a:gd name="connsiteX4" fmla="*/ 705647 w 805524"/>
                    <a:gd name="connsiteY4" fmla="*/ 0 h 4233422"/>
                    <a:gd name="connsiteX5" fmla="*/ 99877 w 805524"/>
                    <a:gd name="connsiteY5" fmla="*/ 0 h 4233422"/>
                    <a:gd name="connsiteX6" fmla="*/ 0 w 805524"/>
                    <a:gd name="connsiteY6" fmla="*/ 99877 h 42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524" h="4233422">
                      <a:moveTo>
                        <a:pt x="0" y="99877"/>
                      </a:moveTo>
                      <a:lnTo>
                        <a:pt x="0" y="4233422"/>
                      </a:lnTo>
                      <a:lnTo>
                        <a:pt x="805524" y="4233422"/>
                      </a:lnTo>
                      <a:lnTo>
                        <a:pt x="805524" y="99877"/>
                      </a:lnTo>
                      <a:cubicBezTo>
                        <a:pt x="805524" y="44716"/>
                        <a:pt x="760808" y="0"/>
                        <a:pt x="705647" y="0"/>
                      </a:cubicBezTo>
                      <a:lnTo>
                        <a:pt x="99877" y="0"/>
                      </a:lnTo>
                      <a:cubicBezTo>
                        <a:pt x="44716" y="0"/>
                        <a:pt x="0" y="44716"/>
                        <a:pt x="0" y="99877"/>
                      </a:cubicBezTo>
                      <a:close/>
                    </a:path>
                  </a:pathLst>
                </a:custGeom>
                <a:gradFill flip="none" rotWithShape="1">
                  <a:gsLst>
                    <a:gs pos="99000">
                      <a:srgbClr val="B9D1F9">
                        <a:alpha val="0"/>
                      </a:srgbClr>
                    </a:gs>
                    <a:gs pos="0">
                      <a:srgbClr val="B9D1F9"/>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32" name="图形2"/>
                <p:cNvSpPr/>
                <p:nvPr>
                  <p:custDataLst>
                    <p:tags r:id="rId21"/>
                  </p:custDataLst>
                </p:nvPr>
              </p:nvSpPr>
              <p:spPr bwMode="auto">
                <a:xfrm flipH="1">
                  <a:off x="7531290" y="1402751"/>
                  <a:ext cx="618416" cy="618416"/>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33" name="矩形 259"/>
                <p:cNvSpPr>
                  <a:spLocks noChangeArrowheads="1"/>
                </p:cNvSpPr>
                <p:nvPr>
                  <p:custDataLst>
                    <p:tags r:id="rId22"/>
                  </p:custDataLst>
                </p:nvPr>
              </p:nvSpPr>
              <p:spPr bwMode="auto">
                <a:xfrm>
                  <a:off x="8281225" y="1527456"/>
                  <a:ext cx="1861185" cy="26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fontAlgn="base">
                    <a:spcAft>
                      <a:spcPct val="0"/>
                    </a:spcAft>
                    <a:buNone/>
                    <a:defRPr/>
                  </a:pPr>
                  <a:r>
                    <a:rPr lang="zh-CN" altLang="en-US" sz="2400" cap="all" spc="300" dirty="0">
                      <a:solidFill>
                        <a:sysClr val="windowText" lastClr="000000"/>
                      </a:solidFill>
                      <a:latin typeface="汉仪旗黑-60S" panose="00020600040101010101" pitchFamily="18" charset="-122"/>
                      <a:ea typeface="汉仪旗黑-60S" panose="00020600040101010101" pitchFamily="18" charset="-122"/>
                      <a:cs typeface="Arial" panose="020B0604020202020204" pitchFamily="34" charset="0"/>
                      <a:sym typeface="汉仪旗黑-50S" panose="00020600040101010101" pitchFamily="18" charset="-122"/>
                    </a:rPr>
                    <a:t>趣味性原则</a:t>
                  </a:r>
                </a:p>
              </p:txBody>
            </p:sp>
            <p:sp>
              <p:nvSpPr>
                <p:cNvPr id="134" name="文本框 133"/>
                <p:cNvSpPr txBox="1"/>
                <p:nvPr>
                  <p:custDataLst>
                    <p:tags r:id="rId23"/>
                  </p:custDataLst>
                </p:nvPr>
              </p:nvSpPr>
              <p:spPr>
                <a:xfrm>
                  <a:off x="7591069" y="1510311"/>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01</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grpSp>
            <p:nvGrpSpPr>
              <p:cNvPr id="136" name="组合 135"/>
              <p:cNvGrpSpPr/>
              <p:nvPr/>
            </p:nvGrpSpPr>
            <p:grpSpPr>
              <a:xfrm>
                <a:off x="5550035" y="2295449"/>
                <a:ext cx="2915603" cy="619125"/>
                <a:chOff x="7531290" y="1402044"/>
                <a:chExt cx="2915603" cy="619125"/>
              </a:xfrm>
            </p:grpSpPr>
            <p:sp>
              <p:nvSpPr>
                <p:cNvPr id="137" name="任意多边形: 形状 136"/>
                <p:cNvSpPr/>
                <p:nvPr>
                  <p:custDataLst>
                    <p:tags r:id="rId16"/>
                  </p:custDataLst>
                </p:nvPr>
              </p:nvSpPr>
              <p:spPr>
                <a:xfrm rot="16200000" flipH="1">
                  <a:off x="8814625" y="388901"/>
                  <a:ext cx="619125" cy="2645410"/>
                </a:xfrm>
                <a:custGeom>
                  <a:avLst/>
                  <a:gdLst>
                    <a:gd name="connsiteX0" fmla="*/ 0 w 805524"/>
                    <a:gd name="connsiteY0" fmla="*/ 99877 h 4233422"/>
                    <a:gd name="connsiteX1" fmla="*/ 0 w 805524"/>
                    <a:gd name="connsiteY1" fmla="*/ 4233422 h 4233422"/>
                    <a:gd name="connsiteX2" fmla="*/ 805524 w 805524"/>
                    <a:gd name="connsiteY2" fmla="*/ 4233422 h 4233422"/>
                    <a:gd name="connsiteX3" fmla="*/ 805524 w 805524"/>
                    <a:gd name="connsiteY3" fmla="*/ 99877 h 4233422"/>
                    <a:gd name="connsiteX4" fmla="*/ 705647 w 805524"/>
                    <a:gd name="connsiteY4" fmla="*/ 0 h 4233422"/>
                    <a:gd name="connsiteX5" fmla="*/ 99877 w 805524"/>
                    <a:gd name="connsiteY5" fmla="*/ 0 h 4233422"/>
                    <a:gd name="connsiteX6" fmla="*/ 0 w 805524"/>
                    <a:gd name="connsiteY6" fmla="*/ 99877 h 42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524" h="4233422">
                      <a:moveTo>
                        <a:pt x="0" y="99877"/>
                      </a:moveTo>
                      <a:lnTo>
                        <a:pt x="0" y="4233422"/>
                      </a:lnTo>
                      <a:lnTo>
                        <a:pt x="805524" y="4233422"/>
                      </a:lnTo>
                      <a:lnTo>
                        <a:pt x="805524" y="99877"/>
                      </a:lnTo>
                      <a:cubicBezTo>
                        <a:pt x="805524" y="44716"/>
                        <a:pt x="760808" y="0"/>
                        <a:pt x="705647" y="0"/>
                      </a:cubicBezTo>
                      <a:lnTo>
                        <a:pt x="99877" y="0"/>
                      </a:lnTo>
                      <a:cubicBezTo>
                        <a:pt x="44716" y="0"/>
                        <a:pt x="0" y="44716"/>
                        <a:pt x="0" y="99877"/>
                      </a:cubicBezTo>
                      <a:close/>
                    </a:path>
                  </a:pathLst>
                </a:custGeom>
                <a:gradFill flip="none" rotWithShape="1">
                  <a:gsLst>
                    <a:gs pos="99000">
                      <a:srgbClr val="B9D1F9">
                        <a:alpha val="0"/>
                      </a:srgbClr>
                    </a:gs>
                    <a:gs pos="0">
                      <a:srgbClr val="B9D1F9"/>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38" name="图形2"/>
                <p:cNvSpPr/>
                <p:nvPr>
                  <p:custDataLst>
                    <p:tags r:id="rId17"/>
                  </p:custDataLst>
                </p:nvPr>
              </p:nvSpPr>
              <p:spPr bwMode="auto">
                <a:xfrm flipH="1">
                  <a:off x="7531290" y="1402751"/>
                  <a:ext cx="618416" cy="618416"/>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39" name="矩形 259"/>
                <p:cNvSpPr>
                  <a:spLocks noChangeArrowheads="1"/>
                </p:cNvSpPr>
                <p:nvPr>
                  <p:custDataLst>
                    <p:tags r:id="rId18"/>
                  </p:custDataLst>
                </p:nvPr>
              </p:nvSpPr>
              <p:spPr bwMode="auto">
                <a:xfrm>
                  <a:off x="8281225" y="1527139"/>
                  <a:ext cx="1931670" cy="26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fontAlgn="base">
                    <a:spcAft>
                      <a:spcPct val="0"/>
                    </a:spcAft>
                    <a:buNone/>
                    <a:defRPr/>
                  </a:pPr>
                  <a:r>
                    <a:rPr lang="zh-CN" altLang="en-US" sz="2400" cap="all" spc="300" dirty="0">
                      <a:solidFill>
                        <a:sysClr val="windowText" lastClr="000000"/>
                      </a:solidFill>
                      <a:latin typeface="汉仪旗黑-60S" panose="00020600040101010101" pitchFamily="18" charset="-122"/>
                      <a:ea typeface="汉仪旗黑-60S" panose="00020600040101010101" pitchFamily="18" charset="-122"/>
                      <a:cs typeface="Arial" panose="020B0604020202020204" pitchFamily="34" charset="0"/>
                      <a:sym typeface="汉仪旗黑-50S" panose="00020600040101010101" pitchFamily="18" charset="-122"/>
                    </a:rPr>
                    <a:t>生活性原则</a:t>
                  </a:r>
                </a:p>
              </p:txBody>
            </p:sp>
            <p:sp>
              <p:nvSpPr>
                <p:cNvPr id="140" name="文本框 139"/>
                <p:cNvSpPr txBox="1"/>
                <p:nvPr>
                  <p:custDataLst>
                    <p:tags r:id="rId19"/>
                  </p:custDataLst>
                </p:nvPr>
              </p:nvSpPr>
              <p:spPr>
                <a:xfrm>
                  <a:off x="7591069" y="1510311"/>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02</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grpSp>
            <p:nvGrpSpPr>
              <p:cNvPr id="141" name="组合 140"/>
              <p:cNvGrpSpPr/>
              <p:nvPr/>
            </p:nvGrpSpPr>
            <p:grpSpPr>
              <a:xfrm>
                <a:off x="5550035" y="3222160"/>
                <a:ext cx="2914333" cy="619125"/>
                <a:chOff x="7531290" y="1402044"/>
                <a:chExt cx="2914333" cy="619125"/>
              </a:xfrm>
            </p:grpSpPr>
            <p:sp>
              <p:nvSpPr>
                <p:cNvPr id="142" name="任意多边形: 形状 141"/>
                <p:cNvSpPr/>
                <p:nvPr>
                  <p:custDataLst>
                    <p:tags r:id="rId12"/>
                  </p:custDataLst>
                </p:nvPr>
              </p:nvSpPr>
              <p:spPr>
                <a:xfrm rot="16200000" flipH="1">
                  <a:off x="8813990" y="389536"/>
                  <a:ext cx="619125" cy="2644140"/>
                </a:xfrm>
                <a:custGeom>
                  <a:avLst/>
                  <a:gdLst>
                    <a:gd name="connsiteX0" fmla="*/ 0 w 805524"/>
                    <a:gd name="connsiteY0" fmla="*/ 99877 h 4233422"/>
                    <a:gd name="connsiteX1" fmla="*/ 0 w 805524"/>
                    <a:gd name="connsiteY1" fmla="*/ 4233422 h 4233422"/>
                    <a:gd name="connsiteX2" fmla="*/ 805524 w 805524"/>
                    <a:gd name="connsiteY2" fmla="*/ 4233422 h 4233422"/>
                    <a:gd name="connsiteX3" fmla="*/ 805524 w 805524"/>
                    <a:gd name="connsiteY3" fmla="*/ 99877 h 4233422"/>
                    <a:gd name="connsiteX4" fmla="*/ 705647 w 805524"/>
                    <a:gd name="connsiteY4" fmla="*/ 0 h 4233422"/>
                    <a:gd name="connsiteX5" fmla="*/ 99877 w 805524"/>
                    <a:gd name="connsiteY5" fmla="*/ 0 h 4233422"/>
                    <a:gd name="connsiteX6" fmla="*/ 0 w 805524"/>
                    <a:gd name="connsiteY6" fmla="*/ 99877 h 42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524" h="4233422">
                      <a:moveTo>
                        <a:pt x="0" y="99877"/>
                      </a:moveTo>
                      <a:lnTo>
                        <a:pt x="0" y="4233422"/>
                      </a:lnTo>
                      <a:lnTo>
                        <a:pt x="805524" y="4233422"/>
                      </a:lnTo>
                      <a:lnTo>
                        <a:pt x="805524" y="99877"/>
                      </a:lnTo>
                      <a:cubicBezTo>
                        <a:pt x="805524" y="44716"/>
                        <a:pt x="760808" y="0"/>
                        <a:pt x="705647" y="0"/>
                      </a:cubicBezTo>
                      <a:lnTo>
                        <a:pt x="99877" y="0"/>
                      </a:lnTo>
                      <a:cubicBezTo>
                        <a:pt x="44716" y="0"/>
                        <a:pt x="0" y="44716"/>
                        <a:pt x="0" y="99877"/>
                      </a:cubicBezTo>
                      <a:close/>
                    </a:path>
                  </a:pathLst>
                </a:custGeom>
                <a:gradFill flip="none" rotWithShape="1">
                  <a:gsLst>
                    <a:gs pos="99000">
                      <a:srgbClr val="B9D1F9">
                        <a:alpha val="0"/>
                      </a:srgbClr>
                    </a:gs>
                    <a:gs pos="0">
                      <a:srgbClr val="B9D1F9"/>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43" name="图形2"/>
                <p:cNvSpPr/>
                <p:nvPr>
                  <p:custDataLst>
                    <p:tags r:id="rId13"/>
                  </p:custDataLst>
                </p:nvPr>
              </p:nvSpPr>
              <p:spPr bwMode="auto">
                <a:xfrm flipH="1">
                  <a:off x="7531290" y="1402751"/>
                  <a:ext cx="618416" cy="618416"/>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44" name="矩形 259"/>
                <p:cNvSpPr>
                  <a:spLocks noChangeArrowheads="1"/>
                </p:cNvSpPr>
                <p:nvPr>
                  <p:custDataLst>
                    <p:tags r:id="rId14"/>
                  </p:custDataLst>
                </p:nvPr>
              </p:nvSpPr>
              <p:spPr bwMode="auto">
                <a:xfrm>
                  <a:off x="8281225" y="1527139"/>
                  <a:ext cx="1860550" cy="26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fontAlgn="base">
                    <a:spcAft>
                      <a:spcPct val="0"/>
                    </a:spcAft>
                    <a:buNone/>
                    <a:defRPr/>
                  </a:pPr>
                  <a:r>
                    <a:rPr lang="zh-CN" altLang="en-US" sz="2400" cap="all" spc="300" dirty="0">
                      <a:solidFill>
                        <a:sysClr val="windowText" lastClr="000000"/>
                      </a:solidFill>
                      <a:latin typeface="汉仪旗黑-60S" panose="00020600040101010101" pitchFamily="18" charset="-122"/>
                      <a:ea typeface="汉仪旗黑-60S" panose="00020600040101010101" pitchFamily="18" charset="-122"/>
                      <a:cs typeface="Arial" panose="020B0604020202020204" pitchFamily="34" charset="0"/>
                      <a:sym typeface="汉仪旗黑-50S" panose="00020600040101010101" pitchFamily="18" charset="-122"/>
                    </a:rPr>
                    <a:t>探索性原则</a:t>
                  </a:r>
                </a:p>
              </p:txBody>
            </p:sp>
            <p:sp>
              <p:nvSpPr>
                <p:cNvPr id="145" name="文本框 144"/>
                <p:cNvSpPr txBox="1"/>
                <p:nvPr>
                  <p:custDataLst>
                    <p:tags r:id="rId15"/>
                  </p:custDataLst>
                </p:nvPr>
              </p:nvSpPr>
              <p:spPr>
                <a:xfrm>
                  <a:off x="7591069" y="1510311"/>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03</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grpSp>
            <p:nvGrpSpPr>
              <p:cNvPr id="146" name="组合 145"/>
              <p:cNvGrpSpPr/>
              <p:nvPr/>
            </p:nvGrpSpPr>
            <p:grpSpPr>
              <a:xfrm>
                <a:off x="5550035" y="4148870"/>
                <a:ext cx="2914333" cy="619125"/>
                <a:chOff x="7531290" y="1402044"/>
                <a:chExt cx="2914333" cy="619125"/>
              </a:xfrm>
            </p:grpSpPr>
            <p:sp>
              <p:nvSpPr>
                <p:cNvPr id="147" name="任意多边形: 形状 146"/>
                <p:cNvSpPr/>
                <p:nvPr>
                  <p:custDataLst>
                    <p:tags r:id="rId8"/>
                  </p:custDataLst>
                </p:nvPr>
              </p:nvSpPr>
              <p:spPr>
                <a:xfrm rot="16200000" flipH="1">
                  <a:off x="8813990" y="389536"/>
                  <a:ext cx="619125" cy="2644140"/>
                </a:xfrm>
                <a:custGeom>
                  <a:avLst/>
                  <a:gdLst>
                    <a:gd name="connsiteX0" fmla="*/ 0 w 805524"/>
                    <a:gd name="connsiteY0" fmla="*/ 99877 h 4233422"/>
                    <a:gd name="connsiteX1" fmla="*/ 0 w 805524"/>
                    <a:gd name="connsiteY1" fmla="*/ 4233422 h 4233422"/>
                    <a:gd name="connsiteX2" fmla="*/ 805524 w 805524"/>
                    <a:gd name="connsiteY2" fmla="*/ 4233422 h 4233422"/>
                    <a:gd name="connsiteX3" fmla="*/ 805524 w 805524"/>
                    <a:gd name="connsiteY3" fmla="*/ 99877 h 4233422"/>
                    <a:gd name="connsiteX4" fmla="*/ 705647 w 805524"/>
                    <a:gd name="connsiteY4" fmla="*/ 0 h 4233422"/>
                    <a:gd name="connsiteX5" fmla="*/ 99877 w 805524"/>
                    <a:gd name="connsiteY5" fmla="*/ 0 h 4233422"/>
                    <a:gd name="connsiteX6" fmla="*/ 0 w 805524"/>
                    <a:gd name="connsiteY6" fmla="*/ 99877 h 42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524" h="4233422">
                      <a:moveTo>
                        <a:pt x="0" y="99877"/>
                      </a:moveTo>
                      <a:lnTo>
                        <a:pt x="0" y="4233422"/>
                      </a:lnTo>
                      <a:lnTo>
                        <a:pt x="805524" y="4233422"/>
                      </a:lnTo>
                      <a:lnTo>
                        <a:pt x="805524" y="99877"/>
                      </a:lnTo>
                      <a:cubicBezTo>
                        <a:pt x="805524" y="44716"/>
                        <a:pt x="760808" y="0"/>
                        <a:pt x="705647" y="0"/>
                      </a:cubicBezTo>
                      <a:lnTo>
                        <a:pt x="99877" y="0"/>
                      </a:lnTo>
                      <a:cubicBezTo>
                        <a:pt x="44716" y="0"/>
                        <a:pt x="0" y="44716"/>
                        <a:pt x="0" y="99877"/>
                      </a:cubicBezTo>
                      <a:close/>
                    </a:path>
                  </a:pathLst>
                </a:custGeom>
                <a:gradFill flip="none" rotWithShape="1">
                  <a:gsLst>
                    <a:gs pos="99000">
                      <a:srgbClr val="B9D1F9">
                        <a:alpha val="0"/>
                      </a:srgbClr>
                    </a:gs>
                    <a:gs pos="0">
                      <a:srgbClr val="B9D1F9"/>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48" name="图形2"/>
                <p:cNvSpPr/>
                <p:nvPr>
                  <p:custDataLst>
                    <p:tags r:id="rId9"/>
                  </p:custDataLst>
                </p:nvPr>
              </p:nvSpPr>
              <p:spPr bwMode="auto">
                <a:xfrm flipH="1">
                  <a:off x="7531290" y="1402751"/>
                  <a:ext cx="618416" cy="618416"/>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49" name="矩形 259"/>
                <p:cNvSpPr>
                  <a:spLocks noChangeArrowheads="1"/>
                </p:cNvSpPr>
                <p:nvPr>
                  <p:custDataLst>
                    <p:tags r:id="rId10"/>
                  </p:custDataLst>
                </p:nvPr>
              </p:nvSpPr>
              <p:spPr bwMode="auto">
                <a:xfrm>
                  <a:off x="8281225" y="1527139"/>
                  <a:ext cx="1931670" cy="26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fontAlgn="base">
                    <a:spcAft>
                      <a:spcPct val="0"/>
                    </a:spcAft>
                    <a:buNone/>
                    <a:defRPr/>
                  </a:pPr>
                  <a:r>
                    <a:rPr lang="zh-CN" altLang="en-US" sz="2400" cap="all" spc="300" dirty="0">
                      <a:solidFill>
                        <a:sysClr val="windowText" lastClr="000000"/>
                      </a:solidFill>
                      <a:latin typeface="汉仪旗黑-60S" panose="00020600040101010101" pitchFamily="18" charset="-122"/>
                      <a:ea typeface="汉仪旗黑-60S" panose="00020600040101010101" pitchFamily="18" charset="-122"/>
                      <a:cs typeface="Arial" panose="020B0604020202020204" pitchFamily="34" charset="0"/>
                      <a:sym typeface="汉仪旗黑-50S" panose="00020600040101010101" pitchFamily="18" charset="-122"/>
                    </a:rPr>
                    <a:t>层次性原则</a:t>
                  </a:r>
                </a:p>
              </p:txBody>
            </p:sp>
            <p:sp>
              <p:nvSpPr>
                <p:cNvPr id="150" name="文本框 149"/>
                <p:cNvSpPr txBox="1"/>
                <p:nvPr>
                  <p:custDataLst>
                    <p:tags r:id="rId11"/>
                  </p:custDataLst>
                </p:nvPr>
              </p:nvSpPr>
              <p:spPr>
                <a:xfrm>
                  <a:off x="7591069" y="1510311"/>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04</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grpSp>
        <p:grpSp>
          <p:nvGrpSpPr>
            <p:cNvPr id="152" name="组合 151"/>
            <p:cNvGrpSpPr/>
            <p:nvPr/>
          </p:nvGrpSpPr>
          <p:grpSpPr>
            <a:xfrm>
              <a:off x="4755074" y="5330983"/>
              <a:ext cx="3810864" cy="666044"/>
              <a:chOff x="2002379" y="4966330"/>
              <a:chExt cx="3810864" cy="666044"/>
            </a:xfrm>
          </p:grpSpPr>
          <p:sp>
            <p:nvSpPr>
              <p:cNvPr id="172" name="文本框 171"/>
              <p:cNvSpPr txBox="1"/>
              <p:nvPr>
                <p:custDataLst>
                  <p:tags r:id="rId3"/>
                </p:custDataLst>
              </p:nvPr>
            </p:nvSpPr>
            <p:spPr>
              <a:xfrm>
                <a:off x="2002379" y="4966330"/>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05</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nvGrpSpPr>
              <p:cNvPr id="154" name="组合 153"/>
              <p:cNvGrpSpPr/>
              <p:nvPr/>
            </p:nvGrpSpPr>
            <p:grpSpPr>
              <a:xfrm>
                <a:off x="2898910" y="5013249"/>
                <a:ext cx="2914333" cy="619125"/>
                <a:chOff x="4880165" y="4119844"/>
                <a:chExt cx="2914333" cy="619125"/>
              </a:xfrm>
            </p:grpSpPr>
            <p:sp>
              <p:nvSpPr>
                <p:cNvPr id="165" name="任意多边形: 形状 164"/>
                <p:cNvSpPr/>
                <p:nvPr>
                  <p:custDataLst>
                    <p:tags r:id="rId4"/>
                  </p:custDataLst>
                </p:nvPr>
              </p:nvSpPr>
              <p:spPr>
                <a:xfrm rot="16200000" flipH="1">
                  <a:off x="6162865" y="3107336"/>
                  <a:ext cx="619125" cy="2644140"/>
                </a:xfrm>
                <a:custGeom>
                  <a:avLst/>
                  <a:gdLst>
                    <a:gd name="connsiteX0" fmla="*/ 0 w 805524"/>
                    <a:gd name="connsiteY0" fmla="*/ 99877 h 4233422"/>
                    <a:gd name="connsiteX1" fmla="*/ 0 w 805524"/>
                    <a:gd name="connsiteY1" fmla="*/ 4233422 h 4233422"/>
                    <a:gd name="connsiteX2" fmla="*/ 805524 w 805524"/>
                    <a:gd name="connsiteY2" fmla="*/ 4233422 h 4233422"/>
                    <a:gd name="connsiteX3" fmla="*/ 805524 w 805524"/>
                    <a:gd name="connsiteY3" fmla="*/ 99877 h 4233422"/>
                    <a:gd name="connsiteX4" fmla="*/ 705647 w 805524"/>
                    <a:gd name="connsiteY4" fmla="*/ 0 h 4233422"/>
                    <a:gd name="connsiteX5" fmla="*/ 99877 w 805524"/>
                    <a:gd name="connsiteY5" fmla="*/ 0 h 4233422"/>
                    <a:gd name="connsiteX6" fmla="*/ 0 w 805524"/>
                    <a:gd name="connsiteY6" fmla="*/ 99877 h 42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524" h="4233422">
                      <a:moveTo>
                        <a:pt x="0" y="99877"/>
                      </a:moveTo>
                      <a:lnTo>
                        <a:pt x="0" y="4233422"/>
                      </a:lnTo>
                      <a:lnTo>
                        <a:pt x="805524" y="4233422"/>
                      </a:lnTo>
                      <a:lnTo>
                        <a:pt x="805524" y="99877"/>
                      </a:lnTo>
                      <a:cubicBezTo>
                        <a:pt x="805524" y="44716"/>
                        <a:pt x="760808" y="0"/>
                        <a:pt x="705647" y="0"/>
                      </a:cubicBezTo>
                      <a:lnTo>
                        <a:pt x="99877" y="0"/>
                      </a:lnTo>
                      <a:cubicBezTo>
                        <a:pt x="44716" y="0"/>
                        <a:pt x="0" y="44716"/>
                        <a:pt x="0" y="99877"/>
                      </a:cubicBezTo>
                      <a:close/>
                    </a:path>
                  </a:pathLst>
                </a:custGeom>
                <a:gradFill flip="none" rotWithShape="1">
                  <a:gsLst>
                    <a:gs pos="99000">
                      <a:srgbClr val="B9D1F9">
                        <a:alpha val="0"/>
                      </a:srgbClr>
                    </a:gs>
                    <a:gs pos="0">
                      <a:srgbClr val="B9D1F9"/>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汉仪旗黑-50S" panose="00020600040101010101" pitchFamily="18" charset="-122"/>
                    <a:ea typeface="汉仪旗黑-50S" panose="00020600040101010101" pitchFamily="18" charset="-122"/>
                  </a:endParaRPr>
                </a:p>
              </p:txBody>
            </p:sp>
            <p:sp>
              <p:nvSpPr>
                <p:cNvPr id="166" name="图形2"/>
                <p:cNvSpPr/>
                <p:nvPr>
                  <p:custDataLst>
                    <p:tags r:id="rId5"/>
                  </p:custDataLst>
                </p:nvPr>
              </p:nvSpPr>
              <p:spPr bwMode="auto">
                <a:xfrm flipH="1">
                  <a:off x="4880165" y="4120551"/>
                  <a:ext cx="618416" cy="618416"/>
                </a:xfrm>
                <a:custGeom>
                  <a:avLst/>
                  <a:gdLst>
                    <a:gd name="T0" fmla="*/ 561 w 561"/>
                    <a:gd name="T1" fmla="*/ 293 h 559"/>
                    <a:gd name="T2" fmla="*/ 556 w 561"/>
                    <a:gd name="T3" fmla="*/ 334 h 559"/>
                    <a:gd name="T4" fmla="*/ 544 w 561"/>
                    <a:gd name="T5" fmla="*/ 375 h 559"/>
                    <a:gd name="T6" fmla="*/ 527 w 561"/>
                    <a:gd name="T7" fmla="*/ 412 h 559"/>
                    <a:gd name="T8" fmla="*/ 505 w 561"/>
                    <a:gd name="T9" fmla="*/ 446 h 559"/>
                    <a:gd name="T10" fmla="*/ 478 w 561"/>
                    <a:gd name="T11" fmla="*/ 476 h 559"/>
                    <a:gd name="T12" fmla="*/ 447 w 561"/>
                    <a:gd name="T13" fmla="*/ 503 h 559"/>
                    <a:gd name="T14" fmla="*/ 413 w 561"/>
                    <a:gd name="T15" fmla="*/ 525 h 559"/>
                    <a:gd name="T16" fmla="*/ 376 w 561"/>
                    <a:gd name="T17" fmla="*/ 542 h 559"/>
                    <a:gd name="T18" fmla="*/ 336 w 561"/>
                    <a:gd name="T19" fmla="*/ 554 h 559"/>
                    <a:gd name="T20" fmla="*/ 295 w 561"/>
                    <a:gd name="T21" fmla="*/ 559 h 559"/>
                    <a:gd name="T22" fmla="*/ 266 w 561"/>
                    <a:gd name="T23" fmla="*/ 558 h 559"/>
                    <a:gd name="T24" fmla="*/ 224 w 561"/>
                    <a:gd name="T25" fmla="*/ 553 h 559"/>
                    <a:gd name="T26" fmla="*/ 184 w 561"/>
                    <a:gd name="T27" fmla="*/ 541 h 559"/>
                    <a:gd name="T28" fmla="*/ 147 w 561"/>
                    <a:gd name="T29" fmla="*/ 524 h 559"/>
                    <a:gd name="T30" fmla="*/ 102 w 561"/>
                    <a:gd name="T31" fmla="*/ 494 h 559"/>
                    <a:gd name="T32" fmla="*/ 49 w 561"/>
                    <a:gd name="T33" fmla="*/ 435 h 559"/>
                    <a:gd name="T34" fmla="*/ 27 w 561"/>
                    <a:gd name="T35" fmla="*/ 400 h 559"/>
                    <a:gd name="T36" fmla="*/ 13 w 561"/>
                    <a:gd name="T37" fmla="*/ 363 h 559"/>
                    <a:gd name="T38" fmla="*/ 3 w 561"/>
                    <a:gd name="T39" fmla="*/ 323 h 559"/>
                    <a:gd name="T40" fmla="*/ 0 w 561"/>
                    <a:gd name="T41" fmla="*/ 280 h 559"/>
                    <a:gd name="T42" fmla="*/ 1 w 561"/>
                    <a:gd name="T43" fmla="*/ 251 h 559"/>
                    <a:gd name="T44" fmla="*/ 7 w 561"/>
                    <a:gd name="T45" fmla="*/ 210 h 559"/>
                    <a:gd name="T46" fmla="*/ 21 w 561"/>
                    <a:gd name="T47" fmla="*/ 172 h 559"/>
                    <a:gd name="T48" fmla="*/ 39 w 561"/>
                    <a:gd name="T49" fmla="*/ 136 h 559"/>
                    <a:gd name="T50" fmla="*/ 63 w 561"/>
                    <a:gd name="T51" fmla="*/ 103 h 559"/>
                    <a:gd name="T52" fmla="*/ 91 w 561"/>
                    <a:gd name="T53" fmla="*/ 73 h 559"/>
                    <a:gd name="T54" fmla="*/ 123 w 561"/>
                    <a:gd name="T55" fmla="*/ 48 h 559"/>
                    <a:gd name="T56" fmla="*/ 159 w 561"/>
                    <a:gd name="T57" fmla="*/ 28 h 559"/>
                    <a:gd name="T58" fmla="*/ 197 w 561"/>
                    <a:gd name="T59" fmla="*/ 13 h 559"/>
                    <a:gd name="T60" fmla="*/ 238 w 561"/>
                    <a:gd name="T61" fmla="*/ 3 h 559"/>
                    <a:gd name="T62" fmla="*/ 281 w 561"/>
                    <a:gd name="T63" fmla="*/ 0 h 559"/>
                    <a:gd name="T64" fmla="*/ 309 w 561"/>
                    <a:gd name="T65" fmla="*/ 1 h 559"/>
                    <a:gd name="T66" fmla="*/ 350 w 561"/>
                    <a:gd name="T67" fmla="*/ 8 h 559"/>
                    <a:gd name="T68" fmla="*/ 390 w 561"/>
                    <a:gd name="T69" fmla="*/ 21 h 559"/>
                    <a:gd name="T70" fmla="*/ 426 w 561"/>
                    <a:gd name="T71" fmla="*/ 40 h 559"/>
                    <a:gd name="T72" fmla="*/ 458 w 561"/>
                    <a:gd name="T73" fmla="*/ 63 h 559"/>
                    <a:gd name="T74" fmla="*/ 505 w 561"/>
                    <a:gd name="T75" fmla="*/ 111 h 559"/>
                    <a:gd name="T76" fmla="*/ 527 w 561"/>
                    <a:gd name="T77" fmla="*/ 145 h 559"/>
                    <a:gd name="T78" fmla="*/ 544 w 561"/>
                    <a:gd name="T79" fmla="*/ 182 h 559"/>
                    <a:gd name="T80" fmla="*/ 555 w 561"/>
                    <a:gd name="T81" fmla="*/ 222 h 559"/>
                    <a:gd name="T82" fmla="*/ 560 w 561"/>
                    <a:gd name="T83" fmla="*/ 2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59">
                      <a:moveTo>
                        <a:pt x="561" y="278"/>
                      </a:moveTo>
                      <a:lnTo>
                        <a:pt x="561" y="278"/>
                      </a:lnTo>
                      <a:lnTo>
                        <a:pt x="561" y="293"/>
                      </a:lnTo>
                      <a:lnTo>
                        <a:pt x="560" y="307"/>
                      </a:lnTo>
                      <a:lnTo>
                        <a:pt x="558" y="320"/>
                      </a:lnTo>
                      <a:lnTo>
                        <a:pt x="556" y="334"/>
                      </a:lnTo>
                      <a:lnTo>
                        <a:pt x="553" y="348"/>
                      </a:lnTo>
                      <a:lnTo>
                        <a:pt x="549" y="361"/>
                      </a:lnTo>
                      <a:lnTo>
                        <a:pt x="544" y="375"/>
                      </a:lnTo>
                      <a:lnTo>
                        <a:pt x="539" y="387"/>
                      </a:lnTo>
                      <a:lnTo>
                        <a:pt x="534" y="400"/>
                      </a:lnTo>
                      <a:lnTo>
                        <a:pt x="527" y="412"/>
                      </a:lnTo>
                      <a:lnTo>
                        <a:pt x="520" y="423"/>
                      </a:lnTo>
                      <a:lnTo>
                        <a:pt x="513" y="435"/>
                      </a:lnTo>
                      <a:lnTo>
                        <a:pt x="505" y="446"/>
                      </a:lnTo>
                      <a:lnTo>
                        <a:pt x="496" y="456"/>
                      </a:lnTo>
                      <a:lnTo>
                        <a:pt x="488" y="467"/>
                      </a:lnTo>
                      <a:lnTo>
                        <a:pt x="478" y="476"/>
                      </a:lnTo>
                      <a:lnTo>
                        <a:pt x="469" y="486"/>
                      </a:lnTo>
                      <a:lnTo>
                        <a:pt x="458" y="495"/>
                      </a:lnTo>
                      <a:lnTo>
                        <a:pt x="447" y="503"/>
                      </a:lnTo>
                      <a:lnTo>
                        <a:pt x="437" y="511"/>
                      </a:lnTo>
                      <a:lnTo>
                        <a:pt x="425" y="519"/>
                      </a:lnTo>
                      <a:lnTo>
                        <a:pt x="413" y="525"/>
                      </a:lnTo>
                      <a:lnTo>
                        <a:pt x="401" y="532"/>
                      </a:lnTo>
                      <a:lnTo>
                        <a:pt x="389" y="537"/>
                      </a:lnTo>
                      <a:lnTo>
                        <a:pt x="376" y="542"/>
                      </a:lnTo>
                      <a:lnTo>
                        <a:pt x="363" y="546"/>
                      </a:lnTo>
                      <a:lnTo>
                        <a:pt x="350" y="551"/>
                      </a:lnTo>
                      <a:lnTo>
                        <a:pt x="336" y="554"/>
                      </a:lnTo>
                      <a:lnTo>
                        <a:pt x="323" y="556"/>
                      </a:lnTo>
                      <a:lnTo>
                        <a:pt x="309" y="558"/>
                      </a:lnTo>
                      <a:lnTo>
                        <a:pt x="295" y="559"/>
                      </a:lnTo>
                      <a:lnTo>
                        <a:pt x="280" y="559"/>
                      </a:lnTo>
                      <a:lnTo>
                        <a:pt x="280" y="559"/>
                      </a:lnTo>
                      <a:lnTo>
                        <a:pt x="266" y="558"/>
                      </a:lnTo>
                      <a:lnTo>
                        <a:pt x="251" y="557"/>
                      </a:lnTo>
                      <a:lnTo>
                        <a:pt x="237" y="555"/>
                      </a:lnTo>
                      <a:lnTo>
                        <a:pt x="224" y="553"/>
                      </a:lnTo>
                      <a:lnTo>
                        <a:pt x="211" y="550"/>
                      </a:lnTo>
                      <a:lnTo>
                        <a:pt x="197" y="545"/>
                      </a:lnTo>
                      <a:lnTo>
                        <a:pt x="184" y="541"/>
                      </a:lnTo>
                      <a:lnTo>
                        <a:pt x="171" y="537"/>
                      </a:lnTo>
                      <a:lnTo>
                        <a:pt x="160" y="530"/>
                      </a:lnTo>
                      <a:lnTo>
                        <a:pt x="147" y="524"/>
                      </a:lnTo>
                      <a:lnTo>
                        <a:pt x="135" y="518"/>
                      </a:lnTo>
                      <a:lnTo>
                        <a:pt x="124" y="510"/>
                      </a:lnTo>
                      <a:lnTo>
                        <a:pt x="102" y="494"/>
                      </a:lnTo>
                      <a:lnTo>
                        <a:pt x="83" y="476"/>
                      </a:lnTo>
                      <a:lnTo>
                        <a:pt x="65" y="457"/>
                      </a:lnTo>
                      <a:lnTo>
                        <a:pt x="49" y="435"/>
                      </a:lnTo>
                      <a:lnTo>
                        <a:pt x="41" y="424"/>
                      </a:lnTo>
                      <a:lnTo>
                        <a:pt x="34" y="413"/>
                      </a:lnTo>
                      <a:lnTo>
                        <a:pt x="27" y="400"/>
                      </a:lnTo>
                      <a:lnTo>
                        <a:pt x="22" y="388"/>
                      </a:lnTo>
                      <a:lnTo>
                        <a:pt x="17" y="376"/>
                      </a:lnTo>
                      <a:lnTo>
                        <a:pt x="13" y="363"/>
                      </a:lnTo>
                      <a:lnTo>
                        <a:pt x="8" y="349"/>
                      </a:lnTo>
                      <a:lnTo>
                        <a:pt x="5" y="336"/>
                      </a:lnTo>
                      <a:lnTo>
                        <a:pt x="3" y="323"/>
                      </a:lnTo>
                      <a:lnTo>
                        <a:pt x="1" y="309"/>
                      </a:lnTo>
                      <a:lnTo>
                        <a:pt x="0" y="294"/>
                      </a:lnTo>
                      <a:lnTo>
                        <a:pt x="0" y="280"/>
                      </a:lnTo>
                      <a:lnTo>
                        <a:pt x="0" y="280"/>
                      </a:lnTo>
                      <a:lnTo>
                        <a:pt x="0" y="265"/>
                      </a:lnTo>
                      <a:lnTo>
                        <a:pt x="1" y="251"/>
                      </a:lnTo>
                      <a:lnTo>
                        <a:pt x="2" y="238"/>
                      </a:lnTo>
                      <a:lnTo>
                        <a:pt x="5" y="224"/>
                      </a:lnTo>
                      <a:lnTo>
                        <a:pt x="7" y="210"/>
                      </a:lnTo>
                      <a:lnTo>
                        <a:pt x="12" y="197"/>
                      </a:lnTo>
                      <a:lnTo>
                        <a:pt x="16" y="185"/>
                      </a:lnTo>
                      <a:lnTo>
                        <a:pt x="21" y="172"/>
                      </a:lnTo>
                      <a:lnTo>
                        <a:pt x="26" y="159"/>
                      </a:lnTo>
                      <a:lnTo>
                        <a:pt x="33" y="147"/>
                      </a:lnTo>
                      <a:lnTo>
                        <a:pt x="39" y="136"/>
                      </a:lnTo>
                      <a:lnTo>
                        <a:pt x="47" y="124"/>
                      </a:lnTo>
                      <a:lnTo>
                        <a:pt x="55" y="114"/>
                      </a:lnTo>
                      <a:lnTo>
                        <a:pt x="63" y="103"/>
                      </a:lnTo>
                      <a:lnTo>
                        <a:pt x="72" y="92"/>
                      </a:lnTo>
                      <a:lnTo>
                        <a:pt x="82" y="83"/>
                      </a:lnTo>
                      <a:lnTo>
                        <a:pt x="91" y="73"/>
                      </a:lnTo>
                      <a:lnTo>
                        <a:pt x="101" y="65"/>
                      </a:lnTo>
                      <a:lnTo>
                        <a:pt x="112" y="56"/>
                      </a:lnTo>
                      <a:lnTo>
                        <a:pt x="123" y="48"/>
                      </a:lnTo>
                      <a:lnTo>
                        <a:pt x="135" y="40"/>
                      </a:lnTo>
                      <a:lnTo>
                        <a:pt x="147" y="34"/>
                      </a:lnTo>
                      <a:lnTo>
                        <a:pt x="159" y="28"/>
                      </a:lnTo>
                      <a:lnTo>
                        <a:pt x="171" y="22"/>
                      </a:lnTo>
                      <a:lnTo>
                        <a:pt x="184" y="17"/>
                      </a:lnTo>
                      <a:lnTo>
                        <a:pt x="197" y="13"/>
                      </a:lnTo>
                      <a:lnTo>
                        <a:pt x="211" y="8"/>
                      </a:lnTo>
                      <a:lnTo>
                        <a:pt x="225" y="5"/>
                      </a:lnTo>
                      <a:lnTo>
                        <a:pt x="238" y="3"/>
                      </a:lnTo>
                      <a:lnTo>
                        <a:pt x="252" y="1"/>
                      </a:lnTo>
                      <a:lnTo>
                        <a:pt x="266" y="0"/>
                      </a:lnTo>
                      <a:lnTo>
                        <a:pt x="281" y="0"/>
                      </a:lnTo>
                      <a:lnTo>
                        <a:pt x="281" y="0"/>
                      </a:lnTo>
                      <a:lnTo>
                        <a:pt x="295" y="0"/>
                      </a:lnTo>
                      <a:lnTo>
                        <a:pt x="309" y="1"/>
                      </a:lnTo>
                      <a:lnTo>
                        <a:pt x="323" y="3"/>
                      </a:lnTo>
                      <a:lnTo>
                        <a:pt x="336" y="5"/>
                      </a:lnTo>
                      <a:lnTo>
                        <a:pt x="350" y="8"/>
                      </a:lnTo>
                      <a:lnTo>
                        <a:pt x="363" y="12"/>
                      </a:lnTo>
                      <a:lnTo>
                        <a:pt x="377" y="16"/>
                      </a:lnTo>
                      <a:lnTo>
                        <a:pt x="390" y="21"/>
                      </a:lnTo>
                      <a:lnTo>
                        <a:pt x="401" y="27"/>
                      </a:lnTo>
                      <a:lnTo>
                        <a:pt x="414" y="33"/>
                      </a:lnTo>
                      <a:lnTo>
                        <a:pt x="426" y="40"/>
                      </a:lnTo>
                      <a:lnTo>
                        <a:pt x="437" y="47"/>
                      </a:lnTo>
                      <a:lnTo>
                        <a:pt x="448" y="55"/>
                      </a:lnTo>
                      <a:lnTo>
                        <a:pt x="458" y="63"/>
                      </a:lnTo>
                      <a:lnTo>
                        <a:pt x="478" y="81"/>
                      </a:lnTo>
                      <a:lnTo>
                        <a:pt x="496" y="101"/>
                      </a:lnTo>
                      <a:lnTo>
                        <a:pt x="505" y="111"/>
                      </a:lnTo>
                      <a:lnTo>
                        <a:pt x="512" y="122"/>
                      </a:lnTo>
                      <a:lnTo>
                        <a:pt x="520" y="134"/>
                      </a:lnTo>
                      <a:lnTo>
                        <a:pt x="527" y="145"/>
                      </a:lnTo>
                      <a:lnTo>
                        <a:pt x="533" y="157"/>
                      </a:lnTo>
                      <a:lnTo>
                        <a:pt x="539" y="170"/>
                      </a:lnTo>
                      <a:lnTo>
                        <a:pt x="544" y="182"/>
                      </a:lnTo>
                      <a:lnTo>
                        <a:pt x="549" y="195"/>
                      </a:lnTo>
                      <a:lnTo>
                        <a:pt x="552" y="209"/>
                      </a:lnTo>
                      <a:lnTo>
                        <a:pt x="555" y="222"/>
                      </a:lnTo>
                      <a:lnTo>
                        <a:pt x="558" y="236"/>
                      </a:lnTo>
                      <a:lnTo>
                        <a:pt x="559" y="249"/>
                      </a:lnTo>
                      <a:lnTo>
                        <a:pt x="560" y="264"/>
                      </a:lnTo>
                      <a:lnTo>
                        <a:pt x="561" y="278"/>
                      </a:lnTo>
                      <a:lnTo>
                        <a:pt x="561" y="278"/>
                      </a:lnTo>
                      <a:close/>
                    </a:path>
                  </a:pathLst>
                </a:custGeom>
                <a:solidFill>
                  <a:srgbClr val="0E4E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汉仪旗黑-50S" panose="00020600040101010101" pitchFamily="18" charset="-122"/>
                    <a:ea typeface="汉仪旗黑-50S" panose="00020600040101010101" pitchFamily="18" charset="-122"/>
                  </a:endParaRPr>
                </a:p>
              </p:txBody>
            </p:sp>
            <p:sp>
              <p:nvSpPr>
                <p:cNvPr id="167" name="矩形 259"/>
                <p:cNvSpPr>
                  <a:spLocks noChangeArrowheads="1"/>
                </p:cNvSpPr>
                <p:nvPr>
                  <p:custDataLst>
                    <p:tags r:id="rId6"/>
                  </p:custDataLst>
                </p:nvPr>
              </p:nvSpPr>
              <p:spPr bwMode="auto">
                <a:xfrm>
                  <a:off x="5629465" y="4229699"/>
                  <a:ext cx="2071370" cy="368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fontAlgn="base">
                    <a:spcAft>
                      <a:spcPct val="0"/>
                    </a:spcAft>
                    <a:buNone/>
                    <a:defRPr/>
                  </a:pPr>
                  <a:r>
                    <a:rPr lang="zh-CN" altLang="en-US" sz="2400" cap="all" spc="300" dirty="0">
                      <a:solidFill>
                        <a:sysClr val="windowText" lastClr="000000"/>
                      </a:solidFill>
                      <a:latin typeface="汉仪旗黑-60S" panose="00020600040101010101" pitchFamily="18" charset="-122"/>
                      <a:ea typeface="汉仪旗黑-60S" panose="00020600040101010101" pitchFamily="18" charset="-122"/>
                      <a:cs typeface="Arial" panose="020B0604020202020204" pitchFamily="34" charset="0"/>
                      <a:sym typeface="汉仪旗黑-50S" panose="00020600040101010101" pitchFamily="18" charset="-122"/>
                    </a:rPr>
                    <a:t>可操作性原则</a:t>
                  </a:r>
                </a:p>
              </p:txBody>
            </p:sp>
            <p:sp>
              <p:nvSpPr>
                <p:cNvPr id="168" name="文本框 167"/>
                <p:cNvSpPr txBox="1"/>
                <p:nvPr>
                  <p:custDataLst>
                    <p:tags r:id="rId7"/>
                  </p:custDataLst>
                </p:nvPr>
              </p:nvSpPr>
              <p:spPr>
                <a:xfrm>
                  <a:off x="4939944" y="4229528"/>
                  <a:ext cx="4988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rPr>
                    <a:t>06</a:t>
                  </a:r>
                  <a:endParaRPr kumimoji="0" lang="zh-CN" altLang="en-US" sz="2000" b="0" i="0" u="none" strike="noStrike" kern="1200" cap="none" spc="0" normalizeH="0" baseline="0" noProof="0" dirty="0">
                    <a:ln>
                      <a:noFill/>
                    </a:ln>
                    <a:solidFill>
                      <a:prstClr val="white"/>
                    </a:solidFill>
                    <a:effectLst/>
                    <a:uLnTx/>
                    <a:uFillTx/>
                    <a:latin typeface="汉仪旗黑-50S" panose="00020600040101010101" pitchFamily="18" charset="-122"/>
                    <a:ea typeface="汉仪旗黑-50S" panose="00020600040101010101" pitchFamily="18" charset="-122"/>
                    <a:cs typeface="+mn-cs"/>
                    <a:sym typeface="汉仪旗黑-50S" panose="00020600040101010101" pitchFamily="18" charset="-122"/>
                  </a:endParaRPr>
                </a:p>
              </p:txBody>
            </p:sp>
          </p:grpSp>
        </p:grpSp>
      </p:grpSp>
      <p:sp>
        <p:nvSpPr>
          <p:cNvPr id="18" name="折角形 17"/>
          <p:cNvSpPr/>
          <p:nvPr>
            <p:custDataLst>
              <p:tags r:id="rId2"/>
            </p:custDataLst>
          </p:nvPr>
        </p:nvSpPr>
        <p:spPr>
          <a:xfrm>
            <a:off x="947420" y="1533525"/>
            <a:ext cx="4222750" cy="4697095"/>
          </a:xfrm>
          <a:prstGeom prst="foldedCorner">
            <a:avLst/>
          </a:prstGeom>
          <a:gradFill>
            <a:gsLst>
              <a:gs pos="44000">
                <a:srgbClr val="9ABFC9"/>
              </a:gs>
              <a:gs pos="0">
                <a:srgbClr val="BCD4DB"/>
              </a:gs>
              <a:gs pos="100000">
                <a:srgbClr val="78A9B7"/>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43965" y="1768475"/>
            <a:ext cx="3615055" cy="3519170"/>
          </a:xfrm>
          <a:prstGeom prst="rect">
            <a:avLst/>
          </a:prstGeom>
        </p:spPr>
        <p:txBody>
          <a:bodyPr>
            <a:noAutofit/>
            <a:extLst>
              <a:ext uri="{4A0BC546-FE56-4ADE-93B0-CB8AF2F6F144}">
                <wpsdc:textFrameExt xmlns:wpsdc="http://www.wps.cn/officeDocument/2022/drawingmlCustomData" xmlns="" type="text"/>
              </a:ext>
            </a:extLst>
          </a:bodyPr>
          <a:lstStyle/>
          <a:p>
            <a:pPr algn="l"/>
            <a:r>
              <a:rPr lang="en-US" altLang="zh-CN" sz="1800" dirty="0">
                <a:latin typeface="Arial" panose="020B0604020202020204" pitchFamily="34" charset="0"/>
                <a:ea typeface="微软雅黑" panose="020B0503020204020204" charset="-122"/>
              </a:rPr>
              <a:t>       </a:t>
            </a:r>
            <a:r>
              <a:rPr lang="zh-CN" altLang="en-US" sz="2400" dirty="0">
                <a:solidFill>
                  <a:srgbClr val="FF0000"/>
                </a:solidFill>
                <a:latin typeface="Arial" panose="020B0604020202020204" pitchFamily="34" charset="0"/>
                <a:ea typeface="微软雅黑" panose="020B0503020204020204" charset="-122"/>
              </a:rPr>
              <a:t>小学数学实践性作业设</a:t>
            </a:r>
            <a:r>
              <a:rPr lang="zh-CN" altLang="en-US" sz="2400" dirty="0" smtClean="0">
                <a:solidFill>
                  <a:srgbClr val="FF0000"/>
                </a:solidFill>
                <a:latin typeface="Arial" panose="020B0604020202020204" pitchFamily="34" charset="0"/>
                <a:ea typeface="微软雅黑" panose="020B0503020204020204" charset="-122"/>
              </a:rPr>
              <a:t>计，既</a:t>
            </a:r>
            <a:r>
              <a:rPr lang="zh-CN" altLang="en-US" sz="2400" dirty="0">
                <a:solidFill>
                  <a:srgbClr val="FF0000"/>
                </a:solidFill>
                <a:latin typeface="Arial" panose="020B0604020202020204" pitchFamily="34" charset="0"/>
                <a:ea typeface="微软雅黑" panose="020B0503020204020204" charset="-122"/>
              </a:rPr>
              <a:t>要切合课程标准的要求，符合学生身心发展规律，又要以学生学习经验和生活实践经验为基础。把数学知识运用于实践作业，让学生在数学学习过程中感受到数学的价值，增强学生对数学学习的热爱，有效提升学生数学核心素养。</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16" cstate="print">
            <a:extLst>
              <a:ext uri="{96DAC541-7B7A-43D3-8B79-37D633B846F1}">
                <asvg:svgBlip xmlns:asvg="http://schemas.microsoft.com/office/drawing/2016/SVG/main" xmlns="" r:embed="rId17"/>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18" cstate="print">
            <a:extLst>
              <a:ext uri="{96DAC541-7B7A-43D3-8B79-37D633B846F1}">
                <asvg:svgBlip xmlns:asvg="http://schemas.microsoft.com/office/drawing/2016/SVG/main" xmlns="" r:embed="rId19"/>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98755"/>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1364615" y="1861820"/>
            <a:ext cx="3268345" cy="3959225"/>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464685"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01.</a:t>
            </a:r>
            <a:r>
              <a:rPr lang="zh-CN" altLang="en-US" sz="2800">
                <a:solidFill>
                  <a:schemeClr val="tx2">
                    <a:lumMod val="75000"/>
                    <a:lumOff val="25000"/>
                  </a:schemeClr>
                </a:solidFill>
                <a:latin typeface="汉仪宋韵朗黑W" panose="00020600040101010101" charset="-122"/>
                <a:ea typeface="汉仪宋韵朗黑W" panose="00020600040101010101" charset="-122"/>
              </a:rPr>
              <a:t>趣味性原则</a:t>
            </a:r>
          </a:p>
        </p:txBody>
      </p:sp>
      <p:sp>
        <p:nvSpPr>
          <p:cNvPr id="16" name="等腰三角形 15"/>
          <p:cNvSpPr/>
          <p:nvPr/>
        </p:nvSpPr>
        <p:spPr>
          <a:xfrm flipV="1">
            <a:off x="6912610"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6912610"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532890" y="2195830"/>
            <a:ext cx="2932430" cy="3290570"/>
          </a:xfrm>
          <a:prstGeom prst="rect">
            <a:avLst/>
          </a:prstGeom>
          <a:noFill/>
        </p:spPr>
        <p:txBody>
          <a:bodyPr wrap="square" rtlCol="0" anchor="t">
            <a:spAutoFit/>
          </a:bodyPr>
          <a:lstStyle/>
          <a:p>
            <a:pPr indent="0" algn="ctr">
              <a:lnSpc>
                <a:spcPct val="130000"/>
              </a:lnSpc>
              <a:spcBef>
                <a:spcPts val="0"/>
              </a:spcBef>
              <a:spcAft>
                <a:spcPts val="0"/>
              </a:spcAft>
              <a:buNone/>
            </a:pPr>
            <a:r>
              <a:rPr lang="en-US" altLang="zh-CN" sz="160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lang="zh-CN" altLang="en-US" sz="160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数学学科的的作业往往是机械、抽象的数字，学生容易感动枯燥乏味，要让学生能在没有教师监督的课外，“浪费”较多时间自觉完成较高质量的作业,数学实践作业的必须要有很强的趣味性。通过实践性作业激发学生的学习兴趣和求知欲,培养学生热爱数学的情感和提升学生学好数学的自信心。</a:t>
            </a:r>
            <a:r>
              <a:rPr lang="en-US" altLang="zh-CN" sz="160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p>
        </p:txBody>
      </p:sp>
      <p:grpSp>
        <p:nvGrpSpPr>
          <p:cNvPr id="50" name="组合 49"/>
          <p:cNvGrpSpPr/>
          <p:nvPr/>
        </p:nvGrpSpPr>
        <p:grpSpPr>
          <a:xfrm>
            <a:off x="5541645" y="1669415"/>
            <a:ext cx="6404697" cy="4919980"/>
            <a:chOff x="5541645" y="1669415"/>
            <a:chExt cx="6404697" cy="4919980"/>
          </a:xfrm>
        </p:grpSpPr>
        <p:sp>
          <p:nvSpPr>
            <p:cNvPr id="8" name="矩形 7"/>
            <p:cNvSpPr/>
            <p:nvPr/>
          </p:nvSpPr>
          <p:spPr>
            <a:xfrm>
              <a:off x="5541645" y="1669415"/>
              <a:ext cx="2330450" cy="859790"/>
            </a:xfrm>
            <a:prstGeom prst="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030A0"/>
                </a:solidFill>
              </a:endParaRPr>
            </a:p>
          </p:txBody>
        </p:sp>
        <p:sp>
          <p:nvSpPr>
            <p:cNvPr id="10" name="矩形 9"/>
            <p:cNvSpPr/>
            <p:nvPr/>
          </p:nvSpPr>
          <p:spPr>
            <a:xfrm>
              <a:off x="5895340" y="4742815"/>
              <a:ext cx="1623695" cy="1478280"/>
            </a:xfrm>
            <a:prstGeom prst="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438265" y="2529205"/>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dirty="0" smtClean="0">
                  <a:latin typeface="Arial" panose="020B0604020202020204" pitchFamily="34" charset="0"/>
                  <a:ea typeface="微软雅黑" panose="020B0503020204020204" charset="-122"/>
                </a:rPr>
                <a:t>7cm</a:t>
              </a:r>
              <a:endParaRPr lang="en-US" altLang="zh-CN" sz="1800" dirty="0">
                <a:latin typeface="Arial" panose="020B0604020202020204" pitchFamily="34" charset="0"/>
                <a:ea typeface="微软雅黑" panose="020B0503020204020204" charset="-122"/>
              </a:endParaRPr>
            </a:p>
          </p:txBody>
        </p:sp>
        <p:sp>
          <p:nvSpPr>
            <p:cNvPr id="24" name="矩形 23"/>
            <p:cNvSpPr/>
            <p:nvPr>
              <p:custDataLst>
                <p:tags r:id="rId2"/>
              </p:custDataLst>
            </p:nvPr>
          </p:nvSpPr>
          <p:spPr>
            <a:xfrm>
              <a:off x="5769610" y="3081655"/>
              <a:ext cx="1960880" cy="1160145"/>
            </a:xfrm>
            <a:prstGeom prst="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3"/>
              </p:custDataLst>
            </p:nvPr>
          </p:nvSpPr>
          <p:spPr>
            <a:xfrm>
              <a:off x="7941310" y="1933575"/>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a:latin typeface="Arial" panose="020B0604020202020204" pitchFamily="34" charset="0"/>
                  <a:ea typeface="微软雅黑" panose="020B0503020204020204" charset="-122"/>
                </a:rPr>
                <a:t>3cm</a:t>
              </a:r>
            </a:p>
          </p:txBody>
        </p:sp>
        <p:sp>
          <p:nvSpPr>
            <p:cNvPr id="29" name="文本框 28"/>
            <p:cNvSpPr txBox="1"/>
            <p:nvPr>
              <p:custDataLst>
                <p:tags r:id="rId4"/>
              </p:custDataLst>
            </p:nvPr>
          </p:nvSpPr>
          <p:spPr>
            <a:xfrm>
              <a:off x="7835900" y="3521075"/>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a:latin typeface="Arial" panose="020B0604020202020204" pitchFamily="34" charset="0"/>
                  <a:ea typeface="微软雅黑" panose="020B0503020204020204" charset="-122"/>
                </a:rPr>
                <a:t>4cm</a:t>
              </a:r>
            </a:p>
          </p:txBody>
        </p:sp>
        <p:sp>
          <p:nvSpPr>
            <p:cNvPr id="31" name="文本框 30"/>
            <p:cNvSpPr txBox="1"/>
            <p:nvPr>
              <p:custDataLst>
                <p:tags r:id="rId5"/>
              </p:custDataLst>
            </p:nvPr>
          </p:nvSpPr>
          <p:spPr>
            <a:xfrm>
              <a:off x="7577455" y="5370195"/>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a:latin typeface="Arial" panose="020B0604020202020204" pitchFamily="34" charset="0"/>
                  <a:ea typeface="微软雅黑" panose="020B0503020204020204" charset="-122"/>
                </a:rPr>
                <a:t>5cm</a:t>
              </a:r>
            </a:p>
          </p:txBody>
        </p:sp>
        <p:sp>
          <p:nvSpPr>
            <p:cNvPr id="33" name="文本框 32"/>
            <p:cNvSpPr txBox="1"/>
            <p:nvPr>
              <p:custDataLst>
                <p:tags r:id="rId6"/>
              </p:custDataLst>
            </p:nvPr>
          </p:nvSpPr>
          <p:spPr>
            <a:xfrm>
              <a:off x="6438265" y="4191000"/>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a:latin typeface="Arial" panose="020B0604020202020204" pitchFamily="34" charset="0"/>
                  <a:ea typeface="微软雅黑" panose="020B0503020204020204" charset="-122"/>
                </a:rPr>
                <a:t>6cm</a:t>
              </a:r>
            </a:p>
          </p:txBody>
        </p:sp>
        <p:sp>
          <p:nvSpPr>
            <p:cNvPr id="35" name="文本框 34"/>
            <p:cNvSpPr txBox="1"/>
            <p:nvPr>
              <p:custDataLst>
                <p:tags r:id="rId7"/>
              </p:custDataLst>
            </p:nvPr>
          </p:nvSpPr>
          <p:spPr>
            <a:xfrm>
              <a:off x="6438265" y="6221095"/>
              <a:ext cx="723265" cy="36830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1800">
                  <a:latin typeface="Arial" panose="020B0604020202020204" pitchFamily="34" charset="0"/>
                  <a:ea typeface="微软雅黑" panose="020B0503020204020204" charset="-122"/>
                </a:rPr>
                <a:t>5cm</a:t>
              </a:r>
            </a:p>
          </p:txBody>
        </p:sp>
        <p:sp>
          <p:nvSpPr>
            <p:cNvPr id="36" name="文本框 35"/>
            <p:cNvSpPr txBox="1"/>
            <p:nvPr>
              <p:custDataLst>
                <p:tags r:id="rId8"/>
              </p:custDataLst>
            </p:nvPr>
          </p:nvSpPr>
          <p:spPr>
            <a:xfrm>
              <a:off x="8816453" y="2220178"/>
              <a:ext cx="2647665" cy="400110"/>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面积：</a:t>
              </a:r>
              <a:r>
                <a:rPr lang="en-US" altLang="zh-CN" dirty="0" smtClean="0">
                  <a:latin typeface="Arial" panose="020B0604020202020204" pitchFamily="34" charset="0"/>
                  <a:ea typeface="微软雅黑" panose="020B0503020204020204" charset="-122"/>
                </a:rPr>
                <a:t>7X3=21 </a:t>
              </a:r>
              <a:r>
                <a:rPr lang="en-US" altLang="zh-CN" dirty="0" smtClean="0">
                  <a:latin typeface="Arial" panose="020B0604020202020204" pitchFamily="34" charset="0"/>
                  <a:ea typeface="微软雅黑" panose="020B0503020204020204" charset="-122"/>
                </a:rPr>
                <a:t>c</a:t>
              </a:r>
              <a:r>
                <a:rPr lang="en-US" altLang="zh-CN" sz="2000" dirty="0" smtClean="0">
                  <a:latin typeface="Arial" panose="020B0604020202020204" pitchFamily="34" charset="0"/>
                  <a:ea typeface="微软雅黑" panose="020B0503020204020204" charset="-122"/>
                </a:rPr>
                <a:t>㎡</a:t>
              </a:r>
              <a:endParaRPr lang="en-US" altLang="zh-CN" sz="1800" dirty="0">
                <a:latin typeface="Arial" panose="020B0604020202020204" pitchFamily="34" charset="0"/>
                <a:ea typeface="微软雅黑" panose="020B0503020204020204" charset="-122"/>
              </a:endParaRPr>
            </a:p>
          </p:txBody>
        </p:sp>
        <p:sp>
          <p:nvSpPr>
            <p:cNvPr id="37" name="文本框 36"/>
            <p:cNvSpPr txBox="1"/>
            <p:nvPr>
              <p:custDataLst>
                <p:tags r:id="rId9"/>
              </p:custDataLst>
            </p:nvPr>
          </p:nvSpPr>
          <p:spPr>
            <a:xfrm>
              <a:off x="8925636" y="3778194"/>
              <a:ext cx="2538484" cy="400110"/>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面积：</a:t>
              </a:r>
              <a:r>
                <a:rPr lang="en-US" altLang="zh-CN" sz="1800" dirty="0" smtClean="0">
                  <a:latin typeface="Arial" panose="020B0604020202020204" pitchFamily="34" charset="0"/>
                  <a:ea typeface="微软雅黑" panose="020B0503020204020204" charset="-122"/>
                </a:rPr>
                <a:t>6X4=24</a:t>
              </a:r>
              <a:r>
                <a:rPr lang="en-US" altLang="zh-CN" dirty="0" smtClean="0">
                  <a:latin typeface="Arial" panose="020B0604020202020204" pitchFamily="34" charset="0"/>
                  <a:ea typeface="微软雅黑" panose="020B0503020204020204" charset="-122"/>
                </a:rPr>
                <a:t> c</a:t>
              </a:r>
              <a:r>
                <a:rPr lang="en-US" altLang="zh-CN" sz="2000" dirty="0" smtClean="0">
                  <a:latin typeface="Arial" panose="020B0604020202020204" pitchFamily="34" charset="0"/>
                  <a:ea typeface="微软雅黑" panose="020B0503020204020204" charset="-122"/>
                </a:rPr>
                <a:t>㎡</a:t>
              </a:r>
              <a:endParaRPr lang="en-US" altLang="zh-CN" sz="1800" dirty="0">
                <a:latin typeface="Arial" panose="020B0604020202020204" pitchFamily="34" charset="0"/>
                <a:ea typeface="微软雅黑" panose="020B0503020204020204" charset="-122"/>
              </a:endParaRPr>
            </a:p>
          </p:txBody>
        </p:sp>
        <p:sp>
          <p:nvSpPr>
            <p:cNvPr id="40" name="文本框 39"/>
            <p:cNvSpPr txBox="1"/>
            <p:nvPr>
              <p:custDataLst>
                <p:tags r:id="rId10"/>
              </p:custDataLst>
            </p:nvPr>
          </p:nvSpPr>
          <p:spPr>
            <a:xfrm>
              <a:off x="9007522" y="5480116"/>
              <a:ext cx="2620370" cy="400110"/>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面积：</a:t>
              </a:r>
              <a:r>
                <a:rPr lang="en-US" altLang="zh-CN" sz="1800" dirty="0" smtClean="0">
                  <a:latin typeface="Arial" panose="020B0604020202020204" pitchFamily="34" charset="0"/>
                  <a:ea typeface="微软雅黑" panose="020B0503020204020204" charset="-122"/>
                </a:rPr>
                <a:t>5X5=25c</a:t>
              </a:r>
              <a:r>
                <a:rPr lang="en-US" altLang="zh-CN" sz="2000" dirty="0" smtClean="0">
                  <a:latin typeface="Arial" panose="020B0604020202020204" pitchFamily="34" charset="0"/>
                  <a:ea typeface="微软雅黑" panose="020B0503020204020204" charset="-122"/>
                </a:rPr>
                <a:t>㎡</a:t>
              </a:r>
              <a:endParaRPr lang="en-US" altLang="zh-CN" sz="1800" dirty="0">
                <a:latin typeface="Arial" panose="020B0604020202020204" pitchFamily="34" charset="0"/>
                <a:ea typeface="微软雅黑" panose="020B0503020204020204" charset="-122"/>
              </a:endParaRPr>
            </a:p>
          </p:txBody>
        </p:sp>
        <p:sp>
          <p:nvSpPr>
            <p:cNvPr id="41" name="文本框 35"/>
            <p:cNvSpPr txBox="1"/>
            <p:nvPr>
              <p:custDataLst>
                <p:tags r:id="rId11"/>
              </p:custDataLst>
            </p:nvPr>
          </p:nvSpPr>
          <p:spPr>
            <a:xfrm>
              <a:off x="8816454" y="1772076"/>
              <a:ext cx="2920621" cy="369332"/>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周长：（</a:t>
              </a:r>
              <a:r>
                <a:rPr lang="en-US" altLang="zh-CN" dirty="0" smtClean="0">
                  <a:latin typeface="Arial" panose="020B0604020202020204" pitchFamily="34" charset="0"/>
                  <a:ea typeface="微软雅黑" panose="020B0503020204020204" charset="-122"/>
                </a:rPr>
                <a:t>7+3</a:t>
              </a:r>
              <a:r>
                <a:rPr lang="zh-CN" altLang="en-US" dirty="0" smtClean="0">
                  <a:latin typeface="Arial" panose="020B0604020202020204" pitchFamily="34" charset="0"/>
                  <a:ea typeface="微软雅黑" panose="020B0503020204020204" charset="-122"/>
                </a:rPr>
                <a:t>）</a:t>
              </a:r>
              <a:r>
                <a:rPr lang="en-US" altLang="zh-CN" dirty="0" smtClean="0">
                  <a:latin typeface="Arial" panose="020B0604020202020204" pitchFamily="34" charset="0"/>
                  <a:ea typeface="微软雅黑" panose="020B0503020204020204" charset="-122"/>
                </a:rPr>
                <a:t>X2=20cm</a:t>
              </a:r>
              <a:endParaRPr lang="en-US" altLang="zh-CN" sz="1800" dirty="0">
                <a:latin typeface="Arial" panose="020B0604020202020204" pitchFamily="34" charset="0"/>
                <a:ea typeface="微软雅黑" panose="020B0503020204020204" charset="-122"/>
              </a:endParaRPr>
            </a:p>
          </p:txBody>
        </p:sp>
        <p:sp>
          <p:nvSpPr>
            <p:cNvPr id="44" name="文本框 35"/>
            <p:cNvSpPr txBox="1"/>
            <p:nvPr>
              <p:custDataLst>
                <p:tags r:id="rId12"/>
              </p:custDataLst>
            </p:nvPr>
          </p:nvSpPr>
          <p:spPr>
            <a:xfrm>
              <a:off x="8884693" y="3261956"/>
              <a:ext cx="2963840" cy="369332"/>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周长：（</a:t>
              </a:r>
              <a:r>
                <a:rPr lang="en-US" altLang="zh-CN" dirty="0" smtClean="0">
                  <a:latin typeface="Arial" panose="020B0604020202020204" pitchFamily="34" charset="0"/>
                  <a:ea typeface="微软雅黑" panose="020B0503020204020204" charset="-122"/>
                </a:rPr>
                <a:t>6+4</a:t>
              </a:r>
              <a:r>
                <a:rPr lang="zh-CN" altLang="en-US" dirty="0" smtClean="0">
                  <a:latin typeface="Arial" panose="020B0604020202020204" pitchFamily="34" charset="0"/>
                  <a:ea typeface="微软雅黑" panose="020B0503020204020204" charset="-122"/>
                </a:rPr>
                <a:t>）</a:t>
              </a:r>
              <a:r>
                <a:rPr lang="en-US" altLang="zh-CN" dirty="0" smtClean="0">
                  <a:latin typeface="Arial" panose="020B0604020202020204" pitchFamily="34" charset="0"/>
                  <a:ea typeface="微软雅黑" panose="020B0503020204020204" charset="-122"/>
                </a:rPr>
                <a:t>X2=20cm</a:t>
              </a:r>
              <a:endParaRPr lang="en-US" altLang="zh-CN" sz="1800" dirty="0">
                <a:latin typeface="Arial" panose="020B0604020202020204" pitchFamily="34" charset="0"/>
                <a:ea typeface="微软雅黑" panose="020B0503020204020204" charset="-122"/>
              </a:endParaRPr>
            </a:p>
          </p:txBody>
        </p:sp>
        <p:sp>
          <p:nvSpPr>
            <p:cNvPr id="45" name="文本框 35"/>
            <p:cNvSpPr txBox="1"/>
            <p:nvPr>
              <p:custDataLst>
                <p:tags r:id="rId13"/>
              </p:custDataLst>
            </p:nvPr>
          </p:nvSpPr>
          <p:spPr>
            <a:xfrm>
              <a:off x="8982502" y="4929257"/>
              <a:ext cx="2963840" cy="369332"/>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800" dirty="0" smtClean="0">
                  <a:latin typeface="Arial" panose="020B0604020202020204" pitchFamily="34" charset="0"/>
                  <a:ea typeface="微软雅黑" panose="020B0503020204020204" charset="-122"/>
                </a:rPr>
                <a:t>周长：</a:t>
              </a:r>
              <a:r>
                <a:rPr lang="en-US" altLang="zh-CN" dirty="0" smtClean="0">
                  <a:latin typeface="Arial" panose="020B0604020202020204" pitchFamily="34" charset="0"/>
                  <a:ea typeface="微软雅黑" panose="020B0503020204020204" charset="-122"/>
                </a:rPr>
                <a:t>5X4=20cm</a:t>
              </a:r>
              <a:endParaRPr lang="en-US" altLang="zh-CN" sz="1800" dirty="0">
                <a:latin typeface="Arial" panose="020B0604020202020204" pitchFamily="34" charset="0"/>
                <a:ea typeface="微软雅黑" panose="020B0503020204020204" charset="-122"/>
              </a:endParaRPr>
            </a:p>
          </p:txBody>
        </p:sp>
        <p:sp>
          <p:nvSpPr>
            <p:cNvPr id="46" name="TextBox 45"/>
            <p:cNvSpPr txBox="1"/>
            <p:nvPr/>
          </p:nvSpPr>
          <p:spPr>
            <a:xfrm>
              <a:off x="8516203" y="6196084"/>
              <a:ext cx="2947916" cy="369332"/>
            </a:xfrm>
            <a:prstGeom prst="rect">
              <a:avLst/>
            </a:prstGeom>
            <a:noFill/>
          </p:spPr>
          <p:txBody>
            <a:bodyPr wrap="square" rtlCol="0">
              <a:spAutoFit/>
            </a:bodyPr>
            <a:lstStyle/>
            <a:p>
              <a:r>
                <a:rPr lang="zh-CN" altLang="en-US" dirty="0" smtClean="0"/>
                <a:t>结论：</a:t>
              </a:r>
              <a:r>
                <a:rPr lang="zh-CN" altLang="en-US" u="sng" dirty="0" smtClean="0"/>
                <a:t>          </a:t>
              </a:r>
              <a:endParaRPr lang="zh-CN" altLang="en-US" dirty="0"/>
            </a:p>
          </p:txBody>
        </p:sp>
      </p:grpSp>
      <p:cxnSp>
        <p:nvCxnSpPr>
          <p:cNvPr id="48" name="直接连接符 47"/>
          <p:cNvCxnSpPr/>
          <p:nvPr/>
        </p:nvCxnSpPr>
        <p:spPr>
          <a:xfrm flipV="1">
            <a:off x="9294125" y="6469039"/>
            <a:ext cx="1978926" cy="13648"/>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4" grpId="1"/>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50508" y="198755"/>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1364615" y="1861820"/>
            <a:ext cx="3221033" cy="3938479"/>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464685"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02.</a:t>
            </a:r>
            <a:r>
              <a:rPr lang="zh-CN" altLang="en-US" sz="2800">
                <a:solidFill>
                  <a:schemeClr val="tx2">
                    <a:lumMod val="75000"/>
                    <a:lumOff val="25000"/>
                  </a:schemeClr>
                </a:solidFill>
                <a:latin typeface="汉仪宋韵朗黑W" panose="00020600040101010101" charset="-122"/>
                <a:ea typeface="汉仪宋韵朗黑W" panose="00020600040101010101" charset="-122"/>
              </a:rPr>
              <a:t>生活性原则</a:t>
            </a:r>
          </a:p>
        </p:txBody>
      </p:sp>
      <p:sp>
        <p:nvSpPr>
          <p:cNvPr id="16" name="等腰三角形 15"/>
          <p:cNvSpPr/>
          <p:nvPr/>
        </p:nvSpPr>
        <p:spPr>
          <a:xfrm flipV="1">
            <a:off x="6912610"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6912610"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532890" y="2195830"/>
            <a:ext cx="2932430" cy="3290570"/>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lang="zh-CN" altLang="en-US"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小学数学实践作业需要贴近学生生活实际、充满时代感，通过调查、咨询、收集有关信息,运用有关知识解决实际问题，小学生才能在潜移默化中感受数学来源于生活，又服务于生活，生活中处处有数学的真谛。从而，让学生乐于学习，敢于探索，提高学生学习数学的积极性。</a:t>
            </a:r>
            <a:r>
              <a:rPr lang="en-US" altLang="zh-CN" sz="16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p>
        </p:txBody>
      </p:sp>
      <p:pic>
        <p:nvPicPr>
          <p:cNvPr id="1026" name="Picture 2" descr="C:\Users\Administrator\Desktop\Cache_4b3d85168ff2ed8.jpg"/>
          <p:cNvPicPr>
            <a:picLocks noChangeAspect="1" noChangeArrowheads="1"/>
          </p:cNvPicPr>
          <p:nvPr/>
        </p:nvPicPr>
        <p:blipFill>
          <a:blip r:embed="rId8" cstate="print"/>
          <a:srcRect/>
          <a:stretch>
            <a:fillRect/>
          </a:stretch>
        </p:blipFill>
        <p:spPr bwMode="auto">
          <a:xfrm rot="16200000">
            <a:off x="6539835" y="2342488"/>
            <a:ext cx="4044290" cy="2847854"/>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4" grpId="1"/>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任意多边形 2"/>
          <p:cNvSpPr/>
          <p:nvPr/>
        </p:nvSpPr>
        <p:spPr>
          <a:xfrm>
            <a:off x="0" y="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6"/>
          <p:cNvSpPr/>
          <p:nvPr/>
        </p:nvSpPr>
        <p:spPr>
          <a:xfrm>
            <a:off x="0" y="0"/>
            <a:ext cx="3335020" cy="4039870"/>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8"/>
          <p:cNvSpPr/>
          <p:nvPr/>
        </p:nvSpPr>
        <p:spPr>
          <a:xfrm flipH="1" flipV="1">
            <a:off x="9134475" y="2233930"/>
            <a:ext cx="3057932" cy="4624242"/>
          </a:xfrm>
          <a:custGeom>
            <a:avLst/>
            <a:gdLst>
              <a:gd name="connsiteX0" fmla="*/ 0 w 8061"/>
              <a:gd name="connsiteY0" fmla="*/ 3583 h 10430"/>
              <a:gd name="connsiteX1" fmla="*/ 3583 w 8061"/>
              <a:gd name="connsiteY1" fmla="*/ 0 h 10430"/>
              <a:gd name="connsiteX2" fmla="*/ 3945 w 8061"/>
              <a:gd name="connsiteY2" fmla="*/ 0 h 10430"/>
              <a:gd name="connsiteX3" fmla="*/ 8061 w 8061"/>
              <a:gd name="connsiteY3" fmla="*/ 2226 h 10430"/>
              <a:gd name="connsiteX4" fmla="*/ 5374 w 8061"/>
              <a:gd name="connsiteY4" fmla="*/ 5606 h 10430"/>
              <a:gd name="connsiteX5" fmla="*/ 3231 w 8061"/>
              <a:gd name="connsiteY5" fmla="*/ 9772 h 10430"/>
              <a:gd name="connsiteX6" fmla="*/ 2032 w 8061"/>
              <a:gd name="connsiteY6" fmla="*/ 9263 h 10430"/>
              <a:gd name="connsiteX7" fmla="*/ 0 w 8061"/>
              <a:gd name="connsiteY7" fmla="*/ 3583 h 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lnTo>
                  <a:pt x="0" y="0"/>
                </a:lnTo>
                <a:close/>
              </a:path>
            </a:pathLst>
          </a:cu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flipH="1" flipV="1">
            <a:off x="8664575" y="3038475"/>
            <a:ext cx="3528060" cy="3819525"/>
          </a:xfrm>
          <a:custGeom>
            <a:avLst/>
            <a:gdLst>
              <a:gd name="connsiteX0" fmla="*/ 4816 w 4816"/>
              <a:gd name="connsiteY0" fmla="*/ 0 h 7282"/>
              <a:gd name="connsiteX1" fmla="*/ 2164 w 4816"/>
              <a:gd name="connsiteY1" fmla="*/ 3025 h 7282"/>
              <a:gd name="connsiteX2" fmla="*/ 21 w 4816"/>
              <a:gd name="connsiteY2" fmla="*/ 7191 h 7282"/>
              <a:gd name="connsiteX3" fmla="*/ 0 w 4816"/>
              <a:gd name="connsiteY3" fmla="*/ 7282 h 7282"/>
            </a:gdLst>
            <a:ahLst/>
            <a:cxnLst>
              <a:cxn ang="0">
                <a:pos x="connsiteX0" y="connsiteY0"/>
              </a:cxn>
              <a:cxn ang="0">
                <a:pos x="connsiteX1" y="connsiteY1"/>
              </a:cxn>
              <a:cxn ang="0">
                <a:pos x="connsiteX2" y="connsiteY2"/>
              </a:cxn>
              <a:cxn ang="0">
                <a:pos x="connsiteX3" y="connsiteY3"/>
              </a:cxn>
            </a:cxnLst>
            <a:rect l="l" t="t" r="r" b="b"/>
            <a:pathLst>
              <a:path w="4816" h="7282">
                <a:moveTo>
                  <a:pt x="4816" y="0"/>
                </a:moveTo>
                <a:cubicBezTo>
                  <a:pt x="4491" y="1503"/>
                  <a:pt x="2037" y="756"/>
                  <a:pt x="2164" y="3025"/>
                </a:cubicBezTo>
                <a:cubicBezTo>
                  <a:pt x="2300" y="5455"/>
                  <a:pt x="398" y="5455"/>
                  <a:pt x="21" y="7191"/>
                </a:cubicBezTo>
                <a:cubicBezTo>
                  <a:pt x="14" y="7223"/>
                  <a:pt x="7" y="7253"/>
                  <a:pt x="0" y="7282"/>
                </a:cubicBezTo>
              </a:path>
            </a:pathLst>
          </a:cu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椭圆 14"/>
          <p:cNvSpPr/>
          <p:nvPr/>
        </p:nvSpPr>
        <p:spPr>
          <a:xfrm>
            <a:off x="1717675" y="1136650"/>
            <a:ext cx="642620" cy="64262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0000">
            <a:off x="10607675" y="6095365"/>
            <a:ext cx="296545" cy="264160"/>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343435383139313b333633353131343bd0fdd7aabcfdcdb7"/>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67995" y="5006340"/>
            <a:ext cx="666115" cy="666115"/>
          </a:xfrm>
          <a:prstGeom prst="rect">
            <a:avLst/>
          </a:prstGeom>
        </p:spPr>
      </p:pic>
      <p:sp>
        <p:nvSpPr>
          <p:cNvPr id="27" name="等腰三角形 26"/>
          <p:cNvSpPr/>
          <p:nvPr/>
        </p:nvSpPr>
        <p:spPr>
          <a:xfrm rot="10320000">
            <a:off x="321945" y="376364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642110" y="5902960"/>
            <a:ext cx="552450" cy="1014730"/>
          </a:xfrm>
          <a:prstGeom prst="rect">
            <a:avLst/>
          </a:prstGeom>
          <a:noFill/>
        </p:spPr>
        <p:txBody>
          <a:bodyPr wrap="none" rtlCol="0">
            <a:spAutoFit/>
          </a:bodyPr>
          <a:lstStyle/>
          <a:p>
            <a:r>
              <a:rPr lang="en-US" altLang="zh-CN" sz="6000">
                <a:solidFill>
                  <a:schemeClr val="tx2">
                    <a:lumMod val="75000"/>
                    <a:lumOff val="25000"/>
                  </a:schemeClr>
                </a:solidFill>
                <a:latin typeface="汉仪宋韵朗黑W" panose="00020600040101010101" charset="-122"/>
                <a:ea typeface="汉仪宋韵朗黑W" panose="00020600040101010101" charset="-122"/>
              </a:rPr>
              <a:t>*</a:t>
            </a:r>
          </a:p>
        </p:txBody>
      </p:sp>
      <p:pic>
        <p:nvPicPr>
          <p:cNvPr id="32" name="图片 31" descr="343435383139313b333633343631393bd1adbbb7bcfdcdb7"/>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10935335" y="1673225"/>
            <a:ext cx="560705" cy="560705"/>
          </a:xfrm>
          <a:prstGeom prst="rect">
            <a:avLst/>
          </a:prstGeom>
        </p:spPr>
      </p:pic>
      <p:sp>
        <p:nvSpPr>
          <p:cNvPr id="34" name="文本框 33"/>
          <p:cNvSpPr txBox="1"/>
          <p:nvPr/>
        </p:nvSpPr>
        <p:spPr>
          <a:xfrm>
            <a:off x="9008745" y="198755"/>
            <a:ext cx="429260" cy="706755"/>
          </a:xfrm>
          <a:prstGeom prst="rect">
            <a:avLst/>
          </a:prstGeom>
          <a:noFill/>
        </p:spPr>
        <p:txBody>
          <a:bodyPr wrap="none" rtlCol="0">
            <a:spAutoFit/>
          </a:bodyPr>
          <a:lstStyle/>
          <a:p>
            <a:r>
              <a:rPr lang="en-US" altLang="zh-CN" sz="4000">
                <a:solidFill>
                  <a:schemeClr val="tx2">
                    <a:lumMod val="75000"/>
                    <a:lumOff val="25000"/>
                  </a:schemeClr>
                </a:solidFill>
                <a:latin typeface="汉仪宋韵朗黑W" panose="00020600040101010101" charset="-122"/>
                <a:ea typeface="汉仪宋韵朗黑W" panose="00020600040101010101" charset="-122"/>
              </a:rPr>
              <a:t>*</a:t>
            </a:r>
          </a:p>
        </p:txBody>
      </p:sp>
      <p:sp>
        <p:nvSpPr>
          <p:cNvPr id="38" name="椭圆 37"/>
          <p:cNvSpPr/>
          <p:nvPr/>
        </p:nvSpPr>
        <p:spPr>
          <a:xfrm>
            <a:off x="11496040" y="3175635"/>
            <a:ext cx="345440" cy="345440"/>
          </a:xfrm>
          <a:prstGeom prst="ellips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6780000">
            <a:off x="812165" y="2345055"/>
            <a:ext cx="229235" cy="203835"/>
          </a:xfrm>
          <a:prstGeom prst="triangle">
            <a:avLst/>
          </a:prstGeom>
          <a:no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0" y="185107"/>
            <a:ext cx="11690985" cy="6410960"/>
          </a:xfrm>
          <a:prstGeom prst="roundRect">
            <a:avLst>
              <a:gd name="adj" fmla="val 7597"/>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文本框 3"/>
          <p:cNvSpPr txBox="1"/>
          <p:nvPr/>
        </p:nvSpPr>
        <p:spPr>
          <a:xfrm>
            <a:off x="1097280" y="594995"/>
            <a:ext cx="1605280" cy="521970"/>
          </a:xfrm>
          <a:prstGeom prst="rect">
            <a:avLst/>
          </a:prstGeom>
          <a:noFill/>
        </p:spPr>
        <p:txBody>
          <a:bodyPr wrap="none" rtlCol="0">
            <a:spAutoFit/>
          </a:bodyPr>
          <a:lstStyle/>
          <a:p>
            <a:pPr algn="l"/>
            <a:r>
              <a:rPr lang="zh-CN" altLang="en-US" sz="2800">
                <a:solidFill>
                  <a:schemeClr val="tx2">
                    <a:lumMod val="75000"/>
                    <a:lumOff val="25000"/>
                  </a:schemeClr>
                </a:solidFill>
                <a:latin typeface="汉仪宋韵朗黑W" panose="00020600040101010101" charset="-122"/>
                <a:ea typeface="汉仪宋韵朗黑W" panose="00020600040101010101" charset="-122"/>
                <a:sym typeface="+mn-ea"/>
              </a:rPr>
              <a:t>设计原则</a:t>
            </a:r>
            <a:endParaRPr lang="zh-CN" altLang="en-US" sz="2800">
              <a:solidFill>
                <a:schemeClr val="tx2">
                  <a:lumMod val="75000"/>
                  <a:lumOff val="25000"/>
                </a:schemeClr>
              </a:solidFill>
              <a:latin typeface="汉仪宋韵朗黑W" panose="00020600040101010101" charset="-122"/>
              <a:ea typeface="汉仪宋韵朗黑W" panose="00020600040101010101" charset="-122"/>
            </a:endParaRPr>
          </a:p>
        </p:txBody>
      </p:sp>
      <p:sp>
        <p:nvSpPr>
          <p:cNvPr id="5" name="椭圆 4"/>
          <p:cNvSpPr/>
          <p:nvPr/>
        </p:nvSpPr>
        <p:spPr>
          <a:xfrm>
            <a:off x="497205" y="697865"/>
            <a:ext cx="258445" cy="258445"/>
          </a:xfrm>
          <a:prstGeom prst="ellips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88975" y="697865"/>
            <a:ext cx="258445" cy="258445"/>
          </a:xfrm>
          <a:prstGeom prst="ellipse">
            <a:avLst/>
          </a:prstGeom>
          <a:solidFill>
            <a:srgbClr val="F1C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折角形 12"/>
          <p:cNvSpPr/>
          <p:nvPr/>
        </p:nvSpPr>
        <p:spPr>
          <a:xfrm>
            <a:off x="4230645" y="1807229"/>
            <a:ext cx="3507635" cy="4402502"/>
          </a:xfrm>
          <a:prstGeom prst="foldedCorner">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464685" y="905510"/>
            <a:ext cx="2842895" cy="521970"/>
          </a:xfrm>
          <a:prstGeom prst="rect">
            <a:avLst/>
          </a:prstGeom>
          <a:noFill/>
        </p:spPr>
        <p:txBody>
          <a:bodyPr wrap="square" rtlCol="0">
            <a:spAutoFit/>
          </a:bodyPr>
          <a:lstStyle/>
          <a:p>
            <a:pPr algn="l"/>
            <a:r>
              <a:rPr lang="en-US" altLang="zh-CN" sz="2800">
                <a:solidFill>
                  <a:schemeClr val="tx2">
                    <a:lumMod val="75000"/>
                    <a:lumOff val="25000"/>
                  </a:schemeClr>
                </a:solidFill>
                <a:latin typeface="汉仪宋韵朗黑W" panose="00020600040101010101" charset="-122"/>
                <a:ea typeface="汉仪宋韵朗黑W" panose="00020600040101010101" charset="-122"/>
              </a:rPr>
              <a:t>03.</a:t>
            </a:r>
            <a:r>
              <a:rPr lang="zh-CN" altLang="en-US" sz="2800">
                <a:solidFill>
                  <a:schemeClr val="tx2">
                    <a:lumMod val="75000"/>
                    <a:lumOff val="25000"/>
                  </a:schemeClr>
                </a:solidFill>
                <a:latin typeface="汉仪宋韵朗黑W" panose="00020600040101010101" charset="-122"/>
                <a:ea typeface="汉仪宋韵朗黑W" panose="00020600040101010101" charset="-122"/>
              </a:rPr>
              <a:t>探索性原则</a:t>
            </a:r>
          </a:p>
        </p:txBody>
      </p:sp>
      <p:sp>
        <p:nvSpPr>
          <p:cNvPr id="16" name="等腰三角形 15"/>
          <p:cNvSpPr/>
          <p:nvPr/>
        </p:nvSpPr>
        <p:spPr>
          <a:xfrm flipV="1">
            <a:off x="6912610" y="117030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a:off x="6912610" y="925195"/>
            <a:ext cx="297815" cy="191770"/>
          </a:xfrm>
          <a:prstGeom prst="triangle">
            <a:avLst/>
          </a:prstGeom>
          <a:solidFill>
            <a:srgbClr val="21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508101" y="2059352"/>
            <a:ext cx="3080053" cy="3693319"/>
          </a:xfrm>
          <a:prstGeom prst="rect">
            <a:avLst/>
          </a:prstGeom>
          <a:noFill/>
        </p:spPr>
        <p:txBody>
          <a:bodyPr wrap="square" rtlCol="0" anchor="t">
            <a:spAutoFit/>
          </a:bodyPr>
          <a:lstStyle/>
          <a:p>
            <a:pPr indent="0" algn="l">
              <a:lnSpc>
                <a:spcPct val="130000"/>
              </a:lnSpc>
              <a:spcBef>
                <a:spcPts val="0"/>
              </a:spcBef>
              <a:spcAft>
                <a:spcPts val="0"/>
              </a:spcAft>
              <a:buNone/>
            </a:pPr>
            <a:r>
              <a:rPr lang="en-US" altLang="zh-CN" sz="20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    </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儿童从小对外界事物就有一种好奇心</a:t>
            </a:r>
            <a:r>
              <a:rPr lang="zh-CN" altLang="en-US" sz="20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一种探索的欲望</a:t>
            </a:r>
            <a:r>
              <a:rPr lang="zh-CN" altLang="en-US" sz="20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当遇到具有挑战性的问题</a:t>
            </a:r>
            <a:r>
              <a:rPr lang="zh-CN" altLang="en-US" sz="20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能激发他们的探索欲望</a:t>
            </a:r>
            <a:r>
              <a:rPr sz="20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实践性作业应具有一定的开放性和思考价值</a:t>
            </a:r>
            <a:r>
              <a:rPr lang="zh-CN" altLang="en-US" sz="2000" dirty="0"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r>
              <a:rPr sz="2000" dirty="0" err="1" smtClean="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能够激发学生积极去思考</a:t>
            </a:r>
            <a:r>
              <a:rPr sz="2000" dirty="0" err="1">
                <a:solidFill>
                  <a:schemeClr val="bg1"/>
                </a:solidFill>
                <a:latin typeface="汉仪宋韵朗黑W" panose="00020600040101010101" charset="-122"/>
                <a:ea typeface="汉仪宋韵朗黑W" panose="00020600040101010101" charset="-122"/>
                <a:cs typeface="汉仪宋韵朗黑W" panose="00020600040101010101" charset="-122"/>
                <a:sym typeface="+mn-ea"/>
              </a:rPr>
              <a:t>、去探索，有效发展学生数学思维</a:t>
            </a:r>
            <a:r>
              <a:rPr sz="2000" dirty="0">
                <a:solidFill>
                  <a:schemeClr val="bg1"/>
                </a:solidFill>
                <a:latin typeface="汉仪宋韵朗黑W" panose="00020600040101010101" charset="-122"/>
                <a:ea typeface="汉仪宋韵朗黑W" panose="00020600040101010101" charset="-122"/>
                <a:cs typeface="汉仪宋韵朗黑W" panose="00020600040101010101" charset="-122"/>
                <a:sym typeface="+mn-ea"/>
              </a:rPr>
              <a:t>。</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1000">
        <p:wipe/>
      </p:transition>
    </mc:Choice>
    <mc:Fallback>
      <p:transition spd="slow">
        <p:wipe/>
      </p:transition>
    </mc:Fallback>
  </mc:AlternateContent>
  <p:timing>
    <p:tnLst>
      <p:par>
        <p:cTn id="1" dur="indefinite" restart="never" nodeType="tmRoot"/>
      </p:par>
    </p:tnLst>
    <p:bldLst>
      <p:bldP spid="4" grpId="1"/>
      <p:bldP spid="14" grpId="1"/>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jb3VudCI6OSwiaGRpZCI6IjgyZGMwMGI1OTRiMDc3MzM3OTBhMmMzYzJiODIzYjRmIiwidXNlckNvdW50Ijo5fQ=="/>
  <p:tag name="KSO_WPP_MARK_KEY" val="dc1acef0-bee3-4b0d-9485-87af9b1a5b36"/>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3319</Words>
  <Application>Microsoft Office PowerPoint</Application>
  <PresentationFormat>自定义</PresentationFormat>
  <Paragraphs>190</Paragraphs>
  <Slides>29</Slides>
  <Notes>29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Arial</vt:lpstr>
      <vt:lpstr>宋体</vt:lpstr>
      <vt:lpstr>微软雅黑</vt:lpstr>
      <vt:lpstr>汉仪宋韵朗黑W</vt:lpstr>
      <vt:lpstr>汉仪旗黑-50S</vt:lpstr>
      <vt:lpstr>汉仪旗黑-60S</vt:lpstr>
      <vt:lpstr>方正楷体_GB2312</vt:lpstr>
      <vt:lpstr>Calibri</vt:lpstr>
      <vt:lpstr>Wingdings</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165</cp:revision>
  <dcterms:created xsi:type="dcterms:W3CDTF">2019-06-19T02:08:00Z</dcterms:created>
  <dcterms:modified xsi:type="dcterms:W3CDTF">2023-06-07T08:50:42Z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C2867AE245734D209B61ABB9A40F1744_11</vt:lpwstr>
  </property>
  <property fmtid="{D5CDD505-2E9C-101B-9397-08002B2CF9AE}" pid="4" name="KSOTemplateUUID">
    <vt:lpwstr>v1.0_mb_ueuGCNvsc76uxYCJEslBFQ==</vt:lpwstr>
  </property>
</Properties>
</file>