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  <p:sldMasterId id="2147484064" r:id="rId2"/>
    <p:sldMasterId id="2147484099" r:id="rId3"/>
    <p:sldMasterId id="2147484189" r:id="rId4"/>
    <p:sldMasterId id="2147484221" r:id="rId5"/>
  </p:sldMasterIdLst>
  <p:notesMasterIdLst>
    <p:notesMasterId r:id="rId22"/>
  </p:notesMasterIdLst>
  <p:sldIdLst>
    <p:sldId id="257" r:id="rId6"/>
    <p:sldId id="256" r:id="rId7"/>
    <p:sldId id="987" r:id="rId8"/>
    <p:sldId id="1288" r:id="rId9"/>
    <p:sldId id="1280" r:id="rId10"/>
    <p:sldId id="1281" r:id="rId11"/>
    <p:sldId id="1282" r:id="rId12"/>
    <p:sldId id="1278" r:id="rId13"/>
    <p:sldId id="1279" r:id="rId14"/>
    <p:sldId id="1038" r:id="rId15"/>
    <p:sldId id="1283" r:id="rId16"/>
    <p:sldId id="1284" r:id="rId17"/>
    <p:sldId id="930" r:id="rId18"/>
    <p:sldId id="1285" r:id="rId19"/>
    <p:sldId id="1286" r:id="rId20"/>
    <p:sldId id="1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7BDE1-2854-4B74-8BD0-2249AB1FF23C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025CE-98C4-4AC7-8767-DD808D722D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05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5CE-98C4-4AC7-8767-DD808D722DE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21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1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88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04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4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080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364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792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123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05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89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60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695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046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097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47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995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130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946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077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86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124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03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620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86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709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47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008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66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451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761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097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293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24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474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13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936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358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11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146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425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223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687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491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99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41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711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59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6005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168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13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26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566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1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3072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3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9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851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7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595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501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44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098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07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17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1753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629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72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130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15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84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833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57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6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12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7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5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39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F3D3EB-E41E-43E1-A143-CAE582591006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8B6622D-6169-478A-A3B9-6A8A2932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8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  <p:sldLayoutId id="2147484234" r:id="rId13"/>
    <p:sldLayoutId id="2147484235" r:id="rId14"/>
    <p:sldLayoutId id="2147484236" r:id="rId15"/>
    <p:sldLayoutId id="2147484237" r:id="rId16"/>
    <p:sldLayoutId id="2147484238" r:id="rId17"/>
    <p:sldLayoutId id="214748423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hlinkClick r:id="" action="ppaction://ole?verb=0"/>
            <a:extLst>
              <a:ext uri="{FF2B5EF4-FFF2-40B4-BE49-F238E27FC236}">
                <a16:creationId xmlns:a16="http://schemas.microsoft.com/office/drawing/2014/main" id="{19204CB3-7A8A-CC56-1788-74EEF22DFE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594951"/>
              </p:ext>
            </p:extLst>
          </p:nvPr>
        </p:nvGraphicFramePr>
        <p:xfrm>
          <a:off x="0" y="0"/>
          <a:ext cx="12192000" cy="6906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1967" imgH="3429060" progId="PowerPoint.Show.12">
                  <p:embed/>
                </p:oleObj>
              </mc:Choice>
              <mc:Fallback>
                <p:oleObj name="Presentation" r:id="rId2" imgW="4571967" imgH="3429060" progId="PowerPoint.Show.12">
                  <p:embed/>
                  <p:pic>
                    <p:nvPicPr>
                      <p:cNvPr id="4" name="对象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19204CB3-7A8A-CC56-1788-74EEF22DFE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906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副标题 2">
            <a:extLst>
              <a:ext uri="{FF2B5EF4-FFF2-40B4-BE49-F238E27FC236}">
                <a16:creationId xmlns:a16="http://schemas.microsoft.com/office/drawing/2014/main" id="{138F5F47-55FE-440E-1614-FBEC4C6C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199" y="4894115"/>
            <a:ext cx="6483928" cy="623456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泸县太伏镇太伏中心小学校    刘  冬</a:t>
            </a:r>
          </a:p>
        </p:txBody>
      </p:sp>
      <p:pic>
        <p:nvPicPr>
          <p:cNvPr id="5" name="Picture 2" descr="http://i9.qhimg.com/dmsmty/1203_709_/t010bee8a87890c2fe6.jpg">
            <a:extLst>
              <a:ext uri="{FF2B5EF4-FFF2-40B4-BE49-F238E27FC236}">
                <a16:creationId xmlns:a16="http://schemas.microsoft.com/office/drawing/2014/main" id="{4DB7EE07-B1A9-AC41-7BFA-E78DB83D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49130"/>
            <a:ext cx="12115800" cy="4251469"/>
          </a:xfrm>
          <a:prstGeom prst="rect">
            <a:avLst/>
          </a:prstGeom>
          <a:noFill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6D94F3-2A90-274A-5871-14FDDD440DE0}"/>
              </a:ext>
            </a:extLst>
          </p:cNvPr>
          <p:cNvSpPr txBox="1"/>
          <p:nvPr/>
        </p:nvSpPr>
        <p:spPr>
          <a:xfrm>
            <a:off x="3165765" y="924930"/>
            <a:ext cx="6899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/>
              <a:t>24.</a:t>
            </a:r>
            <a:r>
              <a:rPr lang="zh-CN" altLang="en-US" sz="48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“诺曼底号”遇难记</a:t>
            </a:r>
          </a:p>
        </p:txBody>
      </p:sp>
    </p:spTree>
    <p:extLst>
      <p:ext uri="{BB962C8B-B14F-4D97-AF65-F5344CB8AC3E}">
        <p14:creationId xmlns:p14="http://schemas.microsoft.com/office/powerpoint/2010/main" val="104465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标注 15"/>
          <p:cNvSpPr/>
          <p:nvPr/>
        </p:nvSpPr>
        <p:spPr>
          <a:xfrm>
            <a:off x="1330427" y="1047734"/>
            <a:ext cx="4381531" cy="762005"/>
          </a:xfrm>
          <a:prstGeom prst="wedgeRectCallout">
            <a:avLst>
              <a:gd name="adj1" fmla="val -61647"/>
              <a:gd name="adj2" fmla="val 48172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洛克机械师在哪儿？</a:t>
            </a:r>
          </a:p>
        </p:txBody>
      </p:sp>
      <p:sp>
        <p:nvSpPr>
          <p:cNvPr id="18" name="矩形标注 17"/>
          <p:cNvSpPr/>
          <p:nvPr/>
        </p:nvSpPr>
        <p:spPr>
          <a:xfrm>
            <a:off x="7671691" y="1065974"/>
            <a:ext cx="3224843" cy="762005"/>
          </a:xfrm>
          <a:prstGeom prst="wedgeRectCallout">
            <a:avLst>
              <a:gd name="adj1" fmla="val 58352"/>
              <a:gd name="adj2" fmla="val 78172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船长叫我吗？</a:t>
            </a:r>
          </a:p>
        </p:txBody>
      </p:sp>
      <p:sp>
        <p:nvSpPr>
          <p:cNvPr id="25" name="矩形标注 24"/>
          <p:cNvSpPr/>
          <p:nvPr/>
        </p:nvSpPr>
        <p:spPr>
          <a:xfrm>
            <a:off x="1330427" y="2000240"/>
            <a:ext cx="3799387" cy="762005"/>
          </a:xfrm>
          <a:prstGeom prst="wedgeRectCallout">
            <a:avLst>
              <a:gd name="adj1" fmla="val -61647"/>
              <a:gd name="adj2" fmla="val 48172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炉子怎么样了？</a:t>
            </a:r>
          </a:p>
        </p:txBody>
      </p:sp>
      <p:sp>
        <p:nvSpPr>
          <p:cNvPr id="26" name="矩形标注 25"/>
          <p:cNvSpPr/>
          <p:nvPr/>
        </p:nvSpPr>
        <p:spPr>
          <a:xfrm>
            <a:off x="1330427" y="2952747"/>
            <a:ext cx="1809763" cy="762005"/>
          </a:xfrm>
          <a:prstGeom prst="wedgeRectCallout">
            <a:avLst>
              <a:gd name="adj1" fmla="val -61647"/>
              <a:gd name="adj2" fmla="val 48172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火呢？</a:t>
            </a:r>
          </a:p>
        </p:txBody>
      </p:sp>
      <p:sp>
        <p:nvSpPr>
          <p:cNvPr id="27" name="矩形标注 26"/>
          <p:cNvSpPr/>
          <p:nvPr/>
        </p:nvSpPr>
        <p:spPr>
          <a:xfrm>
            <a:off x="1351707" y="3905254"/>
            <a:ext cx="2667019" cy="762005"/>
          </a:xfrm>
          <a:prstGeom prst="wedgeRectCallout">
            <a:avLst>
              <a:gd name="adj1" fmla="val -61647"/>
              <a:gd name="adj2" fmla="val 48172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机器怎样？</a:t>
            </a:r>
          </a:p>
        </p:txBody>
      </p:sp>
      <p:sp>
        <p:nvSpPr>
          <p:cNvPr id="28" name="矩形标注 27"/>
          <p:cNvSpPr/>
          <p:nvPr/>
        </p:nvSpPr>
        <p:spPr>
          <a:xfrm>
            <a:off x="8345285" y="2018480"/>
            <a:ext cx="2551248" cy="762005"/>
          </a:xfrm>
          <a:prstGeom prst="wedgeRectCallout">
            <a:avLst>
              <a:gd name="adj1" fmla="val 58352"/>
              <a:gd name="adj2" fmla="val 78172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海水淹了。</a:t>
            </a:r>
          </a:p>
        </p:txBody>
      </p:sp>
      <p:sp>
        <p:nvSpPr>
          <p:cNvPr id="29" name="矩形标注 28"/>
          <p:cNvSpPr/>
          <p:nvPr/>
        </p:nvSpPr>
        <p:spPr>
          <a:xfrm>
            <a:off x="9144022" y="2948947"/>
            <a:ext cx="1727605" cy="762005"/>
          </a:xfrm>
          <a:prstGeom prst="wedgeRectCallout">
            <a:avLst>
              <a:gd name="adj1" fmla="val 58352"/>
              <a:gd name="adj2" fmla="val 78172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灭了。</a:t>
            </a:r>
          </a:p>
        </p:txBody>
      </p:sp>
      <p:sp>
        <p:nvSpPr>
          <p:cNvPr id="30" name="矩形标注 29"/>
          <p:cNvSpPr/>
          <p:nvPr/>
        </p:nvSpPr>
        <p:spPr>
          <a:xfrm>
            <a:off x="9333637" y="3923494"/>
            <a:ext cx="1562896" cy="762005"/>
          </a:xfrm>
          <a:prstGeom prst="wedgeRectCallout">
            <a:avLst>
              <a:gd name="adj1" fmla="val 58352"/>
              <a:gd name="adj2" fmla="val 78172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停了。</a:t>
            </a:r>
          </a:p>
        </p:txBody>
      </p:sp>
      <p:sp>
        <p:nvSpPr>
          <p:cNvPr id="31" name="矩形标注 30"/>
          <p:cNvSpPr/>
          <p:nvPr/>
        </p:nvSpPr>
        <p:spPr>
          <a:xfrm>
            <a:off x="1359307" y="4762510"/>
            <a:ext cx="3619525" cy="627335"/>
          </a:xfrm>
          <a:prstGeom prst="wedgeRectCallout">
            <a:avLst>
              <a:gd name="adj1" fmla="val -61647"/>
              <a:gd name="adj2" fmla="val 48172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奥克勒福大副？</a:t>
            </a:r>
          </a:p>
        </p:txBody>
      </p:sp>
      <p:sp>
        <p:nvSpPr>
          <p:cNvPr id="32" name="矩形标注 31"/>
          <p:cNvSpPr/>
          <p:nvPr/>
        </p:nvSpPr>
        <p:spPr>
          <a:xfrm>
            <a:off x="8112224" y="5739336"/>
            <a:ext cx="2744789" cy="762005"/>
          </a:xfrm>
          <a:prstGeom prst="wedgeRectCallout">
            <a:avLst>
              <a:gd name="adj1" fmla="val 58352"/>
              <a:gd name="adj2" fmla="val 78172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二十分钟。</a:t>
            </a:r>
          </a:p>
        </p:txBody>
      </p:sp>
      <p:sp>
        <p:nvSpPr>
          <p:cNvPr id="33" name="矩形 32"/>
          <p:cNvSpPr/>
          <p:nvPr/>
        </p:nvSpPr>
        <p:spPr>
          <a:xfrm>
            <a:off x="4952992" y="190478"/>
            <a:ext cx="2286016" cy="76200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语言描写</a:t>
            </a:r>
          </a:p>
        </p:txBody>
      </p:sp>
      <p:sp>
        <p:nvSpPr>
          <p:cNvPr id="13" name="矩形标注 12"/>
          <p:cNvSpPr/>
          <p:nvPr/>
        </p:nvSpPr>
        <p:spPr>
          <a:xfrm>
            <a:off x="9836077" y="4875240"/>
            <a:ext cx="1060456" cy="762005"/>
          </a:xfrm>
          <a:prstGeom prst="wedgeRectCallout">
            <a:avLst>
              <a:gd name="adj1" fmla="val 58352"/>
              <a:gd name="adj2" fmla="val 78172"/>
            </a:avLst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到！</a:t>
            </a:r>
          </a:p>
        </p:txBody>
      </p:sp>
      <p:sp>
        <p:nvSpPr>
          <p:cNvPr id="14" name="矩形标注 13"/>
          <p:cNvSpPr/>
          <p:nvPr/>
        </p:nvSpPr>
        <p:spPr>
          <a:xfrm>
            <a:off x="1330427" y="5522460"/>
            <a:ext cx="3905277" cy="629389"/>
          </a:xfrm>
          <a:prstGeom prst="wedgeRectCallout">
            <a:avLst>
              <a:gd name="adj1" fmla="val -61647"/>
              <a:gd name="adj2" fmla="val 48172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733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还有多少分钟？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23C7493-0342-5507-21C8-0791BF10E266}"/>
              </a:ext>
            </a:extLst>
          </p:cNvPr>
          <p:cNvSpPr txBox="1"/>
          <p:nvPr/>
        </p:nvSpPr>
        <p:spPr>
          <a:xfrm>
            <a:off x="1378528" y="2045186"/>
            <a:ext cx="9461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哪个男人胆敢抢在女人的前面，你就开枪打死他。</a:t>
            </a:r>
            <a:endParaRPr lang="zh-CN" altLang="zh-CN" sz="4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937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7CBFA6-6775-6952-7CA7-677E7E979095}"/>
              </a:ext>
            </a:extLst>
          </p:cNvPr>
          <p:cNvSpPr txBox="1"/>
          <p:nvPr/>
        </p:nvSpPr>
        <p:spPr>
          <a:xfrm>
            <a:off x="3238791" y="546514"/>
            <a:ext cx="895320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4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4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lang="zh-CN" altLang="zh-CN" sz="4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哈尔威船长一个手势也没有做，一句话也没有说，犹如铁铸，纹丝不动，随着轮船一起沉入了深渊。人们透过阴惨惨的雾气，凝视着这尊黑色的雕像徐徐沉进大海。</a:t>
            </a:r>
            <a:endParaRPr lang="zh-CN" altLang="zh-CN" sz="4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CAA78-409F-B29D-DB12-CF2E6B1D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9974" cy="61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74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527381" y="1796819"/>
            <a:ext cx="11233248" cy="3139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733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4267" b="1" dirty="0">
                <a:latin typeface="楷体" pitchFamily="49" charset="-122"/>
                <a:ea typeface="楷体" pitchFamily="49" charset="-122"/>
              </a:rPr>
              <a:t>在英伦海峡上，</a:t>
            </a:r>
            <a:r>
              <a:rPr lang="zh-CN" altLang="en-US" sz="4267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没有任何一个海员能与他相提并论</a:t>
            </a:r>
            <a:r>
              <a:rPr lang="zh-CN" altLang="en-US" sz="4267" b="1" dirty="0">
                <a:latin typeface="楷体" pitchFamily="49" charset="-122"/>
                <a:ea typeface="楷体" pitchFamily="49" charset="-122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zh-CN" altLang="en-US" sz="4267" b="1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4267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他一生都要求自己忠于职守，履行做人之道。</a:t>
            </a:r>
            <a:r>
              <a:rPr lang="zh-CN" altLang="en-US" sz="4267" b="1" dirty="0">
                <a:latin typeface="楷体" pitchFamily="49" charset="-122"/>
                <a:ea typeface="楷体" pitchFamily="49" charset="-122"/>
              </a:rPr>
              <a:t>面对死亡，他又践行了一次英雄的壮举。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9403" y="729087"/>
            <a:ext cx="106571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7" b="1" dirty="0">
                <a:latin typeface="黑体" panose="02010609060101010101" pitchFamily="49" charset="-122"/>
                <a:ea typeface="黑体" panose="02010609060101010101" pitchFamily="49" charset="-122"/>
              </a:rPr>
              <a:t>作者雨果是这样评价哈尔威船长：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635041-8E05-6336-7E49-9EFFC005E791}"/>
              </a:ext>
            </a:extLst>
          </p:cNvPr>
          <p:cNvSpPr txBox="1"/>
          <p:nvPr/>
        </p:nvSpPr>
        <p:spPr>
          <a:xfrm>
            <a:off x="103909" y="626529"/>
            <a:ext cx="4786745" cy="38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ts val="2200"/>
              </a:lnSpc>
            </a:pP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四、</a:t>
            </a:r>
            <a:r>
              <a:rPr lang="zh-CN" altLang="zh-CN" sz="2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倾诉心声，总结全课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F3E09B-383E-D5EB-4631-22249169E967}"/>
              </a:ext>
            </a:extLst>
          </p:cNvPr>
          <p:cNvSpPr txBox="1"/>
          <p:nvPr/>
        </p:nvSpPr>
        <p:spPr>
          <a:xfrm>
            <a:off x="443345" y="2131080"/>
            <a:ext cx="7190509" cy="2595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   1.</a:t>
            </a:r>
            <a:r>
              <a:rPr lang="zh-CN" altLang="zh-CN" sz="2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同学们，读完这个故事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在这次灾难当中，最令我们感动，最令我们敬佩的人是谁？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2.</a:t>
            </a:r>
            <a:r>
              <a:rPr lang="zh-CN" altLang="zh-CN" sz="2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哈尔威船长的英雄壮举，让你对生命有了怎样的体会？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10C37A-DBDE-C8D1-D2B2-328FAA7AE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18" y="221672"/>
            <a:ext cx="3983181" cy="658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514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7F4E54E-39AD-95B8-3272-A55BFA47D707}"/>
              </a:ext>
            </a:extLst>
          </p:cNvPr>
          <p:cNvSpPr txBox="1"/>
          <p:nvPr/>
        </p:nvSpPr>
        <p:spPr>
          <a:xfrm>
            <a:off x="678873" y="401781"/>
            <a:ext cx="102108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/>
              <a:t>总结文章：</a:t>
            </a:r>
            <a:endParaRPr lang="en-US" altLang="zh-CN" sz="4000" dirty="0"/>
          </a:p>
          <a:p>
            <a:endParaRPr lang="en-US" altLang="zh-CN" sz="4000" dirty="0"/>
          </a:p>
          <a:p>
            <a:r>
              <a:rPr lang="en-US" altLang="zh-CN" sz="4000" dirty="0"/>
              <a:t>       </a:t>
            </a:r>
            <a:r>
              <a:rPr lang="zh-CN" altLang="en-US" sz="4000" dirty="0"/>
              <a:t>人生犹如一艘在大海上航行的帆船，谁也不能预想前方会怎样或风平浪静或惊涛骇浪。无论如何，我们都得扬起风帆，驶向远方。</a:t>
            </a:r>
            <a:endParaRPr lang="en-US" altLang="zh-CN" sz="4000" dirty="0"/>
          </a:p>
        </p:txBody>
      </p:sp>
    </p:spTree>
    <p:extLst>
      <p:ext uri="{BB962C8B-B14F-4D97-AF65-F5344CB8AC3E}">
        <p14:creationId xmlns:p14="http://schemas.microsoft.com/office/powerpoint/2010/main" val="3989827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136BFBD-EADB-43D4-EC30-1D20BCAAF703}"/>
              </a:ext>
            </a:extLst>
          </p:cNvPr>
          <p:cNvSpPr txBox="1"/>
          <p:nvPr/>
        </p:nvSpPr>
        <p:spPr>
          <a:xfrm>
            <a:off x="4738253" y="2321004"/>
            <a:ext cx="38238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dirty="0"/>
              <a:t>谢谢聆听！</a:t>
            </a:r>
          </a:p>
        </p:txBody>
      </p:sp>
    </p:spTree>
    <p:extLst>
      <p:ext uri="{BB962C8B-B14F-4D97-AF65-F5344CB8AC3E}">
        <p14:creationId xmlns:p14="http://schemas.microsoft.com/office/powerpoint/2010/main" val="302110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泰坦尼克号视频">
            <a:hlinkClick r:id="" action="ppaction://media"/>
            <a:extLst>
              <a:ext uri="{FF2B5EF4-FFF2-40B4-BE49-F238E27FC236}">
                <a16:creationId xmlns:a16="http://schemas.microsoft.com/office/drawing/2014/main" id="{B33CFC13-E88B-8D52-7958-080BD88DC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366816" cy="692749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0014FC6-A60F-9E4C-2703-1EFFFB02E992}"/>
              </a:ext>
            </a:extLst>
          </p:cNvPr>
          <p:cNvSpPr txBox="1"/>
          <p:nvPr/>
        </p:nvSpPr>
        <p:spPr>
          <a:xfrm>
            <a:off x="10613279" y="687628"/>
            <a:ext cx="615553" cy="55522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作为乘客的你，你最终想做什么？</a:t>
            </a:r>
          </a:p>
        </p:txBody>
      </p:sp>
    </p:spTree>
    <p:extLst>
      <p:ext uri="{BB962C8B-B14F-4D97-AF65-F5344CB8AC3E}">
        <p14:creationId xmlns:p14="http://schemas.microsoft.com/office/powerpoint/2010/main" val="8214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42000" y="1409525"/>
            <a:ext cx="9333444" cy="275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733" b="1" dirty="0">
                <a:latin typeface="楷体" panose="02010609060101010101" pitchFamily="49" charset="-122"/>
                <a:ea typeface="楷体" panose="02010609060101010101" pitchFamily="49" charset="-122"/>
              </a:rPr>
              <a:t>    震荡可怕极了。一刹那间，男人、女人、小孩，所有的人都奔到甲板上，人们半裸着身子，奔跑着，尖叫着，哭泣着，惊恐万状，一片混乱。</a:t>
            </a:r>
          </a:p>
        </p:txBody>
      </p:sp>
      <p:sp>
        <p:nvSpPr>
          <p:cNvPr id="18" name="文本框 9"/>
          <p:cNvSpPr txBox="1"/>
          <p:nvPr/>
        </p:nvSpPr>
        <p:spPr>
          <a:xfrm>
            <a:off x="7863490" y="1114428"/>
            <a:ext cx="1013453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排比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871C069-28B5-F2B8-1CDF-751B8AC81775}"/>
              </a:ext>
            </a:extLst>
          </p:cNvPr>
          <p:cNvSpPr/>
          <p:nvPr/>
        </p:nvSpPr>
        <p:spPr>
          <a:xfrm>
            <a:off x="9944100" y="3429000"/>
            <a:ext cx="2247900" cy="33562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06F4D36-F675-DD82-947E-7DD6914C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00"/>
            <a:ext cx="119164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0A8D62C-2666-8149-5129-C552609FA0D0}"/>
              </a:ext>
            </a:extLst>
          </p:cNvPr>
          <p:cNvSpPr txBox="1"/>
          <p:nvPr/>
        </p:nvSpPr>
        <p:spPr>
          <a:xfrm>
            <a:off x="1097280" y="577901"/>
            <a:ext cx="3174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哈尔威船长</a:t>
            </a:r>
          </a:p>
        </p:txBody>
      </p:sp>
    </p:spTree>
    <p:extLst>
      <p:ext uri="{BB962C8B-B14F-4D97-AF65-F5344CB8AC3E}">
        <p14:creationId xmlns:p14="http://schemas.microsoft.com/office/powerpoint/2010/main" val="342254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022911-7BAA-164C-8398-73BDBFBE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749"/>
            <a:ext cx="434340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B220A3C-F588-E14A-30C9-0B5273BE8B20}"/>
              </a:ext>
            </a:extLst>
          </p:cNvPr>
          <p:cNvSpPr txBox="1"/>
          <p:nvPr/>
        </p:nvSpPr>
        <p:spPr>
          <a:xfrm>
            <a:off x="4209032" y="1720839"/>
            <a:ext cx="798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zh-CN" sz="48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在英伦海峡上，没有任何一个海员能与他</a:t>
            </a:r>
            <a:r>
              <a:rPr lang="zh-CN" altLang="zh-CN" sz="4800" b="1" dirty="0">
                <a:solidFill>
                  <a:srgbClr val="C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相提并论</a:t>
            </a:r>
            <a:r>
              <a:rPr lang="zh-CN" altLang="en-US" sz="4800" b="1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431D8F63-F136-3B7C-71C5-4B743C04741B}"/>
              </a:ext>
            </a:extLst>
          </p:cNvPr>
          <p:cNvSpPr/>
          <p:nvPr/>
        </p:nvSpPr>
        <p:spPr>
          <a:xfrm>
            <a:off x="10076687" y="3659831"/>
            <a:ext cx="658368" cy="534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BF50A46-8CEF-105B-0E85-9C00F840A4C0}"/>
              </a:ext>
            </a:extLst>
          </p:cNvPr>
          <p:cNvSpPr txBox="1"/>
          <p:nvPr/>
        </p:nvSpPr>
        <p:spPr>
          <a:xfrm>
            <a:off x="6576364" y="4037991"/>
            <a:ext cx="5493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       </a:t>
            </a:r>
            <a:r>
              <a:rPr lang="zh-CN" altLang="en-US" sz="3200" b="1" dirty="0"/>
              <a:t>把不同的或相差悬殊的人或事物混在一起来谈论或看待</a:t>
            </a:r>
            <a:r>
              <a:rPr lang="zh-CN" altLang="en-US" sz="32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909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B220A3C-F588-E14A-30C9-0B5273BE8B20}"/>
              </a:ext>
            </a:extLst>
          </p:cNvPr>
          <p:cNvSpPr txBox="1"/>
          <p:nvPr/>
        </p:nvSpPr>
        <p:spPr>
          <a:xfrm>
            <a:off x="817417" y="1911339"/>
            <a:ext cx="106195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44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默读文章</a:t>
            </a:r>
            <a:r>
              <a:rPr lang="en-US" altLang="zh-CN" sz="44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12-45</a:t>
            </a:r>
            <a:r>
              <a:rPr lang="zh-CN" altLang="en-US" sz="44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自然段，画出描写船长言行的句子，用</a:t>
            </a:r>
            <a:r>
              <a:rPr lang="en-US" altLang="zh-CN" sz="44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1-2</a:t>
            </a:r>
            <a:r>
              <a:rPr lang="zh-CN" altLang="en-US" sz="4400" dirty="0"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个词语概括船长的品质。</a:t>
            </a:r>
            <a:endParaRPr lang="zh-CN" altLang="en-US" sz="28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5E473F-C441-4D16-B1D8-ACF660F47B0C}"/>
              </a:ext>
            </a:extLst>
          </p:cNvPr>
          <p:cNvSpPr txBox="1"/>
          <p:nvPr/>
        </p:nvSpPr>
        <p:spPr>
          <a:xfrm>
            <a:off x="671379" y="618386"/>
            <a:ext cx="4343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自学提示：</a:t>
            </a:r>
          </a:p>
        </p:txBody>
      </p:sp>
    </p:spTree>
    <p:extLst>
      <p:ext uri="{BB962C8B-B14F-4D97-AF65-F5344CB8AC3E}">
        <p14:creationId xmlns:p14="http://schemas.microsoft.com/office/powerpoint/2010/main" val="41952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67053FE-EF55-93DD-D3CC-01273172249A}"/>
              </a:ext>
            </a:extLst>
          </p:cNvPr>
          <p:cNvSpPr txBox="1"/>
          <p:nvPr/>
        </p:nvSpPr>
        <p:spPr>
          <a:xfrm>
            <a:off x="1482436" y="1155700"/>
            <a:ext cx="995105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哈尔威船长站在指挥台上，大声吼道：“全体安静，注意听命令！把救生艇放下去，妇女先走，其他乘客跟上，船员断后，必须把六十人救出去！</a:t>
            </a:r>
            <a:r>
              <a:rPr lang="en-US" altLang="zh-CN" sz="54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”</a:t>
            </a:r>
            <a:endParaRPr lang="zh-CN" altLang="en-US" sz="54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495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B66E42A-9EC9-E672-FFED-15ADF8FD4090}"/>
              </a:ext>
            </a:extLst>
          </p:cNvPr>
          <p:cNvSpPr txBox="1"/>
          <p:nvPr/>
        </p:nvSpPr>
        <p:spPr>
          <a:xfrm>
            <a:off x="865909" y="1052946"/>
            <a:ext cx="107372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“诺曼底号”上有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二十八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名船员和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一名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女服务员，还有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三十一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名乘客，其中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十二名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是妇女。</a:t>
            </a:r>
            <a:endParaRPr lang="en-US" altLang="zh-CN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实际上一共有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六十一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人，但是他把自己给忘了。</a:t>
            </a:r>
          </a:p>
        </p:txBody>
      </p:sp>
    </p:spTree>
    <p:extLst>
      <p:ext uri="{BB962C8B-B14F-4D97-AF65-F5344CB8AC3E}">
        <p14:creationId xmlns:p14="http://schemas.microsoft.com/office/powerpoint/2010/main" val="1590526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AC2D3BBB-7840-B355-9554-C029E0DAD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"/>
          <a:stretch/>
        </p:blipFill>
        <p:spPr bwMode="auto">
          <a:xfrm>
            <a:off x="-139699" y="-4626"/>
            <a:ext cx="12330548" cy="686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952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环保">
  <a:themeElements>
    <a:clrScheme name="环保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环保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环保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TM02892315[[fn=丝状]]</Template>
  <TotalTime>306</TotalTime>
  <Words>484</Words>
  <Application>Microsoft Office PowerPoint</Application>
  <PresentationFormat>宽屏</PresentationFormat>
  <Paragraphs>43</Paragraphs>
  <Slides>16</Slides>
  <Notes>4</Notes>
  <HiddenSlides>0</HiddenSlides>
  <MMClips>1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等线</vt:lpstr>
      <vt:lpstr>方正小标宋简体</vt:lpstr>
      <vt:lpstr>黑体</vt:lpstr>
      <vt:lpstr>华文楷体</vt:lpstr>
      <vt:lpstr>楷体</vt:lpstr>
      <vt:lpstr>宋体</vt:lpstr>
      <vt:lpstr>Arial</vt:lpstr>
      <vt:lpstr>Calibri</vt:lpstr>
      <vt:lpstr>Calibri Light</vt:lpstr>
      <vt:lpstr>Garamond</vt:lpstr>
      <vt:lpstr>Gill Sans MT</vt:lpstr>
      <vt:lpstr>Times New Roman</vt:lpstr>
      <vt:lpstr>Tw Cen MT</vt:lpstr>
      <vt:lpstr>Wingdings 2</vt:lpstr>
      <vt:lpstr>HDOfficeLightV0</vt:lpstr>
      <vt:lpstr>1_HDOfficeLightV0</vt:lpstr>
      <vt:lpstr>环保</vt:lpstr>
      <vt:lpstr>画廊</vt:lpstr>
      <vt:lpstr>水滴</vt:lpstr>
      <vt:lpstr>Presentation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俊磊</dc:creator>
  <cp:lastModifiedBy>王 俊磊</cp:lastModifiedBy>
  <cp:revision>16</cp:revision>
  <dcterms:created xsi:type="dcterms:W3CDTF">2023-03-13T16:14:50Z</dcterms:created>
  <dcterms:modified xsi:type="dcterms:W3CDTF">2023-03-22T17:58:00Z</dcterms:modified>
</cp:coreProperties>
</file>