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46"/>
  </p:notesMasterIdLst>
  <p:sldIdLst>
    <p:sldId id="270" r:id="rId2"/>
    <p:sldId id="377" r:id="rId3"/>
    <p:sldId id="469" r:id="rId4"/>
    <p:sldId id="603" r:id="rId5"/>
    <p:sldId id="471" r:id="rId6"/>
    <p:sldId id="385" r:id="rId7"/>
    <p:sldId id="483" r:id="rId8"/>
    <p:sldId id="748" r:id="rId9"/>
    <p:sldId id="749" r:id="rId10"/>
    <p:sldId id="1311" r:id="rId11"/>
    <p:sldId id="750" r:id="rId12"/>
    <p:sldId id="896" r:id="rId13"/>
    <p:sldId id="751" r:id="rId14"/>
    <p:sldId id="1259" r:id="rId15"/>
    <p:sldId id="451" r:id="rId16"/>
    <p:sldId id="1312" r:id="rId17"/>
    <p:sldId id="1313" r:id="rId18"/>
    <p:sldId id="1314" r:id="rId19"/>
    <p:sldId id="619" r:id="rId20"/>
    <p:sldId id="892" r:id="rId21"/>
    <p:sldId id="893" r:id="rId22"/>
    <p:sldId id="894" r:id="rId23"/>
    <p:sldId id="897" r:id="rId24"/>
    <p:sldId id="895" r:id="rId25"/>
    <p:sldId id="610" r:id="rId26"/>
    <p:sldId id="900" r:id="rId27"/>
    <p:sldId id="511" r:id="rId28"/>
    <p:sldId id="497" r:id="rId29"/>
    <p:sldId id="498" r:id="rId30"/>
    <p:sldId id="901" r:id="rId31"/>
    <p:sldId id="611" r:id="rId32"/>
    <p:sldId id="503" r:id="rId33"/>
    <p:sldId id="904" r:id="rId34"/>
    <p:sldId id="513" r:id="rId35"/>
    <p:sldId id="514" r:id="rId36"/>
    <p:sldId id="516" r:id="rId37"/>
    <p:sldId id="621" r:id="rId38"/>
    <p:sldId id="624" r:id="rId39"/>
    <p:sldId id="908" r:id="rId40"/>
    <p:sldId id="517" r:id="rId41"/>
    <p:sldId id="598" r:id="rId42"/>
    <p:sldId id="599" r:id="rId43"/>
    <p:sldId id="1231" r:id="rId44"/>
    <p:sldId id="1257" r:id="rId45"/>
  </p:sldIdLst>
  <p:sldSz cx="12192000" cy="6858000"/>
  <p:notesSz cx="6858000" cy="9144000"/>
  <p:custDataLst>
    <p:tags r:id="rId4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6" userDrawn="1">
          <p15:clr>
            <a:srgbClr val="A4A3A4"/>
          </p15:clr>
        </p15:guide>
        <p15:guide id="2" pos="382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6600"/>
    <a:srgbClr val="316EE9"/>
    <a:srgbClr val="003300"/>
    <a:srgbClr val="336600"/>
    <a:srgbClr val="000099"/>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11"/>
    <p:restoredTop sz="94660"/>
  </p:normalViewPr>
  <p:slideViewPr>
    <p:cSldViewPr showGuides="1">
      <p:cViewPr varScale="1">
        <p:scale>
          <a:sx n="81" d="100"/>
          <a:sy n="81" d="100"/>
        </p:scale>
        <p:origin x="658" y="86"/>
      </p:cViewPr>
      <p:guideLst>
        <p:guide orient="horz" pos="2196"/>
        <p:guide pos="3827"/>
      </p:guideLst>
    </p:cSldViewPr>
  </p:slideViewPr>
  <p:notesTextViewPr>
    <p:cViewPr>
      <p:scale>
        <a:sx n="100" d="100"/>
        <a:sy n="100" d="100"/>
      </p:scale>
      <p:origin x="0" y="0"/>
    </p:cViewPr>
  </p:notesTextViewPr>
  <p:sorterViewPr showFormatting="0">
    <p:cViewPr>
      <p:scale>
        <a:sx n="66" d="100"/>
        <a:sy n="66" d="100"/>
      </p:scale>
      <p:origin x="0" y="11538"/>
    </p:cViewPr>
  </p:sorterViewPr>
  <p:gridSpacing cx="72006" cy="72006"/>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2023/6/18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415161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397106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359974032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内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7495150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220370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942485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415712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364329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5708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237963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331694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4075338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A9D635D-F594-41A1-A357-033D8FB41D24}" type="slidenum">
              <a:rPr lang="zh-CN" altLang="en-US" smtClean="0"/>
              <a:pPr>
                <a:defRPr/>
              </a:pPr>
              <a:t>‹#›</a:t>
            </a:fld>
            <a:endParaRPr lang="zh-CN" altLang="en-US"/>
          </a:p>
        </p:txBody>
      </p:sp>
    </p:spTree>
    <p:extLst>
      <p:ext uri="{BB962C8B-B14F-4D97-AF65-F5344CB8AC3E}">
        <p14:creationId xmlns:p14="http://schemas.microsoft.com/office/powerpoint/2010/main" val="269939171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2.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2.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3.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5.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48.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3.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59.xml"/><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68.xml"/><Relationship Id="rId5" Type="http://schemas.openxmlformats.org/officeDocument/2006/relationships/image" Target="../media/image3.png"/><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69.xml"/><Relationship Id="rId5" Type="http://schemas.openxmlformats.org/officeDocument/2006/relationships/image" Target="../media/image3.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75.xml"/><Relationship Id="rId5" Type="http://schemas.openxmlformats.org/officeDocument/2006/relationships/image" Target="../media/image3.pn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6.xml"/><Relationship Id="rId5" Type="http://schemas.openxmlformats.org/officeDocument/2006/relationships/image" Target="../media/image3.pn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9.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2.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5.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ext Box 3"/>
          <p:cNvSpPr txBox="1"/>
          <p:nvPr>
            <p:custDataLst>
              <p:tags r:id="rId1"/>
            </p:custDataLst>
          </p:nvPr>
        </p:nvSpPr>
        <p:spPr>
          <a:xfrm>
            <a:off x="2808606" y="1727200"/>
            <a:ext cx="6659245" cy="830997"/>
          </a:xfrm>
          <a:prstGeom prst="rect">
            <a:avLst/>
          </a:prstGeom>
          <a:noFill/>
          <a:ln w="9525">
            <a:noFill/>
          </a:ln>
        </p:spPr>
        <p:txBody>
          <a:bodyPr wrap="square" anchor="t" anchorCtr="0">
            <a:spAutoFit/>
          </a:bodyPr>
          <a:lstStyle/>
          <a:p>
            <a:pPr>
              <a:spcBef>
                <a:spcPct val="50000"/>
              </a:spcBef>
            </a:pPr>
            <a:r>
              <a:rPr lang="zh-CN" altLang="en-US" sz="4800" b="1" dirty="0">
                <a:solidFill>
                  <a:srgbClr val="0000CC"/>
                </a:solidFill>
                <a:latin typeface="楷体" panose="02010609060101010101" pitchFamily="49" charset="-122"/>
                <a:ea typeface="楷体" panose="02010609060101010101" pitchFamily="49" charset="-122"/>
              </a:rPr>
              <a:t>从经典课例看读写结合</a:t>
            </a:r>
          </a:p>
        </p:txBody>
      </p:sp>
      <p:grpSp>
        <p:nvGrpSpPr>
          <p:cNvPr id="2050" name="组合 10(向天歌演示原创免费模板：www.TopPPT.cn)"/>
          <p:cNvGrpSpPr/>
          <p:nvPr/>
        </p:nvGrpSpPr>
        <p:grpSpPr>
          <a:xfrm>
            <a:off x="1492250" y="6432550"/>
            <a:ext cx="9175750" cy="425450"/>
            <a:chOff x="-32389" y="6473921"/>
            <a:chExt cx="12224389" cy="424896"/>
          </a:xfrm>
        </p:grpSpPr>
        <p:pic>
          <p:nvPicPr>
            <p:cNvPr id="205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205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205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2055" name="图片 7(向天歌演示原创免费模板：www.TopPPT.cn)"/>
          <p:cNvPicPr>
            <a:picLocks noChangeAspect="1"/>
          </p:cNvPicPr>
          <p:nvPr/>
        </p:nvPicPr>
        <p:blipFill>
          <a:blip r:embed="rId5"/>
          <a:stretch>
            <a:fillRect/>
          </a:stretch>
        </p:blipFill>
        <p:spPr>
          <a:xfrm>
            <a:off x="11090" y="3320313"/>
            <a:ext cx="1849438" cy="3513137"/>
          </a:xfrm>
          <a:prstGeom prst="rect">
            <a:avLst/>
          </a:prstGeom>
          <a:noFill/>
          <a:ln w="9525">
            <a:noFill/>
          </a:ln>
        </p:spPr>
      </p:pic>
      <p:sp>
        <p:nvSpPr>
          <p:cNvPr id="2" name="文本框 1"/>
          <p:cNvSpPr txBox="1"/>
          <p:nvPr/>
        </p:nvSpPr>
        <p:spPr>
          <a:xfrm>
            <a:off x="3613151" y="3342640"/>
            <a:ext cx="6659245" cy="553998"/>
          </a:xfrm>
          <a:prstGeom prst="rect">
            <a:avLst/>
          </a:prstGeom>
          <a:noFill/>
        </p:spPr>
        <p:txBody>
          <a:bodyPr wrap="square" rtlCol="0">
            <a:spAutoFit/>
          </a:bodyPr>
          <a:lstStyle/>
          <a:p>
            <a:r>
              <a:rPr lang="en-US" altLang="zh-CN" sz="3000" dirty="0">
                <a:latin typeface="楷体" panose="02010609060101010101" pitchFamily="49" charset="-122"/>
                <a:ea typeface="楷体" panose="02010609060101010101" pitchFamily="49" charset="-122"/>
              </a:rPr>
              <a:t>  </a:t>
            </a:r>
            <a:r>
              <a:rPr lang="zh-CN" altLang="zh-CN" sz="3000" b="1" dirty="0">
                <a:solidFill>
                  <a:srgbClr val="0000CC"/>
                </a:solidFill>
                <a:latin typeface="楷体" panose="02010609060101010101" pitchFamily="49" charset="-122"/>
                <a:ea typeface="楷体" panose="02010609060101010101" pitchFamily="49" charset="-122"/>
                <a:cs typeface="宋体" panose="02010600030101010101" pitchFamily="2" charset="-122"/>
              </a:rPr>
              <a:t>牛滩镇牛滩中心小学校</a:t>
            </a:r>
            <a:r>
              <a:rPr lang="en-US" altLang="zh-CN" sz="3000" b="1" dirty="0">
                <a:solidFill>
                  <a:srgbClr val="0000CC"/>
                </a:solidFill>
                <a:latin typeface="楷体" panose="02010609060101010101" pitchFamily="49" charset="-122"/>
                <a:ea typeface="楷体" panose="02010609060101010101" pitchFamily="49" charset="-122"/>
                <a:cs typeface="宋体" panose="02010600030101010101" pitchFamily="2" charset="-122"/>
              </a:rPr>
              <a:t>   </a:t>
            </a:r>
            <a:r>
              <a:rPr lang="zh-CN" altLang="en-US" sz="3000" b="1" dirty="0">
                <a:solidFill>
                  <a:srgbClr val="0000CC"/>
                </a:solidFill>
                <a:latin typeface="楷体" panose="02010609060101010101" pitchFamily="49" charset="-122"/>
                <a:ea typeface="楷体" panose="02010609060101010101" pitchFamily="49" charset="-122"/>
                <a:cs typeface="宋体" panose="02010600030101010101" pitchFamily="2" charset="-122"/>
              </a:rPr>
              <a:t>韩朝琴</a:t>
            </a:r>
          </a:p>
        </p:txBody>
      </p:sp>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24550"/>
            <a:ext cx="1777365" cy="186880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2063664" y="1412876"/>
            <a:ext cx="9072756" cy="3373755"/>
          </a:xfrm>
          <a:prstGeom prst="rect">
            <a:avLst/>
          </a:prstGeom>
          <a:noFill/>
          <a:ln w="9525">
            <a:noFill/>
          </a:ln>
        </p:spPr>
        <p:txBody>
          <a:bodyPr wrap="square" anchor="t" anchorCtr="0">
            <a:no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zh-CN" sz="4400" b="1" dirty="0">
                <a:solidFill>
                  <a:srgbClr val="FF0000"/>
                </a:solidFill>
                <a:latin typeface="楷体" panose="02010609060101010101" pitchFamily="49" charset="-122"/>
                <a:ea typeface="楷体" panose="02010609060101010101" pitchFamily="49" charset="-122"/>
                <a:cs typeface="楷体" panose="02010609060101010101" pitchFamily="49" charset="-122"/>
              </a:rPr>
              <a:t>读写结合训练：</a:t>
            </a:r>
          </a:p>
          <a:p>
            <a:pPr>
              <a:spcBef>
                <a:spcPts val="0"/>
              </a:spcBef>
            </a:pPr>
            <a:r>
              <a:rPr lang="zh-CN" altLang="zh-CN" sz="4400" b="1" dirty="0">
                <a:latin typeface="楷体" panose="02010609060101010101" pitchFamily="49" charset="-122"/>
                <a:ea typeface="楷体" panose="02010609060101010101" pitchFamily="49" charset="-122"/>
                <a:cs typeface="楷体" panose="02010609060101010101" pitchFamily="49" charset="-122"/>
              </a:rPr>
              <a:t> </a:t>
            </a:r>
            <a:r>
              <a:rPr lang="en-US" altLang="zh-CN" sz="4400" b="1" dirty="0">
                <a:latin typeface="楷体" panose="02010609060101010101" pitchFamily="49" charset="-122"/>
                <a:ea typeface="楷体" panose="02010609060101010101" pitchFamily="49" charset="-122"/>
                <a:cs typeface="楷体" panose="02010609060101010101" pitchFamily="49" charset="-122"/>
              </a:rPr>
              <a:t>   </a:t>
            </a:r>
            <a:r>
              <a:rPr lang="zh-CN" altLang="en-US" sz="4400" b="1" dirty="0">
                <a:solidFill>
                  <a:srgbClr val="0000CC"/>
                </a:solidFill>
                <a:latin typeface="楷体" panose="02010609060101010101" pitchFamily="49" charset="-122"/>
                <a:ea typeface="楷体" panose="02010609060101010101" pitchFamily="49" charset="-122"/>
                <a:cs typeface="楷体" panose="02010609060101010101" pitchFamily="49" charset="-122"/>
              </a:rPr>
              <a:t>你觉得三月桃花水还是什么呢？动笔写一写。</a:t>
            </a:r>
            <a:r>
              <a:rPr lang="en-US" altLang="zh-CN" sz="4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endParaRPr lang="zh-CN" altLang="en-US" sz="44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2" name="图片 7(向天歌演示原创免费模板：www.TopPPT.cn)"/>
          <p:cNvPicPr>
            <a:picLocks noChangeAspect="1"/>
          </p:cNvPicPr>
          <p:nvPr>
            <p:custDataLst>
              <p:tags r:id="rId1"/>
            </p:custDataLst>
          </p:nvPr>
        </p:nvPicPr>
        <p:blipFill>
          <a:blip r:embed="rId5"/>
          <a:stretch>
            <a:fillRect/>
          </a:stretch>
        </p:blipFill>
        <p:spPr>
          <a:xfrm>
            <a:off x="0" y="3329950"/>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51434" y="13979"/>
            <a:ext cx="1777365" cy="186880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2557146" y="1"/>
            <a:ext cx="8002905" cy="5015865"/>
          </a:xfrm>
          <a:prstGeom prst="rect">
            <a:avLst/>
          </a:prstGeom>
          <a:noFill/>
          <a:ln w="9525">
            <a:noFill/>
          </a:ln>
        </p:spPr>
        <p:txBody>
          <a:bodyPr wrap="square" anchor="t" anchorCtr="0">
            <a:sp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p>
          <a:p>
            <a:pPr>
              <a:spcBef>
                <a:spcPts val="0"/>
              </a:spcBef>
            </a:pPr>
            <a:r>
              <a:rPr lang="en-US" altLang="zh-CN" sz="2400" b="1" dirty="0">
                <a:latin typeface="楷体" panose="02010609060101010101" pitchFamily="49" charset="-122"/>
                <a:ea typeface="楷体" panose="02010609060101010101" pitchFamily="49" charset="-122"/>
                <a:cs typeface="楷体" panose="02010609060101010101" pitchFamily="49" charset="-122"/>
              </a:rPr>
              <a:t>     </a:t>
            </a:r>
          </a:p>
          <a:p>
            <a:pPr>
              <a:spcBef>
                <a:spcPts val="0"/>
              </a:spcBef>
            </a:pPr>
            <a:r>
              <a:rPr lang="en-US" altLang="zh-CN" sz="2400" b="1" dirty="0">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三月的桃花水是害羞的少女，</a:t>
            </a: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羞红了脸颊</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三月的桃花水是醇香的美酒，</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令人如此沉醉</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三月的桃花水是美丽的舞台，</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柳树姑娘随风摇曳……</a:t>
            </a: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5367" name="图片 7(向天歌演示原创免费模板：www.TopPPT.cn)"/>
          <p:cNvPicPr>
            <a:picLocks noChangeAspect="1"/>
          </p:cNvPicPr>
          <p:nvPr>
            <p:custDataLst>
              <p:tags r:id="rId1"/>
            </p:custDataLst>
          </p:nvPr>
        </p:nvPicPr>
        <p:blipFill>
          <a:blip r:embed="rId5"/>
          <a:stretch>
            <a:fillRect/>
          </a:stretch>
        </p:blipFill>
        <p:spPr>
          <a:xfrm>
            <a:off x="-28288" y="3346343"/>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43785" y="23361"/>
            <a:ext cx="1777365" cy="1868805"/>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
          <p:cNvSpPr txBox="1"/>
          <p:nvPr/>
        </p:nvSpPr>
        <p:spPr>
          <a:xfrm>
            <a:off x="2495700" y="1052831"/>
            <a:ext cx="8640720" cy="3739870"/>
          </a:xfrm>
          <a:prstGeom prst="rect">
            <a:avLst/>
          </a:prstGeom>
          <a:noFill/>
          <a:ln w="9525">
            <a:noFill/>
          </a:ln>
        </p:spPr>
        <p:txBody>
          <a:bodyPr wrap="square" anchor="t" anchorCtr="0">
            <a:spAutoFit/>
          </a:bodyPr>
          <a:lstStyle/>
          <a:p>
            <a:pPr>
              <a:lnSpc>
                <a:spcPct val="130000"/>
              </a:lnSpc>
            </a:pPr>
            <a:r>
              <a:rPr lang="zh-CN" altLang="en-US" sz="2800" b="1" dirty="0"/>
              <a:t> </a:t>
            </a:r>
            <a:r>
              <a:rPr lang="zh-CN" altLang="en-US" sz="2800" b="1" dirty="0">
                <a:latin typeface="楷体" panose="02010609060101010101" pitchFamily="49" charset="-122"/>
                <a:ea typeface="楷体" panose="02010609060101010101" pitchFamily="49" charset="-122"/>
                <a:cs typeface="楷体" panose="02010609060101010101" pitchFamily="49" charset="-122"/>
              </a:rPr>
              <a:t>  </a:t>
            </a:r>
            <a:r>
              <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p>
          <a:p>
            <a:pPr>
              <a:lnSpc>
                <a:spcPct val="130000"/>
              </a:lnSpc>
            </a:pPr>
            <a:r>
              <a:rPr lang="en-US" altLang="zh-CN"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这就是一次很典型的文体转换式的读写结合，学生由对课文的学习到诗歌的创作，在文体的转变中，对桃花水的喜爱跃</a:t>
            </a:r>
            <a:r>
              <a:rPr lang="zh-CN" altLang="en-US" sz="4000" b="1" dirty="0">
                <a:solidFill>
                  <a:srgbClr val="0000CC"/>
                </a:solidFill>
                <a:latin typeface="楷体" panose="02010609060101010101" pitchFamily="49" charset="-122"/>
                <a:ea typeface="楷体" panose="02010609060101010101" pitchFamily="49" charset="-122"/>
              </a:rPr>
              <a:t>然纸上。</a:t>
            </a:r>
          </a:p>
        </p:txBody>
      </p:sp>
      <p:grpSp>
        <p:nvGrpSpPr>
          <p:cNvPr id="15362" name="组合 10(向天歌演示原创免费模板：www.TopPPT.cn)"/>
          <p:cNvGrpSpPr/>
          <p:nvPr/>
        </p:nvGrpSpPr>
        <p:grpSpPr>
          <a:xfrm>
            <a:off x="1492250" y="6432550"/>
            <a:ext cx="9175750" cy="425450"/>
            <a:chOff x="-32389" y="6473921"/>
            <a:chExt cx="12224389" cy="424896"/>
          </a:xfrm>
        </p:grpSpPr>
        <p:pic>
          <p:nvPicPr>
            <p:cNvPr id="15363"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15364"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15365"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15367" name="图片 7(向天歌演示原创免费模板：www.TopPPT.cn)"/>
          <p:cNvPicPr>
            <a:picLocks noChangeAspect="1"/>
          </p:cNvPicPr>
          <p:nvPr/>
        </p:nvPicPr>
        <p:blipFill>
          <a:blip r:embed="rId4"/>
          <a:stretch>
            <a:fillRect/>
          </a:stretch>
        </p:blipFill>
        <p:spPr>
          <a:xfrm>
            <a:off x="-31623" y="3387747"/>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4414" y="0"/>
            <a:ext cx="1777365" cy="1868805"/>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2423694" y="1"/>
            <a:ext cx="9144762" cy="4154984"/>
          </a:xfrm>
          <a:prstGeom prst="rect">
            <a:avLst/>
          </a:prstGeom>
          <a:noFill/>
          <a:ln w="9525">
            <a:noFill/>
          </a:ln>
        </p:spPr>
        <p:txBody>
          <a:bodyPr wrap="square" anchor="t" anchorCtr="0">
            <a:sp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p>
          <a:p>
            <a:pPr>
              <a:spcBef>
                <a:spcPts val="0"/>
              </a:spcBef>
            </a:pPr>
            <a:endPar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endPar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文体转化式带给我们的启示：</a:t>
            </a:r>
          </a:p>
          <a:p>
            <a:pPr>
              <a:spcBef>
                <a:spcPts val="0"/>
              </a:spcBef>
            </a:pP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读写结合不一定就是仿写，不一定就是学诗写诗，学文写文，像这种文体之间发生变化更能激发学生的写作欲望。</a:t>
            </a: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5367" name="图片 7(向天歌演示原创免费模板：www.TopPPT.cn)"/>
          <p:cNvPicPr>
            <a:picLocks noChangeAspect="1"/>
          </p:cNvPicPr>
          <p:nvPr>
            <p:custDataLst>
              <p:tags r:id="rId1"/>
            </p:custDataLst>
          </p:nvPr>
        </p:nvPicPr>
        <p:blipFill>
          <a:blip r:embed="rId5"/>
          <a:stretch>
            <a:fillRect/>
          </a:stretch>
        </p:blipFill>
        <p:spPr>
          <a:xfrm>
            <a:off x="0" y="3351777"/>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6903"/>
            <a:ext cx="1777365" cy="1868805"/>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2207676" y="-243306"/>
            <a:ext cx="9432786" cy="3279877"/>
          </a:xfrm>
          <a:prstGeom prst="rect">
            <a:avLst/>
          </a:prstGeom>
          <a:noFill/>
          <a:ln w="9525">
            <a:noFill/>
          </a:ln>
        </p:spPr>
        <p:txBody>
          <a:bodyPr wrap="square" anchor="t" anchorCtr="0">
            <a:no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p>
          <a:p>
            <a:pPr>
              <a:spcBef>
                <a:spcPts val="0"/>
              </a:spcBef>
            </a:pPr>
            <a:endParaRPr lang="en-US" altLang="zh-CN" sz="2000" b="1" dirty="0">
              <a:solidFill>
                <a:srgbClr val="FF0000"/>
              </a:solidFill>
              <a:cs typeface="楷体" panose="02010609060101010101" pitchFamily="49" charset="-122"/>
              <a:sym typeface="+mn-ea"/>
            </a:endParaRPr>
          </a:p>
          <a:p>
            <a:pPr>
              <a:spcBef>
                <a:spcPts val="0"/>
              </a:spcBef>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形式二：语言材料转化式</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endParaRPr lang="en-US" altLang="zh-CN" sz="4000" b="1" dirty="0">
              <a:solidFill>
                <a:srgbClr val="0000CC"/>
              </a:solidFill>
              <a:latin typeface="楷体" panose="02010609060101010101" pitchFamily="49" charset="-122"/>
              <a:ea typeface="新宋体" panose="02010609030101010101" charset="-122"/>
            </a:endParaRPr>
          </a:p>
          <a:p>
            <a:pPr>
              <a:lnSpc>
                <a:spcPct val="140000"/>
              </a:lnSpc>
              <a:spcBef>
                <a:spcPct val="5000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这是补白式的一种，和我们习以为常的补白式读写结合不同之处，在于教师在学生写作前，为其提供了教材以外</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同质</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或者</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同类</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描写的语言材料，让学生在写作中借鉴并吸收。</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5367" name="图片 7(向天歌演示原创免费模板：www.TopPPT.cn)"/>
          <p:cNvPicPr>
            <a:picLocks noChangeAspect="1"/>
          </p:cNvPicPr>
          <p:nvPr>
            <p:custDataLst>
              <p:tags r:id="rId1"/>
            </p:custDataLst>
          </p:nvPr>
        </p:nvPicPr>
        <p:blipFill>
          <a:blip r:embed="rId5"/>
          <a:stretch>
            <a:fillRect/>
          </a:stretch>
        </p:blipFill>
        <p:spPr>
          <a:xfrm>
            <a:off x="0" y="332031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24550"/>
            <a:ext cx="1777365" cy="1868805"/>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3"/>
          <p:cNvSpPr txBox="1"/>
          <p:nvPr/>
        </p:nvSpPr>
        <p:spPr>
          <a:xfrm>
            <a:off x="1703706" y="2045971"/>
            <a:ext cx="8785225" cy="3381375"/>
          </a:xfrm>
          <a:prstGeom prst="rect">
            <a:avLst/>
          </a:prstGeom>
          <a:noFill/>
          <a:ln w="9525">
            <a:noFill/>
          </a:ln>
        </p:spPr>
        <p:txBody>
          <a:bodyPr anchor="t" anchorCtr="0">
            <a:noAutofit/>
          </a:bodyPr>
          <a:lstStyle/>
          <a:p>
            <a:pPr>
              <a:spcBef>
                <a:spcPct val="50000"/>
              </a:spcBef>
            </a:pPr>
            <a:r>
              <a:rPr lang="en-US" altLang="zh-CN" sz="4400"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4600" b="1" dirty="0">
                <a:solidFill>
                  <a:srgbClr val="FF0000"/>
                </a:solidFill>
                <a:latin typeface="楷体" panose="02010609060101010101" pitchFamily="49" charset="-122"/>
                <a:ea typeface="楷体" panose="02010609060101010101" pitchFamily="49" charset="-122"/>
                <a:cs typeface="楷体" panose="02010609060101010101" pitchFamily="49" charset="-122"/>
              </a:rPr>
              <a:t>部编版四下第四单元</a:t>
            </a:r>
          </a:p>
          <a:p>
            <a:pPr>
              <a:spcBef>
                <a:spcPct val="50000"/>
              </a:spcBef>
            </a:pPr>
            <a:r>
              <a:rPr lang="en-US" altLang="zh-CN" sz="4600"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en-US" altLang="zh-CN" sz="4600" b="1" dirty="0">
                <a:solidFill>
                  <a:srgbClr val="0000CC"/>
                </a:solidFill>
                <a:latin typeface="楷体" panose="02010609060101010101" pitchFamily="49" charset="-122"/>
                <a:ea typeface="楷体" panose="02010609060101010101" pitchFamily="49" charset="-122"/>
                <a:cs typeface="楷体" panose="02010609060101010101" pitchFamily="49" charset="-122"/>
              </a:rPr>
              <a:t>15.</a:t>
            </a:r>
            <a:r>
              <a:rPr lang="zh-CN" altLang="zh-CN" sz="4600" b="1" dirty="0">
                <a:solidFill>
                  <a:srgbClr val="0000CC"/>
                </a:solidFill>
                <a:latin typeface="楷体" panose="02010609060101010101" pitchFamily="49" charset="-122"/>
                <a:ea typeface="楷体" panose="02010609060101010101" pitchFamily="49" charset="-122"/>
                <a:cs typeface="楷体" panose="02010609060101010101" pitchFamily="49" charset="-122"/>
              </a:rPr>
              <a:t>白鹅</a:t>
            </a:r>
            <a:r>
              <a:rPr lang="zh-CN" altLang="en-US" sz="4600" b="1" dirty="0">
                <a:solidFill>
                  <a:srgbClr val="0000CC"/>
                </a:solidFill>
                <a:latin typeface="楷体" panose="02010609060101010101" pitchFamily="49" charset="-122"/>
                <a:ea typeface="楷体" panose="02010609060101010101" pitchFamily="49" charset="-122"/>
              </a:rPr>
              <a:t>    </a:t>
            </a:r>
          </a:p>
        </p:txBody>
      </p:sp>
      <p:grpSp>
        <p:nvGrpSpPr>
          <p:cNvPr id="22530" name="组合 10(向天歌演示原创免费模板：www.TopPPT.cn)"/>
          <p:cNvGrpSpPr/>
          <p:nvPr/>
        </p:nvGrpSpPr>
        <p:grpSpPr>
          <a:xfrm>
            <a:off x="1492250" y="6432550"/>
            <a:ext cx="9175750" cy="425450"/>
            <a:chOff x="-32389" y="6473921"/>
            <a:chExt cx="12224389" cy="424896"/>
          </a:xfrm>
        </p:grpSpPr>
        <p:pic>
          <p:nvPicPr>
            <p:cNvPr id="2253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2253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2253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23559" name="图片 7(向天歌演示原创免费模板：www.TopPPT.cn)"/>
          <p:cNvPicPr>
            <a:picLocks noChangeAspect="1"/>
          </p:cNvPicPr>
          <p:nvPr>
            <p:custDataLst>
              <p:tags r:id="rId1"/>
            </p:custDataLst>
          </p:nvPr>
        </p:nvPicPr>
        <p:blipFill>
          <a:blip r:embed="rId5"/>
          <a:stretch>
            <a:fillRect/>
          </a:stretch>
        </p:blipFill>
        <p:spPr>
          <a:xfrm>
            <a:off x="0" y="3329950"/>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24550"/>
            <a:ext cx="1777365" cy="1868805"/>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4EEEA6B3-2749-FA46-9D2C-1C17E13A6BC1}"/>
              </a:ext>
            </a:extLst>
          </p:cNvPr>
          <p:cNvSpPr txBox="1"/>
          <p:nvPr/>
        </p:nvSpPr>
        <p:spPr>
          <a:xfrm>
            <a:off x="1751162" y="0"/>
            <a:ext cx="10368864" cy="6247864"/>
          </a:xfrm>
          <a:prstGeom prst="rect">
            <a:avLst/>
          </a:prstGeom>
          <a:noFill/>
        </p:spPr>
        <p:txBody>
          <a:bodyPr wrap="square" rtlCol="0">
            <a:spAutoFit/>
          </a:bodyPr>
          <a:lstStyle/>
          <a:p>
            <a:pPr indent="304800" algn="just"/>
            <a:r>
              <a:rPr lang="en-US" altLang="zh-CN" sz="4000" kern="100" dirty="0">
                <a:effectLst/>
                <a:latin typeface="楷体" panose="02010609060101010101" pitchFamily="49" charset="-122"/>
                <a:ea typeface="宋体" panose="02010600030101010101" pitchFamily="2" charset="-122"/>
                <a:cs typeface="Times New Roman" panose="02020603050405020304" pitchFamily="18" charset="0"/>
              </a:rPr>
              <a:t>   </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课文语言幽默风趣，采用“对比”的写作方法和“明贬暗褒”的表达方法，表现鹅的高傲，表达作者对白鹅的喜爱之情。教学中，我们要特别注重引导学生体会“丰氏”特色语言。如形容白鹅“叫声、步态、吃相”的四字词语，写白鹅高傲的对比句子</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鹅的引吭大叫与狗的狂吠对比，鹅的步调从容与鸭的局促之态对比，鹅的架子十足与狗的窥伺偷吃对比</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等。让学生直面文本，理解“言内之意”，品悟“言外之趣”。</a:t>
            </a:r>
          </a:p>
        </p:txBody>
      </p:sp>
      <p:pic>
        <p:nvPicPr>
          <p:cNvPr id="5" name="Picture 7" descr="D:\1813147002\Image\C2C\832EA284CB45C0D6A312103648545B08.png">
            <a:extLst>
              <a:ext uri="{FF2B5EF4-FFF2-40B4-BE49-F238E27FC236}">
                <a16:creationId xmlns:a16="http://schemas.microsoft.com/office/drawing/2014/main" id="{916C0C19-595E-91E9-CCEB-04838DE72660}"/>
              </a:ext>
            </a:extLst>
          </p:cNvPr>
          <p:cNvPicPr>
            <a:picLocks noChangeAspect="1"/>
          </p:cNvPicPr>
          <p:nvPr>
            <p:custDataLst>
              <p:tags r:id="rId1"/>
            </p:custDataLst>
          </p:nvPr>
        </p:nvPicPr>
        <p:blipFill>
          <a:blip r:embed="rId4"/>
          <a:stretch>
            <a:fillRect/>
          </a:stretch>
        </p:blipFill>
        <p:spPr>
          <a:xfrm>
            <a:off x="0" y="24551"/>
            <a:ext cx="1777365" cy="1676306"/>
          </a:xfrm>
          <a:prstGeom prst="rect">
            <a:avLst/>
          </a:prstGeom>
          <a:noFill/>
          <a:ln w="9525">
            <a:noFill/>
          </a:ln>
        </p:spPr>
      </p:pic>
      <p:pic>
        <p:nvPicPr>
          <p:cNvPr id="6" name="图片 7(向天歌演示原创免费模板：www.TopPPT.cn)">
            <a:extLst>
              <a:ext uri="{FF2B5EF4-FFF2-40B4-BE49-F238E27FC236}">
                <a16:creationId xmlns:a16="http://schemas.microsoft.com/office/drawing/2014/main" id="{26BEF29E-0A3C-F4B5-E70B-BF428424C750}"/>
              </a:ext>
            </a:extLst>
          </p:cNvPr>
          <p:cNvPicPr>
            <a:picLocks noChangeAspect="1"/>
          </p:cNvPicPr>
          <p:nvPr>
            <p:custDataLst>
              <p:tags r:id="rId2"/>
            </p:custDataLst>
          </p:nvPr>
        </p:nvPicPr>
        <p:blipFill>
          <a:blip r:embed="rId5"/>
          <a:stretch>
            <a:fillRect/>
          </a:stretch>
        </p:blipFill>
        <p:spPr>
          <a:xfrm>
            <a:off x="0" y="4221066"/>
            <a:ext cx="1480008" cy="2622022"/>
          </a:xfrm>
          <a:prstGeom prst="rect">
            <a:avLst/>
          </a:prstGeom>
          <a:noFill/>
          <a:ln w="9525">
            <a:noFill/>
          </a:ln>
        </p:spPr>
      </p:pic>
    </p:spTree>
    <p:extLst>
      <p:ext uri="{BB962C8B-B14F-4D97-AF65-F5344CB8AC3E}">
        <p14:creationId xmlns:p14="http://schemas.microsoft.com/office/powerpoint/2010/main" val="3466792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C851BA6A-B539-09E4-40C5-DF9F6A2600EC}"/>
              </a:ext>
            </a:extLst>
          </p:cNvPr>
          <p:cNvSpPr txBox="1"/>
          <p:nvPr/>
        </p:nvSpPr>
        <p:spPr>
          <a:xfrm>
            <a:off x="407526" y="188730"/>
            <a:ext cx="10944912" cy="6247864"/>
          </a:xfrm>
          <a:prstGeom prst="rect">
            <a:avLst/>
          </a:prstGeom>
          <a:noFill/>
        </p:spPr>
        <p:txBody>
          <a:bodyPr wrap="square" rtlCol="0">
            <a:spAutoFit/>
          </a:bodyPr>
          <a:lstStyle/>
          <a:p>
            <a:pPr indent="304800" algn="just"/>
            <a:r>
              <a:rPr lang="en-US" altLang="zh-CN" sz="4000" kern="100" dirty="0">
                <a:effectLst/>
                <a:latin typeface="楷体" panose="02010609060101010101" pitchFamily="49" charset="-122"/>
                <a:ea typeface="宋体" panose="02010600030101010101" pitchFamily="2" charset="-122"/>
                <a:cs typeface="Times New Roman" panose="02020603050405020304" pitchFamily="18" charset="0"/>
              </a:rPr>
              <a:t>  </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《白鹅》这一课除了语言很有特色，文章的结构也很值得借鉴。文章结构严谨，是学生学习篇章结构的典范。文章围绕“好一个高傲的动物”，分别从“叫声、步态、吃相”三个方面具体写出特点</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每个部分都有一个总起句</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过渡句</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，从一开始抱回家的印象“左顾右盼，好一个高傲的动物。”到“鹅的高傲更表现在它的叫声、步态、吃相中”过渡句统领全文，接着分别从“严肃郑重”的叫声、</a:t>
            </a:r>
            <a:r>
              <a:rPr lang="en-US"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a:t>
            </a:r>
            <a:r>
              <a:rPr lang="zh-CN" altLang="zh-CN" sz="4000" b="1" kern="100" dirty="0">
                <a:solidFill>
                  <a:srgbClr val="0000CC"/>
                </a:solidFill>
                <a:effectLst/>
                <a:latin typeface="楷体" panose="02010609060101010101" pitchFamily="49" charset="-122"/>
                <a:ea typeface="宋体" panose="02010600030101010101" pitchFamily="2" charset="-122"/>
                <a:cs typeface="Times New Roman" panose="02020603050405020304" pitchFamily="18" charset="0"/>
              </a:rPr>
              <a:t>大模大样”的步态、“从容不迫”的吃相具体细致刻画了鹅的高傲。</a:t>
            </a:r>
          </a:p>
        </p:txBody>
      </p:sp>
    </p:spTree>
    <p:extLst>
      <p:ext uri="{BB962C8B-B14F-4D97-AF65-F5344CB8AC3E}">
        <p14:creationId xmlns:p14="http://schemas.microsoft.com/office/powerpoint/2010/main" val="4285807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9B539FEE-ABD1-F29A-8C6B-F0254F8F0CCC}"/>
              </a:ext>
            </a:extLst>
          </p:cNvPr>
          <p:cNvSpPr txBox="1"/>
          <p:nvPr/>
        </p:nvSpPr>
        <p:spPr>
          <a:xfrm>
            <a:off x="2279682" y="1772862"/>
            <a:ext cx="8280690" cy="2554545"/>
          </a:xfrm>
          <a:prstGeom prst="rect">
            <a:avLst/>
          </a:prstGeom>
          <a:noFill/>
        </p:spPr>
        <p:txBody>
          <a:bodyPr wrap="square" rtlCol="0">
            <a:spAutoFit/>
          </a:bodyPr>
          <a:lstStyle/>
          <a:p>
            <a:pPr indent="304800" algn="just"/>
            <a:r>
              <a:rPr lang="en-US" altLang="zh-CN" sz="4000" kern="100" dirty="0">
                <a:effectLst/>
                <a:latin typeface="楷体" panose="02010609060101010101" pitchFamily="49" charset="-122"/>
                <a:ea typeface="楷体" panose="02010609060101010101" pitchFamily="49" charset="-122"/>
                <a:cs typeface="Times New Roman" panose="02020603050405020304" pitchFamily="18" charset="0"/>
              </a:rPr>
              <a:t>   </a:t>
            </a:r>
            <a:r>
              <a:rPr lang="zh-CN" altLang="zh-CN" sz="4000" b="1" kern="100" dirty="0">
                <a:solidFill>
                  <a:srgbClr val="0000CC"/>
                </a:solidFill>
                <a:effectLst/>
                <a:latin typeface="楷体" panose="02010609060101010101" pitchFamily="49" charset="-122"/>
                <a:ea typeface="楷体" panose="02010609060101010101" pitchFamily="49" charset="-122"/>
                <a:cs typeface="Times New Roman" panose="02020603050405020304" pitchFamily="18" charset="0"/>
              </a:rPr>
              <a:t>对于四年级的学生来说，“先总后分”的写法是应该掌握的一种习作方法，教师在课堂上要有意识地引导学生去关注，去学习。</a:t>
            </a:r>
          </a:p>
        </p:txBody>
      </p:sp>
      <p:pic>
        <p:nvPicPr>
          <p:cNvPr id="5" name="Picture 7" descr="D:\1813147002\Image\C2C\832EA284CB45C0D6A312103648545B08.png">
            <a:extLst>
              <a:ext uri="{FF2B5EF4-FFF2-40B4-BE49-F238E27FC236}">
                <a16:creationId xmlns:a16="http://schemas.microsoft.com/office/drawing/2014/main" id="{47FF6452-B29A-69EA-63D4-B4AE141835BC}"/>
              </a:ext>
            </a:extLst>
          </p:cNvPr>
          <p:cNvPicPr>
            <a:picLocks noChangeAspect="1"/>
          </p:cNvPicPr>
          <p:nvPr>
            <p:custDataLst>
              <p:tags r:id="rId1"/>
            </p:custDataLst>
          </p:nvPr>
        </p:nvPicPr>
        <p:blipFill>
          <a:blip r:embed="rId4"/>
          <a:stretch>
            <a:fillRect/>
          </a:stretch>
        </p:blipFill>
        <p:spPr>
          <a:xfrm>
            <a:off x="0" y="24551"/>
            <a:ext cx="1777365" cy="1676306"/>
          </a:xfrm>
          <a:prstGeom prst="rect">
            <a:avLst/>
          </a:prstGeom>
          <a:noFill/>
          <a:ln w="9525">
            <a:noFill/>
          </a:ln>
        </p:spPr>
      </p:pic>
      <p:pic>
        <p:nvPicPr>
          <p:cNvPr id="6" name="图片 7(向天歌演示原创免费模板：www.TopPPT.cn)">
            <a:extLst>
              <a:ext uri="{FF2B5EF4-FFF2-40B4-BE49-F238E27FC236}">
                <a16:creationId xmlns:a16="http://schemas.microsoft.com/office/drawing/2014/main" id="{80E622FA-6BC9-C3D7-F7FC-430E80C4AF47}"/>
              </a:ext>
            </a:extLst>
          </p:cNvPr>
          <p:cNvPicPr>
            <a:picLocks noChangeAspect="1"/>
          </p:cNvPicPr>
          <p:nvPr>
            <p:custDataLst>
              <p:tags r:id="rId2"/>
            </p:custDataLst>
          </p:nvPr>
        </p:nvPicPr>
        <p:blipFill>
          <a:blip r:embed="rId5"/>
          <a:stretch>
            <a:fillRect/>
          </a:stretch>
        </p:blipFill>
        <p:spPr>
          <a:xfrm>
            <a:off x="0" y="4221066"/>
            <a:ext cx="1480008" cy="2622022"/>
          </a:xfrm>
          <a:prstGeom prst="rect">
            <a:avLst/>
          </a:prstGeom>
          <a:noFill/>
          <a:ln w="9525">
            <a:noFill/>
          </a:ln>
        </p:spPr>
      </p:pic>
    </p:spTree>
    <p:extLst>
      <p:ext uri="{BB962C8B-B14F-4D97-AF65-F5344CB8AC3E}">
        <p14:creationId xmlns:p14="http://schemas.microsoft.com/office/powerpoint/2010/main" val="1184066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3"/>
          <p:cNvSpPr txBox="1"/>
          <p:nvPr/>
        </p:nvSpPr>
        <p:spPr>
          <a:xfrm>
            <a:off x="2567706" y="836784"/>
            <a:ext cx="9000750" cy="5090307"/>
          </a:xfrm>
          <a:prstGeom prst="rect">
            <a:avLst/>
          </a:prstGeom>
          <a:noFill/>
          <a:ln w="9525">
            <a:noFill/>
          </a:ln>
        </p:spPr>
        <p:txBody>
          <a:bodyPr anchor="t" anchorCtr="0">
            <a:noAutofit/>
          </a:bodyPr>
          <a:lstStyle/>
          <a:p>
            <a:pPr>
              <a:lnSpc>
                <a:spcPct val="140000"/>
              </a:lnSpc>
            </a:pPr>
            <a:r>
              <a:rPr lang="zh-CN" altLang="en-US" sz="3200" b="1" dirty="0">
                <a:solidFill>
                  <a:srgbClr val="006600"/>
                </a:solidFill>
                <a:latin typeface="楷体" panose="02010609060101010101" pitchFamily="49" charset="-122"/>
                <a:ea typeface="楷体" panose="02010609060101010101" pitchFamily="49" charset="-122"/>
              </a:rPr>
              <a:t>　 </a:t>
            </a:r>
            <a:r>
              <a:rPr lang="zh-CN" altLang="en-US" sz="3200" b="1" dirty="0">
                <a:solidFill>
                  <a:srgbClr val="0000CC"/>
                </a:solidFill>
                <a:latin typeface="楷体" panose="02010609060101010101" pitchFamily="49" charset="-122"/>
                <a:ea typeface="楷体" panose="02010609060101010101" pitchFamily="49" charset="-122"/>
              </a:rPr>
              <a:t> </a:t>
            </a:r>
          </a:p>
          <a:p>
            <a:pPr>
              <a:lnSpc>
                <a:spcPct val="140000"/>
              </a:lnSpc>
            </a:pPr>
            <a:r>
              <a:rPr lang="zh-CN" altLang="en-US" sz="3200" b="1" dirty="0">
                <a:solidFill>
                  <a:srgbClr val="0000CC"/>
                </a:solidFill>
                <a:latin typeface="楷体" panose="02010609060101010101" pitchFamily="49" charset="-122"/>
                <a:ea typeface="楷体" panose="02010609060101010101" pitchFamily="49" charset="-122"/>
              </a:rPr>
              <a:t> </a:t>
            </a:r>
            <a:r>
              <a:rPr lang="en-US" altLang="zh-CN" sz="3200" b="1" dirty="0">
                <a:solidFill>
                  <a:srgbClr val="0000CC"/>
                </a:solidFill>
                <a:latin typeface="楷体" panose="02010609060101010101" pitchFamily="49" charset="-122"/>
                <a:ea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出示</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白公鹅</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，和课文</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白鹅</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比一比，说说两位作家笔下的鹅有什么特点，再体会两篇文章表达上的相似之处。</a:t>
            </a:r>
            <a:r>
              <a:rPr lang="zh-CN" altLang="en-US" sz="4000" b="1" dirty="0">
                <a:solidFill>
                  <a:srgbClr val="006600"/>
                </a:solidFill>
                <a:latin typeface="楷体" panose="02010609060101010101" pitchFamily="49" charset="-122"/>
                <a:ea typeface="楷体" panose="02010609060101010101" pitchFamily="49" charset="-122"/>
                <a:cs typeface="楷体" panose="02010609060101010101" pitchFamily="49" charset="-122"/>
              </a:rPr>
              <a:t>       </a:t>
            </a:r>
          </a:p>
          <a:p>
            <a:pPr>
              <a:lnSpc>
                <a:spcPct val="120000"/>
              </a:lnSpc>
            </a:pPr>
            <a:r>
              <a:rPr lang="zh-CN" altLang="en-US" sz="2400" b="1" dirty="0">
                <a:solidFill>
                  <a:srgbClr val="006600"/>
                </a:solidFill>
                <a:latin typeface="宋体" panose="02010600030101010101" pitchFamily="2" charset="-122"/>
              </a:rPr>
              <a:t>    </a:t>
            </a:r>
            <a:r>
              <a:rPr lang="zh-CN" altLang="en-US" sz="3200" b="1" dirty="0">
                <a:solidFill>
                  <a:srgbClr val="006600"/>
                </a:solidFill>
                <a:ea typeface="楷体" panose="02010609060101010101" pitchFamily="49" charset="-122"/>
              </a:rPr>
              <a:t>        </a:t>
            </a:r>
          </a:p>
        </p:txBody>
      </p:sp>
      <p:grpSp>
        <p:nvGrpSpPr>
          <p:cNvPr id="24578" name="组合 10(向天歌演示原创免费模板：www.TopPPT.cn)"/>
          <p:cNvGrpSpPr/>
          <p:nvPr/>
        </p:nvGrpSpPr>
        <p:grpSpPr>
          <a:xfrm>
            <a:off x="1492250" y="6432550"/>
            <a:ext cx="9175750" cy="425450"/>
            <a:chOff x="-32389" y="6473921"/>
            <a:chExt cx="12224389" cy="424896"/>
          </a:xfrm>
        </p:grpSpPr>
        <p:pic>
          <p:nvPicPr>
            <p:cNvPr id="24579"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24580"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24581"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23559" name="图片 7(向天歌演示原创免费模板：www.TopPPT.cn)"/>
          <p:cNvPicPr>
            <a:picLocks noChangeAspect="1"/>
          </p:cNvPicPr>
          <p:nvPr>
            <p:custDataLst>
              <p:tags r:id="rId1"/>
            </p:custDataLst>
          </p:nvPr>
        </p:nvPicPr>
        <p:blipFill>
          <a:blip r:embed="rId5"/>
          <a:stretch>
            <a:fillRect/>
          </a:stretch>
        </p:blipFill>
        <p:spPr>
          <a:xfrm>
            <a:off x="7822" y="332802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7822" y="-59372"/>
            <a:ext cx="1777365" cy="186880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3"/>
          <p:cNvSpPr txBox="1"/>
          <p:nvPr>
            <p:custDataLst>
              <p:tags r:id="rId1"/>
            </p:custDataLst>
          </p:nvPr>
        </p:nvSpPr>
        <p:spPr>
          <a:xfrm>
            <a:off x="2169453" y="188730"/>
            <a:ext cx="9504792" cy="5450018"/>
          </a:xfrm>
          <a:prstGeom prst="rect">
            <a:avLst/>
          </a:prstGeom>
          <a:noFill/>
          <a:ln w="9525">
            <a:noFill/>
          </a:ln>
        </p:spPr>
        <p:txBody>
          <a:bodyPr wrap="square" anchor="t" anchorCtr="0">
            <a:spAutoFit/>
          </a:bodyPr>
          <a:lstStyle/>
          <a:p>
            <a:endParaRPr lang="zh-CN" altLang="en-US" b="1" dirty="0">
              <a:latin typeface="Arial" panose="020B0604020202020204" pitchFamily="34" charset="0"/>
              <a:ea typeface="宋体" panose="02010600030101010101" pitchFamily="2" charset="-122"/>
            </a:endParaRPr>
          </a:p>
          <a:p>
            <a:pPr>
              <a:lnSpc>
                <a:spcPct val="140000"/>
              </a:lnSpc>
            </a:pPr>
            <a:r>
              <a:rPr lang="zh-CN" altLang="en-US" sz="4000" b="1" dirty="0">
                <a:solidFill>
                  <a:srgbClr val="FF0000"/>
                </a:solidFill>
                <a:latin typeface="楷体" panose="02010609060101010101" pitchFamily="49" charset="-122"/>
                <a:ea typeface="楷体" panose="02010609060101010101" pitchFamily="49" charset="-122"/>
              </a:rPr>
              <a:t>什么是读写结合：</a:t>
            </a:r>
          </a:p>
          <a:p>
            <a:pPr>
              <a:lnSpc>
                <a:spcPct val="140000"/>
              </a:lnSpc>
            </a:pPr>
            <a:r>
              <a:rPr lang="zh-CN" altLang="en-US" dirty="0">
                <a:solidFill>
                  <a:srgbClr val="0000CC"/>
                </a:solidFill>
                <a:latin typeface="Arial" panose="020B0604020202020204" pitchFamily="34" charset="0"/>
                <a:ea typeface="宋体" panose="02010600030101010101" pitchFamily="2" charset="-122"/>
              </a:rPr>
              <a:t>         </a:t>
            </a:r>
            <a:r>
              <a:rPr lang="en-US" altLang="zh-CN" dirty="0">
                <a:solidFill>
                  <a:srgbClr val="0000CC"/>
                </a:solidFill>
                <a:latin typeface="Arial" panose="020B0604020202020204" pitchFamily="34" charset="0"/>
                <a:ea typeface="宋体" panose="02010600030101010101" pitchFamily="2" charset="-122"/>
              </a:rPr>
              <a:t>      </a:t>
            </a:r>
            <a:r>
              <a:rPr lang="zh-CN" altLang="en-US" sz="4000" b="1" dirty="0">
                <a:solidFill>
                  <a:srgbClr val="0000CC"/>
                </a:solidFill>
                <a:ea typeface="楷体" panose="02010609060101010101" pitchFamily="49" charset="-122"/>
              </a:rPr>
              <a:t>读写结合是以文章为载体，从文章的内容和语言形式出发，设计与之相关</a:t>
            </a:r>
            <a:r>
              <a:rPr lang="zh-CN" altLang="en-US" sz="4000" b="1" dirty="0">
                <a:solidFill>
                  <a:srgbClr val="0000CC"/>
                </a:solidFill>
                <a:latin typeface="楷体" panose="02010609060101010101" pitchFamily="49" charset="-122"/>
                <a:ea typeface="楷体" panose="02010609060101010101" pitchFamily="49" charset="-122"/>
              </a:rPr>
              <a:t>“</a:t>
            </a:r>
            <a:r>
              <a:rPr lang="zh-CN" altLang="en-US" sz="4000" b="1" dirty="0">
                <a:solidFill>
                  <a:srgbClr val="0000CC"/>
                </a:solidFill>
                <a:ea typeface="楷体" panose="02010609060101010101" pitchFamily="49" charset="-122"/>
              </a:rPr>
              <a:t>写</a:t>
            </a:r>
            <a:r>
              <a:rPr lang="zh-CN" altLang="en-US" sz="4000" b="1" dirty="0">
                <a:solidFill>
                  <a:srgbClr val="0000CC"/>
                </a:solidFill>
                <a:latin typeface="楷体" panose="02010609060101010101" pitchFamily="49" charset="-122"/>
                <a:ea typeface="楷体" panose="02010609060101010101" pitchFamily="49" charset="-122"/>
              </a:rPr>
              <a:t>”</a:t>
            </a:r>
            <a:r>
              <a:rPr lang="zh-CN" altLang="en-US" sz="4000" b="1" dirty="0">
                <a:solidFill>
                  <a:srgbClr val="0000CC"/>
                </a:solidFill>
                <a:ea typeface="楷体" panose="02010609060101010101" pitchFamily="49" charset="-122"/>
              </a:rPr>
              <a:t>的训练，使阅读、写作、思维训练三者融为一体，以读带写、以写促读，使学生的思维得到发展，能力得到提升。</a:t>
            </a:r>
          </a:p>
        </p:txBody>
      </p:sp>
      <p:grpSp>
        <p:nvGrpSpPr>
          <p:cNvPr id="3074" name="组合 10(向天歌演示原创免费模板：www.TopPPT.cn)"/>
          <p:cNvGrpSpPr/>
          <p:nvPr/>
        </p:nvGrpSpPr>
        <p:grpSpPr>
          <a:xfrm>
            <a:off x="1492250" y="6432550"/>
            <a:ext cx="9175750" cy="425450"/>
            <a:chOff x="-32389" y="6473921"/>
            <a:chExt cx="12224389" cy="424896"/>
          </a:xfrm>
        </p:grpSpPr>
        <p:pic>
          <p:nvPicPr>
            <p:cNvPr id="3075" name="Picture 2(向天歌演示原创免费模板：www.TopPPT.cn)" descr="C:\Users\admin\Desktop\1.png"/>
            <p:cNvPicPr>
              <a:picLocks noChangeAspect="1"/>
            </p:cNvPicPr>
            <p:nvPr/>
          </p:nvPicPr>
          <p:blipFill>
            <a:blip r:embed="rId5"/>
            <a:stretch>
              <a:fillRect/>
            </a:stretch>
          </p:blipFill>
          <p:spPr>
            <a:xfrm>
              <a:off x="-32389" y="6473921"/>
              <a:ext cx="4904253" cy="400378"/>
            </a:xfrm>
            <a:prstGeom prst="rect">
              <a:avLst/>
            </a:prstGeom>
            <a:noFill/>
            <a:ln w="9525">
              <a:noFill/>
            </a:ln>
          </p:spPr>
        </p:pic>
        <p:pic>
          <p:nvPicPr>
            <p:cNvPr id="3076" name="Picture 2(向天歌演示原创免费模板：www.TopPPT.cn)" descr="C:\Users\admin\Desktop\1.png"/>
            <p:cNvPicPr>
              <a:picLocks noChangeAspect="1"/>
            </p:cNvPicPr>
            <p:nvPr/>
          </p:nvPicPr>
          <p:blipFill>
            <a:blip r:embed="rId5"/>
            <a:srcRect l="4614"/>
            <a:stretch>
              <a:fillRect/>
            </a:stretch>
          </p:blipFill>
          <p:spPr>
            <a:xfrm>
              <a:off x="4862239" y="6483546"/>
              <a:ext cx="4677907" cy="400378"/>
            </a:xfrm>
            <a:prstGeom prst="rect">
              <a:avLst/>
            </a:prstGeom>
            <a:noFill/>
            <a:ln w="9525">
              <a:noFill/>
            </a:ln>
          </p:spPr>
        </p:pic>
        <p:pic>
          <p:nvPicPr>
            <p:cNvPr id="3077" name="Picture 2(向天歌演示原创免费模板：www.TopPPT.cn)" descr="C:\Users\admin\Desktop\1.png"/>
            <p:cNvPicPr>
              <a:picLocks noChangeAspect="1"/>
            </p:cNvPicPr>
            <p:nvPr/>
          </p:nvPicPr>
          <p:blipFill>
            <a:blip r:embed="rId5"/>
            <a:srcRect l="4614" r="41148"/>
            <a:stretch>
              <a:fillRect/>
            </a:stretch>
          </p:blipFill>
          <p:spPr>
            <a:xfrm>
              <a:off x="9532101" y="6498439"/>
              <a:ext cx="2659899" cy="400378"/>
            </a:xfrm>
            <a:prstGeom prst="rect">
              <a:avLst/>
            </a:prstGeom>
            <a:noFill/>
            <a:ln w="9525">
              <a:noFill/>
            </a:ln>
          </p:spPr>
        </p:pic>
      </p:grpSp>
      <p:pic>
        <p:nvPicPr>
          <p:cNvPr id="6151" name="图片 7(向天歌演示原创免费模板：www.TopPPT.cn)"/>
          <p:cNvPicPr>
            <a:picLocks noChangeAspect="1"/>
          </p:cNvPicPr>
          <p:nvPr>
            <p:custDataLst>
              <p:tags r:id="rId2"/>
            </p:custDataLst>
          </p:nvPr>
        </p:nvPicPr>
        <p:blipFill>
          <a:blip r:embed="rId6"/>
          <a:stretch>
            <a:fillRect/>
          </a:stretch>
        </p:blipFill>
        <p:spPr>
          <a:xfrm>
            <a:off x="0" y="3335168"/>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3"/>
            </p:custDataLst>
          </p:nvPr>
        </p:nvPicPr>
        <p:blipFill>
          <a:blip r:embed="rId7"/>
          <a:stretch>
            <a:fillRect/>
          </a:stretch>
        </p:blipFill>
        <p:spPr>
          <a:xfrm>
            <a:off x="133981" y="42864"/>
            <a:ext cx="1777365" cy="1868805"/>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格 9"/>
          <p:cNvGraphicFramePr>
            <a:graphicFrameLocks noGrp="1"/>
          </p:cNvGraphicFramePr>
          <p:nvPr>
            <p:custDataLst>
              <p:tags r:id="rId1"/>
            </p:custDataLst>
            <p:extLst>
              <p:ext uri="{D42A27DB-BD31-4B8C-83A1-F6EECF244321}">
                <p14:modId xmlns:p14="http://schemas.microsoft.com/office/powerpoint/2010/main" val="1750447279"/>
              </p:ext>
            </p:extLst>
          </p:nvPr>
        </p:nvGraphicFramePr>
        <p:xfrm>
          <a:off x="2207568" y="2360979"/>
          <a:ext cx="8496816" cy="3018529"/>
        </p:xfrm>
        <a:graphic>
          <a:graphicData uri="http://schemas.openxmlformats.org/drawingml/2006/table">
            <a:tbl>
              <a:tblPr firstRow="1" bandRow="1">
                <a:tableStyleId>{5C22544A-7EE6-4342-B048-85BDC9FD1C3A}</a:tableStyleId>
              </a:tblPr>
              <a:tblGrid>
                <a:gridCol w="2609540">
                  <a:extLst>
                    <a:ext uri="{9D8B030D-6E8A-4147-A177-3AD203B41FA5}">
                      <a16:colId xmlns:a16="http://schemas.microsoft.com/office/drawing/2014/main" val="20000"/>
                    </a:ext>
                  </a:extLst>
                </a:gridCol>
                <a:gridCol w="5887276">
                  <a:extLst>
                    <a:ext uri="{9D8B030D-6E8A-4147-A177-3AD203B41FA5}">
                      <a16:colId xmlns:a16="http://schemas.microsoft.com/office/drawing/2014/main" val="20001"/>
                    </a:ext>
                  </a:extLst>
                </a:gridCol>
              </a:tblGrid>
              <a:tr h="706972">
                <a:tc gridSpan="2">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zh-CN" altLang="en-US" sz="2800" dirty="0">
                          <a:solidFill>
                            <a:srgbClr val="000099"/>
                          </a:solidFill>
                          <a:uFillTx/>
                        </a:rPr>
                        <a:t>不同点</a:t>
                      </a:r>
                    </a:p>
                  </a:txBody>
                  <a:tcPr/>
                </a:tc>
                <a:tc hMerge="1">
                  <a:txBody>
                    <a:bodyPr/>
                    <a:lstStyle/>
                    <a:p>
                      <a:endParaRPr lang="zh-CN"/>
                    </a:p>
                  </a:txBody>
                  <a:tcPr/>
                </a:tc>
                <a:extLst>
                  <a:ext uri="{0D108BD9-81ED-4DB2-BD59-A6C34878D82A}">
                    <a16:rowId xmlns:a16="http://schemas.microsoft.com/office/drawing/2014/main" val="10000"/>
                  </a:ext>
                </a:extLst>
              </a:tr>
              <a:tr h="1128810">
                <a:tc>
                  <a:txBody>
                    <a:bodyPr/>
                    <a:lstStyle/>
                    <a:p>
                      <a:pPr algn="ctr"/>
                      <a:r>
                        <a:rPr lang="en-US" altLang="zh-CN" sz="2800" b="1" dirty="0">
                          <a:solidFill>
                            <a:srgbClr val="000099"/>
                          </a:solidFill>
                          <a:uFillTx/>
                          <a:latin typeface="+中文正文" charset="0"/>
                          <a:ea typeface="+mn-ea"/>
                        </a:rPr>
                        <a:t>《</a:t>
                      </a:r>
                      <a:r>
                        <a:rPr lang="zh-CN" altLang="en-US" sz="2800" b="1" dirty="0">
                          <a:solidFill>
                            <a:srgbClr val="000099"/>
                          </a:solidFill>
                          <a:uFillTx/>
                          <a:latin typeface="+中文正文" charset="0"/>
                          <a:ea typeface="+mn-ea"/>
                        </a:rPr>
                        <a:t>白鹅</a:t>
                      </a:r>
                      <a:r>
                        <a:rPr lang="en-US" altLang="zh-CN" sz="2800" b="1" dirty="0">
                          <a:solidFill>
                            <a:srgbClr val="000099"/>
                          </a:solidFill>
                          <a:uFillTx/>
                          <a:latin typeface="+中文正文" charset="0"/>
                          <a:ea typeface="+mn-ea"/>
                        </a:rPr>
                        <a:t>》</a:t>
                      </a:r>
                    </a:p>
                  </a:txBody>
                  <a:tcPr/>
                </a:tc>
                <a:tc>
                  <a:txBody>
                    <a:bodyPr/>
                    <a:lstStyle/>
                    <a:p>
                      <a:endParaRPr lang="en-US" altLang="zh-CN" sz="2400" b="1" kern="1200" dirty="0">
                        <a:solidFill>
                          <a:schemeClr val="tx1"/>
                        </a:solidFill>
                        <a:latin typeface="楷体" panose="02010609060101010101" pitchFamily="49" charset="-122"/>
                        <a:ea typeface="楷体" panose="02010609060101010101" pitchFamily="49" charset="-122"/>
                        <a:cs typeface="+mn-cs"/>
                      </a:endParaRPr>
                    </a:p>
                    <a:p>
                      <a:endParaRPr lang="en-US" altLang="zh-CN" sz="2400" b="1" kern="1200" dirty="0">
                        <a:solidFill>
                          <a:schemeClr val="tx1"/>
                        </a:solidFill>
                        <a:latin typeface="楷体" panose="02010609060101010101" pitchFamily="49" charset="-122"/>
                        <a:ea typeface="楷体" panose="02010609060101010101" pitchFamily="49" charset="-122"/>
                        <a:cs typeface="+mn-cs"/>
                      </a:endParaRPr>
                    </a:p>
                    <a:p>
                      <a:endParaRPr lang="zh-CN" altLang="en-US" sz="2400" b="1" kern="1200" dirty="0">
                        <a:solidFill>
                          <a:schemeClr val="tx1"/>
                        </a:solidFill>
                        <a:latin typeface="楷体" panose="02010609060101010101" pitchFamily="49" charset="-122"/>
                        <a:ea typeface="楷体" panose="02010609060101010101" pitchFamily="49" charset="-122"/>
                        <a:cs typeface="+mn-cs"/>
                      </a:endParaRPr>
                    </a:p>
                  </a:txBody>
                  <a:tcPr/>
                </a:tc>
                <a:extLst>
                  <a:ext uri="{0D108BD9-81ED-4DB2-BD59-A6C34878D82A}">
                    <a16:rowId xmlns:a16="http://schemas.microsoft.com/office/drawing/2014/main" val="10001"/>
                  </a:ext>
                </a:extLst>
              </a:tr>
              <a:tr h="1122837">
                <a:tc>
                  <a:txBody>
                    <a:bodyPr/>
                    <a:lstStyle/>
                    <a:p>
                      <a:pPr marL="0" algn="ctr" defTabSz="685800" rtl="0" eaLnBrk="1" latinLnBrk="0" hangingPunct="1"/>
                      <a:r>
                        <a:rPr lang="en-US" altLang="zh-CN" sz="2800" b="1" dirty="0">
                          <a:solidFill>
                            <a:srgbClr val="000099"/>
                          </a:solidFill>
                          <a:uFillTx/>
                          <a:latin typeface="+中文正文" charset="0"/>
                          <a:ea typeface="+mn-ea"/>
                          <a:cs typeface="+mn-cs"/>
                        </a:rPr>
                        <a:t>《</a:t>
                      </a:r>
                      <a:r>
                        <a:rPr lang="zh-CN" altLang="en-US" sz="2800" b="1" dirty="0">
                          <a:solidFill>
                            <a:srgbClr val="000099"/>
                          </a:solidFill>
                          <a:uFillTx/>
                          <a:latin typeface="+中文正文" charset="0"/>
                          <a:ea typeface="+mn-ea"/>
                          <a:cs typeface="+mn-cs"/>
                        </a:rPr>
                        <a:t>白公鹅</a:t>
                      </a:r>
                      <a:r>
                        <a:rPr lang="en-US" altLang="zh-CN" sz="2800" b="1" dirty="0">
                          <a:solidFill>
                            <a:srgbClr val="000099"/>
                          </a:solidFill>
                          <a:uFillTx/>
                          <a:latin typeface="+中文正文" charset="0"/>
                          <a:ea typeface="+mn-ea"/>
                          <a:cs typeface="+mn-cs"/>
                        </a:rPr>
                        <a:t>》</a:t>
                      </a:r>
                    </a:p>
                  </a:txBody>
                  <a:tcPr/>
                </a:tc>
                <a:tc>
                  <a:txBody>
                    <a:bodyPr/>
                    <a:lstStyle/>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zh-CN" altLang="en-US" sz="1200" b="1" kern="1200" dirty="0">
                        <a:solidFill>
                          <a:schemeClr val="lt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11" name="矩形 10"/>
          <p:cNvSpPr/>
          <p:nvPr/>
        </p:nvSpPr>
        <p:spPr>
          <a:xfrm>
            <a:off x="4943904" y="2996952"/>
            <a:ext cx="5616468" cy="1198880"/>
          </a:xfrm>
          <a:prstGeom prst="rect">
            <a:avLst/>
          </a:prstGeom>
        </p:spPr>
        <p:txBody>
          <a:bodyPr wrap="square">
            <a:spAutoFit/>
          </a:bodyPr>
          <a:lstStyle/>
          <a:p>
            <a:r>
              <a:rPr lang="zh-CN" altLang="en-US" sz="2400" b="1" dirty="0">
                <a:solidFill>
                  <a:srgbClr val="FF0000"/>
                </a:solidFill>
                <a:latin typeface="楷体" panose="02010609060101010101" pitchFamily="49" charset="-122"/>
                <a:ea typeface="楷体" panose="02010609060101010101" pitchFamily="49" charset="-122"/>
                <a:sym typeface="+mn-ea"/>
              </a:rPr>
              <a:t>    线索更加清晰，它以过渡段统领全文，再从叫声、步态和吃相上叙述鹅高傲的特点。</a:t>
            </a:r>
            <a:endParaRPr lang="zh-CN" altLang="en-US" sz="2400" b="1" dirty="0">
              <a:solidFill>
                <a:srgbClr val="FF0000"/>
              </a:solidFill>
              <a:latin typeface="楷体" panose="02010609060101010101" pitchFamily="49" charset="-122"/>
              <a:ea typeface="楷体" panose="02010609060101010101" pitchFamily="49"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1505003216"/>
              </p:ext>
            </p:extLst>
          </p:nvPr>
        </p:nvGraphicFramePr>
        <p:xfrm>
          <a:off x="2207568" y="1208851"/>
          <a:ext cx="8496815" cy="944880"/>
        </p:xfrm>
        <a:graphic>
          <a:graphicData uri="http://schemas.openxmlformats.org/drawingml/2006/table">
            <a:tbl>
              <a:tblPr firstRow="1" bandRow="1">
                <a:tableStyleId>{5C22544A-7EE6-4342-B048-85BDC9FD1C3A}</a:tableStyleId>
              </a:tblPr>
              <a:tblGrid>
                <a:gridCol w="1781081">
                  <a:extLst>
                    <a:ext uri="{9D8B030D-6E8A-4147-A177-3AD203B41FA5}">
                      <a16:colId xmlns:a16="http://schemas.microsoft.com/office/drawing/2014/main" val="20000"/>
                    </a:ext>
                  </a:extLst>
                </a:gridCol>
                <a:gridCol w="6715734">
                  <a:extLst>
                    <a:ext uri="{9D8B030D-6E8A-4147-A177-3AD203B41FA5}">
                      <a16:colId xmlns:a16="http://schemas.microsoft.com/office/drawing/2014/main" val="20001"/>
                    </a:ext>
                  </a:extLst>
                </a:gridCol>
              </a:tblGrid>
              <a:tr h="852035">
                <a:tc>
                  <a:txBody>
                    <a:bodyPr/>
                    <a:lstStyle/>
                    <a:p>
                      <a:pPr algn="ctr"/>
                      <a:endParaRPr lang="en-US" altLang="zh-CN" sz="2800" dirty="0">
                        <a:solidFill>
                          <a:srgbClr val="000099"/>
                        </a:solidFill>
                        <a:uFillTx/>
                      </a:endParaRPr>
                    </a:p>
                    <a:p>
                      <a:pPr algn="ctr"/>
                      <a:r>
                        <a:rPr lang="zh-CN" altLang="en-US" sz="2800" dirty="0">
                          <a:solidFill>
                            <a:srgbClr val="000099"/>
                          </a:solidFill>
                          <a:uFillTx/>
                        </a:rPr>
                        <a:t>共同点</a:t>
                      </a:r>
                    </a:p>
                  </a:txBody>
                  <a:tcPr/>
                </a:tc>
                <a:tc>
                  <a:txBody>
                    <a:bodyPr/>
                    <a:lstStyle/>
                    <a:p>
                      <a:endParaRPr lang="zh-CN" altLang="en-US" dirty="0"/>
                    </a:p>
                  </a:txBody>
                  <a:tcPr/>
                </a:tc>
                <a:extLst>
                  <a:ext uri="{0D108BD9-81ED-4DB2-BD59-A6C34878D82A}">
                    <a16:rowId xmlns:a16="http://schemas.microsoft.com/office/drawing/2014/main" val="10000"/>
                  </a:ext>
                </a:extLst>
              </a:tr>
            </a:tbl>
          </a:graphicData>
        </a:graphic>
      </p:graphicFrame>
      <p:sp>
        <p:nvSpPr>
          <p:cNvPr id="7" name="矩形 6"/>
          <p:cNvSpPr/>
          <p:nvPr/>
        </p:nvSpPr>
        <p:spPr>
          <a:xfrm>
            <a:off x="4295850" y="1427978"/>
            <a:ext cx="5187950" cy="521970"/>
          </a:xfrm>
          <a:prstGeom prst="rect">
            <a:avLst/>
          </a:prstGeom>
        </p:spPr>
        <p:txBody>
          <a:bodyPr wrap="none">
            <a:spAutoFit/>
          </a:bodyPr>
          <a:lstStyle/>
          <a:p>
            <a:r>
              <a:rPr lang="zh-CN" altLang="en-US" sz="2800" b="1" dirty="0">
                <a:solidFill>
                  <a:srgbClr val="FFFF00"/>
                </a:solidFill>
                <a:latin typeface="楷体" panose="02010609060101010101" pitchFamily="49" charset="-122"/>
                <a:ea typeface="楷体" panose="02010609060101010101" pitchFamily="49" charset="-122"/>
                <a:sym typeface="+mn-ea"/>
              </a:rPr>
              <a:t>先介绍鹅的特点，再具体描写。</a:t>
            </a:r>
            <a:endParaRPr lang="zh-CN" altLang="en-US" sz="2800" dirty="0">
              <a:solidFill>
                <a:srgbClr val="FFFF00"/>
              </a:solidFill>
            </a:endParaRPr>
          </a:p>
        </p:txBody>
      </p:sp>
      <p:sp>
        <p:nvSpPr>
          <p:cNvPr id="12" name="矩形 11"/>
          <p:cNvSpPr/>
          <p:nvPr/>
        </p:nvSpPr>
        <p:spPr>
          <a:xfrm>
            <a:off x="4727848" y="4149080"/>
            <a:ext cx="5616468" cy="1198880"/>
          </a:xfrm>
          <a:prstGeom prst="rect">
            <a:avLst/>
          </a:prstGeom>
        </p:spPr>
        <p:txBody>
          <a:bodyPr wrap="square">
            <a:spAutoFit/>
          </a:bodyPr>
          <a:lstStyle/>
          <a:p>
            <a:pPr>
              <a:defRPr/>
            </a:pPr>
            <a:r>
              <a:rPr lang="zh-CN" altLang="en-US" sz="2400" b="1" dirty="0">
                <a:solidFill>
                  <a:srgbClr val="FF0000"/>
                </a:solidFill>
                <a:latin typeface="楷体" panose="02010609060101010101" pitchFamily="49" charset="-122"/>
                <a:ea typeface="楷体" panose="02010609060101010101" pitchFamily="49" charset="-122"/>
                <a:sym typeface="+mn-ea"/>
              </a:rPr>
              <a:t>    以“海军上将”突出鹅的派头，接着描写这只白公鹅走路“慢条丝理、不慌不忙”和争抢浅水滩的趣事</a:t>
            </a:r>
          </a:p>
        </p:txBody>
      </p:sp>
      <p:sp>
        <p:nvSpPr>
          <p:cNvPr id="13" name="矩形 12"/>
          <p:cNvSpPr/>
          <p:nvPr/>
        </p:nvSpPr>
        <p:spPr>
          <a:xfrm>
            <a:off x="4943904" y="558487"/>
            <a:ext cx="1612900" cy="521970"/>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zh-CN" altLang="en-US" sz="2800" b="1" dirty="0">
                <a:ln w="11430"/>
                <a:solidFill>
                  <a:srgbClr val="000099"/>
                </a:solidFill>
                <a:effectLst>
                  <a:outerShdw blurRad="50800" dist="39000" dir="5460000" algn="tl">
                    <a:srgbClr val="000000">
                      <a:alpha val="38000"/>
                    </a:srgbClr>
                  </a:outerShdw>
                </a:effectLst>
              </a:rPr>
              <a:t>行文结构</a:t>
            </a:r>
          </a:p>
        </p:txBody>
      </p:sp>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0" y="-18093"/>
            <a:ext cx="1777365" cy="1675130"/>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2F9D3376-0384-1A69-74CA-BA26974A6CC2}"/>
              </a:ext>
            </a:extLst>
          </p:cNvPr>
          <p:cNvPicPr>
            <a:picLocks noChangeAspect="1"/>
          </p:cNvPicPr>
          <p:nvPr>
            <p:custDataLst>
              <p:tags r:id="rId3"/>
            </p:custDataLst>
          </p:nvPr>
        </p:nvPicPr>
        <p:blipFill>
          <a:blip r:embed="rId6"/>
          <a:stretch>
            <a:fillRect/>
          </a:stretch>
        </p:blipFill>
        <p:spPr>
          <a:xfrm>
            <a:off x="7822" y="3328022"/>
            <a:ext cx="1849438" cy="3513138"/>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格 9"/>
          <p:cNvGraphicFramePr>
            <a:graphicFrameLocks noGrp="1"/>
          </p:cNvGraphicFramePr>
          <p:nvPr>
            <p:custDataLst>
              <p:tags r:id="rId1"/>
            </p:custDataLst>
            <p:extLst>
              <p:ext uri="{D42A27DB-BD31-4B8C-83A1-F6EECF244321}">
                <p14:modId xmlns:p14="http://schemas.microsoft.com/office/powerpoint/2010/main" val="529421549"/>
              </p:ext>
            </p:extLst>
          </p:nvPr>
        </p:nvGraphicFramePr>
        <p:xfrm>
          <a:off x="2207568" y="2360979"/>
          <a:ext cx="9360888" cy="3660237"/>
        </p:xfrm>
        <a:graphic>
          <a:graphicData uri="http://schemas.openxmlformats.org/drawingml/2006/table">
            <a:tbl>
              <a:tblPr firstRow="1" bandRow="1">
                <a:tableStyleId>{5C22544A-7EE6-4342-B048-85BDC9FD1C3A}</a:tableStyleId>
              </a:tblPr>
              <a:tblGrid>
                <a:gridCol w="2874913">
                  <a:extLst>
                    <a:ext uri="{9D8B030D-6E8A-4147-A177-3AD203B41FA5}">
                      <a16:colId xmlns:a16="http://schemas.microsoft.com/office/drawing/2014/main" val="20000"/>
                    </a:ext>
                  </a:extLst>
                </a:gridCol>
                <a:gridCol w="6485975">
                  <a:extLst>
                    <a:ext uri="{9D8B030D-6E8A-4147-A177-3AD203B41FA5}">
                      <a16:colId xmlns:a16="http://schemas.microsoft.com/office/drawing/2014/main" val="20001"/>
                    </a:ext>
                  </a:extLst>
                </a:gridCol>
              </a:tblGrid>
              <a:tr h="857267">
                <a:tc gridSpan="2">
                  <a:txBody>
                    <a:bodyPr/>
                    <a:lstStyle/>
                    <a:p>
                      <a:pPr marL="0" marR="0" indent="0" algn="ctr" defTabSz="685800" rtl="0" eaLnBrk="1" fontAlgn="auto" latinLnBrk="0" hangingPunct="1">
                        <a:lnSpc>
                          <a:spcPct val="100000"/>
                        </a:lnSpc>
                        <a:spcBef>
                          <a:spcPts val="0"/>
                        </a:spcBef>
                        <a:spcAft>
                          <a:spcPts val="0"/>
                        </a:spcAft>
                        <a:buClrTx/>
                        <a:buSzTx/>
                        <a:buFontTx/>
                        <a:buNone/>
                        <a:defRPr/>
                      </a:pPr>
                      <a:r>
                        <a:rPr lang="zh-CN" altLang="en-US" sz="2800" dirty="0">
                          <a:solidFill>
                            <a:srgbClr val="000099"/>
                          </a:solidFill>
                          <a:uFillTx/>
                        </a:rPr>
                        <a:t>                     不同点</a:t>
                      </a:r>
                    </a:p>
                  </a:txBody>
                  <a:tcPr/>
                </a:tc>
                <a:tc hMerge="1">
                  <a:txBody>
                    <a:bodyPr/>
                    <a:lstStyle/>
                    <a:p>
                      <a:endParaRPr lang="zh-CN"/>
                    </a:p>
                  </a:txBody>
                  <a:tcPr/>
                </a:tc>
                <a:extLst>
                  <a:ext uri="{0D108BD9-81ED-4DB2-BD59-A6C34878D82A}">
                    <a16:rowId xmlns:a16="http://schemas.microsoft.com/office/drawing/2014/main" val="10000"/>
                  </a:ext>
                </a:extLst>
              </a:tr>
              <a:tr h="1441430">
                <a:tc>
                  <a:txBody>
                    <a:bodyPr/>
                    <a:lstStyle/>
                    <a:p>
                      <a:pPr algn="ctr"/>
                      <a:endParaRPr lang="en-US" altLang="zh-CN" sz="2800" b="1" dirty="0">
                        <a:solidFill>
                          <a:srgbClr val="000099"/>
                        </a:solidFill>
                        <a:uFillTx/>
                        <a:latin typeface="+mn-ea"/>
                        <a:ea typeface="+mn-ea"/>
                      </a:endParaRPr>
                    </a:p>
                    <a:p>
                      <a:pPr algn="ctr"/>
                      <a:r>
                        <a:rPr lang="en-US" altLang="zh-CN" sz="2800" b="1" dirty="0">
                          <a:solidFill>
                            <a:srgbClr val="000099"/>
                          </a:solidFill>
                          <a:uFillTx/>
                          <a:latin typeface="+mn-ea"/>
                          <a:ea typeface="+mn-ea"/>
                        </a:rPr>
                        <a:t>《</a:t>
                      </a:r>
                      <a:r>
                        <a:rPr lang="zh-CN" altLang="en-US" sz="2800" b="1" dirty="0">
                          <a:solidFill>
                            <a:srgbClr val="000099"/>
                          </a:solidFill>
                          <a:uFillTx/>
                          <a:latin typeface="楷体" panose="02010609060101010101" pitchFamily="49" charset="-122"/>
                          <a:ea typeface="楷体" panose="02010609060101010101" pitchFamily="49" charset="-122"/>
                        </a:rPr>
                        <a:t>白鹅</a:t>
                      </a:r>
                      <a:r>
                        <a:rPr lang="en-US" altLang="zh-CN" sz="2800" b="1" dirty="0">
                          <a:solidFill>
                            <a:srgbClr val="000099"/>
                          </a:solidFill>
                          <a:uFillTx/>
                          <a:latin typeface="+mn-ea"/>
                          <a:ea typeface="+mn-ea"/>
                        </a:rPr>
                        <a:t>》</a:t>
                      </a:r>
                    </a:p>
                  </a:txBody>
                  <a:tcPr/>
                </a:tc>
                <a:tc>
                  <a:txBody>
                    <a:bodyPr/>
                    <a:lstStyle/>
                    <a:p>
                      <a:endParaRPr lang="en-US" altLang="zh-CN" sz="2400" b="1" kern="1200" dirty="0">
                        <a:solidFill>
                          <a:schemeClr val="tx1"/>
                        </a:solidFill>
                        <a:latin typeface="楷体" panose="02010609060101010101" pitchFamily="49" charset="-122"/>
                        <a:ea typeface="楷体" panose="02010609060101010101" pitchFamily="49" charset="-122"/>
                        <a:cs typeface="+mn-cs"/>
                      </a:endParaRPr>
                    </a:p>
                    <a:p>
                      <a:endParaRPr lang="en-US" altLang="zh-CN" sz="2400" b="1" kern="1200" dirty="0">
                        <a:solidFill>
                          <a:schemeClr val="tx1"/>
                        </a:solidFill>
                        <a:latin typeface="楷体" panose="02010609060101010101" pitchFamily="49" charset="-122"/>
                        <a:ea typeface="楷体" panose="02010609060101010101" pitchFamily="49" charset="-122"/>
                        <a:cs typeface="+mn-cs"/>
                      </a:endParaRPr>
                    </a:p>
                    <a:p>
                      <a:endParaRPr lang="zh-CN" altLang="en-US" sz="2400" b="1" kern="1200" dirty="0">
                        <a:solidFill>
                          <a:schemeClr val="tx1"/>
                        </a:solidFill>
                        <a:latin typeface="楷体" panose="02010609060101010101" pitchFamily="49" charset="-122"/>
                        <a:ea typeface="楷体" panose="02010609060101010101" pitchFamily="49" charset="-122"/>
                        <a:cs typeface="+mn-cs"/>
                      </a:endParaRPr>
                    </a:p>
                  </a:txBody>
                  <a:tcPr/>
                </a:tc>
                <a:extLst>
                  <a:ext uri="{0D108BD9-81ED-4DB2-BD59-A6C34878D82A}">
                    <a16:rowId xmlns:a16="http://schemas.microsoft.com/office/drawing/2014/main" val="10001"/>
                  </a:ext>
                </a:extLst>
              </a:tr>
              <a:tr h="1361540">
                <a:tc>
                  <a:txBody>
                    <a:bodyPr/>
                    <a:lstStyle/>
                    <a:p>
                      <a:pPr marL="0" algn="ctr" defTabSz="685800" rtl="0" eaLnBrk="1" latinLnBrk="0" hangingPunct="1"/>
                      <a:endParaRPr lang="en-US" altLang="zh-CN" sz="2800" b="1" dirty="0">
                        <a:solidFill>
                          <a:srgbClr val="000099"/>
                        </a:solidFill>
                        <a:uFillTx/>
                        <a:latin typeface="+中文正文" charset="0"/>
                        <a:ea typeface="+mn-ea"/>
                        <a:cs typeface="+mn-cs"/>
                      </a:endParaRPr>
                    </a:p>
                    <a:p>
                      <a:pPr marL="0" algn="ctr" defTabSz="685800" rtl="0" eaLnBrk="1" latinLnBrk="0" hangingPunct="1"/>
                      <a:r>
                        <a:rPr lang="en-US" altLang="zh-CN" sz="2800" b="1" dirty="0">
                          <a:solidFill>
                            <a:srgbClr val="000099"/>
                          </a:solidFill>
                          <a:uFillTx/>
                          <a:latin typeface="+中文正文" charset="0"/>
                          <a:ea typeface="+mn-ea"/>
                          <a:cs typeface="+mn-cs"/>
                        </a:rPr>
                        <a:t>《</a:t>
                      </a:r>
                      <a:r>
                        <a:rPr lang="zh-CN" altLang="en-US" sz="2800" b="1" dirty="0">
                          <a:solidFill>
                            <a:srgbClr val="000099"/>
                          </a:solidFill>
                          <a:uFillTx/>
                          <a:latin typeface="楷体" panose="02010609060101010101" pitchFamily="49" charset="-122"/>
                          <a:ea typeface="楷体" panose="02010609060101010101" pitchFamily="49" charset="-122"/>
                          <a:cs typeface="+mn-cs"/>
                        </a:rPr>
                        <a:t>白公鹅</a:t>
                      </a:r>
                      <a:r>
                        <a:rPr lang="en-US" altLang="zh-CN" sz="2800" b="1" dirty="0">
                          <a:solidFill>
                            <a:srgbClr val="000099"/>
                          </a:solidFill>
                          <a:uFillTx/>
                          <a:latin typeface="+mn-ea"/>
                          <a:ea typeface="+mn-ea"/>
                          <a:cs typeface="+mn-cs"/>
                        </a:rPr>
                        <a:t>》</a:t>
                      </a:r>
                    </a:p>
                  </a:txBody>
                  <a:tcPr/>
                </a:tc>
                <a:tc>
                  <a:txBody>
                    <a:bodyPr/>
                    <a:lstStyle/>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en-US" altLang="zh-CN" sz="1200" b="1" kern="1200" dirty="0">
                        <a:solidFill>
                          <a:schemeClr val="lt1"/>
                        </a:solidFill>
                        <a:latin typeface="+mn-lt"/>
                        <a:ea typeface="+mn-ea"/>
                        <a:cs typeface="+mn-cs"/>
                      </a:endParaRPr>
                    </a:p>
                    <a:p>
                      <a:pPr marL="0" algn="l" defTabSz="685800" rtl="0" eaLnBrk="1" latinLnBrk="0" hangingPunct="1"/>
                      <a:endParaRPr lang="zh-CN" altLang="en-US" sz="1200" b="1" kern="1200" dirty="0">
                        <a:solidFill>
                          <a:schemeClr val="lt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11" name="矩形 10"/>
          <p:cNvSpPr/>
          <p:nvPr/>
        </p:nvSpPr>
        <p:spPr>
          <a:xfrm>
            <a:off x="4918448" y="3637099"/>
            <a:ext cx="6764876" cy="553998"/>
          </a:xfrm>
          <a:prstGeom prst="rect">
            <a:avLst/>
          </a:prstGeom>
        </p:spPr>
        <p:txBody>
          <a:bodyPr wrap="square">
            <a:spAutoFit/>
          </a:bodyPr>
          <a:lstStyle/>
          <a:p>
            <a:r>
              <a:rPr lang="zh-CN" altLang="en-US" sz="2400" b="1" dirty="0">
                <a:solidFill>
                  <a:srgbClr val="FF0000"/>
                </a:solidFill>
                <a:latin typeface="楷体" panose="02010609060101010101" pitchFamily="49" charset="-122"/>
                <a:ea typeface="楷体" panose="02010609060101010101" pitchFamily="49" charset="-122"/>
                <a:sym typeface="+mn-ea"/>
              </a:rPr>
              <a:t>    </a:t>
            </a:r>
            <a:r>
              <a:rPr lang="zh-CN" altLang="en-US" sz="3000" b="1" dirty="0">
                <a:solidFill>
                  <a:srgbClr val="FF0000"/>
                </a:solidFill>
                <a:latin typeface="楷体" panose="02010609060101010101" pitchFamily="49" charset="-122"/>
                <a:ea typeface="楷体" panose="02010609060101010101" pitchFamily="49" charset="-122"/>
                <a:sym typeface="+mn-ea"/>
              </a:rPr>
              <a:t>运用反语来表达对鹅的喜爱之情</a:t>
            </a:r>
            <a:r>
              <a:rPr lang="zh-CN" altLang="en-US" sz="2400" b="1" dirty="0">
                <a:solidFill>
                  <a:srgbClr val="FF0000"/>
                </a:solidFill>
                <a:latin typeface="楷体" panose="02010609060101010101" pitchFamily="49" charset="-122"/>
                <a:ea typeface="楷体" panose="02010609060101010101" pitchFamily="49" charset="-122"/>
                <a:sym typeface="+mn-ea"/>
              </a:rPr>
              <a:t>。</a:t>
            </a:r>
            <a:endParaRPr lang="zh-CN" altLang="en-US" sz="2400" b="1" dirty="0">
              <a:solidFill>
                <a:srgbClr val="FF0000"/>
              </a:solidFill>
              <a:latin typeface="楷体" panose="02010609060101010101" pitchFamily="49" charset="-122"/>
              <a:ea typeface="楷体" panose="02010609060101010101" pitchFamily="49"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3371464598"/>
              </p:ext>
            </p:extLst>
          </p:nvPr>
        </p:nvGraphicFramePr>
        <p:xfrm>
          <a:off x="2207568" y="1386677"/>
          <a:ext cx="9360888" cy="944880"/>
        </p:xfrm>
        <a:graphic>
          <a:graphicData uri="http://schemas.openxmlformats.org/drawingml/2006/table">
            <a:tbl>
              <a:tblPr firstRow="1" bandRow="1">
                <a:tableStyleId>{5C22544A-7EE6-4342-B048-85BDC9FD1C3A}</a:tableStyleId>
              </a:tblPr>
              <a:tblGrid>
                <a:gridCol w="2882427">
                  <a:extLst>
                    <a:ext uri="{9D8B030D-6E8A-4147-A177-3AD203B41FA5}">
                      <a16:colId xmlns:a16="http://schemas.microsoft.com/office/drawing/2014/main" val="20000"/>
                    </a:ext>
                  </a:extLst>
                </a:gridCol>
                <a:gridCol w="6478461">
                  <a:extLst>
                    <a:ext uri="{9D8B030D-6E8A-4147-A177-3AD203B41FA5}">
                      <a16:colId xmlns:a16="http://schemas.microsoft.com/office/drawing/2014/main" val="20001"/>
                    </a:ext>
                  </a:extLst>
                </a:gridCol>
              </a:tblGrid>
              <a:tr h="890195">
                <a:tc>
                  <a:txBody>
                    <a:bodyPr/>
                    <a:lstStyle/>
                    <a:p>
                      <a:pPr algn="ctr"/>
                      <a:endParaRPr lang="en-US" altLang="zh-CN" sz="2800" dirty="0">
                        <a:solidFill>
                          <a:srgbClr val="000099"/>
                        </a:solidFill>
                        <a:uFillTx/>
                        <a:ea typeface="楷体" panose="02010609060101010101" pitchFamily="49" charset="-122"/>
                      </a:endParaRPr>
                    </a:p>
                    <a:p>
                      <a:pPr algn="ctr"/>
                      <a:r>
                        <a:rPr lang="zh-CN" altLang="en-US" sz="2800" dirty="0">
                          <a:solidFill>
                            <a:srgbClr val="000099"/>
                          </a:solidFill>
                          <a:uFillTx/>
                          <a:ea typeface="楷体" panose="02010609060101010101" pitchFamily="49" charset="-122"/>
                        </a:rPr>
                        <a:t>共同点</a:t>
                      </a:r>
                    </a:p>
                  </a:txBody>
                  <a:tcPr/>
                </a:tc>
                <a:tc>
                  <a:txBody>
                    <a:bodyPr/>
                    <a:lstStyle/>
                    <a:p>
                      <a:endParaRPr lang="zh-CN" altLang="en-US" dirty="0"/>
                    </a:p>
                  </a:txBody>
                  <a:tcPr/>
                </a:tc>
                <a:extLst>
                  <a:ext uri="{0D108BD9-81ED-4DB2-BD59-A6C34878D82A}">
                    <a16:rowId xmlns:a16="http://schemas.microsoft.com/office/drawing/2014/main" val="10000"/>
                  </a:ext>
                </a:extLst>
              </a:tr>
            </a:tbl>
          </a:graphicData>
        </a:graphic>
      </p:graphicFrame>
      <p:sp>
        <p:nvSpPr>
          <p:cNvPr id="7" name="矩形 6"/>
          <p:cNvSpPr/>
          <p:nvPr/>
        </p:nvSpPr>
        <p:spPr>
          <a:xfrm>
            <a:off x="4246252" y="1753652"/>
            <a:ext cx="5423280" cy="523220"/>
          </a:xfrm>
          <a:prstGeom prst="rect">
            <a:avLst/>
          </a:prstGeom>
        </p:spPr>
        <p:txBody>
          <a:bodyPr wrap="none">
            <a:spAutoFit/>
          </a:bodyPr>
          <a:lstStyle/>
          <a:p>
            <a:r>
              <a:rPr lang="zh-CN" altLang="en-US" sz="2800" b="1" dirty="0">
                <a:solidFill>
                  <a:srgbClr val="FFFF00"/>
                </a:solidFill>
                <a:latin typeface="楷体" panose="02010609060101010101" pitchFamily="49" charset="-122"/>
                <a:ea typeface="楷体" panose="02010609060101010101" pitchFamily="49" charset="-122"/>
                <a:sym typeface="+mn-ea"/>
              </a:rPr>
              <a:t>           注重拟人手法的运用</a:t>
            </a:r>
            <a:endParaRPr lang="zh-CN" altLang="en-US" sz="2800" dirty="0">
              <a:solidFill>
                <a:srgbClr val="FFFF00"/>
              </a:solidFill>
            </a:endParaRPr>
          </a:p>
        </p:txBody>
      </p:sp>
      <p:sp>
        <p:nvSpPr>
          <p:cNvPr id="12" name="矩形 11"/>
          <p:cNvSpPr/>
          <p:nvPr/>
        </p:nvSpPr>
        <p:spPr>
          <a:xfrm>
            <a:off x="5015910" y="4797114"/>
            <a:ext cx="6696596" cy="1015663"/>
          </a:xfrm>
          <a:prstGeom prst="rect">
            <a:avLst/>
          </a:prstGeom>
        </p:spPr>
        <p:txBody>
          <a:bodyPr wrap="square">
            <a:spAutoFit/>
          </a:bodyPr>
          <a:lstStyle/>
          <a:p>
            <a:pPr>
              <a:defRPr/>
            </a:pPr>
            <a:r>
              <a:rPr lang="zh-CN" altLang="en-US" sz="2400" b="1" dirty="0">
                <a:solidFill>
                  <a:srgbClr val="FF0000"/>
                </a:solidFill>
                <a:latin typeface="楷体" panose="02010609060101010101" pitchFamily="49" charset="-122"/>
                <a:ea typeface="楷体" panose="02010609060101010101" pitchFamily="49" charset="-122"/>
                <a:sym typeface="+mn-ea"/>
              </a:rPr>
              <a:t>  </a:t>
            </a:r>
            <a:r>
              <a:rPr lang="zh-CN" altLang="en-US" sz="3000" b="1" dirty="0">
                <a:solidFill>
                  <a:srgbClr val="FF0000"/>
                </a:solidFill>
                <a:latin typeface="楷体" panose="02010609060101010101" pitchFamily="49" charset="-122"/>
                <a:ea typeface="楷体" panose="02010609060101010101" pitchFamily="49" charset="-122"/>
                <a:sym typeface="+mn-ea"/>
              </a:rPr>
              <a:t>“海军上将的派头”等风趣的语言体现对白公鹅的满心喜爱之情。</a:t>
            </a:r>
          </a:p>
        </p:txBody>
      </p:sp>
      <p:sp>
        <p:nvSpPr>
          <p:cNvPr id="13" name="矩形 12"/>
          <p:cNvSpPr/>
          <p:nvPr/>
        </p:nvSpPr>
        <p:spPr>
          <a:xfrm>
            <a:off x="5015910" y="282795"/>
            <a:ext cx="2242922" cy="707886"/>
          </a:xfrm>
          <a:prstGeom prst="rect">
            <a:avLst/>
          </a:prstGeom>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zh-CN" alt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楷体" panose="02010609060101010101" pitchFamily="49" charset="-122"/>
                <a:ea typeface="楷体" panose="02010609060101010101" pitchFamily="49" charset="-122"/>
              </a:rPr>
              <a:t>描写方法</a:t>
            </a:r>
          </a:p>
        </p:txBody>
      </p:sp>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0" y="0"/>
            <a:ext cx="1777365" cy="1616710"/>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146CB309-1445-DDDB-15D8-4FC94079E962}"/>
              </a:ext>
            </a:extLst>
          </p:cNvPr>
          <p:cNvPicPr>
            <a:picLocks noChangeAspect="1"/>
          </p:cNvPicPr>
          <p:nvPr>
            <p:custDataLst>
              <p:tags r:id="rId3"/>
            </p:custDataLst>
          </p:nvPr>
        </p:nvPicPr>
        <p:blipFill>
          <a:blip r:embed="rId6"/>
          <a:stretch>
            <a:fillRect/>
          </a:stretch>
        </p:blipFill>
        <p:spPr>
          <a:xfrm>
            <a:off x="7822" y="3328022"/>
            <a:ext cx="1849438" cy="3513138"/>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3"/>
          <p:cNvSpPr txBox="1"/>
          <p:nvPr/>
        </p:nvSpPr>
        <p:spPr>
          <a:xfrm>
            <a:off x="1919652" y="404748"/>
            <a:ext cx="9936828" cy="5107940"/>
          </a:xfrm>
          <a:prstGeom prst="rect">
            <a:avLst/>
          </a:prstGeom>
          <a:noFill/>
          <a:ln w="9525">
            <a:noFill/>
          </a:ln>
        </p:spPr>
        <p:txBody>
          <a:bodyPr anchor="t" anchorCtr="0">
            <a:noAutofit/>
          </a:bodyPr>
          <a:lstStyle/>
          <a:p>
            <a:pPr>
              <a:lnSpc>
                <a:spcPct val="120000"/>
              </a:lnSpc>
            </a:pPr>
            <a:r>
              <a:rPr lang="zh-CN"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读写结合训练：</a:t>
            </a:r>
          </a:p>
          <a:p>
            <a:pPr>
              <a:lnSpc>
                <a:spcPct val="120000"/>
              </a:lnSpc>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你的动物朋友又有怎样的特点呢?试着运用学到的方法写一写吧!</a:t>
            </a:r>
          </a:p>
          <a:p>
            <a:pPr>
              <a:lnSpc>
                <a:spcPct val="120000"/>
              </a:lnSpc>
            </a:pP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写法一:总述动物的特点　</a:t>
            </a:r>
          </a:p>
          <a:p>
            <a:pPr>
              <a:lnSpc>
                <a:spcPct val="120000"/>
              </a:lnSpc>
            </a:pP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写法二:对比手法突出动物特点</a:t>
            </a:r>
          </a:p>
          <a:p>
            <a:pPr>
              <a:lnSpc>
                <a:spcPct val="120000"/>
              </a:lnSpc>
            </a:pP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写法三:拟人手法写动物</a:t>
            </a:r>
          </a:p>
          <a:p>
            <a:pPr>
              <a:lnSpc>
                <a:spcPct val="120000"/>
              </a:lnSpc>
            </a:pP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写法四:明贬实褒，看似不喜欢，实则很喜欢。</a:t>
            </a:r>
          </a:p>
        </p:txBody>
      </p:sp>
      <p:grpSp>
        <p:nvGrpSpPr>
          <p:cNvPr id="26626" name="组合 10(向天歌演示原创免费模板：www.TopPPT.cn)"/>
          <p:cNvGrpSpPr/>
          <p:nvPr/>
        </p:nvGrpSpPr>
        <p:grpSpPr>
          <a:xfrm>
            <a:off x="1492250" y="6432550"/>
            <a:ext cx="9175750" cy="425450"/>
            <a:chOff x="-32389" y="6473921"/>
            <a:chExt cx="12224389" cy="424896"/>
          </a:xfrm>
        </p:grpSpPr>
        <p:pic>
          <p:nvPicPr>
            <p:cNvPr id="26627"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26628"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26629"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44450" y="15011"/>
            <a:ext cx="1481455" cy="1347470"/>
          </a:xfrm>
          <a:prstGeom prst="rect">
            <a:avLst/>
          </a:prstGeom>
          <a:noFill/>
          <a:ln w="9525">
            <a:noFill/>
          </a:ln>
        </p:spPr>
      </p:pic>
      <p:pic>
        <p:nvPicPr>
          <p:cNvPr id="28679" name="图片 7(向天歌演示原创免费模板：www.TopPPT.cn)"/>
          <p:cNvPicPr>
            <a:picLocks noChangeAspect="1"/>
          </p:cNvPicPr>
          <p:nvPr>
            <p:custDataLst>
              <p:tags r:id="rId2"/>
            </p:custDataLst>
          </p:nvPr>
        </p:nvPicPr>
        <p:blipFill>
          <a:blip r:embed="rId6"/>
          <a:stretch>
            <a:fillRect/>
          </a:stretch>
        </p:blipFill>
        <p:spPr>
          <a:xfrm>
            <a:off x="51788" y="3872445"/>
            <a:ext cx="1610360" cy="2961005"/>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2"/>
          <p:cNvSpPr txBox="1"/>
          <p:nvPr/>
        </p:nvSpPr>
        <p:spPr>
          <a:xfrm>
            <a:off x="1703634" y="1484631"/>
            <a:ext cx="9648804" cy="2107565"/>
          </a:xfrm>
          <a:prstGeom prst="rect">
            <a:avLst/>
          </a:prstGeom>
          <a:noFill/>
          <a:ln w="9525">
            <a:noFill/>
          </a:ln>
        </p:spPr>
        <p:txBody>
          <a:bodyPr anchor="t" anchorCtr="0">
            <a:noAutofit/>
          </a:bodyPr>
          <a:lstStyle/>
          <a:p>
            <a:pPr>
              <a:lnSpc>
                <a:spcPct val="130000"/>
              </a:lnSpc>
            </a:pPr>
            <a:r>
              <a:rPr lang="zh-CN" altLang="en-US" sz="3200" b="1" dirty="0">
                <a:solidFill>
                  <a:srgbClr val="0000CC"/>
                </a:solidFill>
              </a:rPr>
              <a:t>     </a:t>
            </a:r>
            <a:r>
              <a:rPr lang="zh-CN" altLang="en-US" sz="32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p>
          <a:p>
            <a:pPr>
              <a:lnSpc>
                <a:spcPct val="130000"/>
              </a:lnSpc>
            </a:pPr>
            <a:r>
              <a:rPr lang="zh-CN" altLang="en-US" sz="32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32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800" b="1" dirty="0">
                <a:solidFill>
                  <a:srgbClr val="0000CC"/>
                </a:solidFill>
                <a:latin typeface="楷体" panose="02010609060101010101" pitchFamily="49" charset="-122"/>
                <a:ea typeface="楷体" panose="02010609060101010101" pitchFamily="49" charset="-122"/>
                <a:cs typeface="楷体" panose="02010609060101010101" pitchFamily="49" charset="-122"/>
              </a:rPr>
              <a:t>这个语言材料转化式又</a:t>
            </a:r>
            <a:r>
              <a:rPr lang="zh-CN" altLang="en-US" sz="48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带</a:t>
            </a:r>
            <a:r>
              <a:rPr lang="zh-CN" altLang="en-US" sz="4800" b="1" dirty="0">
                <a:solidFill>
                  <a:srgbClr val="0000CC"/>
                </a:solidFill>
                <a:latin typeface="楷体" panose="02010609060101010101" pitchFamily="49" charset="-122"/>
                <a:ea typeface="楷体" panose="02010609060101010101" pitchFamily="49" charset="-122"/>
                <a:cs typeface="楷体" panose="02010609060101010101" pitchFamily="49" charset="-122"/>
              </a:rPr>
              <a:t>给我们怎样的启示呢？</a:t>
            </a:r>
          </a:p>
        </p:txBody>
      </p:sp>
      <p:grpSp>
        <p:nvGrpSpPr>
          <p:cNvPr id="28674" name="组合 10(向天歌演示原创免费模板：www.TopPPT.cn)"/>
          <p:cNvGrpSpPr/>
          <p:nvPr/>
        </p:nvGrpSpPr>
        <p:grpSpPr>
          <a:xfrm>
            <a:off x="1492250" y="6432550"/>
            <a:ext cx="9175750" cy="425450"/>
            <a:chOff x="-32389" y="6473921"/>
            <a:chExt cx="12224389" cy="424896"/>
          </a:xfrm>
        </p:grpSpPr>
        <p:pic>
          <p:nvPicPr>
            <p:cNvPr id="28675"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28676"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28677"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28679" name="图片 7(向天歌演示原创免费模板：www.TopPPT.cn)"/>
          <p:cNvPicPr>
            <a:picLocks noChangeAspect="1"/>
          </p:cNvPicPr>
          <p:nvPr/>
        </p:nvPicPr>
        <p:blipFill>
          <a:blip r:embed="rId4"/>
          <a:stretch>
            <a:fillRect/>
          </a:stretch>
        </p:blipFill>
        <p:spPr>
          <a:xfrm>
            <a:off x="0" y="3353160"/>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0"/>
            <a:ext cx="1777365" cy="1868805"/>
          </a:xfrm>
          <a:prstGeom prst="rect">
            <a:avLst/>
          </a:prstGeom>
          <a:noFill/>
          <a:ln w="9525">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2135670" y="1"/>
            <a:ext cx="9720810" cy="4770537"/>
          </a:xfrm>
          <a:prstGeom prst="rect">
            <a:avLst/>
          </a:prstGeom>
          <a:noFill/>
          <a:ln w="9525">
            <a:noFill/>
          </a:ln>
        </p:spPr>
        <p:txBody>
          <a:bodyPr wrap="square" anchor="t" anchorCtr="0">
            <a:sp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p>
          <a:p>
            <a:pPr>
              <a:spcBef>
                <a:spcPts val="0"/>
              </a:spcBef>
            </a:pPr>
            <a:endPar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endParaRPr lang="en-US" altLang="zh-CN" sz="24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语言材料转化式</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带给我们的启示：</a:t>
            </a:r>
          </a:p>
          <a:p>
            <a:pPr>
              <a:spcBef>
                <a:spcPts val="0"/>
              </a:spcBef>
            </a:pP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读写结合时，在可能的情况下为学生提供有效的语言素材，让学生在转化语言的过程中吸收语言，吸纳语言表达形式，使读写结合更多了一个重要的凭借。</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40967" name="图片 7(向天歌演示原创免费模板：www.TopPPT.cn)"/>
          <p:cNvPicPr>
            <a:picLocks noChangeAspect="1"/>
          </p:cNvPicPr>
          <p:nvPr>
            <p:custDataLst>
              <p:tags r:id="rId1"/>
            </p:custDataLst>
          </p:nvPr>
        </p:nvPicPr>
        <p:blipFill>
          <a:blip r:embed="rId5"/>
          <a:stretch>
            <a:fillRect/>
          </a:stretch>
        </p:blipFill>
        <p:spPr>
          <a:xfrm>
            <a:off x="0" y="3320313"/>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11647"/>
            <a:ext cx="1777365" cy="1868805"/>
          </a:xfrm>
          <a:prstGeom prst="rect">
            <a:avLst/>
          </a:prstGeom>
          <a:noFill/>
          <a:ln w="9525">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2"/>
          <p:cNvSpPr txBox="1"/>
          <p:nvPr/>
        </p:nvSpPr>
        <p:spPr>
          <a:xfrm>
            <a:off x="3072515" y="897064"/>
            <a:ext cx="6046970" cy="875030"/>
          </a:xfrm>
          <a:prstGeom prst="rect">
            <a:avLst/>
          </a:prstGeom>
          <a:noFill/>
          <a:ln w="9525">
            <a:noFill/>
          </a:ln>
        </p:spPr>
        <p:txBody>
          <a:bodyPr anchor="t" anchorCtr="0">
            <a:noAutofit/>
          </a:bodyPr>
          <a:lstStyle/>
          <a:p>
            <a:pPr>
              <a:spcBef>
                <a:spcPct val="50000"/>
              </a:spcBef>
            </a:pPr>
            <a:r>
              <a:rPr lang="zh-CN" altLang="en-US" sz="4000" b="1" dirty="0">
                <a:solidFill>
                  <a:srgbClr val="FF0000"/>
                </a:solidFill>
                <a:latin typeface="楷体" panose="02010609060101010101" pitchFamily="49" charset="-122"/>
                <a:ea typeface="楷体" panose="02010609060101010101" pitchFamily="49" charset="-122"/>
              </a:rPr>
              <a:t>形式三：复杂句式仿写式</a:t>
            </a:r>
          </a:p>
        </p:txBody>
      </p:sp>
      <p:grpSp>
        <p:nvGrpSpPr>
          <p:cNvPr id="40962" name="组合 10(向天歌演示原创免费模板：www.TopPPT.cn)"/>
          <p:cNvGrpSpPr/>
          <p:nvPr/>
        </p:nvGrpSpPr>
        <p:grpSpPr>
          <a:xfrm>
            <a:off x="1492250" y="6432550"/>
            <a:ext cx="9175750" cy="425450"/>
            <a:chOff x="-32389" y="6473921"/>
            <a:chExt cx="12224389" cy="424896"/>
          </a:xfrm>
        </p:grpSpPr>
        <p:pic>
          <p:nvPicPr>
            <p:cNvPr id="40963"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40964"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40965"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40967" name="图片 7(向天歌演示原创免费模板：www.TopPPT.cn)"/>
          <p:cNvPicPr>
            <a:picLocks noChangeAspect="1"/>
          </p:cNvPicPr>
          <p:nvPr/>
        </p:nvPicPr>
        <p:blipFill>
          <a:blip r:embed="rId4"/>
          <a:stretch>
            <a:fillRect/>
          </a:stretch>
        </p:blipFill>
        <p:spPr>
          <a:xfrm>
            <a:off x="-72073" y="3395169"/>
            <a:ext cx="1849438" cy="3513137"/>
          </a:xfrm>
          <a:prstGeom prst="rect">
            <a:avLst/>
          </a:prstGeom>
          <a:noFill/>
          <a:ln w="9525">
            <a:noFill/>
          </a:ln>
        </p:spPr>
      </p:pic>
      <p:sp>
        <p:nvSpPr>
          <p:cNvPr id="135177" name="Text Box 2"/>
          <p:cNvSpPr txBox="1"/>
          <p:nvPr/>
        </p:nvSpPr>
        <p:spPr>
          <a:xfrm>
            <a:off x="1991658" y="1550494"/>
            <a:ext cx="9216767" cy="3689350"/>
          </a:xfrm>
          <a:prstGeom prst="rect">
            <a:avLst/>
          </a:prstGeom>
          <a:noFill/>
          <a:ln w="9525">
            <a:noFill/>
          </a:ln>
        </p:spPr>
        <p:txBody>
          <a:bodyPr anchor="t" anchorCtr="0">
            <a:noAutofit/>
          </a:bodyPr>
          <a:lstStyle/>
          <a:p>
            <a:pPr>
              <a:lnSpc>
                <a:spcPct val="140000"/>
              </a:lnSpc>
              <a:spcBef>
                <a:spcPct val="50000"/>
              </a:spcBef>
            </a:pPr>
            <a:r>
              <a:rPr lang="zh-CN" altLang="en-US" sz="2800" b="1" dirty="0">
                <a:ea typeface="新宋体" panose="02010609030101010101" charset="-122"/>
              </a:rPr>
              <a:t>   </a:t>
            </a:r>
            <a:r>
              <a:rPr lang="zh-CN" altLang="en-US" sz="2800" b="1" dirty="0">
                <a:solidFill>
                  <a:srgbClr val="0000CC"/>
                </a:solidFill>
                <a:ea typeface="新宋体" panose="02010609030101010101" charset="-122"/>
              </a:rPr>
              <a:t>          </a:t>
            </a:r>
            <a:r>
              <a:rPr lang="zh-CN" altLang="en-US" sz="4000" b="1" dirty="0">
                <a:solidFill>
                  <a:srgbClr val="0000CC"/>
                </a:solidFill>
                <a:latin typeface="楷体" panose="02010609060101010101" pitchFamily="49" charset="-122"/>
                <a:ea typeface="楷体" panose="02010609060101010101" pitchFamily="49" charset="-122"/>
              </a:rPr>
              <a:t>这是仿写式的一种，但是常常被大家所忽略。原因之一是高年级不屑于做，低年级不敢做。原因之二是教学中我们也许并没有发现一些独特的有学习价值的复杂句式。</a:t>
            </a:r>
          </a:p>
        </p:txBody>
      </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10479"/>
            <a:ext cx="1777365" cy="18688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5177">
                                            <p:txEl>
                                              <p:pRg st="0" end="0"/>
                                            </p:txEl>
                                          </p:spTgt>
                                        </p:tgtEl>
                                        <p:attrNameLst>
                                          <p:attrName>style.visibility</p:attrName>
                                        </p:attrNameLst>
                                      </p:cBhvr>
                                      <p:to>
                                        <p:strVal val="visible"/>
                                      </p:to>
                                    </p:set>
                                    <p:anim calcmode="lin" valueType="num">
                                      <p:cBhvr>
                                        <p:cTn id="7" dur="500" fill="hold"/>
                                        <p:tgtEl>
                                          <p:spTgt spid="135177">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3517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854333" y="476754"/>
            <a:ext cx="10080840" cy="3027045"/>
          </a:xfrm>
          <a:prstGeom prst="rect">
            <a:avLst/>
          </a:prstGeom>
          <a:noFill/>
        </p:spPr>
        <p:txBody>
          <a:bodyPr wrap="square" rtlCol="0">
            <a:noAutofit/>
          </a:bodyPr>
          <a:lstStyle/>
          <a:p>
            <a:r>
              <a:rPr lang="en-US" altLang="zh-CN" dirty="0"/>
              <a:t>                              </a:t>
            </a:r>
            <a:r>
              <a:rPr lang="en-US" altLang="zh-CN" sz="2800" dirty="0">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吃水不忘挖井人</a:t>
            </a:r>
            <a:endParaRPr lang="zh-CN" altLang="en-US" sz="4000" dirty="0">
              <a:latin typeface="楷体" panose="02010609060101010101" pitchFamily="49" charset="-122"/>
              <a:ea typeface="楷体" panose="02010609060101010101" pitchFamily="49" charset="-122"/>
              <a:cs typeface="楷体" panose="02010609060101010101" pitchFamily="49" charset="-122"/>
            </a:endParaRPr>
          </a:p>
          <a:p>
            <a:r>
              <a:rPr lang="en-US" altLang="zh-CN" sz="4000" dirty="0">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瑞金城外有个小村子名叫沙洲坝，毛主席在江西领导革命的时候，在那儿住过。</a:t>
            </a:r>
          </a:p>
          <a:p>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村子里没有水井，乡亲们吃水要到很远的地方去挑。毛主席就带领战士和乡亲们挖了一口井。</a:t>
            </a:r>
          </a:p>
          <a:p>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解放以后，乡亲们在井旁边立了一块石碑，上面刻着：“吃水不忘挖井人，时刻想念毛主席。”</a:t>
            </a:r>
          </a:p>
        </p:txBody>
      </p:sp>
      <p:pic>
        <p:nvPicPr>
          <p:cNvPr id="43015" name="图片 7(向天歌演示原创免费模板：www.TopPPT.cn)"/>
          <p:cNvPicPr>
            <a:picLocks noChangeAspect="1"/>
          </p:cNvPicPr>
          <p:nvPr>
            <p:custDataLst>
              <p:tags r:id="rId1"/>
            </p:custDataLst>
          </p:nvPr>
        </p:nvPicPr>
        <p:blipFill>
          <a:blip r:embed="rId4"/>
          <a:stretch>
            <a:fillRect/>
          </a:stretch>
        </p:blipFill>
        <p:spPr>
          <a:xfrm>
            <a:off x="8621" y="334486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1905" y="0"/>
            <a:ext cx="1777365" cy="1868805"/>
          </a:xfrm>
          <a:prstGeom prst="rect">
            <a:avLst/>
          </a:prstGeom>
          <a:noFill/>
          <a:ln w="9525">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2"/>
          <p:cNvSpPr txBox="1"/>
          <p:nvPr/>
        </p:nvSpPr>
        <p:spPr>
          <a:xfrm>
            <a:off x="3359151" y="1844675"/>
            <a:ext cx="6767513" cy="1041400"/>
          </a:xfrm>
          <a:prstGeom prst="rect">
            <a:avLst/>
          </a:prstGeom>
          <a:noFill/>
          <a:ln w="9525">
            <a:noFill/>
          </a:ln>
        </p:spPr>
        <p:txBody>
          <a:bodyPr anchor="t" anchorCtr="0">
            <a:spAutoFit/>
          </a:bodyPr>
          <a:lstStyle/>
          <a:p>
            <a:pPr>
              <a:lnSpc>
                <a:spcPct val="130000"/>
              </a:lnSpc>
            </a:pPr>
            <a:endParaRPr lang="zh-CN" altLang="en-US" sz="2400" b="1" dirty="0">
              <a:solidFill>
                <a:srgbClr val="003300"/>
              </a:solidFill>
            </a:endParaRPr>
          </a:p>
          <a:p>
            <a:pPr>
              <a:lnSpc>
                <a:spcPct val="130000"/>
              </a:lnSpc>
            </a:pPr>
            <a:endParaRPr lang="zh-CN" altLang="en-US" sz="2400" b="1" dirty="0">
              <a:solidFill>
                <a:srgbClr val="003300"/>
              </a:solidFill>
            </a:endParaRPr>
          </a:p>
        </p:txBody>
      </p:sp>
      <p:grpSp>
        <p:nvGrpSpPr>
          <p:cNvPr id="44034" name="组合 10(向天歌演示原创免费模板：www.TopPPT.cn)"/>
          <p:cNvGrpSpPr/>
          <p:nvPr/>
        </p:nvGrpSpPr>
        <p:grpSpPr>
          <a:xfrm>
            <a:off x="1492250" y="6432550"/>
            <a:ext cx="9175750" cy="425450"/>
            <a:chOff x="-32389" y="6473921"/>
            <a:chExt cx="12224389" cy="424896"/>
          </a:xfrm>
        </p:grpSpPr>
        <p:pic>
          <p:nvPicPr>
            <p:cNvPr id="44035"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44036"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44037"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sp>
        <p:nvSpPr>
          <p:cNvPr id="44039" name="Text Box 9"/>
          <p:cNvSpPr txBox="1"/>
          <p:nvPr/>
        </p:nvSpPr>
        <p:spPr>
          <a:xfrm>
            <a:off x="1919653" y="1989138"/>
            <a:ext cx="9648804" cy="2431435"/>
          </a:xfrm>
          <a:prstGeom prst="rect">
            <a:avLst/>
          </a:prstGeom>
          <a:noFill/>
          <a:ln w="9525">
            <a:noFill/>
          </a:ln>
        </p:spPr>
        <p:txBody>
          <a:bodyPr wrap="square" anchor="t" anchorCtr="0">
            <a:spAutoFit/>
          </a:bodyPr>
          <a:lstStyle/>
          <a:p>
            <a:pPr>
              <a:lnSpc>
                <a:spcPct val="130000"/>
              </a:lnSpc>
            </a:pPr>
            <a:r>
              <a:rPr lang="zh-CN" altLang="en-US" sz="3200" b="1" dirty="0">
                <a:solidFill>
                  <a:srgbClr val="0000CC"/>
                </a:solidFill>
              </a:rPr>
              <a:t>      </a:t>
            </a:r>
            <a:r>
              <a:rPr lang="en-US" altLang="zh-CN" sz="3200" b="1" dirty="0">
                <a:solidFill>
                  <a:srgbClr val="0000CC"/>
                </a:solidFill>
              </a:rPr>
              <a:t>     </a:t>
            </a:r>
            <a:r>
              <a:rPr lang="zh-CN" altLang="en-US" sz="4000" b="1" dirty="0">
                <a:solidFill>
                  <a:srgbClr val="0000CC"/>
                </a:solidFill>
                <a:latin typeface="楷体" panose="02010609060101010101" pitchFamily="49" charset="-122"/>
                <a:ea typeface="楷体" panose="02010609060101010101" pitchFamily="49" charset="-122"/>
              </a:rPr>
              <a:t>瑞金城外有个小村子名叫沙洲坝，毛主席在江西领导革命的时候，在那里住过。</a:t>
            </a:r>
          </a:p>
          <a:p>
            <a:pPr>
              <a:spcBef>
                <a:spcPct val="50000"/>
              </a:spcBef>
            </a:pPr>
            <a:endParaRPr lang="zh-CN" altLang="en-US" sz="3200" b="1" dirty="0">
              <a:solidFill>
                <a:srgbClr val="0000CC"/>
              </a:solidFill>
              <a:latin typeface="楷体" panose="02010609060101010101" pitchFamily="49" charset="-122"/>
              <a:ea typeface="楷体" panose="02010609060101010101" pitchFamily="49" charset="-122"/>
            </a:endParaRPr>
          </a:p>
        </p:txBody>
      </p:sp>
      <p:pic>
        <p:nvPicPr>
          <p:cNvPr id="43015" name="图片 7(向天歌演示原创免费模板：www.TopPPT.cn)"/>
          <p:cNvPicPr>
            <a:picLocks noChangeAspect="1"/>
          </p:cNvPicPr>
          <p:nvPr>
            <p:custDataLst>
              <p:tags r:id="rId1"/>
            </p:custDataLst>
          </p:nvPr>
        </p:nvPicPr>
        <p:blipFill>
          <a:blip r:embed="rId5"/>
          <a:stretch>
            <a:fillRect/>
          </a:stretch>
        </p:blipFill>
        <p:spPr>
          <a:xfrm>
            <a:off x="14158" y="3326377"/>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34506" y="89851"/>
            <a:ext cx="1777365" cy="1868805"/>
          </a:xfrm>
          <a:prstGeom prst="rect">
            <a:avLst/>
          </a:prstGeom>
          <a:noFill/>
          <a:ln w="9525">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3"/>
          <p:cNvSpPr txBox="1"/>
          <p:nvPr/>
        </p:nvSpPr>
        <p:spPr>
          <a:xfrm>
            <a:off x="3359150" y="1341438"/>
            <a:ext cx="5041900" cy="366712"/>
          </a:xfrm>
          <a:prstGeom prst="rect">
            <a:avLst/>
          </a:prstGeom>
          <a:noFill/>
          <a:ln w="9525">
            <a:noFill/>
          </a:ln>
        </p:spPr>
        <p:txBody>
          <a:bodyPr anchor="t" anchorCtr="0">
            <a:spAutoFit/>
          </a:bodyPr>
          <a:lstStyle/>
          <a:p>
            <a:pPr>
              <a:spcBef>
                <a:spcPct val="50000"/>
              </a:spcBef>
            </a:pPr>
            <a:endParaRPr lang="zh-CN" altLang="en-US" dirty="0">
              <a:latin typeface="Arial" panose="020B0604020202020204" pitchFamily="34" charset="0"/>
              <a:ea typeface="宋体" panose="02010600030101010101" pitchFamily="2" charset="-122"/>
            </a:endParaRPr>
          </a:p>
        </p:txBody>
      </p:sp>
      <p:sp>
        <p:nvSpPr>
          <p:cNvPr id="45058" name="Text Box 4"/>
          <p:cNvSpPr txBox="1"/>
          <p:nvPr/>
        </p:nvSpPr>
        <p:spPr>
          <a:xfrm>
            <a:off x="1739901" y="1700214"/>
            <a:ext cx="10116579" cy="2985433"/>
          </a:xfrm>
          <a:prstGeom prst="rect">
            <a:avLst/>
          </a:prstGeom>
          <a:noFill/>
          <a:ln w="9525">
            <a:noFill/>
          </a:ln>
        </p:spPr>
        <p:txBody>
          <a:bodyPr wrap="square" anchor="t" anchorCtr="0">
            <a:spAutoFit/>
          </a:bodyPr>
          <a:lstStyle/>
          <a:p>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提炼为：</a:t>
            </a:r>
          </a:p>
          <a:p>
            <a:r>
              <a:rPr lang="zh-CN" altLang="en-US" sz="4000" b="1" dirty="0">
                <a:solidFill>
                  <a:srgbClr val="0066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（哪里）</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_______</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有</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________(</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什么</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谁</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________</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在</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______(</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那里</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)______(</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什么</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endParaRPr lang="en-US" altLang="zh-CN" sz="4000" b="1" dirty="0">
              <a:solidFill>
                <a:srgbClr val="003300"/>
              </a:solidFill>
              <a:latin typeface="楷体" panose="02010609060101010101" pitchFamily="49" charset="-122"/>
              <a:ea typeface="楷体" panose="02010609060101010101" pitchFamily="49" charset="-122"/>
              <a:cs typeface="楷体" panose="02010609060101010101" pitchFamily="49" charset="-122"/>
            </a:endParaRPr>
          </a:p>
          <a:p>
            <a:r>
              <a:rPr lang="en-US" altLang="zh-CN" sz="4000" b="1" dirty="0">
                <a:solidFill>
                  <a:srgbClr val="006600"/>
                </a:solidFill>
                <a:latin typeface="楷体" panose="02010609060101010101" pitchFamily="49" charset="-122"/>
                <a:ea typeface="楷体" panose="02010609060101010101" pitchFamily="49" charset="-122"/>
              </a:rPr>
              <a:t>       </a:t>
            </a:r>
          </a:p>
        </p:txBody>
      </p:sp>
      <p:grpSp>
        <p:nvGrpSpPr>
          <p:cNvPr id="45059" name="组合 10(向天歌演示原创免费模板：www.TopPPT.cn)"/>
          <p:cNvGrpSpPr/>
          <p:nvPr/>
        </p:nvGrpSpPr>
        <p:grpSpPr>
          <a:xfrm>
            <a:off x="1492250" y="6432550"/>
            <a:ext cx="9175750" cy="425450"/>
            <a:chOff x="-32389" y="6473921"/>
            <a:chExt cx="12224389" cy="424896"/>
          </a:xfrm>
        </p:grpSpPr>
        <p:pic>
          <p:nvPicPr>
            <p:cNvPr id="45060"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45061"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45062"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43015" name="图片 7(向天歌演示原创免费模板：www.TopPPT.cn)"/>
          <p:cNvPicPr>
            <a:picLocks noChangeAspect="1"/>
          </p:cNvPicPr>
          <p:nvPr>
            <p:custDataLst>
              <p:tags r:id="rId1"/>
            </p:custDataLst>
          </p:nvPr>
        </p:nvPicPr>
        <p:blipFill>
          <a:blip r:embed="rId5"/>
          <a:stretch>
            <a:fillRect/>
          </a:stretch>
        </p:blipFill>
        <p:spPr>
          <a:xfrm>
            <a:off x="0" y="3400603"/>
            <a:ext cx="1859280" cy="3429635"/>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37464" y="28367"/>
            <a:ext cx="1777365" cy="1868805"/>
          </a:xfrm>
          <a:prstGeom prst="rect">
            <a:avLst/>
          </a:prstGeom>
          <a:noFill/>
          <a:ln w="9525">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3"/>
          <p:cNvSpPr txBox="1"/>
          <p:nvPr/>
        </p:nvSpPr>
        <p:spPr>
          <a:xfrm>
            <a:off x="3332841" y="1147334"/>
            <a:ext cx="5041900" cy="366712"/>
          </a:xfrm>
          <a:prstGeom prst="rect">
            <a:avLst/>
          </a:prstGeom>
          <a:noFill/>
          <a:ln w="9525">
            <a:noFill/>
          </a:ln>
        </p:spPr>
        <p:txBody>
          <a:bodyPr anchor="t" anchorCtr="0">
            <a:spAutoFit/>
          </a:bodyPr>
          <a:lstStyle/>
          <a:p>
            <a:pPr>
              <a:spcBef>
                <a:spcPct val="50000"/>
              </a:spcBef>
            </a:pPr>
            <a:endParaRPr lang="zh-CN" altLang="en-US" dirty="0">
              <a:latin typeface="Arial" panose="020B0604020202020204" pitchFamily="34" charset="0"/>
              <a:ea typeface="宋体" panose="02010600030101010101" pitchFamily="2" charset="-122"/>
            </a:endParaRPr>
          </a:p>
        </p:txBody>
      </p:sp>
      <p:sp>
        <p:nvSpPr>
          <p:cNvPr id="46082" name="Text Box 4"/>
          <p:cNvSpPr txBox="1"/>
          <p:nvPr/>
        </p:nvSpPr>
        <p:spPr>
          <a:xfrm>
            <a:off x="1702820" y="1147334"/>
            <a:ext cx="9289588" cy="2071721"/>
          </a:xfrm>
          <a:prstGeom prst="rect">
            <a:avLst/>
          </a:prstGeom>
          <a:noFill/>
          <a:ln w="9525">
            <a:noFill/>
          </a:ln>
        </p:spPr>
        <p:txBody>
          <a:bodyPr wrap="square" anchor="t" anchorCtr="0">
            <a:spAutoFit/>
          </a:bodyPr>
          <a:lstStyle/>
          <a:p>
            <a:endParaRPr lang="zh-CN" altLang="en-US" sz="3200" b="1" dirty="0">
              <a:solidFill>
                <a:srgbClr val="006600"/>
              </a:solidFill>
              <a:ea typeface="楷体" panose="02010609060101010101" pitchFamily="49" charset="-122"/>
            </a:endParaRPr>
          </a:p>
          <a:p>
            <a:pPr>
              <a:lnSpc>
                <a:spcPct val="130000"/>
              </a:lnSpc>
            </a:pPr>
            <a:r>
              <a:rPr lang="zh-CN" altLang="en-US" sz="3200" b="1" dirty="0">
                <a:solidFill>
                  <a:srgbClr val="0000CC"/>
                </a:solidFill>
                <a:ea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rPr>
              <a:t>奶奶家门外有条小河，我放学后常在那里钓小虾。       </a:t>
            </a:r>
          </a:p>
        </p:txBody>
      </p:sp>
      <p:grpSp>
        <p:nvGrpSpPr>
          <p:cNvPr id="46084" name="组合 10(向天歌演示原创免费模板：www.TopPPT.cn)"/>
          <p:cNvGrpSpPr/>
          <p:nvPr/>
        </p:nvGrpSpPr>
        <p:grpSpPr>
          <a:xfrm>
            <a:off x="1492250" y="6432550"/>
            <a:ext cx="9175750" cy="425450"/>
            <a:chOff x="-32389" y="6473921"/>
            <a:chExt cx="12224389" cy="424896"/>
          </a:xfrm>
        </p:grpSpPr>
        <p:pic>
          <p:nvPicPr>
            <p:cNvPr id="46085"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46086"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46087"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sp>
        <p:nvSpPr>
          <p:cNvPr id="46088" name="Text Box 10"/>
          <p:cNvSpPr txBox="1"/>
          <p:nvPr/>
        </p:nvSpPr>
        <p:spPr>
          <a:xfrm>
            <a:off x="1774826" y="3205182"/>
            <a:ext cx="9217582" cy="3568028"/>
          </a:xfrm>
          <a:prstGeom prst="rect">
            <a:avLst/>
          </a:prstGeom>
          <a:noFill/>
          <a:ln w="9525">
            <a:noFill/>
          </a:ln>
        </p:spPr>
        <p:txBody>
          <a:bodyPr wrap="square" anchor="t" anchorCtr="0">
            <a:spAutoFit/>
          </a:bodyPr>
          <a:lstStyle/>
          <a:p>
            <a:pPr>
              <a:lnSpc>
                <a:spcPct val="130000"/>
              </a:lnSpc>
            </a:pPr>
            <a:r>
              <a:rPr lang="zh-CN" altLang="en-US" sz="2800" b="1" dirty="0">
                <a:solidFill>
                  <a:srgbClr val="0000CC"/>
                </a:solidFill>
                <a:ea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rPr>
              <a:t>教室外面有长长的走廊，下课后我和同学们常常在那里玩耍。</a:t>
            </a:r>
          </a:p>
          <a:p>
            <a:pPr>
              <a:lnSpc>
                <a:spcPct val="130000"/>
              </a:lnSpc>
            </a:pPr>
            <a:r>
              <a:rPr lang="zh-CN" altLang="en-US" sz="4000" b="1" dirty="0">
                <a:solidFill>
                  <a:srgbClr val="0000CC"/>
                </a:solidFill>
                <a:latin typeface="楷体" panose="02010609060101010101" pitchFamily="49" charset="-122"/>
                <a:ea typeface="楷体" panose="02010609060101010101" pitchFamily="49" charset="-122"/>
              </a:rPr>
              <a:t> </a:t>
            </a:r>
            <a:r>
              <a:rPr lang="en-US" altLang="zh-CN" sz="4000" b="1" dirty="0">
                <a:solidFill>
                  <a:srgbClr val="0000CC"/>
                </a:solidFill>
                <a:latin typeface="楷体" panose="02010609060101010101" pitchFamily="49" charset="-122"/>
                <a:ea typeface="楷体" panose="02010609060101010101" pitchFamily="49" charset="-122"/>
              </a:rPr>
              <a:t>       </a:t>
            </a:r>
            <a:r>
              <a:rPr lang="en-US" altLang="zh-CN" sz="4000" b="1" dirty="0">
                <a:solidFill>
                  <a:srgbClr val="0000CC"/>
                </a:solidFill>
                <a:latin typeface="楷体" panose="02010609060101010101" pitchFamily="49" charset="-122"/>
                <a:sym typeface="+mn-ea"/>
              </a:rPr>
              <a:t>……</a:t>
            </a:r>
            <a:endParaRPr lang="en-US" altLang="zh-CN" sz="4000" b="1" dirty="0">
              <a:solidFill>
                <a:srgbClr val="0000CC"/>
              </a:solidFill>
              <a:latin typeface="楷体" panose="02010609060101010101" pitchFamily="49" charset="-122"/>
            </a:endParaRPr>
          </a:p>
          <a:p>
            <a:pPr>
              <a:lnSpc>
                <a:spcPct val="130000"/>
              </a:lnSpc>
            </a:pPr>
            <a:endParaRPr lang="zh-CN" altLang="en-US" sz="2800" b="1" dirty="0">
              <a:solidFill>
                <a:srgbClr val="0000CC"/>
              </a:solidFill>
              <a:ea typeface="楷体" panose="02010609060101010101" pitchFamily="49" charset="-122"/>
            </a:endParaRPr>
          </a:p>
          <a:p>
            <a:pPr>
              <a:lnSpc>
                <a:spcPct val="130000"/>
              </a:lnSpc>
            </a:pPr>
            <a:endParaRPr lang="zh-CN" altLang="en-US" sz="2800" b="1" dirty="0">
              <a:solidFill>
                <a:srgbClr val="0000CC"/>
              </a:solidFill>
              <a:ea typeface="楷体" panose="02010609060101010101" pitchFamily="49" charset="-122"/>
            </a:endParaRPr>
          </a:p>
        </p:txBody>
      </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0"/>
            <a:ext cx="1777365" cy="1868805"/>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69FBA96C-699B-DC13-61A8-C11467E2C837}"/>
              </a:ext>
            </a:extLst>
          </p:cNvPr>
          <p:cNvPicPr>
            <a:picLocks noChangeAspect="1"/>
          </p:cNvPicPr>
          <p:nvPr>
            <p:custDataLst>
              <p:tags r:id="rId2"/>
            </p:custDataLst>
          </p:nvPr>
        </p:nvPicPr>
        <p:blipFill>
          <a:blip r:embed="rId6"/>
          <a:stretch>
            <a:fillRect/>
          </a:stretch>
        </p:blipFill>
        <p:spPr>
          <a:xfrm>
            <a:off x="7822" y="3328022"/>
            <a:ext cx="1849438" cy="3513138"/>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2"/>
          <p:cNvSpPr txBox="1"/>
          <p:nvPr/>
        </p:nvSpPr>
        <p:spPr>
          <a:xfrm>
            <a:off x="2855730" y="1206920"/>
            <a:ext cx="7392670" cy="686435"/>
          </a:xfrm>
          <a:prstGeom prst="rect">
            <a:avLst/>
          </a:prstGeom>
          <a:noFill/>
          <a:ln w="9525">
            <a:noFill/>
          </a:ln>
        </p:spPr>
        <p:txBody>
          <a:bodyPr wrap="square" anchor="t" anchorCtr="0">
            <a:noAutofit/>
          </a:bodyPr>
          <a:lstStyle/>
          <a:p>
            <a:pPr>
              <a:spcBef>
                <a:spcPct val="50000"/>
              </a:spcBef>
            </a:pPr>
            <a:r>
              <a:rPr lang="zh-CN" altLang="en-US" sz="4000" b="1" dirty="0">
                <a:solidFill>
                  <a:srgbClr val="FF0000"/>
                </a:solidFill>
                <a:ea typeface="楷体_GB2312" pitchFamily="49" charset="-122"/>
              </a:rPr>
              <a:t>读写结合中有哪些常见的形式呢？</a:t>
            </a:r>
          </a:p>
        </p:txBody>
      </p:sp>
      <p:grpSp>
        <p:nvGrpSpPr>
          <p:cNvPr id="4098" name="组合 10(向天歌演示原创免费模板：www.TopPPT.cn)"/>
          <p:cNvGrpSpPr/>
          <p:nvPr/>
        </p:nvGrpSpPr>
        <p:grpSpPr>
          <a:xfrm>
            <a:off x="1492250" y="6432550"/>
            <a:ext cx="9175750" cy="425450"/>
            <a:chOff x="-32389" y="6473921"/>
            <a:chExt cx="12224389" cy="424896"/>
          </a:xfrm>
        </p:grpSpPr>
        <p:pic>
          <p:nvPicPr>
            <p:cNvPr id="4099" name="Picture 2(向天歌演示原创免费模板：www.TopPPT.cn)" descr="C:\Users\admin\Desktop\1.png"/>
            <p:cNvPicPr>
              <a:picLocks noChangeAspect="1"/>
            </p:cNvPicPr>
            <p:nvPr/>
          </p:nvPicPr>
          <p:blipFill>
            <a:blip r:embed="rId5"/>
            <a:stretch>
              <a:fillRect/>
            </a:stretch>
          </p:blipFill>
          <p:spPr>
            <a:xfrm>
              <a:off x="-32389" y="6473921"/>
              <a:ext cx="4904253" cy="400378"/>
            </a:xfrm>
            <a:prstGeom prst="rect">
              <a:avLst/>
            </a:prstGeom>
            <a:noFill/>
            <a:ln w="9525">
              <a:noFill/>
            </a:ln>
          </p:spPr>
        </p:pic>
        <p:pic>
          <p:nvPicPr>
            <p:cNvPr id="4100" name="Picture 2(向天歌演示原创免费模板：www.TopPPT.cn)" descr="C:\Users\admin\Desktop\1.png"/>
            <p:cNvPicPr>
              <a:picLocks noChangeAspect="1"/>
            </p:cNvPicPr>
            <p:nvPr/>
          </p:nvPicPr>
          <p:blipFill>
            <a:blip r:embed="rId5"/>
            <a:srcRect l="4614"/>
            <a:stretch>
              <a:fillRect/>
            </a:stretch>
          </p:blipFill>
          <p:spPr>
            <a:xfrm>
              <a:off x="4862239" y="6483546"/>
              <a:ext cx="4677907" cy="400378"/>
            </a:xfrm>
            <a:prstGeom prst="rect">
              <a:avLst/>
            </a:prstGeom>
            <a:noFill/>
            <a:ln w="9525">
              <a:noFill/>
            </a:ln>
          </p:spPr>
        </p:pic>
        <p:pic>
          <p:nvPicPr>
            <p:cNvPr id="4101" name="Picture 2(向天歌演示原创免费模板：www.TopPPT.cn)" descr="C:\Users\admin\Desktop\1.png"/>
            <p:cNvPicPr>
              <a:picLocks noChangeAspect="1"/>
            </p:cNvPicPr>
            <p:nvPr/>
          </p:nvPicPr>
          <p:blipFill>
            <a:blip r:embed="rId5"/>
            <a:srcRect l="4614" r="41148"/>
            <a:stretch>
              <a:fillRect/>
            </a:stretch>
          </p:blipFill>
          <p:spPr>
            <a:xfrm>
              <a:off x="9532101" y="6498439"/>
              <a:ext cx="2659899" cy="400378"/>
            </a:xfrm>
            <a:prstGeom prst="rect">
              <a:avLst/>
            </a:prstGeom>
            <a:noFill/>
            <a:ln w="9525">
              <a:noFill/>
            </a:ln>
          </p:spPr>
        </p:pic>
      </p:grpSp>
      <p:sp>
        <p:nvSpPr>
          <p:cNvPr id="2" name="Text Box 10"/>
          <p:cNvSpPr txBox="1"/>
          <p:nvPr>
            <p:custDataLst>
              <p:tags r:id="rId1"/>
            </p:custDataLst>
          </p:nvPr>
        </p:nvSpPr>
        <p:spPr>
          <a:xfrm>
            <a:off x="2493480" y="2099155"/>
            <a:ext cx="8856738" cy="4103046"/>
          </a:xfrm>
          <a:prstGeom prst="rect">
            <a:avLst/>
          </a:prstGeom>
          <a:noFill/>
          <a:ln w="9525">
            <a:noFill/>
          </a:ln>
        </p:spPr>
        <p:txBody>
          <a:bodyPr wrap="square" anchor="t" anchorCtr="0">
            <a:spAutoFit/>
          </a:bodyPr>
          <a:lstStyle/>
          <a:p>
            <a:pPr>
              <a:lnSpc>
                <a:spcPct val="130000"/>
              </a:lnSpc>
              <a:spcBef>
                <a:spcPct val="50000"/>
              </a:spcBef>
            </a:pPr>
            <a:r>
              <a:rPr lang="zh-CN" altLang="en-US" sz="2800" b="1" dirty="0">
                <a:solidFill>
                  <a:srgbClr val="003300"/>
                </a:solidFill>
              </a:rPr>
              <a:t>                             </a:t>
            </a:r>
            <a:r>
              <a:rPr lang="zh-CN" altLang="en-US" sz="4000" b="1" dirty="0">
                <a:solidFill>
                  <a:srgbClr val="0000CC"/>
                </a:solidFill>
                <a:latin typeface="楷体" panose="02010609060101010101" pitchFamily="49" charset="-122"/>
              </a:rPr>
              <a:t>感想式、评语式</a:t>
            </a:r>
          </a:p>
          <a:p>
            <a:pPr>
              <a:lnSpc>
                <a:spcPct val="130000"/>
              </a:lnSpc>
              <a:spcBef>
                <a:spcPct val="50000"/>
              </a:spcBef>
            </a:pPr>
            <a:r>
              <a:rPr lang="zh-CN" altLang="en-US" sz="4000" b="1" dirty="0">
                <a:solidFill>
                  <a:srgbClr val="0000CC"/>
                </a:solidFill>
                <a:latin typeface="楷体" panose="02010609060101010101" pitchFamily="49" charset="-122"/>
              </a:rPr>
              <a:t>         补白式、仿写式</a:t>
            </a:r>
          </a:p>
          <a:p>
            <a:pPr>
              <a:lnSpc>
                <a:spcPct val="130000"/>
              </a:lnSpc>
              <a:spcBef>
                <a:spcPct val="50000"/>
              </a:spcBef>
            </a:pPr>
            <a:r>
              <a:rPr lang="zh-CN" altLang="en-US" sz="4000" b="1" dirty="0">
                <a:solidFill>
                  <a:srgbClr val="0000CC"/>
                </a:solidFill>
                <a:latin typeface="楷体" panose="02010609060101010101" pitchFamily="49" charset="-122"/>
              </a:rPr>
              <a:t>         续写式、广告式  </a:t>
            </a:r>
          </a:p>
          <a:p>
            <a:pPr>
              <a:lnSpc>
                <a:spcPct val="130000"/>
              </a:lnSpc>
              <a:spcBef>
                <a:spcPct val="50000"/>
              </a:spcBef>
            </a:pPr>
            <a:r>
              <a:rPr lang="zh-CN" altLang="en-US" sz="4000" b="1" dirty="0">
                <a:solidFill>
                  <a:srgbClr val="0000CC"/>
                </a:solidFill>
                <a:latin typeface="楷体" panose="02010609060101010101" pitchFamily="49" charset="-122"/>
              </a:rPr>
              <a:t>         </a:t>
            </a:r>
            <a:r>
              <a:rPr lang="en-US" altLang="zh-CN" sz="4000" b="1" dirty="0">
                <a:solidFill>
                  <a:srgbClr val="0000CC"/>
                </a:solidFill>
                <a:latin typeface="楷体" panose="02010609060101010101" pitchFamily="49" charset="-122"/>
              </a:rPr>
              <a:t>……</a:t>
            </a:r>
          </a:p>
        </p:txBody>
      </p:sp>
      <p:pic>
        <p:nvPicPr>
          <p:cNvPr id="6151" name="图片 7(向天歌演示原创免费模板：www.TopPPT.cn)"/>
          <p:cNvPicPr>
            <a:picLocks noChangeAspect="1"/>
          </p:cNvPicPr>
          <p:nvPr>
            <p:custDataLst>
              <p:tags r:id="rId2"/>
            </p:custDataLst>
          </p:nvPr>
        </p:nvPicPr>
        <p:blipFill>
          <a:blip r:embed="rId6"/>
          <a:stretch>
            <a:fillRect/>
          </a:stretch>
        </p:blipFill>
        <p:spPr>
          <a:xfrm>
            <a:off x="0" y="3316574"/>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3"/>
            </p:custDataLst>
          </p:nvPr>
        </p:nvPicPr>
        <p:blipFill>
          <a:blip r:embed="rId7"/>
          <a:stretch>
            <a:fillRect/>
          </a:stretch>
        </p:blipFill>
        <p:spPr>
          <a:xfrm>
            <a:off x="119502" y="24550"/>
            <a:ext cx="1777365" cy="18688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829561" y="429260"/>
            <a:ext cx="6938645" cy="368300"/>
          </a:xfrm>
          <a:prstGeom prst="rect">
            <a:avLst/>
          </a:prstGeom>
          <a:noFill/>
        </p:spPr>
        <p:txBody>
          <a:bodyPr wrap="square" rtlCol="0">
            <a:spAutoFit/>
          </a:bodyPr>
          <a:lstStyle/>
          <a:p>
            <a:endParaRPr lang="zh-CN" altLang="en-US"/>
          </a:p>
        </p:txBody>
      </p:sp>
      <p:sp>
        <p:nvSpPr>
          <p:cNvPr id="5" name="文本框 4"/>
          <p:cNvSpPr txBox="1"/>
          <p:nvPr/>
        </p:nvSpPr>
        <p:spPr>
          <a:xfrm>
            <a:off x="2279682" y="1332231"/>
            <a:ext cx="8928744" cy="2808605"/>
          </a:xfrm>
          <a:prstGeom prst="rect">
            <a:avLst/>
          </a:prstGeom>
          <a:noFill/>
        </p:spPr>
        <p:txBody>
          <a:bodyPr wrap="square" rtlCol="0">
            <a:noAutofit/>
          </a:bodyPr>
          <a:lstStyle/>
          <a:p>
            <a:pPr>
              <a:lnSpc>
                <a:spcPct val="130000"/>
              </a:lnSpc>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复杂句式仿写式带给我们的启示：</a:t>
            </a:r>
            <a:r>
              <a:rPr lang="zh-CN" altLang="en-US" sz="4000" b="1" dirty="0">
                <a:solidFill>
                  <a:srgbClr val="003300"/>
                </a:solidFill>
                <a:latin typeface="楷体" panose="02010609060101010101" pitchFamily="49" charset="-122"/>
                <a:ea typeface="楷体" panose="02010609060101010101" pitchFamily="49" charset="-122"/>
                <a:cs typeface="楷体" panose="02010609060101010101" pitchFamily="49" charset="-122"/>
                <a:sym typeface="+mn-ea"/>
              </a:rPr>
              <a:t>      </a:t>
            </a:r>
            <a:endParaRPr lang="zh-CN" altLang="en-US" sz="4000" b="1" dirty="0">
              <a:solidFill>
                <a:srgbClr val="003300"/>
              </a:solidFill>
              <a:latin typeface="楷体" panose="02010609060101010101" pitchFamily="49" charset="-122"/>
              <a:ea typeface="楷体" panose="02010609060101010101" pitchFamily="49" charset="-122"/>
              <a:cs typeface="楷体" panose="02010609060101010101" pitchFamily="49" charset="-122"/>
            </a:endParaRPr>
          </a:p>
          <a:p>
            <a:pPr>
              <a:lnSpc>
                <a:spcPct val="130000"/>
              </a:lnSpc>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读写结合时不仅可以发现段落的结构特点，还要注意发现句子的结构特点。选择典型的句式练习说话写话，是提高学生写话能力行之有效的途径。</a:t>
            </a:r>
            <a:endParaRPr lang="zh-CN" altLang="en-US" sz="4000" b="1" dirty="0">
              <a:latin typeface="楷体" panose="02010609060101010101" pitchFamily="49" charset="-122"/>
              <a:ea typeface="楷体" panose="02010609060101010101" pitchFamily="49" charset="-122"/>
              <a:cs typeface="楷体" panose="02010609060101010101" pitchFamily="49" charset="-122"/>
            </a:endParaRPr>
          </a:p>
        </p:txBody>
      </p:sp>
      <p:pic>
        <p:nvPicPr>
          <p:cNvPr id="64520" name="图片 7(向天歌演示原创免费模板：www.TopPPT.cn)"/>
          <p:cNvPicPr>
            <a:picLocks noChangeAspect="1"/>
          </p:cNvPicPr>
          <p:nvPr>
            <p:custDataLst>
              <p:tags r:id="rId1"/>
            </p:custDataLst>
          </p:nvPr>
        </p:nvPicPr>
        <p:blipFill>
          <a:blip r:embed="rId4"/>
          <a:stretch>
            <a:fillRect/>
          </a:stretch>
        </p:blipFill>
        <p:spPr>
          <a:xfrm>
            <a:off x="0" y="334486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0" y="94714"/>
            <a:ext cx="1777365" cy="1868805"/>
          </a:xfrm>
          <a:prstGeom prst="rect">
            <a:avLst/>
          </a:prstGeom>
          <a:noFill/>
          <a:ln w="9525">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 Box 2"/>
          <p:cNvSpPr txBox="1"/>
          <p:nvPr/>
        </p:nvSpPr>
        <p:spPr>
          <a:xfrm>
            <a:off x="3450210" y="1916114"/>
            <a:ext cx="5093717" cy="707886"/>
          </a:xfrm>
          <a:prstGeom prst="rect">
            <a:avLst/>
          </a:prstGeom>
          <a:noFill/>
          <a:ln w="9525">
            <a:noFill/>
          </a:ln>
        </p:spPr>
        <p:txBody>
          <a:bodyPr wrap="square" anchor="t" anchorCtr="0">
            <a:spAutoFit/>
          </a:bodyPr>
          <a:lstStyle/>
          <a:p>
            <a:pPr>
              <a:spcBef>
                <a:spcPct val="50000"/>
              </a:spcBef>
            </a:pPr>
            <a:r>
              <a:rPr lang="zh-CN" altLang="en-US" sz="4000" b="1" dirty="0">
                <a:solidFill>
                  <a:srgbClr val="FF0000"/>
                </a:solidFill>
                <a:latin typeface="楷体" panose="02010609060101010101" pitchFamily="49" charset="-122"/>
                <a:ea typeface="楷体" panose="02010609060101010101" pitchFamily="49" charset="-122"/>
              </a:rPr>
              <a:t>形式四：缩写式</a:t>
            </a:r>
          </a:p>
        </p:txBody>
      </p:sp>
      <p:grpSp>
        <p:nvGrpSpPr>
          <p:cNvPr id="65538" name="组合 10(向天歌演示原创免费模板：www.TopPPT.cn)"/>
          <p:cNvGrpSpPr/>
          <p:nvPr/>
        </p:nvGrpSpPr>
        <p:grpSpPr>
          <a:xfrm>
            <a:off x="1492250" y="6432550"/>
            <a:ext cx="9175750" cy="425450"/>
            <a:chOff x="-32389" y="6473921"/>
            <a:chExt cx="12224389" cy="424896"/>
          </a:xfrm>
        </p:grpSpPr>
        <p:pic>
          <p:nvPicPr>
            <p:cNvPr id="65539"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65540"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65541"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65543" name="图片 7(向天歌演示原创免费模板：www.TopPPT.cn)"/>
          <p:cNvPicPr>
            <a:picLocks noChangeAspect="1"/>
          </p:cNvPicPr>
          <p:nvPr/>
        </p:nvPicPr>
        <p:blipFill>
          <a:blip r:embed="rId4"/>
          <a:stretch>
            <a:fillRect/>
          </a:stretch>
        </p:blipFill>
        <p:spPr>
          <a:xfrm>
            <a:off x="0" y="3354492"/>
            <a:ext cx="1849438" cy="3513137"/>
          </a:xfrm>
          <a:prstGeom prst="rect">
            <a:avLst/>
          </a:prstGeom>
          <a:noFill/>
          <a:ln w="9525">
            <a:noFill/>
          </a:ln>
        </p:spPr>
      </p:pic>
      <p:sp>
        <p:nvSpPr>
          <p:cNvPr id="136201" name="Text Box 2"/>
          <p:cNvSpPr txBox="1"/>
          <p:nvPr/>
        </p:nvSpPr>
        <p:spPr>
          <a:xfrm>
            <a:off x="3575368" y="2781301"/>
            <a:ext cx="6337300" cy="1687000"/>
          </a:xfrm>
          <a:prstGeom prst="rect">
            <a:avLst/>
          </a:prstGeom>
          <a:noFill/>
          <a:ln w="9525">
            <a:noFill/>
          </a:ln>
        </p:spPr>
        <p:txBody>
          <a:bodyPr anchor="t" anchorCtr="0">
            <a:spAutoFit/>
          </a:bodyPr>
          <a:lstStyle/>
          <a:p>
            <a:pPr>
              <a:lnSpc>
                <a:spcPct val="140000"/>
              </a:lnSpc>
              <a:spcBef>
                <a:spcPct val="50000"/>
              </a:spcBef>
            </a:pPr>
            <a:r>
              <a:rPr lang="zh-CN" altLang="en-US" sz="2800" b="1" dirty="0">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顾名思义，缩写式的读写结合练习是把长文写短。</a:t>
            </a:r>
          </a:p>
        </p:txBody>
      </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38807"/>
            <a:ext cx="1777365" cy="18688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6201">
                                            <p:txEl>
                                              <p:pRg st="0" end="0"/>
                                            </p:txEl>
                                          </p:spTgt>
                                        </p:tgtEl>
                                        <p:attrNameLst>
                                          <p:attrName>style.visibility</p:attrName>
                                        </p:attrNameLst>
                                      </p:cBhvr>
                                      <p:to>
                                        <p:strVal val="visible"/>
                                      </p:to>
                                    </p:set>
                                    <p:anim calcmode="lin" valueType="num">
                                      <p:cBhvr>
                                        <p:cTn id="7" dur="500" fill="hold"/>
                                        <p:tgtEl>
                                          <p:spTgt spid="136201">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13620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ext Box 3"/>
          <p:cNvSpPr txBox="1"/>
          <p:nvPr/>
        </p:nvSpPr>
        <p:spPr>
          <a:xfrm>
            <a:off x="3359150" y="1341438"/>
            <a:ext cx="5041900" cy="366712"/>
          </a:xfrm>
          <a:prstGeom prst="rect">
            <a:avLst/>
          </a:prstGeom>
          <a:noFill/>
          <a:ln w="9525">
            <a:noFill/>
          </a:ln>
        </p:spPr>
        <p:txBody>
          <a:bodyPr anchor="t" anchorCtr="0">
            <a:spAutoFit/>
          </a:bodyPr>
          <a:lstStyle/>
          <a:p>
            <a:pPr>
              <a:spcBef>
                <a:spcPct val="50000"/>
              </a:spcBef>
            </a:pPr>
            <a:endParaRPr lang="zh-CN" altLang="en-US" dirty="0">
              <a:latin typeface="Arial" panose="020B0604020202020204" pitchFamily="34" charset="0"/>
              <a:ea typeface="宋体" panose="02010600030101010101" pitchFamily="2" charset="-122"/>
            </a:endParaRPr>
          </a:p>
        </p:txBody>
      </p:sp>
      <p:sp>
        <p:nvSpPr>
          <p:cNvPr id="67586" name="Text Box 4"/>
          <p:cNvSpPr txBox="1"/>
          <p:nvPr/>
        </p:nvSpPr>
        <p:spPr>
          <a:xfrm>
            <a:off x="1703389" y="361950"/>
            <a:ext cx="8713787" cy="6247130"/>
          </a:xfrm>
          <a:prstGeom prst="rect">
            <a:avLst/>
          </a:prstGeom>
          <a:noFill/>
          <a:ln w="9525">
            <a:noFill/>
          </a:ln>
        </p:spPr>
        <p:txBody>
          <a:bodyPr anchor="t" anchorCtr="0">
            <a:spAutoFit/>
          </a:bodyPr>
          <a:lstStyle/>
          <a:p>
            <a:pPr>
              <a:lnSpc>
                <a:spcPct val="120000"/>
              </a:lnSpc>
            </a:pPr>
            <a:r>
              <a:rPr lang="zh-CN" altLang="en-US" dirty="0">
                <a:latin typeface="Arial" panose="020B0604020202020204" pitchFamily="34" charset="0"/>
                <a:ea typeface="宋体" panose="02010600030101010101" pitchFamily="2" charset="-122"/>
              </a:rPr>
              <a:t>                                  </a:t>
            </a:r>
            <a:r>
              <a:rPr lang="zh-CN" altLang="en-US" dirty="0">
                <a:solidFill>
                  <a:srgbClr val="FF0000"/>
                </a:solidFill>
                <a:latin typeface="Arial" panose="020B0604020202020204" pitchFamily="34" charset="0"/>
                <a:ea typeface="宋体" panose="02010600030101010101" pitchFamily="2" charset="-122"/>
              </a:rPr>
              <a:t>     </a:t>
            </a:r>
            <a:r>
              <a:rPr lang="zh-CN" altLang="en-US"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2000" b="1" dirty="0">
                <a:solidFill>
                  <a:srgbClr val="FF0000"/>
                </a:solidFill>
                <a:latin typeface="楷体" panose="02010609060101010101" pitchFamily="49" charset="-122"/>
                <a:ea typeface="楷体" panose="02010609060101010101" pitchFamily="49" charset="-122"/>
                <a:cs typeface="楷体" panose="02010609060101010101" pitchFamily="49" charset="-122"/>
              </a:rPr>
              <a:t>小蝌蚪找妈妈</a:t>
            </a:r>
            <a:endParaRPr lang="zh-CN" altLang="en-US" sz="2000" b="1" dirty="0">
              <a:solidFill>
                <a:srgbClr val="003300"/>
              </a:solidFill>
              <a:latin typeface="楷体" panose="02010609060101010101" pitchFamily="49" charset="-122"/>
              <a:ea typeface="楷体" panose="02010609060101010101" pitchFamily="49" charset="-122"/>
              <a:cs typeface="楷体" panose="02010609060101010101" pitchFamily="49" charset="-122"/>
            </a:endParaRPr>
          </a:p>
          <a:p>
            <a:pPr>
              <a:lnSpc>
                <a:spcPct val="110000"/>
              </a:lnSpc>
            </a:pPr>
            <a:r>
              <a:rPr lang="zh-CN" altLang="en-US" sz="20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池塘里有一群小蝌蚪，大大的脑袋，黑灰色的身子，甩着长长的尾巴，快活地游来游去。</a:t>
            </a:r>
            <a:b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b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　　小蝌蚪游哇游，过了几天，</a:t>
            </a:r>
            <a:r>
              <a:rPr lang="zh-CN" altLang="en-US" sz="2000" b="1" dirty="0">
                <a:solidFill>
                  <a:srgbClr val="FF0000"/>
                </a:solidFill>
                <a:latin typeface="楷体" panose="02010609060101010101" pitchFamily="49" charset="-122"/>
                <a:ea typeface="楷体" panose="02010609060101010101" pitchFamily="49" charset="-122"/>
                <a:cs typeface="楷体" panose="02010609060101010101" pitchFamily="49" charset="-122"/>
              </a:rPr>
              <a:t>长出两条后腿</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。他们看见鲤鱼妈妈在教小鲤鱼捕食，就迎上去，问：“鲤鱼阿姨，我们的妈妈在哪里？”鲤鱼妈妈说：“你们的妈妈有四条腿，宽嘴巴。你们到那边去找吧！”</a:t>
            </a:r>
            <a:b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br>
            <a:r>
              <a:rPr lang="en-US" altLang="zh-CN"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小蝌蚪游哇游，过了几天，</a:t>
            </a:r>
            <a:r>
              <a:rPr lang="zh-CN" altLang="en-US" sz="2000" b="1" dirty="0">
                <a:solidFill>
                  <a:srgbClr val="FF0000"/>
                </a:solidFill>
                <a:latin typeface="楷体" panose="02010609060101010101" pitchFamily="49" charset="-122"/>
                <a:ea typeface="楷体" panose="02010609060101010101" pitchFamily="49" charset="-122"/>
                <a:cs typeface="楷体" panose="02010609060101010101" pitchFamily="49" charset="-122"/>
              </a:rPr>
              <a:t>长出两条前腿</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。他们看见一只乌龟摆动着四条腿在水里游，连忙追上去，叫着：“妈妈，妈妈！”乌龟笑着说：“我不是你们的妈妈。你们的妈妈头顶上有两只大眼睛，披着绿衣裳。你们到那边去找吧！”</a:t>
            </a:r>
            <a:b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br>
            <a:r>
              <a:rPr lang="zh-CN" altLang="en-US" sz="2000"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2000"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小蝌蚪游哇游，过了几天，</a:t>
            </a:r>
            <a:r>
              <a:rPr lang="zh-CN" altLang="en-US" sz="2000" b="1" dirty="0">
                <a:solidFill>
                  <a:srgbClr val="FF0000"/>
                </a:solidFill>
                <a:latin typeface="楷体" panose="02010609060101010101" pitchFamily="49" charset="-122"/>
                <a:ea typeface="楷体" panose="02010609060101010101" pitchFamily="49" charset="-122"/>
                <a:cs typeface="楷体" panose="02010609060101010101" pitchFamily="49" charset="-122"/>
              </a:rPr>
              <a:t>尾巴变短了</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。他们游到荷花旁边，看见荷叶上蹲着一只大青蛙，披着碧绿的衣裳，露着雪白的肚皮，鼓着一对大眼睛。</a:t>
            </a:r>
            <a:b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b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    小蝌蚪游过去，叫着：“妈妈，妈妈！”青蛙妈妈低头一看，笑着说：“好孩子，你们已经长成青蛙了，快跳上来吧！”他们后腿一蹬，向前一跳，蹦到了荷叶上。</a:t>
            </a:r>
            <a:b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b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000" b="1" dirty="0">
                <a:solidFill>
                  <a:srgbClr val="FF0000"/>
                </a:solidFill>
                <a:latin typeface="楷体" panose="02010609060101010101" pitchFamily="49" charset="-122"/>
                <a:ea typeface="楷体" panose="02010609060101010101" pitchFamily="49" charset="-122"/>
                <a:cs typeface="楷体" panose="02010609060101010101" pitchFamily="49" charset="-122"/>
              </a:rPr>
              <a:t>不知什么时候，小青蛙的尾巴已经不见了</a:t>
            </a:r>
            <a:r>
              <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。他们跟着妈妈，天天去捉害虫。 </a:t>
            </a:r>
          </a:p>
          <a:p>
            <a:pPr>
              <a:lnSpc>
                <a:spcPct val="120000"/>
              </a:lnSpc>
            </a:pPr>
            <a:endParaRPr lang="zh-CN" altLang="en-US" sz="2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grpSp>
        <p:nvGrpSpPr>
          <p:cNvPr id="67587" name="组合 10(向天歌演示原创免费模板：www.TopPPT.cn)"/>
          <p:cNvGrpSpPr/>
          <p:nvPr/>
        </p:nvGrpSpPr>
        <p:grpSpPr>
          <a:xfrm>
            <a:off x="1492250" y="6432550"/>
            <a:ext cx="9175750" cy="425450"/>
            <a:chOff x="-32389" y="6473921"/>
            <a:chExt cx="12224389" cy="424896"/>
          </a:xfrm>
        </p:grpSpPr>
        <p:pic>
          <p:nvPicPr>
            <p:cNvPr id="67588"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67589"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67590"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40957"/>
            <a:ext cx="1343604" cy="1227863"/>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C25128FB-1655-EC11-5B9D-D6C2EA3AD65F}"/>
              </a:ext>
            </a:extLst>
          </p:cNvPr>
          <p:cNvPicPr>
            <a:picLocks noChangeAspect="1"/>
          </p:cNvPicPr>
          <p:nvPr>
            <p:custDataLst>
              <p:tags r:id="rId2"/>
            </p:custDataLst>
          </p:nvPr>
        </p:nvPicPr>
        <p:blipFill>
          <a:blip r:embed="rId6"/>
          <a:stretch>
            <a:fillRect/>
          </a:stretch>
        </p:blipFill>
        <p:spPr>
          <a:xfrm>
            <a:off x="7822" y="4149060"/>
            <a:ext cx="1516178" cy="2692100"/>
          </a:xfrm>
          <a:prstGeom prst="rect">
            <a:avLst/>
          </a:prstGeom>
          <a:noFill/>
          <a:ln w="9525">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172970" y="2060886"/>
            <a:ext cx="7846060" cy="1868804"/>
          </a:xfrm>
          <a:prstGeom prst="rect">
            <a:avLst/>
          </a:prstGeom>
          <a:noFill/>
        </p:spPr>
        <p:txBody>
          <a:bodyPr wrap="square" rtlCol="0">
            <a:noAutofit/>
          </a:bodyPr>
          <a:lstStyle/>
          <a:p>
            <a:pPr>
              <a:lnSpc>
                <a:spcPct val="120000"/>
              </a:lnSpc>
            </a:pPr>
            <a:r>
              <a:rPr lang="zh-CN" altLang="en-US" b="1" dirty="0">
                <a:solidFill>
                  <a:srgbClr val="003300"/>
                </a:solidFill>
                <a:latin typeface="楷体" panose="02010609060101010101" pitchFamily="49" charset="-122"/>
                <a:ea typeface="楷体" panose="02010609060101010101" pitchFamily="49" charset="-122"/>
                <a:sym typeface="+mn-ea"/>
              </a:rPr>
              <a:t>        </a:t>
            </a:r>
            <a:r>
              <a:rPr lang="en-US" altLang="zh-CN" sz="4400" b="1" dirty="0">
                <a:solidFill>
                  <a:srgbClr val="0000CC"/>
                </a:solidFill>
                <a:latin typeface="楷体" panose="02010609060101010101" pitchFamily="49" charset="-122"/>
                <a:ea typeface="楷体" panose="02010609060101010101" pitchFamily="49" charset="-122"/>
                <a:sym typeface="+mn-ea"/>
              </a:rPr>
              <a:t>《</a:t>
            </a:r>
            <a:r>
              <a:rPr lang="zh-CN" altLang="en-US" sz="4400" b="1" dirty="0">
                <a:solidFill>
                  <a:srgbClr val="0000CC"/>
                </a:solidFill>
                <a:latin typeface="楷体" panose="02010609060101010101" pitchFamily="49" charset="-122"/>
                <a:ea typeface="楷体" panose="02010609060101010101" pitchFamily="49" charset="-122"/>
                <a:sym typeface="+mn-ea"/>
              </a:rPr>
              <a:t>小蝌蚪找妈妈</a:t>
            </a:r>
            <a:r>
              <a:rPr lang="en-US" altLang="zh-CN" sz="4400" b="1" dirty="0">
                <a:solidFill>
                  <a:srgbClr val="0000CC"/>
                </a:solidFill>
                <a:latin typeface="楷体" panose="02010609060101010101" pitchFamily="49" charset="-122"/>
                <a:ea typeface="楷体" panose="02010609060101010101" pitchFamily="49" charset="-122"/>
                <a:sym typeface="+mn-ea"/>
              </a:rPr>
              <a:t>》</a:t>
            </a:r>
            <a:r>
              <a:rPr lang="zh-CN" altLang="en-US" sz="4400" b="1" dirty="0">
                <a:solidFill>
                  <a:srgbClr val="0000CC"/>
                </a:solidFill>
                <a:latin typeface="楷体" panose="02010609060101010101" pitchFamily="49" charset="-122"/>
                <a:ea typeface="楷体" panose="02010609060101010101" pitchFamily="49" charset="-122"/>
                <a:sym typeface="+mn-ea"/>
              </a:rPr>
              <a:t>可以怎样进行读写结合的训练呢？</a:t>
            </a:r>
          </a:p>
        </p:txBody>
      </p:sp>
      <p:pic>
        <p:nvPicPr>
          <p:cNvPr id="72711" name="图片 7(向天歌演示原创免费模板：www.TopPPT.cn)"/>
          <p:cNvPicPr>
            <a:picLocks noChangeAspect="1"/>
          </p:cNvPicPr>
          <p:nvPr>
            <p:custDataLst>
              <p:tags r:id="rId1"/>
            </p:custDataLst>
          </p:nvPr>
        </p:nvPicPr>
        <p:blipFill>
          <a:blip r:embed="rId4"/>
          <a:stretch>
            <a:fillRect/>
          </a:stretch>
        </p:blipFill>
        <p:spPr>
          <a:xfrm>
            <a:off x="0" y="3326721"/>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0" y="21433"/>
            <a:ext cx="1777365" cy="1868805"/>
          </a:xfrm>
          <a:prstGeom prst="rect">
            <a:avLst/>
          </a:prstGeom>
          <a:noFill/>
          <a:ln w="9525">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2"/>
          <p:cNvSpPr txBox="1"/>
          <p:nvPr/>
        </p:nvSpPr>
        <p:spPr>
          <a:xfrm>
            <a:off x="3359150" y="1341438"/>
            <a:ext cx="5041900" cy="366712"/>
          </a:xfrm>
          <a:prstGeom prst="rect">
            <a:avLst/>
          </a:prstGeom>
          <a:noFill/>
          <a:ln w="9525">
            <a:noFill/>
          </a:ln>
        </p:spPr>
        <p:txBody>
          <a:bodyPr anchor="t" anchorCtr="0">
            <a:spAutoFit/>
          </a:bodyPr>
          <a:lstStyle/>
          <a:p>
            <a:pPr>
              <a:spcBef>
                <a:spcPct val="50000"/>
              </a:spcBef>
            </a:pPr>
            <a:endParaRPr lang="zh-CN" altLang="en-US" dirty="0">
              <a:latin typeface="Arial" panose="020B0604020202020204" pitchFamily="34" charset="0"/>
              <a:ea typeface="宋体" panose="02010600030101010101" pitchFamily="2" charset="-122"/>
            </a:endParaRPr>
          </a:p>
        </p:txBody>
      </p:sp>
      <p:sp>
        <p:nvSpPr>
          <p:cNvPr id="69634" name="Text Box 3"/>
          <p:cNvSpPr txBox="1"/>
          <p:nvPr/>
        </p:nvSpPr>
        <p:spPr>
          <a:xfrm>
            <a:off x="2287252" y="999491"/>
            <a:ext cx="8532330" cy="1579278"/>
          </a:xfrm>
          <a:prstGeom prst="rect">
            <a:avLst/>
          </a:prstGeom>
          <a:noFill/>
          <a:ln w="9525">
            <a:noFill/>
          </a:ln>
        </p:spPr>
        <p:txBody>
          <a:bodyPr wrap="square" anchor="t" anchorCtr="0">
            <a:spAutoFit/>
          </a:bodyPr>
          <a:lstStyle/>
          <a:p>
            <a:pPr>
              <a:lnSpc>
                <a:spcPct val="130000"/>
              </a:lnSpc>
            </a:pPr>
            <a:r>
              <a:rPr lang="en-US" altLang="zh-CN" sz="24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小蝌蚪找妈妈</a:t>
            </a:r>
            <a:r>
              <a:rPr lang="en-US" altLang="zh-CN"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这篇文章中小蝌蚪的变化浓缩为一句话：</a:t>
            </a:r>
            <a:r>
              <a:rPr lang="zh-CN" altLang="en-US" sz="4000" dirty="0">
                <a:solidFill>
                  <a:srgbClr val="FF00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dirty="0">
                <a:solidFill>
                  <a:srgbClr val="FF0000"/>
                </a:solidFill>
                <a:latin typeface="楷体" panose="02010609060101010101" pitchFamily="49" charset="-122"/>
              </a:rPr>
              <a:t>        </a:t>
            </a:r>
            <a:endParaRPr lang="zh-CN" altLang="en-US" sz="4000" b="1" dirty="0">
              <a:solidFill>
                <a:srgbClr val="FF0000"/>
              </a:solidFill>
              <a:latin typeface="楷体" panose="02010609060101010101" pitchFamily="49" charset="-122"/>
            </a:endParaRPr>
          </a:p>
        </p:txBody>
      </p:sp>
      <p:grpSp>
        <p:nvGrpSpPr>
          <p:cNvPr id="69635" name="组合 10(向天歌演示原创免费模板：www.TopPPT.cn)"/>
          <p:cNvGrpSpPr/>
          <p:nvPr/>
        </p:nvGrpSpPr>
        <p:grpSpPr>
          <a:xfrm>
            <a:off x="1492250" y="6432550"/>
            <a:ext cx="9175750" cy="425450"/>
            <a:chOff x="-32389" y="6473921"/>
            <a:chExt cx="12224389" cy="424896"/>
          </a:xfrm>
        </p:grpSpPr>
        <p:pic>
          <p:nvPicPr>
            <p:cNvPr id="69636"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69637"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69638"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sp>
        <p:nvSpPr>
          <p:cNvPr id="247819" name="Text Box 11"/>
          <p:cNvSpPr txBox="1"/>
          <p:nvPr/>
        </p:nvSpPr>
        <p:spPr>
          <a:xfrm>
            <a:off x="2063664" y="2630040"/>
            <a:ext cx="8856737" cy="3741602"/>
          </a:xfrm>
          <a:prstGeom prst="rect">
            <a:avLst/>
          </a:prstGeom>
          <a:noFill/>
          <a:ln w="9525">
            <a:noFill/>
          </a:ln>
        </p:spPr>
        <p:txBody>
          <a:bodyPr wrap="square" anchor="t" anchorCtr="0">
            <a:spAutoFit/>
          </a:bodyPr>
          <a:lstStyle/>
          <a:p>
            <a:pPr>
              <a:lnSpc>
                <a:spcPct val="130000"/>
              </a:lnSpc>
            </a:pPr>
            <a:r>
              <a:rPr lang="zh-CN" altLang="en-US" sz="24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小蝌蚪</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首先</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长出两条后腿，</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接着</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长出两条前腿，</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然后</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，尾巴变短了，</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最后</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尾巴不知道什么时候不见了，它们变成了青蛙。</a:t>
            </a:r>
            <a:endParaRPr lang="zh-CN" altLang="en-US" sz="4000" b="1" dirty="0">
              <a:solidFill>
                <a:srgbClr val="CC3300"/>
              </a:solidFill>
              <a:latin typeface="楷体" panose="02010609060101010101" pitchFamily="49" charset="-122"/>
              <a:ea typeface="楷体" panose="02010609060101010101" pitchFamily="49" charset="-122"/>
              <a:cs typeface="楷体" panose="02010609060101010101" pitchFamily="49" charset="-122"/>
            </a:endParaRPr>
          </a:p>
          <a:p>
            <a:pPr>
              <a:lnSpc>
                <a:spcPct val="120000"/>
              </a:lnSpc>
            </a:pPr>
            <a:endParaRPr lang="zh-CN" altLang="en-US" sz="2800" b="1" dirty="0">
              <a:solidFill>
                <a:srgbClr val="CC3300"/>
              </a:solidFill>
              <a:latin typeface="楷体" panose="02010609060101010101" pitchFamily="49" charset="-122"/>
              <a:ea typeface="楷体" panose="02010609060101010101" pitchFamily="49" charset="-122"/>
              <a:cs typeface="楷体" panose="02010609060101010101" pitchFamily="49" charset="-122"/>
            </a:endParaRPr>
          </a:p>
        </p:txBody>
      </p:sp>
      <p:pic>
        <p:nvPicPr>
          <p:cNvPr id="72711" name="图片 7(向天歌演示原创免费模板：www.TopPPT.cn)"/>
          <p:cNvPicPr>
            <a:picLocks noChangeAspect="1"/>
          </p:cNvPicPr>
          <p:nvPr>
            <p:custDataLst>
              <p:tags r:id="rId1"/>
            </p:custDataLst>
          </p:nvPr>
        </p:nvPicPr>
        <p:blipFill>
          <a:blip r:embed="rId5"/>
          <a:stretch>
            <a:fillRect/>
          </a:stretch>
        </p:blipFill>
        <p:spPr>
          <a:xfrm>
            <a:off x="0" y="3348369"/>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65089"/>
            <a:ext cx="1777365" cy="18688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7819"/>
                                        </p:tgtEl>
                                        <p:attrNameLst>
                                          <p:attrName>style.visibility</p:attrName>
                                        </p:attrNameLst>
                                      </p:cBhvr>
                                      <p:to>
                                        <p:strVal val="visible"/>
                                      </p:to>
                                    </p:set>
                                    <p:animEffect transition="in" filter="blinds(horizontal)">
                                      <p:cBhvr>
                                        <p:cTn id="7" dur="500"/>
                                        <p:tgtEl>
                                          <p:spTgt spid="247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ext Box 2"/>
          <p:cNvSpPr txBox="1"/>
          <p:nvPr/>
        </p:nvSpPr>
        <p:spPr>
          <a:xfrm>
            <a:off x="3354785" y="664016"/>
            <a:ext cx="5041900" cy="366712"/>
          </a:xfrm>
          <a:prstGeom prst="rect">
            <a:avLst/>
          </a:prstGeom>
          <a:noFill/>
          <a:ln w="9525">
            <a:noFill/>
          </a:ln>
        </p:spPr>
        <p:txBody>
          <a:bodyPr anchor="t" anchorCtr="0">
            <a:spAutoFit/>
          </a:bodyPr>
          <a:lstStyle/>
          <a:p>
            <a:pPr>
              <a:spcBef>
                <a:spcPct val="50000"/>
              </a:spcBef>
            </a:pPr>
            <a:endParaRPr lang="zh-CN" altLang="en-US" dirty="0">
              <a:latin typeface="Arial" panose="020B0604020202020204" pitchFamily="34" charset="0"/>
              <a:ea typeface="宋体" panose="02010600030101010101" pitchFamily="2" charset="-122"/>
            </a:endParaRPr>
          </a:p>
        </p:txBody>
      </p:sp>
      <p:sp>
        <p:nvSpPr>
          <p:cNvPr id="70658" name="Text Box 3"/>
          <p:cNvSpPr txBox="1"/>
          <p:nvPr/>
        </p:nvSpPr>
        <p:spPr>
          <a:xfrm>
            <a:off x="2063664" y="847943"/>
            <a:ext cx="9576798" cy="4950586"/>
          </a:xfrm>
          <a:prstGeom prst="rect">
            <a:avLst/>
          </a:prstGeom>
          <a:noFill/>
          <a:ln w="9525">
            <a:noFill/>
          </a:ln>
        </p:spPr>
        <p:txBody>
          <a:bodyPr wrap="square" anchor="t" anchorCtr="0">
            <a:spAutoFit/>
          </a:bodyPr>
          <a:lstStyle/>
          <a:p>
            <a:pPr>
              <a:lnSpc>
                <a:spcPct val="140000"/>
              </a:lnSpc>
            </a:pPr>
            <a:r>
              <a:rPr lang="zh-CN" altLang="en-US" sz="2800" b="1" dirty="0">
                <a:solidFill>
                  <a:srgbClr val="003300"/>
                </a:solidFill>
              </a:rPr>
              <a:t>    </a:t>
            </a:r>
            <a:r>
              <a:rPr lang="zh-CN" altLang="en-US" sz="28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en-US" altLang="zh-CN" sz="28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这一课的读写结合，我们就可以这样安排：</a:t>
            </a:r>
          </a:p>
          <a:p>
            <a:pPr>
              <a:lnSpc>
                <a:spcPct val="140000"/>
              </a:lnSpc>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    说一说生活中的一件事情或者一种现象，用上下面一组连词：</a:t>
            </a:r>
          </a:p>
          <a:p>
            <a:pPr>
              <a:lnSpc>
                <a:spcPct val="140000"/>
              </a:lnSpc>
            </a:pPr>
            <a:r>
              <a:rPr lang="zh-CN" altLang="en-US" sz="4000" b="1" dirty="0">
                <a:solidFill>
                  <a:srgbClr val="003300"/>
                </a:solidFill>
                <a:latin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首先</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然后</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接着</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最后</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endParaRPr lang="en-US" altLang="zh-CN" sz="4000" b="1" dirty="0">
              <a:solidFill>
                <a:srgbClr val="CC3300"/>
              </a:solidFill>
              <a:latin typeface="楷体" panose="02010609060101010101" pitchFamily="49" charset="-122"/>
            </a:endParaRPr>
          </a:p>
          <a:p>
            <a:pPr>
              <a:lnSpc>
                <a:spcPct val="130000"/>
              </a:lnSpc>
            </a:pPr>
            <a:endParaRPr lang="zh-CN" altLang="en-US" sz="3200" b="1" dirty="0">
              <a:solidFill>
                <a:srgbClr val="CC3300"/>
              </a:solidFill>
              <a:latin typeface="楷体" panose="02010609060101010101" pitchFamily="49" charset="-122"/>
              <a:ea typeface="楷体" panose="02010609060101010101" pitchFamily="49" charset="-122"/>
            </a:endParaRPr>
          </a:p>
        </p:txBody>
      </p:sp>
      <p:grpSp>
        <p:nvGrpSpPr>
          <p:cNvPr id="70659" name="组合 10(向天歌演示原创免费模板：www.TopPPT.cn)"/>
          <p:cNvGrpSpPr/>
          <p:nvPr/>
        </p:nvGrpSpPr>
        <p:grpSpPr>
          <a:xfrm>
            <a:off x="1492250" y="6432550"/>
            <a:ext cx="9175750" cy="425450"/>
            <a:chOff x="-32389" y="6473921"/>
            <a:chExt cx="12224389" cy="424896"/>
          </a:xfrm>
        </p:grpSpPr>
        <p:pic>
          <p:nvPicPr>
            <p:cNvPr id="70660"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0661"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0662"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72711" name="图片 7(向天歌演示原创免费模板：www.TopPPT.cn)"/>
          <p:cNvPicPr>
            <a:picLocks noChangeAspect="1"/>
          </p:cNvPicPr>
          <p:nvPr>
            <p:custDataLst>
              <p:tags r:id="rId1"/>
            </p:custDataLst>
          </p:nvPr>
        </p:nvPicPr>
        <p:blipFill>
          <a:blip r:embed="rId5"/>
          <a:stretch>
            <a:fillRect/>
          </a:stretch>
        </p:blipFill>
        <p:spPr>
          <a:xfrm>
            <a:off x="0" y="3429000"/>
            <a:ext cx="1849755" cy="3436620"/>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37465" y="24550"/>
            <a:ext cx="1777365" cy="1868805"/>
          </a:xfrm>
          <a:prstGeom prst="rect">
            <a:avLst/>
          </a:prstGeom>
          <a:noFill/>
          <a:ln w="9525">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 Box 2"/>
          <p:cNvSpPr txBox="1"/>
          <p:nvPr/>
        </p:nvSpPr>
        <p:spPr>
          <a:xfrm>
            <a:off x="2351688" y="1439032"/>
            <a:ext cx="7919437" cy="3979936"/>
          </a:xfrm>
          <a:prstGeom prst="rect">
            <a:avLst/>
          </a:prstGeom>
          <a:noFill/>
          <a:ln w="9525">
            <a:noFill/>
          </a:ln>
        </p:spPr>
        <p:txBody>
          <a:bodyPr wrap="square" anchor="t" anchorCtr="0">
            <a:spAutoFit/>
          </a:bodyPr>
          <a:lstStyle/>
          <a:p>
            <a:pPr>
              <a:lnSpc>
                <a:spcPct val="130000"/>
              </a:lnSpc>
            </a:pP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缩写式带给我们的启示：</a:t>
            </a:r>
            <a:r>
              <a:rPr lang="zh-CN" altLang="en-US" sz="4000" b="1" dirty="0">
                <a:solidFill>
                  <a:srgbClr val="003300"/>
                </a:solidFill>
                <a:latin typeface="楷体" panose="02010609060101010101" pitchFamily="49" charset="-122"/>
              </a:rPr>
              <a:t>       </a:t>
            </a:r>
          </a:p>
          <a:p>
            <a:pPr>
              <a:lnSpc>
                <a:spcPct val="130000"/>
              </a:lnSpc>
            </a:pPr>
            <a:r>
              <a:rPr lang="zh-CN" altLang="en-US" sz="40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en-US" altLang="zh-CN" sz="40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读写结合的练习，并非一定是写具体、写生动，还可以写简单，写概括。缩写式读写结合练习，也不完全是高年级的专利。</a:t>
            </a:r>
          </a:p>
        </p:txBody>
      </p:sp>
      <p:grpSp>
        <p:nvGrpSpPr>
          <p:cNvPr id="72706" name="组合 10(向天歌演示原创免费模板：www.TopPPT.cn)"/>
          <p:cNvGrpSpPr/>
          <p:nvPr/>
        </p:nvGrpSpPr>
        <p:grpSpPr>
          <a:xfrm>
            <a:off x="1492250" y="6432550"/>
            <a:ext cx="9175750" cy="425450"/>
            <a:chOff x="-32389" y="6473921"/>
            <a:chExt cx="12224389" cy="424896"/>
          </a:xfrm>
        </p:grpSpPr>
        <p:pic>
          <p:nvPicPr>
            <p:cNvPr id="72707"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72708"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72709"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72711" name="图片 7(向天歌演示原创免费模板：www.TopPPT.cn)"/>
          <p:cNvPicPr>
            <a:picLocks noChangeAspect="1"/>
          </p:cNvPicPr>
          <p:nvPr/>
        </p:nvPicPr>
        <p:blipFill>
          <a:blip r:embed="rId4"/>
          <a:stretch>
            <a:fillRect/>
          </a:stretch>
        </p:blipFill>
        <p:spPr>
          <a:xfrm>
            <a:off x="11231" y="334486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35903" y="24482"/>
            <a:ext cx="1777365" cy="1868805"/>
          </a:xfrm>
          <a:prstGeom prst="rect">
            <a:avLst/>
          </a:prstGeom>
          <a:noFill/>
          <a:ln w="9525">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ext Box 2"/>
          <p:cNvSpPr txBox="1"/>
          <p:nvPr/>
        </p:nvSpPr>
        <p:spPr>
          <a:xfrm>
            <a:off x="4007826" y="995883"/>
            <a:ext cx="5688474" cy="707886"/>
          </a:xfrm>
          <a:prstGeom prst="rect">
            <a:avLst/>
          </a:prstGeom>
          <a:noFill/>
          <a:ln w="9525">
            <a:noFill/>
          </a:ln>
        </p:spPr>
        <p:txBody>
          <a:bodyPr wrap="square" anchor="t" anchorCtr="0">
            <a:spAutoFit/>
          </a:bodyPr>
          <a:lstStyle/>
          <a:p>
            <a:pPr>
              <a:spcBef>
                <a:spcPct val="50000"/>
              </a:spcBef>
            </a:pPr>
            <a:r>
              <a:rPr lang="zh-CN" altLang="en-US" sz="4000" b="1" dirty="0">
                <a:solidFill>
                  <a:srgbClr val="FF0000"/>
                </a:solidFill>
                <a:latin typeface="楷体" panose="02010609060101010101" pitchFamily="49" charset="-122"/>
                <a:ea typeface="楷体" panose="02010609060101010101" pitchFamily="49" charset="-122"/>
              </a:rPr>
              <a:t>  形式五：例文比较法</a:t>
            </a:r>
          </a:p>
        </p:txBody>
      </p:sp>
      <p:grpSp>
        <p:nvGrpSpPr>
          <p:cNvPr id="73730" name="组合 10(向天歌演示原创免费模板：www.TopPPT.cn)"/>
          <p:cNvGrpSpPr/>
          <p:nvPr/>
        </p:nvGrpSpPr>
        <p:grpSpPr>
          <a:xfrm>
            <a:off x="1492250" y="6432550"/>
            <a:ext cx="9175750" cy="425450"/>
            <a:chOff x="-32389" y="6473921"/>
            <a:chExt cx="12224389" cy="424896"/>
          </a:xfrm>
        </p:grpSpPr>
        <p:pic>
          <p:nvPicPr>
            <p:cNvPr id="73731"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73732"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73733"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73735" name="图片 7(向天歌演示原创免费模板：www.TopPPT.cn)"/>
          <p:cNvPicPr>
            <a:picLocks noChangeAspect="1"/>
          </p:cNvPicPr>
          <p:nvPr/>
        </p:nvPicPr>
        <p:blipFill>
          <a:blip r:embed="rId4"/>
          <a:stretch>
            <a:fillRect/>
          </a:stretch>
        </p:blipFill>
        <p:spPr>
          <a:xfrm>
            <a:off x="-26477" y="3329951"/>
            <a:ext cx="1849438" cy="3513137"/>
          </a:xfrm>
          <a:prstGeom prst="rect">
            <a:avLst/>
          </a:prstGeom>
          <a:noFill/>
          <a:ln w="9525">
            <a:noFill/>
          </a:ln>
        </p:spPr>
      </p:pic>
      <p:sp>
        <p:nvSpPr>
          <p:cNvPr id="73736" name="Text Box 2"/>
          <p:cNvSpPr txBox="1"/>
          <p:nvPr/>
        </p:nvSpPr>
        <p:spPr>
          <a:xfrm>
            <a:off x="2241459" y="1873794"/>
            <a:ext cx="9360780" cy="2315210"/>
          </a:xfrm>
          <a:prstGeom prst="rect">
            <a:avLst/>
          </a:prstGeom>
          <a:noFill/>
          <a:ln w="9525">
            <a:noFill/>
          </a:ln>
        </p:spPr>
        <p:txBody>
          <a:bodyPr anchor="t" anchorCtr="0">
            <a:noAutofit/>
          </a:bodyPr>
          <a:lstStyle/>
          <a:p>
            <a:pPr>
              <a:spcBef>
                <a:spcPct val="50000"/>
              </a:spcBef>
            </a:pPr>
            <a:r>
              <a:rPr lang="en-US" altLang="zh-CN"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将同类课文片段放置在一起，去寻找和发现共同的表达密码，带动教材内同类课文之间的</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比较阅读</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，引导学生在同类</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例文</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的阅读鉴赏中，发现更多的</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习作例文</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，发现更多相通的表达规律，实现读写结合。</a:t>
            </a:r>
          </a:p>
        </p:txBody>
      </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24129"/>
            <a:ext cx="1777365" cy="1868805"/>
          </a:xfrm>
          <a:prstGeom prst="rect">
            <a:avLst/>
          </a:prstGeom>
          <a:noFill/>
          <a:ln w="9525">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 Box 2"/>
          <p:cNvSpPr txBox="1"/>
          <p:nvPr/>
        </p:nvSpPr>
        <p:spPr>
          <a:xfrm>
            <a:off x="2208531" y="-99294"/>
            <a:ext cx="9503937" cy="3035535"/>
          </a:xfrm>
          <a:prstGeom prst="rect">
            <a:avLst/>
          </a:prstGeom>
          <a:noFill/>
          <a:ln w="9525">
            <a:noFill/>
          </a:ln>
        </p:spPr>
        <p:txBody>
          <a:bodyPr anchor="t" anchorCtr="0">
            <a:noAutofit/>
          </a:bodyPr>
          <a:lstStyle/>
          <a:p>
            <a:pPr>
              <a:lnSpc>
                <a:spcPct val="130000"/>
              </a:lnSpc>
              <a:spcBef>
                <a:spcPct val="50000"/>
              </a:spcBef>
            </a:pPr>
            <a:r>
              <a:rPr lang="en-US" altLang="zh-CN" sz="1600" b="1" dirty="0">
                <a:solidFill>
                  <a:srgbClr val="003300"/>
                </a:solidFill>
                <a:latin typeface="楷体" panose="02010609060101010101" pitchFamily="49" charset="-122"/>
                <a:ea typeface="楷体" panose="02010609060101010101" pitchFamily="49" charset="-122"/>
              </a:rPr>
              <a:t>                       </a:t>
            </a:r>
          </a:p>
          <a:p>
            <a:pPr>
              <a:lnSpc>
                <a:spcPct val="130000"/>
              </a:lnSpc>
              <a:spcBef>
                <a:spcPct val="50000"/>
              </a:spcBef>
            </a:pPr>
            <a:r>
              <a:rPr lang="en-US" altLang="zh-CN" sz="2000" b="1" dirty="0">
                <a:solidFill>
                  <a:srgbClr val="003300"/>
                </a:solidFill>
                <a:latin typeface="楷体" panose="02010609060101010101" pitchFamily="49" charset="-122"/>
                <a:ea typeface="楷体" panose="02010609060101010101" pitchFamily="49" charset="-122"/>
              </a:rPr>
              <a:t>                         </a:t>
            </a:r>
            <a:r>
              <a:rPr lang="zh-CN" altLang="en-US" sz="2000" b="1" dirty="0">
                <a:solidFill>
                  <a:srgbClr val="FF0000"/>
                </a:solidFill>
                <a:latin typeface="楷体" panose="02010609060101010101" pitchFamily="49" charset="-122"/>
                <a:ea typeface="楷体" panose="02010609060101010101" pitchFamily="49" charset="-122"/>
              </a:rPr>
              <a:t>例文比较</a:t>
            </a:r>
            <a:r>
              <a:rPr lang="en-US" altLang="zh-CN" sz="2000" b="1" dirty="0">
                <a:solidFill>
                  <a:srgbClr val="FF0000"/>
                </a:solidFill>
                <a:latin typeface="楷体" panose="02010609060101010101" pitchFamily="49" charset="-122"/>
                <a:ea typeface="楷体" panose="02010609060101010101" pitchFamily="49" charset="-122"/>
              </a:rPr>
              <a:t>  </a:t>
            </a:r>
            <a:r>
              <a:rPr lang="zh-CN" altLang="en-US" sz="2000" b="1" dirty="0">
                <a:solidFill>
                  <a:srgbClr val="FF0000"/>
                </a:solidFill>
                <a:latin typeface="楷体" panose="02010609060101010101" pitchFamily="49" charset="-122"/>
                <a:ea typeface="楷体" panose="02010609060101010101" pitchFamily="49" charset="-122"/>
              </a:rPr>
              <a:t>场面描写</a:t>
            </a:r>
          </a:p>
          <a:p>
            <a:pPr>
              <a:lnSpc>
                <a:spcPct val="130000"/>
              </a:lnSpc>
              <a:spcBef>
                <a:spcPct val="50000"/>
              </a:spcBef>
            </a:pPr>
            <a:r>
              <a:rPr lang="zh-CN" altLang="en-US" sz="2000" b="1" dirty="0">
                <a:solidFill>
                  <a:srgbClr val="003300"/>
                </a:solidFill>
                <a:latin typeface="楷体" panose="02010609060101010101" pitchFamily="49" charset="-122"/>
                <a:ea typeface="楷体" panose="02010609060101010101" pitchFamily="49" charset="-122"/>
              </a:rPr>
              <a:t> </a:t>
            </a:r>
            <a:r>
              <a:rPr lang="en-US" altLang="zh-CN" sz="2000" b="1" dirty="0">
                <a:solidFill>
                  <a:srgbClr val="003300"/>
                </a:solidFill>
                <a:latin typeface="楷体" panose="02010609060101010101" pitchFamily="49" charset="-122"/>
                <a:ea typeface="楷体" panose="02010609060101010101" pitchFamily="49" charset="-122"/>
              </a:rPr>
              <a:t>   </a:t>
            </a:r>
            <a:r>
              <a:rPr lang="zh-CN" altLang="en-US" b="1" dirty="0">
                <a:solidFill>
                  <a:srgbClr val="0000CC"/>
                </a:solidFill>
                <a:latin typeface="楷体" panose="02010609060101010101" pitchFamily="49" charset="-122"/>
                <a:ea typeface="楷体" panose="02010609060101010101" pitchFamily="49" charset="-122"/>
              </a:rPr>
              <a:t>为了拖住敌人，七连六班的五个战士一边痛击追上来的敌人，一边有计划地把大批敌人引上了狼牙山。他们利用险要的地形，把冲上来的敌人一次又一次地打了下去。班长马宝玉沉着地指挥战斗，让敌人走近了，才下命令狠狠地打。副班长葛振林打一枪就大吼一声，好像细小的枪口喷不完他的满腔怒火。战士宋学义扔手榴弹总要把胳膊抡一个圈，好使出浑身的力气。胡德林和胡福才这两个小战士把脸绷得紧紧的，全神贯注地瞄准敌人射击。敌人始终不能前进一步。在崎岖的山路上，横七竖八地躺着许多敌人的尸体。</a:t>
            </a:r>
          </a:p>
          <a:p>
            <a:pPr>
              <a:lnSpc>
                <a:spcPct val="130000"/>
              </a:lnSpc>
              <a:spcBef>
                <a:spcPct val="50000"/>
              </a:spcBef>
            </a:pPr>
            <a:r>
              <a:rPr lang="en-US" altLang="zh-CN" b="1" dirty="0">
                <a:solidFill>
                  <a:srgbClr val="0000CC"/>
                </a:solidFill>
                <a:latin typeface="楷体" panose="02010609060101010101" pitchFamily="49" charset="-122"/>
                <a:ea typeface="楷体" panose="02010609060101010101" pitchFamily="49" charset="-122"/>
              </a:rPr>
              <a:t>                                              </a:t>
            </a:r>
            <a:r>
              <a:rPr lang="zh-CN" altLang="en-US" b="1" dirty="0">
                <a:solidFill>
                  <a:srgbClr val="FF0000"/>
                </a:solidFill>
                <a:latin typeface="楷体" panose="02010609060101010101" pitchFamily="49" charset="-122"/>
                <a:ea typeface="楷体" panose="02010609060101010101" pitchFamily="49" charset="-122"/>
              </a:rPr>
              <a:t>《狼牙山五壮士》片段</a:t>
            </a:r>
          </a:p>
          <a:p>
            <a:pPr>
              <a:lnSpc>
                <a:spcPct val="130000"/>
              </a:lnSpc>
              <a:spcBef>
                <a:spcPct val="50000"/>
              </a:spcBef>
            </a:pPr>
            <a:r>
              <a:rPr lang="en-US" altLang="zh-CN" b="1" dirty="0">
                <a:solidFill>
                  <a:srgbClr val="FF0000"/>
                </a:solidFill>
                <a:latin typeface="楷体" panose="02010609060101010101" pitchFamily="49" charset="-122"/>
                <a:ea typeface="楷体" panose="02010609060101010101" pitchFamily="49" charset="-122"/>
              </a:rPr>
              <a:t>    </a:t>
            </a:r>
            <a:r>
              <a:rPr lang="zh-CN" altLang="en-US" b="1" dirty="0">
                <a:solidFill>
                  <a:srgbClr val="0000CC"/>
                </a:solidFill>
                <a:latin typeface="楷体" panose="02010609060101010101" pitchFamily="49" charset="-122"/>
                <a:ea typeface="楷体" panose="02010609060101010101" pitchFamily="49" charset="-122"/>
              </a:rPr>
              <a:t>半夜时分，镇上传来了发疯般的钟声。不一会儿，街道上就挤满了衣衫不整却</a:t>
            </a:r>
            <a:r>
              <a:rPr lang="zh-CN" altLang="en-US" b="1" dirty="0">
                <a:solidFill>
                  <a:srgbClr val="0000CC"/>
                </a:solidFill>
                <a:latin typeface="楷体" panose="02010609060101010101" pitchFamily="49" charset="-122"/>
                <a:ea typeface="楷体" panose="02010609060101010101" pitchFamily="49" charset="-122"/>
                <a:sym typeface="+mn-ea"/>
              </a:rPr>
              <a:t>欣喜若狂</a:t>
            </a:r>
            <a:r>
              <a:rPr lang="zh-CN" altLang="en-US" b="1" dirty="0">
                <a:solidFill>
                  <a:srgbClr val="0000CC"/>
                </a:solidFill>
                <a:latin typeface="楷体" panose="02010609060101010101" pitchFamily="49" charset="-122"/>
                <a:ea typeface="楷体" panose="02010609060101010101" pitchFamily="49" charset="-122"/>
              </a:rPr>
              <a:t>的人，他们高声喊着:“快来看!找到他俩了!”人们丁丁当当地敲响了铁碗铜盆，滴滴答答的喇叭声与人们的喧嚷声汇成了一片。大家成群结队地拥向河岸，去迎接那两个乘敞篷车归来的孩子。车子由欢呼着的村民拉着，簇拥着。前来迎接的人们加入了这支回小镇的队伍，他们迈着雄壮有力的步伐，浩浩荡荡地穿过大街，欢呼声一浪高过一浪。</a:t>
            </a:r>
          </a:p>
          <a:p>
            <a:pPr>
              <a:lnSpc>
                <a:spcPct val="130000"/>
              </a:lnSpc>
              <a:spcBef>
                <a:spcPct val="50000"/>
              </a:spcBef>
            </a:pPr>
            <a:r>
              <a:rPr lang="en-US" altLang="zh-CN" b="1" dirty="0">
                <a:solidFill>
                  <a:srgbClr val="FF0000"/>
                </a:solidFill>
                <a:latin typeface="楷体" panose="02010609060101010101" pitchFamily="49" charset="-122"/>
                <a:ea typeface="楷体" panose="02010609060101010101" pitchFamily="49" charset="-122"/>
              </a:rPr>
              <a:t>                                          </a:t>
            </a:r>
            <a:r>
              <a:rPr lang="zh-CN" altLang="zh-CN" b="1" dirty="0">
                <a:solidFill>
                  <a:srgbClr val="FF0000"/>
                </a:solidFill>
                <a:latin typeface="楷体" panose="02010609060101010101" pitchFamily="49" charset="-122"/>
                <a:ea typeface="楷体" panose="02010609060101010101" pitchFamily="49" charset="-122"/>
              </a:rPr>
              <a:t>《汤姆索亚历险记（节选）》片段</a:t>
            </a:r>
          </a:p>
        </p:txBody>
      </p:sp>
      <p:grpSp>
        <p:nvGrpSpPr>
          <p:cNvPr id="76802" name="组合 10(向天歌演示原创免费模板：www.TopPPT.cn)"/>
          <p:cNvGrpSpPr/>
          <p:nvPr/>
        </p:nvGrpSpPr>
        <p:grpSpPr>
          <a:xfrm>
            <a:off x="1492250" y="6432550"/>
            <a:ext cx="9175750" cy="425450"/>
            <a:chOff x="-32389" y="6473921"/>
            <a:chExt cx="12224389" cy="424896"/>
          </a:xfrm>
        </p:grpSpPr>
        <p:pic>
          <p:nvPicPr>
            <p:cNvPr id="76803"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6804"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6805"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81940" y="24550"/>
            <a:ext cx="1390650" cy="1316276"/>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7772518D-C263-2E31-96C7-FAB413528D57}"/>
              </a:ext>
            </a:extLst>
          </p:cNvPr>
          <p:cNvPicPr>
            <a:picLocks noChangeAspect="1"/>
          </p:cNvPicPr>
          <p:nvPr>
            <p:custDataLst>
              <p:tags r:id="rId2"/>
            </p:custDataLst>
          </p:nvPr>
        </p:nvPicPr>
        <p:blipFill>
          <a:blip r:embed="rId6"/>
          <a:stretch>
            <a:fillRect/>
          </a:stretch>
        </p:blipFill>
        <p:spPr>
          <a:xfrm>
            <a:off x="7822" y="4005048"/>
            <a:ext cx="1849438" cy="2836112"/>
          </a:xfrm>
          <a:prstGeom prst="rect">
            <a:avLst/>
          </a:prstGeom>
          <a:noFill/>
          <a:ln w="9525">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ext Box 2"/>
          <p:cNvSpPr txBox="1"/>
          <p:nvPr/>
        </p:nvSpPr>
        <p:spPr>
          <a:xfrm>
            <a:off x="1849438" y="1195071"/>
            <a:ext cx="9863030" cy="4793615"/>
          </a:xfrm>
          <a:prstGeom prst="rect">
            <a:avLst/>
          </a:prstGeom>
          <a:noFill/>
          <a:ln w="9525">
            <a:noFill/>
          </a:ln>
        </p:spPr>
        <p:txBody>
          <a:bodyPr anchor="t" anchorCtr="0">
            <a:noAutofit/>
          </a:bodyPr>
          <a:lstStyle/>
          <a:p>
            <a:pPr>
              <a:lnSpc>
                <a:spcPct val="130000"/>
              </a:lnSpc>
            </a:pPr>
            <a:r>
              <a:rPr lang="zh-CN" altLang="en-US" sz="3600" b="1" dirty="0">
                <a:solidFill>
                  <a:srgbClr val="FF0000"/>
                </a:solidFill>
                <a:latin typeface="楷体" panose="02010609060101010101" pitchFamily="49" charset="-122"/>
                <a:ea typeface="楷体" panose="02010609060101010101" pitchFamily="49" charset="-122"/>
                <a:cs typeface="楷体" panose="02010609060101010101" pitchFamily="49" charset="-122"/>
              </a:rPr>
              <a:t>例文比较式带给我们的启示:</a:t>
            </a:r>
          </a:p>
          <a:p>
            <a:pPr>
              <a:lnSpc>
                <a:spcPct val="130000"/>
              </a:lnSpc>
            </a:pPr>
            <a:r>
              <a:rPr lang="zh-CN" altLang="en-US" sz="36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en-US" altLang="zh-CN" sz="36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我们要有意识地将同类课文片段放置在一起，去寻找和发现共同的表达密码，带动教材内同类课文之间的“比较阅读”，引导学生在同类“例文”的阅读鉴赏中，发现更多的“习作例文”，</a:t>
            </a:r>
            <a:r>
              <a:rPr lang="zh-CN" altLang="en-US" sz="3600" b="1" dirty="0">
                <a:solidFill>
                  <a:srgbClr val="FF0000"/>
                </a:solidFill>
                <a:latin typeface="楷体" panose="02010609060101010101" pitchFamily="49" charset="-122"/>
                <a:ea typeface="楷体" panose="02010609060101010101" pitchFamily="49" charset="-122"/>
                <a:cs typeface="楷体" panose="02010609060101010101" pitchFamily="49" charset="-122"/>
              </a:rPr>
              <a:t>发现更多相通的表达规律，实现读写结合。</a:t>
            </a:r>
          </a:p>
        </p:txBody>
      </p:sp>
      <p:grpSp>
        <p:nvGrpSpPr>
          <p:cNvPr id="151554" name="组合 10(向天歌演示原创免费模板：www.TopPPT.cn)"/>
          <p:cNvGrpSpPr/>
          <p:nvPr/>
        </p:nvGrpSpPr>
        <p:grpSpPr>
          <a:xfrm>
            <a:off x="1492250" y="6432550"/>
            <a:ext cx="9175750" cy="425450"/>
            <a:chOff x="-32389" y="6473921"/>
            <a:chExt cx="12224389" cy="424896"/>
          </a:xfrm>
        </p:grpSpPr>
        <p:pic>
          <p:nvPicPr>
            <p:cNvPr id="151555"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151556"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151557"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151559" name="图片 7(向天歌演示原创免费模板：www.TopPPT.cn)"/>
          <p:cNvPicPr>
            <a:picLocks noChangeAspect="1"/>
          </p:cNvPicPr>
          <p:nvPr/>
        </p:nvPicPr>
        <p:blipFill>
          <a:blip r:embed="rId4"/>
          <a:stretch>
            <a:fillRect/>
          </a:stretch>
        </p:blipFill>
        <p:spPr>
          <a:xfrm>
            <a:off x="0" y="3340647"/>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18647" y="24550"/>
            <a:ext cx="1777365" cy="1868805"/>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2"/>
          <p:cNvSpPr txBox="1"/>
          <p:nvPr/>
        </p:nvSpPr>
        <p:spPr>
          <a:xfrm>
            <a:off x="2208212" y="2420939"/>
            <a:ext cx="9432249" cy="1846468"/>
          </a:xfrm>
          <a:prstGeom prst="rect">
            <a:avLst/>
          </a:prstGeom>
          <a:noFill/>
          <a:ln w="9525">
            <a:noFill/>
          </a:ln>
        </p:spPr>
        <p:txBody>
          <a:bodyPr wrap="square" anchor="t" anchorCtr="0">
            <a:spAutoFit/>
          </a:bodyPr>
          <a:lstStyle/>
          <a:p>
            <a:pPr>
              <a:lnSpc>
                <a:spcPct val="140000"/>
              </a:lnSpc>
              <a:spcBef>
                <a:spcPct val="50000"/>
              </a:spcBef>
            </a:pPr>
            <a:r>
              <a:rPr lang="zh-CN" altLang="en-US" sz="4400" b="1" dirty="0">
                <a:solidFill>
                  <a:srgbClr val="0000CC"/>
                </a:solidFill>
                <a:latin typeface="楷体" panose="02010609060101010101" pitchFamily="49" charset="-122"/>
                <a:ea typeface="楷体" panose="02010609060101010101" pitchFamily="49" charset="-122"/>
              </a:rPr>
              <a:t>    除此之外，还有怎样的读写结合形式呢？</a:t>
            </a:r>
          </a:p>
        </p:txBody>
      </p:sp>
      <p:grpSp>
        <p:nvGrpSpPr>
          <p:cNvPr id="5122" name="组合 10(向天歌演示原创免费模板：www.TopPPT.cn)"/>
          <p:cNvGrpSpPr/>
          <p:nvPr/>
        </p:nvGrpSpPr>
        <p:grpSpPr>
          <a:xfrm>
            <a:off x="1492250" y="6432550"/>
            <a:ext cx="9175750" cy="425450"/>
            <a:chOff x="-32389" y="6473921"/>
            <a:chExt cx="12224389" cy="424896"/>
          </a:xfrm>
        </p:grpSpPr>
        <p:pic>
          <p:nvPicPr>
            <p:cNvPr id="5123"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5124"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5125"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6151" name="图片 7(向天歌演示原创免费模板：www.TopPPT.cn)"/>
          <p:cNvPicPr>
            <a:picLocks noChangeAspect="1"/>
          </p:cNvPicPr>
          <p:nvPr>
            <p:custDataLst>
              <p:tags r:id="rId1"/>
            </p:custDataLst>
          </p:nvPr>
        </p:nvPicPr>
        <p:blipFill>
          <a:blip r:embed="rId5"/>
          <a:stretch>
            <a:fillRect/>
          </a:stretch>
        </p:blipFill>
        <p:spPr>
          <a:xfrm>
            <a:off x="0" y="3337779"/>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33587"/>
            <a:ext cx="1777365" cy="1868805"/>
          </a:xfrm>
          <a:prstGeom prst="rect">
            <a:avLst/>
          </a:prstGeom>
          <a:noFill/>
          <a:ln w="9525">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p:cNvSpPr txBox="1"/>
          <p:nvPr/>
        </p:nvSpPr>
        <p:spPr>
          <a:xfrm>
            <a:off x="2207676" y="1268820"/>
            <a:ext cx="9216767" cy="8394700"/>
          </a:xfrm>
          <a:prstGeom prst="rect">
            <a:avLst/>
          </a:prstGeom>
          <a:noFill/>
          <a:ln w="9525">
            <a:noFill/>
          </a:ln>
        </p:spPr>
        <p:txBody>
          <a:bodyPr anchor="t" anchorCtr="0">
            <a:noAutofit/>
          </a:bodyPr>
          <a:lstStyle/>
          <a:p>
            <a:pPr>
              <a:lnSpc>
                <a:spcPct val="130000"/>
              </a:lnSpc>
              <a:spcBef>
                <a:spcPct val="50000"/>
              </a:spcBef>
            </a:pPr>
            <a:r>
              <a:rPr lang="zh-CN" altLang="en-US" sz="28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以上所讲的</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文体转化式、语言材料转化式、复杂句式仿写式、缩写式、例文比较式</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几个案例在读写结合的练习中都落实到了</a:t>
            </a:r>
            <a:r>
              <a:rPr lang="zh-CN" altLang="en-US" sz="4000" b="1" dirty="0">
                <a:solidFill>
                  <a:srgbClr val="FF0000"/>
                </a:solidFill>
                <a:latin typeface="楷体" panose="02010609060101010101" pitchFamily="49" charset="-122"/>
                <a:ea typeface="楷体" panose="02010609060101010101" pitchFamily="49" charset="-122"/>
                <a:cs typeface="楷体" panose="02010609060101010101" pitchFamily="49" charset="-122"/>
              </a:rPr>
              <a:t>“动笔”</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之上。真正做到了以读促写，读写结合。</a:t>
            </a:r>
          </a:p>
          <a:p>
            <a:pPr>
              <a:lnSpc>
                <a:spcPct val="130000"/>
              </a:lnSpc>
              <a:spcBef>
                <a:spcPct val="50000"/>
              </a:spcBef>
            </a:pPr>
            <a:r>
              <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p>
        </p:txBody>
      </p:sp>
      <p:grpSp>
        <p:nvGrpSpPr>
          <p:cNvPr id="77826" name="组合 10(向天歌演示原创免费模板：www.TopPPT.cn)"/>
          <p:cNvGrpSpPr/>
          <p:nvPr/>
        </p:nvGrpSpPr>
        <p:grpSpPr>
          <a:xfrm>
            <a:off x="1492250" y="6432550"/>
            <a:ext cx="9175750" cy="425450"/>
            <a:chOff x="-32389" y="6473921"/>
            <a:chExt cx="12224389" cy="424896"/>
          </a:xfrm>
        </p:grpSpPr>
        <p:pic>
          <p:nvPicPr>
            <p:cNvPr id="77827"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7828"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7829"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78855" name="图片 7(向天歌演示原创免费模板：www.TopPPT.cn)"/>
          <p:cNvPicPr>
            <a:picLocks noChangeAspect="1"/>
          </p:cNvPicPr>
          <p:nvPr>
            <p:custDataLst>
              <p:tags r:id="rId1"/>
            </p:custDataLst>
          </p:nvPr>
        </p:nvPicPr>
        <p:blipFill>
          <a:blip r:embed="rId5"/>
          <a:stretch>
            <a:fillRect/>
          </a:stretch>
        </p:blipFill>
        <p:spPr>
          <a:xfrm>
            <a:off x="-23843" y="3345862"/>
            <a:ext cx="1519555" cy="3512820"/>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207" y="59257"/>
            <a:ext cx="1777365" cy="1868805"/>
          </a:xfrm>
          <a:prstGeom prst="rect">
            <a:avLst/>
          </a:prstGeom>
          <a:noFill/>
          <a:ln w="9525">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ext Box 2"/>
          <p:cNvSpPr txBox="1"/>
          <p:nvPr/>
        </p:nvSpPr>
        <p:spPr>
          <a:xfrm>
            <a:off x="2351688" y="1916430"/>
            <a:ext cx="8928744" cy="2836930"/>
          </a:xfrm>
          <a:prstGeom prst="rect">
            <a:avLst/>
          </a:prstGeom>
          <a:noFill/>
          <a:ln w="9525">
            <a:noFill/>
          </a:ln>
        </p:spPr>
        <p:txBody>
          <a:bodyPr wrap="square" anchor="t" anchorCtr="0">
            <a:spAutoFit/>
          </a:bodyPr>
          <a:lstStyle/>
          <a:p>
            <a:pPr>
              <a:lnSpc>
                <a:spcPct val="130000"/>
              </a:lnSpc>
            </a:pPr>
            <a:r>
              <a:rPr lang="zh-CN" altLang="en-US" sz="4800" b="1" dirty="0">
                <a:solidFill>
                  <a:srgbClr val="FF0000"/>
                </a:solidFill>
                <a:latin typeface="楷体" panose="02010609060101010101" pitchFamily="49" charset="-122"/>
                <a:ea typeface="楷体" panose="02010609060101010101" pitchFamily="49" charset="-122"/>
                <a:cs typeface="楷体" panose="02010609060101010101" pitchFamily="49" charset="-122"/>
              </a:rPr>
              <a:t>我的思考：</a:t>
            </a:r>
          </a:p>
          <a:p>
            <a:pPr>
              <a:lnSpc>
                <a:spcPct val="130000"/>
              </a:lnSpc>
            </a:pPr>
            <a:r>
              <a:rPr lang="en-US" altLang="zh-CN" sz="4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800" b="1" dirty="0">
                <a:solidFill>
                  <a:srgbClr val="0000CC"/>
                </a:solidFill>
                <a:latin typeface="楷体" panose="02010609060101010101" pitchFamily="49" charset="-122"/>
                <a:ea typeface="楷体" panose="02010609060101010101" pitchFamily="49" charset="-122"/>
                <a:cs typeface="楷体" panose="02010609060101010101" pitchFamily="49" charset="-122"/>
              </a:rPr>
              <a:t>怎样才能精准选择读写结合点呢？</a:t>
            </a:r>
          </a:p>
        </p:txBody>
      </p:sp>
      <p:grpSp>
        <p:nvGrpSpPr>
          <p:cNvPr id="149506" name="组合 10(向天歌演示原创免费模板：www.TopPPT.cn)"/>
          <p:cNvGrpSpPr/>
          <p:nvPr/>
        </p:nvGrpSpPr>
        <p:grpSpPr>
          <a:xfrm>
            <a:off x="1492250" y="6432550"/>
            <a:ext cx="9175750" cy="425450"/>
            <a:chOff x="-32389" y="6473921"/>
            <a:chExt cx="12224389" cy="424896"/>
          </a:xfrm>
        </p:grpSpPr>
        <p:pic>
          <p:nvPicPr>
            <p:cNvPr id="149507"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149508"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149509"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149511" name="图片 7(向天歌演示原创免费模板：www.TopPPT.cn)"/>
          <p:cNvPicPr>
            <a:picLocks noChangeAspect="1"/>
          </p:cNvPicPr>
          <p:nvPr/>
        </p:nvPicPr>
        <p:blipFill>
          <a:blip r:embed="rId4"/>
          <a:stretch>
            <a:fillRect/>
          </a:stretch>
        </p:blipFill>
        <p:spPr>
          <a:xfrm>
            <a:off x="0" y="3338251"/>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0"/>
            <a:ext cx="1777365" cy="1868805"/>
          </a:xfrm>
          <a:prstGeom prst="rect">
            <a:avLst/>
          </a:prstGeom>
          <a:noFill/>
          <a:ln w="9525">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ext Box 2"/>
          <p:cNvSpPr txBox="1"/>
          <p:nvPr/>
        </p:nvSpPr>
        <p:spPr>
          <a:xfrm>
            <a:off x="1873504" y="1843543"/>
            <a:ext cx="9432786" cy="2836930"/>
          </a:xfrm>
          <a:prstGeom prst="rect">
            <a:avLst/>
          </a:prstGeom>
          <a:noFill/>
          <a:ln w="9525">
            <a:noFill/>
          </a:ln>
        </p:spPr>
        <p:txBody>
          <a:bodyPr wrap="square" anchor="t" anchorCtr="0">
            <a:spAutoFit/>
          </a:bodyPr>
          <a:lstStyle/>
          <a:p>
            <a:pPr>
              <a:lnSpc>
                <a:spcPct val="130000"/>
              </a:lnSpc>
            </a:pPr>
            <a:r>
              <a:rPr lang="zh-CN" altLang="en-US" sz="4800" b="1" dirty="0">
                <a:solidFill>
                  <a:srgbClr val="FF0000"/>
                </a:solidFill>
                <a:latin typeface="楷体" panose="02010609060101010101" pitchFamily="49" charset="-122"/>
                <a:ea typeface="楷体" panose="02010609060101010101" pitchFamily="49" charset="-122"/>
                <a:cs typeface="楷体" panose="02010609060101010101" pitchFamily="49" charset="-122"/>
              </a:rPr>
              <a:t>其实不外乎两个层面的原因</a:t>
            </a:r>
            <a:r>
              <a:rPr lang="en-US" altLang="zh-CN" sz="4800" b="1" dirty="0">
                <a:solidFill>
                  <a:srgbClr val="FF0000"/>
                </a:solidFill>
                <a:latin typeface="楷体" panose="02010609060101010101" pitchFamily="49" charset="-122"/>
                <a:ea typeface="楷体" panose="02010609060101010101" pitchFamily="49" charset="-122"/>
                <a:cs typeface="楷体" panose="02010609060101010101" pitchFamily="49" charset="-122"/>
              </a:rPr>
              <a:t>——</a:t>
            </a:r>
          </a:p>
          <a:p>
            <a:pPr>
              <a:lnSpc>
                <a:spcPct val="130000"/>
              </a:lnSpc>
            </a:pPr>
            <a:r>
              <a:rPr lang="en-US" altLang="zh-CN" sz="48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r>
              <a:rPr lang="zh-CN" altLang="en-US" sz="4800" b="1" dirty="0">
                <a:solidFill>
                  <a:srgbClr val="0000CC"/>
                </a:solidFill>
                <a:latin typeface="楷体" panose="02010609060101010101" pitchFamily="49" charset="-122"/>
                <a:ea typeface="楷体" panose="02010609060101010101" pitchFamily="49" charset="-122"/>
                <a:cs typeface="楷体" panose="02010609060101010101" pitchFamily="49" charset="-122"/>
              </a:rPr>
              <a:t>深入的思考习惯，丰厚的学科知识</a:t>
            </a:r>
          </a:p>
        </p:txBody>
      </p:sp>
      <p:grpSp>
        <p:nvGrpSpPr>
          <p:cNvPr id="150530" name="组合 10(向天歌演示原创免费模板：www.TopPPT.cn)"/>
          <p:cNvGrpSpPr/>
          <p:nvPr/>
        </p:nvGrpSpPr>
        <p:grpSpPr>
          <a:xfrm>
            <a:off x="1492250" y="6432550"/>
            <a:ext cx="9175750" cy="425450"/>
            <a:chOff x="-32389" y="6473921"/>
            <a:chExt cx="12224389" cy="424896"/>
          </a:xfrm>
        </p:grpSpPr>
        <p:pic>
          <p:nvPicPr>
            <p:cNvPr id="150531"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150532"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150533"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150535" name="图片 7(向天歌演示原创免费模板：www.TopPPT.cn)"/>
          <p:cNvPicPr>
            <a:picLocks noChangeAspect="1"/>
          </p:cNvPicPr>
          <p:nvPr/>
        </p:nvPicPr>
        <p:blipFill>
          <a:blip r:embed="rId4"/>
          <a:stretch>
            <a:fillRect/>
          </a:stretch>
        </p:blipFill>
        <p:spPr>
          <a:xfrm>
            <a:off x="24066" y="3328237"/>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0"/>
            <a:ext cx="1777365" cy="1868805"/>
          </a:xfrm>
          <a:prstGeom prst="rect">
            <a:avLst/>
          </a:prstGeom>
          <a:noFill/>
          <a:ln w="9525">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2"/>
          <p:cNvSpPr txBox="1"/>
          <p:nvPr/>
        </p:nvSpPr>
        <p:spPr>
          <a:xfrm>
            <a:off x="1991658" y="811530"/>
            <a:ext cx="9288773" cy="8394700"/>
          </a:xfrm>
          <a:prstGeom prst="rect">
            <a:avLst/>
          </a:prstGeom>
          <a:noFill/>
          <a:ln w="9525">
            <a:noFill/>
          </a:ln>
        </p:spPr>
        <p:txBody>
          <a:bodyPr anchor="t" anchorCtr="0">
            <a:noAutofit/>
          </a:bodyPr>
          <a:lstStyle/>
          <a:p>
            <a:pPr>
              <a:lnSpc>
                <a:spcPct val="130000"/>
              </a:lnSpc>
              <a:spcBef>
                <a:spcPct val="50000"/>
              </a:spcBef>
            </a:pPr>
            <a:r>
              <a:rPr lang="zh-CN" altLang="en-US" sz="2800" b="1" dirty="0">
                <a:solidFill>
                  <a:srgbClr val="003300"/>
                </a:solidFill>
                <a:latin typeface="楷体" panose="02010609060101010101" pitchFamily="49" charset="-122"/>
                <a:ea typeface="楷体" panose="02010609060101010101" pitchFamily="49" charset="-122"/>
                <a:cs typeface="楷体" panose="02010609060101010101" pitchFamily="49" charset="-122"/>
              </a:rPr>
              <a:t>   </a:t>
            </a:r>
            <a:endPar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a:p>
            <a:pPr>
              <a:lnSpc>
                <a:spcPct val="130000"/>
              </a:lnSpc>
              <a:spcBef>
                <a:spcPct val="50000"/>
              </a:spcBef>
            </a:pPr>
            <a:r>
              <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只要教师心中重视</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读写结合</a:t>
            </a: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的训练，定能够在实际教学中探索出更多的提高学生读写能力的方法，那么，学生的读写能力也一定能在我们的指导和训练中，不断得到提升。</a:t>
            </a:r>
          </a:p>
        </p:txBody>
      </p:sp>
      <p:grpSp>
        <p:nvGrpSpPr>
          <p:cNvPr id="77826" name="组合 10(向天歌演示原创免费模板：www.TopPPT.cn)"/>
          <p:cNvGrpSpPr/>
          <p:nvPr/>
        </p:nvGrpSpPr>
        <p:grpSpPr>
          <a:xfrm>
            <a:off x="1492250" y="6432550"/>
            <a:ext cx="9175750" cy="425450"/>
            <a:chOff x="-32389" y="6473921"/>
            <a:chExt cx="12224389" cy="424896"/>
          </a:xfrm>
        </p:grpSpPr>
        <p:pic>
          <p:nvPicPr>
            <p:cNvPr id="77827"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7828"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7829"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78855" name="图片 7(向天歌演示原创免费模板：www.TopPPT.cn)"/>
          <p:cNvPicPr>
            <a:picLocks noChangeAspect="1"/>
          </p:cNvPicPr>
          <p:nvPr>
            <p:custDataLst>
              <p:tags r:id="rId1"/>
            </p:custDataLst>
          </p:nvPr>
        </p:nvPicPr>
        <p:blipFill>
          <a:blip r:embed="rId5"/>
          <a:stretch>
            <a:fillRect/>
          </a:stretch>
        </p:blipFill>
        <p:spPr>
          <a:xfrm>
            <a:off x="31651" y="3345180"/>
            <a:ext cx="1519555" cy="3512820"/>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2817" y="35560"/>
            <a:ext cx="1777365" cy="1868805"/>
          </a:xfrm>
          <a:prstGeom prst="rect">
            <a:avLst/>
          </a:prstGeom>
          <a:noFill/>
          <a:ln w="9525">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ext Box 2"/>
          <p:cNvSpPr txBox="1"/>
          <p:nvPr/>
        </p:nvSpPr>
        <p:spPr>
          <a:xfrm>
            <a:off x="3863814" y="2708940"/>
            <a:ext cx="5437682" cy="950709"/>
          </a:xfrm>
          <a:prstGeom prst="rect">
            <a:avLst/>
          </a:prstGeom>
          <a:noFill/>
          <a:ln w="9525">
            <a:noFill/>
          </a:ln>
        </p:spPr>
        <p:txBody>
          <a:bodyPr wrap="square" anchor="t" anchorCtr="0">
            <a:spAutoFit/>
          </a:bodyPr>
          <a:lstStyle/>
          <a:p>
            <a:pPr>
              <a:lnSpc>
                <a:spcPct val="130000"/>
              </a:lnSpc>
            </a:pPr>
            <a:r>
              <a:rPr lang="zh-CN" altLang="en-US" sz="5000" b="1" dirty="0">
                <a:solidFill>
                  <a:srgbClr val="0000CC"/>
                </a:solidFill>
                <a:latin typeface="楷体" panose="02010609060101010101" pitchFamily="49" charset="-122"/>
                <a:ea typeface="楷体" panose="02010609060101010101" pitchFamily="49" charset="-122"/>
              </a:rPr>
              <a:t>感谢大家的聆听！</a:t>
            </a:r>
          </a:p>
        </p:txBody>
      </p:sp>
      <p:grpSp>
        <p:nvGrpSpPr>
          <p:cNvPr id="151554" name="组合 10(向天歌演示原创免费模板：www.TopPPT.cn)"/>
          <p:cNvGrpSpPr/>
          <p:nvPr/>
        </p:nvGrpSpPr>
        <p:grpSpPr>
          <a:xfrm>
            <a:off x="1492250" y="6432550"/>
            <a:ext cx="9175750" cy="425450"/>
            <a:chOff x="-32389" y="6473921"/>
            <a:chExt cx="12224389" cy="424896"/>
          </a:xfrm>
        </p:grpSpPr>
        <p:pic>
          <p:nvPicPr>
            <p:cNvPr id="151555"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151556"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151557"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151559" name="图片 7(向天歌演示原创免费模板：www.TopPPT.cn)"/>
          <p:cNvPicPr>
            <a:picLocks noChangeAspect="1"/>
          </p:cNvPicPr>
          <p:nvPr/>
        </p:nvPicPr>
        <p:blipFill>
          <a:blip r:embed="rId4"/>
          <a:stretch>
            <a:fillRect/>
          </a:stretch>
        </p:blipFill>
        <p:spPr>
          <a:xfrm>
            <a:off x="0" y="3344863"/>
            <a:ext cx="1849438" cy="3513137"/>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26676" y="24550"/>
            <a:ext cx="1777365" cy="186880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2"/>
          <p:cNvSpPr txBox="1"/>
          <p:nvPr/>
        </p:nvSpPr>
        <p:spPr>
          <a:xfrm>
            <a:off x="2423694" y="1169196"/>
            <a:ext cx="7751546" cy="707886"/>
          </a:xfrm>
          <a:prstGeom prst="rect">
            <a:avLst/>
          </a:prstGeom>
          <a:noFill/>
          <a:ln w="9525">
            <a:noFill/>
          </a:ln>
        </p:spPr>
        <p:txBody>
          <a:bodyPr wrap="square" anchor="t" anchorCtr="0">
            <a:spAutoFit/>
          </a:bodyPr>
          <a:lstStyle/>
          <a:p>
            <a:pPr>
              <a:spcBef>
                <a:spcPct val="50000"/>
              </a:spcBef>
            </a:pPr>
            <a:r>
              <a:rPr lang="zh-CN" altLang="en-US" sz="4000" b="1" dirty="0">
                <a:solidFill>
                  <a:srgbClr val="FF0000"/>
                </a:solidFill>
                <a:latin typeface="楷体" panose="02010609060101010101" pitchFamily="49" charset="-122"/>
                <a:ea typeface="楷体" panose="02010609060101010101" pitchFamily="49" charset="-122"/>
              </a:rPr>
              <a:t>形式一：文体转化式</a:t>
            </a:r>
          </a:p>
        </p:txBody>
      </p:sp>
      <p:grpSp>
        <p:nvGrpSpPr>
          <p:cNvPr id="6146" name="组合 10(向天歌演示原创免费模板：www.TopPPT.cn)"/>
          <p:cNvGrpSpPr/>
          <p:nvPr/>
        </p:nvGrpSpPr>
        <p:grpSpPr>
          <a:xfrm>
            <a:off x="1492250" y="6432550"/>
            <a:ext cx="9175750" cy="425450"/>
            <a:chOff x="-32389" y="6473921"/>
            <a:chExt cx="12224389" cy="424896"/>
          </a:xfrm>
        </p:grpSpPr>
        <p:pic>
          <p:nvPicPr>
            <p:cNvPr id="6147"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6148"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6149"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6151" name="图片 7(向天歌演示原创免费模板：www.TopPPT.cn)"/>
          <p:cNvPicPr>
            <a:picLocks noChangeAspect="1"/>
          </p:cNvPicPr>
          <p:nvPr/>
        </p:nvPicPr>
        <p:blipFill>
          <a:blip r:embed="rId4"/>
          <a:stretch>
            <a:fillRect/>
          </a:stretch>
        </p:blipFill>
        <p:spPr>
          <a:xfrm>
            <a:off x="32687" y="3329951"/>
            <a:ext cx="1849438" cy="3513137"/>
          </a:xfrm>
          <a:prstGeom prst="rect">
            <a:avLst/>
          </a:prstGeom>
          <a:noFill/>
          <a:ln w="9525">
            <a:noFill/>
          </a:ln>
        </p:spPr>
      </p:pic>
      <p:sp>
        <p:nvSpPr>
          <p:cNvPr id="5130" name="Text Box 2"/>
          <p:cNvSpPr txBox="1"/>
          <p:nvPr/>
        </p:nvSpPr>
        <p:spPr>
          <a:xfrm>
            <a:off x="2855730" y="2154612"/>
            <a:ext cx="8568714" cy="2548775"/>
          </a:xfrm>
          <a:prstGeom prst="rect">
            <a:avLst/>
          </a:prstGeom>
          <a:noFill/>
          <a:ln w="9525">
            <a:noFill/>
          </a:ln>
        </p:spPr>
        <p:txBody>
          <a:bodyPr wrap="square" anchor="t" anchorCtr="0">
            <a:spAutoFit/>
          </a:bodyPr>
          <a:lstStyle/>
          <a:p>
            <a:pPr>
              <a:lnSpc>
                <a:spcPct val="140000"/>
              </a:lnSpc>
              <a:spcBef>
                <a:spcPct val="50000"/>
              </a:spcBef>
            </a:pPr>
            <a:r>
              <a:rPr lang="zh-CN" altLang="en-US" sz="2800" b="1" dirty="0">
                <a:solidFill>
                  <a:srgbClr val="0000CC"/>
                </a:solidFill>
                <a:ea typeface="新宋体" panose="02010609030101010101" charset="-122"/>
              </a:rPr>
              <a:t>     </a:t>
            </a:r>
            <a:r>
              <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也就是在叙述主题不变的情况下，散文、小说、诗歌等文体形式之间相互转化。</a:t>
            </a:r>
          </a:p>
        </p:txBody>
      </p:sp>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21456" y="24550"/>
            <a:ext cx="1777365" cy="186880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30">
                                            <p:txEl>
                                              <p:pRg st="0" end="0"/>
                                            </p:txEl>
                                          </p:spTgt>
                                        </p:tgtEl>
                                        <p:attrNameLst>
                                          <p:attrName>style.visibility</p:attrName>
                                        </p:attrNameLst>
                                      </p:cBhvr>
                                      <p:to>
                                        <p:strVal val="visible"/>
                                      </p:to>
                                    </p:set>
                                    <p:anim calcmode="lin" valueType="num">
                                      <p:cBhvr>
                                        <p:cTn id="7" dur="500" fill="hold"/>
                                        <p:tgtEl>
                                          <p:spTgt spid="5130">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513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1703071" y="188730"/>
            <a:ext cx="8856345" cy="5851391"/>
          </a:xfrm>
          <a:prstGeom prst="rect">
            <a:avLst/>
          </a:prstGeom>
          <a:noFill/>
          <a:ln w="9525">
            <a:noFill/>
          </a:ln>
        </p:spPr>
        <p:txBody>
          <a:bodyPr anchor="t" anchorCtr="0">
            <a:noAutofit/>
          </a:bodyPr>
          <a:lstStyle/>
          <a:p>
            <a:pPr>
              <a:spcBef>
                <a:spcPts val="0"/>
              </a:spcBef>
            </a:pPr>
            <a:r>
              <a:rPr lang="zh-CN" altLang="en-US" sz="3200" b="1" dirty="0">
                <a:solidFill>
                  <a:srgbClr val="006600"/>
                </a:solidFill>
              </a:rPr>
              <a:t>                     </a:t>
            </a:r>
            <a:r>
              <a:rPr lang="en-US" altLang="zh-CN" sz="3200" b="1" dirty="0">
                <a:solidFill>
                  <a:srgbClr val="006600"/>
                </a:solidFill>
              </a:rPr>
              <a:t>      </a:t>
            </a:r>
            <a:r>
              <a:rPr lang="en-US" altLang="zh-CN" sz="2800" b="1" dirty="0">
                <a:solidFill>
                  <a:srgbClr val="006600"/>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rPr>
              <a:t>三月桃花水</a:t>
            </a: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是什么声音，像一串小铃铛，轻轻地走过村边?是什么光芒，像一匹明洁的丝绸，映照着蓝天?</a:t>
            </a:r>
          </a:p>
          <a:p>
            <a:pPr>
              <a:spcBef>
                <a:spcPts val="0"/>
              </a:spcBef>
            </a:pP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啊，河流醒来了!三月的桃花水，舞动着绮丽的朝霞，向前流啊。有一千朵桃花，点点洒在河面，有一万个小酒窝，在水中回旋。</a:t>
            </a:r>
          </a:p>
          <a:p>
            <a:pPr>
              <a:spcBef>
                <a:spcPts val="0"/>
              </a:spcBef>
            </a:pP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三月的桃花水，是春天的竖琴。</a:t>
            </a:r>
          </a:p>
          <a:p>
            <a:pPr>
              <a:spcBef>
                <a:spcPts val="0"/>
              </a:spcBef>
            </a:pP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那忽大忽小的水声，应和着拖拉机的鸣响:那纤细的低语，是在和刚刚从雪被里伸出头来的麦苗谈心:那碰着岸边石块的叮当声，像是大路上车轮滚过的铃声……</a:t>
            </a:r>
          </a:p>
          <a:p>
            <a:pPr>
              <a:spcBef>
                <a:spcPts val="0"/>
              </a:spcBef>
            </a:pP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三月的桃花水，是春天的明镜。</a:t>
            </a:r>
          </a:p>
          <a:p>
            <a:pPr>
              <a:spcBef>
                <a:spcPts val="0"/>
              </a:spcBef>
            </a:pP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它看见燕子飞过天空，翅膀上裹着白云;它看见垂柳披上了长发，如雾如烟;它看见一群姑娘来到河边，水底立刻浮起一朵朵红莲，她们捧起了水，像抖落一片片花瓣……</a:t>
            </a:r>
          </a:p>
          <a:p>
            <a:pPr>
              <a:spcBef>
                <a:spcPts val="0"/>
              </a:spcBef>
            </a:pPr>
            <a:r>
              <a:rPr lang="en-US" altLang="zh-CN"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rPr>
              <a:t>啊，地上草如茵，两岸柳如眉，三月桃花水，叫人多沉醉。</a:t>
            </a:r>
          </a:p>
          <a:p>
            <a:pPr>
              <a:spcBef>
                <a:spcPts val="0"/>
              </a:spcBef>
            </a:pPr>
            <a:endParaRPr lang="zh-CN" altLang="en-US" sz="24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pic>
        <p:nvPicPr>
          <p:cNvPr id="10242" name="Picture 7" descr="D:\1813147002\Image\C2C\832EA284CB45C0D6A312103648545B08.png"/>
          <p:cNvPicPr>
            <a:picLocks noChangeAspect="1"/>
          </p:cNvPicPr>
          <p:nvPr>
            <p:custDataLst>
              <p:tags r:id="rId1"/>
            </p:custDataLst>
          </p:nvPr>
        </p:nvPicPr>
        <p:blipFill>
          <a:blip r:embed="rId4"/>
          <a:stretch>
            <a:fillRect/>
          </a:stretch>
        </p:blipFill>
        <p:spPr>
          <a:xfrm>
            <a:off x="93979" y="0"/>
            <a:ext cx="1538605" cy="1410970"/>
          </a:xfrm>
          <a:prstGeom prst="rect">
            <a:avLst/>
          </a:prstGeom>
          <a:noFill/>
          <a:ln w="9525">
            <a:noFill/>
          </a:ln>
        </p:spPr>
      </p:pic>
      <p:pic>
        <p:nvPicPr>
          <p:cNvPr id="2" name="图片 7(向天歌演示原创免费模板：www.TopPPT.cn)">
            <a:extLst>
              <a:ext uri="{FF2B5EF4-FFF2-40B4-BE49-F238E27FC236}">
                <a16:creationId xmlns:a16="http://schemas.microsoft.com/office/drawing/2014/main" id="{4AC3D940-E270-7AD7-B6C8-2D67A3A6876C}"/>
              </a:ext>
            </a:extLst>
          </p:cNvPr>
          <p:cNvPicPr>
            <a:picLocks noChangeAspect="1"/>
          </p:cNvPicPr>
          <p:nvPr>
            <p:custDataLst>
              <p:tags r:id="rId2"/>
            </p:custDataLst>
          </p:nvPr>
        </p:nvPicPr>
        <p:blipFill>
          <a:blip r:embed="rId5"/>
          <a:stretch>
            <a:fillRect/>
          </a:stretch>
        </p:blipFill>
        <p:spPr>
          <a:xfrm>
            <a:off x="0" y="4149059"/>
            <a:ext cx="1538605" cy="2695297"/>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2"/>
          <p:cNvSpPr txBox="1"/>
          <p:nvPr/>
        </p:nvSpPr>
        <p:spPr>
          <a:xfrm>
            <a:off x="3503785" y="2720975"/>
            <a:ext cx="4321322" cy="59971"/>
          </a:xfrm>
          <a:prstGeom prst="rect">
            <a:avLst/>
          </a:prstGeom>
          <a:noFill/>
          <a:ln w="9525">
            <a:noFill/>
          </a:ln>
        </p:spPr>
        <p:txBody>
          <a:bodyPr anchor="t" anchorCtr="0">
            <a:noAutofit/>
          </a:bodyPr>
          <a:lstStyle/>
          <a:p>
            <a:pPr>
              <a:spcBef>
                <a:spcPct val="50000"/>
              </a:spcBef>
            </a:pPr>
            <a:r>
              <a:rPr lang="zh-CN" altLang="en-US" sz="5600" b="1" dirty="0">
                <a:solidFill>
                  <a:srgbClr val="0000CC"/>
                </a:solidFill>
                <a:latin typeface="楷体" panose="02010609060101010101" pitchFamily="49" charset="-122"/>
                <a:ea typeface="楷体" panose="02010609060101010101" pitchFamily="49" charset="-122"/>
              </a:rPr>
              <a:t>  教学片断</a:t>
            </a:r>
          </a:p>
        </p:txBody>
      </p:sp>
      <p:grpSp>
        <p:nvGrpSpPr>
          <p:cNvPr id="8194" name="组合 10(向天歌演示原创免费模板：www.TopPPT.cn)"/>
          <p:cNvGrpSpPr/>
          <p:nvPr/>
        </p:nvGrpSpPr>
        <p:grpSpPr>
          <a:xfrm>
            <a:off x="1492250" y="6432550"/>
            <a:ext cx="9175750" cy="425450"/>
            <a:chOff x="-32389" y="6473921"/>
            <a:chExt cx="12224389" cy="424896"/>
          </a:xfrm>
        </p:grpSpPr>
        <p:pic>
          <p:nvPicPr>
            <p:cNvPr id="8195" name="Picture 2(向天歌演示原创免费模板：www.TopPPT.cn)" descr="C:\Users\admin\Desktop\1.png"/>
            <p:cNvPicPr>
              <a:picLocks noChangeAspect="1"/>
            </p:cNvPicPr>
            <p:nvPr/>
          </p:nvPicPr>
          <p:blipFill>
            <a:blip r:embed="rId3"/>
            <a:stretch>
              <a:fillRect/>
            </a:stretch>
          </p:blipFill>
          <p:spPr>
            <a:xfrm>
              <a:off x="-32389" y="6473921"/>
              <a:ext cx="4904253" cy="400378"/>
            </a:xfrm>
            <a:prstGeom prst="rect">
              <a:avLst/>
            </a:prstGeom>
            <a:noFill/>
            <a:ln w="9525">
              <a:noFill/>
            </a:ln>
          </p:spPr>
        </p:pic>
        <p:pic>
          <p:nvPicPr>
            <p:cNvPr id="8196" name="Picture 2(向天歌演示原创免费模板：www.TopPPT.cn)" descr="C:\Users\admin\Desktop\1.png"/>
            <p:cNvPicPr>
              <a:picLocks noChangeAspect="1"/>
            </p:cNvPicPr>
            <p:nvPr/>
          </p:nvPicPr>
          <p:blipFill>
            <a:blip r:embed="rId3"/>
            <a:srcRect l="4614"/>
            <a:stretch>
              <a:fillRect/>
            </a:stretch>
          </p:blipFill>
          <p:spPr>
            <a:xfrm>
              <a:off x="4862239" y="6483546"/>
              <a:ext cx="4677907" cy="400378"/>
            </a:xfrm>
            <a:prstGeom prst="rect">
              <a:avLst/>
            </a:prstGeom>
            <a:noFill/>
            <a:ln w="9525">
              <a:noFill/>
            </a:ln>
          </p:spPr>
        </p:pic>
        <p:pic>
          <p:nvPicPr>
            <p:cNvPr id="8197" name="Picture 2(向天歌演示原创免费模板：www.TopPPT.cn)" descr="C:\Users\admin\Desktop\1.png"/>
            <p:cNvPicPr>
              <a:picLocks noChangeAspect="1"/>
            </p:cNvPicPr>
            <p:nvPr/>
          </p:nvPicPr>
          <p:blipFill>
            <a:blip r:embed="rId3"/>
            <a:srcRect l="4614" r="41148"/>
            <a:stretch>
              <a:fillRect/>
            </a:stretch>
          </p:blipFill>
          <p:spPr>
            <a:xfrm>
              <a:off x="9532101" y="6498439"/>
              <a:ext cx="2659899" cy="400378"/>
            </a:xfrm>
            <a:prstGeom prst="rect">
              <a:avLst/>
            </a:prstGeom>
            <a:noFill/>
            <a:ln w="9525">
              <a:noFill/>
            </a:ln>
          </p:spPr>
        </p:pic>
      </p:grpSp>
      <p:pic>
        <p:nvPicPr>
          <p:cNvPr id="8199" name="图片 7(向天歌演示原创免费模板：www.TopPPT.cn)"/>
          <p:cNvPicPr>
            <a:picLocks noChangeAspect="1"/>
          </p:cNvPicPr>
          <p:nvPr/>
        </p:nvPicPr>
        <p:blipFill>
          <a:blip r:embed="rId4"/>
          <a:stretch>
            <a:fillRect/>
          </a:stretch>
        </p:blipFill>
        <p:spPr>
          <a:xfrm>
            <a:off x="0" y="3320312"/>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1"/>
            </p:custDataLst>
          </p:nvPr>
        </p:nvPicPr>
        <p:blipFill>
          <a:blip r:embed="rId5"/>
          <a:stretch>
            <a:fillRect/>
          </a:stretch>
        </p:blipFill>
        <p:spPr>
          <a:xfrm>
            <a:off x="0" y="24550"/>
            <a:ext cx="1777365" cy="1868805"/>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1703634" y="-99294"/>
            <a:ext cx="9863030" cy="6555641"/>
          </a:xfrm>
          <a:prstGeom prst="rect">
            <a:avLst/>
          </a:prstGeom>
          <a:noFill/>
          <a:ln w="9525">
            <a:noFill/>
          </a:ln>
        </p:spPr>
        <p:txBody>
          <a:bodyPr wrap="square" anchor="t" anchorCtr="0">
            <a:sp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三月的桃花水，是春天的竖琴。</a:t>
            </a:r>
          </a:p>
          <a:p>
            <a:pPr>
              <a:spcBef>
                <a:spcPts val="0"/>
              </a:spcBef>
            </a:pPr>
            <a:r>
              <a:rPr lang="en-US" altLang="zh-CN"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那忽大忽小的水声，应和着拖拉机的鸣响:那纤细的低语，是在和刚刚从雪被里伸出头来的麦苗谈心:那碰着岸边石块的叮当声，像是大路上车轮滚过的铃声……</a:t>
            </a:r>
          </a:p>
          <a:p>
            <a:pPr>
              <a:spcBef>
                <a:spcPts val="0"/>
              </a:spcBef>
            </a:pP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en-US" altLang="zh-CN"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三月的桃花水，是春天的明镜。</a:t>
            </a:r>
          </a:p>
          <a:p>
            <a:pPr>
              <a:spcBef>
                <a:spcPts val="0"/>
              </a:spcBef>
            </a:pPr>
            <a:r>
              <a:rPr lang="en-US" altLang="zh-CN"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3600" b="1" dirty="0">
                <a:solidFill>
                  <a:srgbClr val="0000CC"/>
                </a:solidFill>
                <a:latin typeface="楷体" panose="02010609060101010101" pitchFamily="49" charset="-122"/>
                <a:ea typeface="楷体" panose="02010609060101010101" pitchFamily="49" charset="-122"/>
                <a:cs typeface="楷体" panose="02010609060101010101" pitchFamily="49" charset="-122"/>
              </a:rPr>
              <a:t>它看见燕子飞过天空，翅膀上裹着白云;它看见垂柳披上了长发，如雾如烟;它看见一群姑娘来到河边，水底立刻浮起一朵朵红莲，她们捧起了水，像抖落一片片花瓣……</a:t>
            </a:r>
          </a:p>
          <a:p>
            <a:pPr>
              <a:spcBef>
                <a:spcPts val="0"/>
              </a:spcBef>
            </a:pPr>
            <a:r>
              <a:rPr lang="en-US" altLang="zh-CN" sz="28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endParaRPr lang="zh-CN" altLang="en-US" sz="28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pic>
        <p:nvPicPr>
          <p:cNvPr id="2" name="图片 7(向天歌演示原创免费模板：www.TopPPT.cn)"/>
          <p:cNvPicPr>
            <a:picLocks noChangeAspect="1"/>
          </p:cNvPicPr>
          <p:nvPr>
            <p:custDataLst>
              <p:tags r:id="rId1"/>
            </p:custDataLst>
          </p:nvPr>
        </p:nvPicPr>
        <p:blipFill>
          <a:blip r:embed="rId4"/>
          <a:stretch>
            <a:fillRect/>
          </a:stretch>
        </p:blipFill>
        <p:spPr>
          <a:xfrm>
            <a:off x="0" y="3331219"/>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5"/>
          <a:stretch>
            <a:fillRect/>
          </a:stretch>
        </p:blipFill>
        <p:spPr>
          <a:xfrm>
            <a:off x="0" y="116724"/>
            <a:ext cx="1777365" cy="1868805"/>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3"/>
          <p:cNvSpPr txBox="1"/>
          <p:nvPr/>
        </p:nvSpPr>
        <p:spPr>
          <a:xfrm>
            <a:off x="1777365" y="712877"/>
            <a:ext cx="9863097" cy="3373755"/>
          </a:xfrm>
          <a:prstGeom prst="rect">
            <a:avLst/>
          </a:prstGeom>
          <a:noFill/>
          <a:ln w="9525">
            <a:noFill/>
          </a:ln>
        </p:spPr>
        <p:txBody>
          <a:bodyPr wrap="square" anchor="t" anchorCtr="0">
            <a:noAutofit/>
          </a:bodyPr>
          <a:lstStyle/>
          <a:p>
            <a:pPr>
              <a:spcBef>
                <a:spcPts val="0"/>
              </a:spcBef>
            </a:pPr>
            <a:r>
              <a:rPr lang="zh-CN" altLang="en-US" sz="3200" b="1" dirty="0">
                <a:solidFill>
                  <a:srgbClr val="006600"/>
                </a:solidFill>
              </a:rPr>
              <a:t>                     </a:t>
            </a:r>
            <a:r>
              <a:rPr lang="en-US" altLang="zh-CN" sz="3200" b="1" dirty="0">
                <a:solidFill>
                  <a:srgbClr val="006600"/>
                </a:solidFill>
              </a:rPr>
              <a:t>     </a:t>
            </a:r>
            <a:endParaRPr lang="zh-CN" altLang="en-US" sz="2800" b="1" dirty="0">
              <a:solidFill>
                <a:srgbClr val="FF0000"/>
              </a:solidFill>
              <a:latin typeface="楷体" panose="02010609060101010101" pitchFamily="49" charset="-122"/>
              <a:ea typeface="楷体" panose="02010609060101010101" pitchFamily="49" charset="-122"/>
              <a:cs typeface="楷体" panose="02010609060101010101" pitchFamily="49" charset="-122"/>
            </a:endParaRPr>
          </a:p>
          <a:p>
            <a:pPr>
              <a:spcBef>
                <a:spcPts val="0"/>
              </a:spcBef>
            </a:pPr>
            <a:r>
              <a:rPr lang="zh-CN" altLang="en-US" sz="2000" b="1" dirty="0"/>
              <a:t> </a:t>
            </a:r>
            <a:r>
              <a:rPr lang="en-US" altLang="zh-CN" sz="2000" b="1" dirty="0"/>
              <a:t>     </a:t>
            </a:r>
            <a:r>
              <a:rPr lang="en-US" altLang="zh-CN" sz="2400" b="1" dirty="0">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师：三月桃花水是春天的竖琴。它弹奏出哪些不同的音乐?这些不同的音乐与乡村生活有什么关系?</a:t>
            </a: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r>
              <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师：三月桃花水是春天的明镜。为什么是明镜?它照出了什么美景?</a:t>
            </a:r>
          </a:p>
          <a:p>
            <a:pPr>
              <a:spcBef>
                <a:spcPts val="0"/>
              </a:spcBef>
            </a:pPr>
            <a:r>
              <a:rPr lang="en-US" altLang="zh-CN" sz="4000" b="1" dirty="0">
                <a:solidFill>
                  <a:srgbClr val="0000CC"/>
                </a:solidFill>
                <a:latin typeface="楷体" panose="02010609060101010101" pitchFamily="49" charset="-122"/>
                <a:ea typeface="楷体" panose="02010609060101010101" pitchFamily="49" charset="-122"/>
                <a:cs typeface="楷体" panose="02010609060101010101" pitchFamily="49" charset="-122"/>
              </a:rPr>
              <a:t>        </a:t>
            </a:r>
            <a:endParaRPr lang="zh-CN" altLang="en-US" sz="4000" b="1" dirty="0">
              <a:solidFill>
                <a:srgbClr val="0000CC"/>
              </a:solidFill>
              <a:latin typeface="楷体" panose="02010609060101010101" pitchFamily="49" charset="-122"/>
              <a:ea typeface="楷体" panose="02010609060101010101" pitchFamily="49" charset="-122"/>
              <a:cs typeface="楷体" panose="02010609060101010101" pitchFamily="49" charset="-122"/>
            </a:endParaRPr>
          </a:p>
        </p:txBody>
      </p:sp>
      <p:grpSp>
        <p:nvGrpSpPr>
          <p:cNvPr id="7170" name="组合 10(向天歌演示原创免费模板：www.TopPPT.cn)"/>
          <p:cNvGrpSpPr/>
          <p:nvPr/>
        </p:nvGrpSpPr>
        <p:grpSpPr>
          <a:xfrm>
            <a:off x="1492250" y="6432550"/>
            <a:ext cx="9175750" cy="425450"/>
            <a:chOff x="-32389" y="6473921"/>
            <a:chExt cx="12224389" cy="424896"/>
          </a:xfrm>
        </p:grpSpPr>
        <p:pic>
          <p:nvPicPr>
            <p:cNvPr id="7171" name="Picture 2(向天歌演示原创免费模板：www.TopPPT.cn)" descr="C:\Users\admin\Desktop\1.png"/>
            <p:cNvPicPr>
              <a:picLocks noChangeAspect="1"/>
            </p:cNvPicPr>
            <p:nvPr/>
          </p:nvPicPr>
          <p:blipFill>
            <a:blip r:embed="rId4"/>
            <a:stretch>
              <a:fillRect/>
            </a:stretch>
          </p:blipFill>
          <p:spPr>
            <a:xfrm>
              <a:off x="-32389" y="6473921"/>
              <a:ext cx="4904253" cy="400378"/>
            </a:xfrm>
            <a:prstGeom prst="rect">
              <a:avLst/>
            </a:prstGeom>
            <a:noFill/>
            <a:ln w="9525">
              <a:noFill/>
            </a:ln>
          </p:spPr>
        </p:pic>
        <p:pic>
          <p:nvPicPr>
            <p:cNvPr id="7172" name="Picture 2(向天歌演示原创免费模板：www.TopPPT.cn)" descr="C:\Users\admin\Desktop\1.png"/>
            <p:cNvPicPr>
              <a:picLocks noChangeAspect="1"/>
            </p:cNvPicPr>
            <p:nvPr/>
          </p:nvPicPr>
          <p:blipFill>
            <a:blip r:embed="rId4"/>
            <a:srcRect l="4614"/>
            <a:stretch>
              <a:fillRect/>
            </a:stretch>
          </p:blipFill>
          <p:spPr>
            <a:xfrm>
              <a:off x="4862239" y="6483546"/>
              <a:ext cx="4677907" cy="400378"/>
            </a:xfrm>
            <a:prstGeom prst="rect">
              <a:avLst/>
            </a:prstGeom>
            <a:noFill/>
            <a:ln w="9525">
              <a:noFill/>
            </a:ln>
          </p:spPr>
        </p:pic>
        <p:pic>
          <p:nvPicPr>
            <p:cNvPr id="7173" name="Picture 2(向天歌演示原创免费模板：www.TopPPT.cn)" descr="C:\Users\admin\Desktop\1.png"/>
            <p:cNvPicPr>
              <a:picLocks noChangeAspect="1"/>
            </p:cNvPicPr>
            <p:nvPr/>
          </p:nvPicPr>
          <p:blipFill>
            <a:blip r:embed="rId4"/>
            <a:srcRect l="4614" r="41148"/>
            <a:stretch>
              <a:fillRect/>
            </a:stretch>
          </p:blipFill>
          <p:spPr>
            <a:xfrm>
              <a:off x="9532101" y="6498439"/>
              <a:ext cx="2659899" cy="400378"/>
            </a:xfrm>
            <a:prstGeom prst="rect">
              <a:avLst/>
            </a:prstGeom>
            <a:noFill/>
            <a:ln w="9525">
              <a:noFill/>
            </a:ln>
          </p:spPr>
        </p:pic>
      </p:grpSp>
      <p:pic>
        <p:nvPicPr>
          <p:cNvPr id="2" name="图片 7(向天歌演示原创免费模板：www.TopPPT.cn)"/>
          <p:cNvPicPr>
            <a:picLocks noChangeAspect="1"/>
          </p:cNvPicPr>
          <p:nvPr>
            <p:custDataLst>
              <p:tags r:id="rId1"/>
            </p:custDataLst>
          </p:nvPr>
        </p:nvPicPr>
        <p:blipFill>
          <a:blip r:embed="rId5"/>
          <a:stretch>
            <a:fillRect/>
          </a:stretch>
        </p:blipFill>
        <p:spPr>
          <a:xfrm>
            <a:off x="-36037" y="3329950"/>
            <a:ext cx="1849438" cy="3513138"/>
          </a:xfrm>
          <a:prstGeom prst="rect">
            <a:avLst/>
          </a:prstGeom>
          <a:noFill/>
          <a:ln w="9525">
            <a:noFill/>
          </a:ln>
        </p:spPr>
      </p:pic>
      <p:pic>
        <p:nvPicPr>
          <p:cNvPr id="10242" name="Picture 7" descr="D:\1813147002\Image\C2C\832EA284CB45C0D6A312103648545B08.png"/>
          <p:cNvPicPr>
            <a:picLocks noChangeAspect="1"/>
          </p:cNvPicPr>
          <p:nvPr>
            <p:custDataLst>
              <p:tags r:id="rId2"/>
            </p:custDataLst>
          </p:nvPr>
        </p:nvPicPr>
        <p:blipFill>
          <a:blip r:embed="rId6"/>
          <a:stretch>
            <a:fillRect/>
          </a:stretch>
        </p:blipFill>
        <p:spPr>
          <a:xfrm>
            <a:off x="0" y="24550"/>
            <a:ext cx="1777365" cy="1868805"/>
          </a:xfrm>
          <a:prstGeom prst="rect">
            <a:avLst/>
          </a:prstGeom>
          <a:noFill/>
          <a:ln w="9525">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7e969c43-43ba-4c5a-9e18-1fe882866bc0"/>
  <p:tag name="COMMONDATA" val="eyJoZGlkIjoiMGQ3M2E1N2NmZGFkYmMyZTU4ZTI4OWZiMjgwNGM5ZDA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210,&quot;width&quot;:9185}"/>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KSO_WM_UNIT_TABLE_BEAUTIFY" val="smartTable{896049df-1e58-4ff2-b211-61d5a00b499b}"/>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7365,&quot;width&quot;:13267.500787401576}"/>
</p:tagLst>
</file>

<file path=ppt/tags/tag40.xml><?xml version="1.0" encoding="utf-8"?>
<p:tagLst xmlns:a="http://schemas.openxmlformats.org/drawingml/2006/main" xmlns:r="http://schemas.openxmlformats.org/officeDocument/2006/relationships" xmlns:p="http://schemas.openxmlformats.org/presentationml/2006/main">
  <p:tag name="KSO_WM_UNIT_TABLE_BEAUTIFY" val="smartTable{cec06343-a96b-423d-8be7-b03a2b198a7c}"/>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4657.500787401575,&quot;width&quot;:11112.499212598424}"/>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296</TotalTime>
  <Words>2729</Words>
  <Application>Microsoft Office PowerPoint</Application>
  <PresentationFormat>宽屏</PresentationFormat>
  <Paragraphs>154</Paragraphs>
  <Slides>44</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44</vt:i4>
      </vt:variant>
    </vt:vector>
  </HeadingPairs>
  <TitlesOfParts>
    <vt:vector size="51" baseType="lpstr">
      <vt:lpstr>+中文正文</vt:lpstr>
      <vt:lpstr>楷体</vt:lpstr>
      <vt:lpstr>宋体</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485893066@qq.com</cp:lastModifiedBy>
  <cp:revision>106</cp:revision>
  <dcterms:created xsi:type="dcterms:W3CDTF">2020-02-22T12:48:00Z</dcterms:created>
  <dcterms:modified xsi:type="dcterms:W3CDTF">2023-06-18T07:43:49Z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305AFD7DB49245B49782BEAA803E74CA_13</vt:lpwstr>
  </property>
</Properties>
</file>