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44"/>
  </p:notesMasterIdLst>
  <p:sldIdLst>
    <p:sldId id="256" r:id="rId4"/>
    <p:sldId id="260" r:id="rId5"/>
    <p:sldId id="257" r:id="rId6"/>
    <p:sldId id="258" r:id="rId7"/>
    <p:sldId id="259" r:id="rId8"/>
    <p:sldId id="261" r:id="rId9"/>
    <p:sldId id="340" r:id="rId10"/>
    <p:sldId id="262" r:id="rId11"/>
    <p:sldId id="263" r:id="rId12"/>
    <p:sldId id="264" r:id="rId13"/>
    <p:sldId id="265" r:id="rId14"/>
    <p:sldId id="358" r:id="rId15"/>
    <p:sldId id="347" r:id="rId16"/>
    <p:sldId id="346" r:id="rId17"/>
    <p:sldId id="353" r:id="rId18"/>
    <p:sldId id="342" r:id="rId19"/>
    <p:sldId id="354" r:id="rId20"/>
    <p:sldId id="352" r:id="rId21"/>
    <p:sldId id="351" r:id="rId22"/>
    <p:sldId id="350" r:id="rId23"/>
    <p:sldId id="349" r:id="rId24"/>
    <p:sldId id="348" r:id="rId25"/>
    <p:sldId id="357" r:id="rId26"/>
    <p:sldId id="356" r:id="rId27"/>
    <p:sldId id="345" r:id="rId28"/>
    <p:sldId id="422" r:id="rId29"/>
    <p:sldId id="266" r:id="rId30"/>
    <p:sldId id="267" r:id="rId31"/>
    <p:sldId id="279" r:id="rId32"/>
    <p:sldId id="280" r:id="rId33"/>
    <p:sldId id="278" r:id="rId34"/>
    <p:sldId id="281" r:id="rId35"/>
    <p:sldId id="282" r:id="rId36"/>
    <p:sldId id="435" r:id="rId37"/>
    <p:sldId id="447" r:id="rId38"/>
    <p:sldId id="445" r:id="rId39"/>
    <p:sldId id="444" r:id="rId40"/>
    <p:sldId id="446" r:id="rId41"/>
    <p:sldId id="436" r:id="rId42"/>
    <p:sldId id="337" r:id="rId43"/>
    <p:sldId id="335" r:id="rId45"/>
    <p:sldId id="336" r:id="rId46"/>
    <p:sldId id="456" r:id="rId47"/>
    <p:sldId id="418" r:id="rId48"/>
  </p:sldIdLst>
  <p:sldSz cx="12192000" cy="6858000"/>
  <p:notesSz cx="6858000" cy="9144000"/>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0" userDrawn="1">
          <p15:clr>
            <a:srgbClr val="A4A3A4"/>
          </p15:clr>
        </p15:guide>
        <p15:guide id="2" pos="383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郑宇"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80"/>
        <p:guide pos="38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3" Type="http://schemas.openxmlformats.org/officeDocument/2006/relationships/tags" Target="tags/tag230.xml"/><Relationship Id="rId52" Type="http://schemas.openxmlformats.org/officeDocument/2006/relationships/commentAuthors" Target="commentAuthors.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2.xml"/><Relationship Id="rId49" Type="http://schemas.openxmlformats.org/officeDocument/2006/relationships/presProps" Target="presProps.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notesMaster" Target="notesMasters/notesMaster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idx="2"/>
          </p:nvPr>
        </p:nvSpPr>
        <p:spPr>
          <a:xfrm>
            <a:off x="381000" y="685800"/>
            <a:ext cx="6096000" cy="3429000"/>
          </a:xfrm>
          <a:noFill/>
          <a:ln w="12700">
            <a:miter lim="800000"/>
          </a:ln>
        </p:spPr>
      </p:sp>
      <p:sp>
        <p:nvSpPr>
          <p:cNvPr id="19459" name="备注占位符 2"/>
          <p:cNvSpPr>
            <a:spLocks noGrp="1"/>
          </p:cNvSpPr>
          <p:nvPr>
            <p:ph type="body" idx="3"/>
          </p:nvPr>
        </p:nvSpPr>
        <p:spPr>
          <a:xfrm>
            <a:off x="685800" y="4343400"/>
            <a:ext cx="5486400" cy="4114800"/>
          </a:xfrm>
          <a:noFill/>
          <a:ln>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zh-CN" altLang="en-US" sz="1200" b="0" i="0" u="none" baseline="0">
                <a:solidFill>
                  <a:schemeClr val="tx1"/>
                </a:solidFill>
                <a:effectLst/>
                <a:latin typeface="Calibri" panose="020F0502020204030204" charset="0"/>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zh-CN" altLang="en-US" sz="1200" b="0" i="0" u="none" baseline="0">
                <a:solidFill>
                  <a:schemeClr val="tx1"/>
                </a:solidFill>
                <a:effectLst/>
                <a:latin typeface="Calibri" panose="020F0502020204030204" charset="0"/>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zh-CN" altLang="en-US" sz="1200" b="0" i="0" u="none" baseline="0">
                <a:solidFill>
                  <a:schemeClr val="tx1"/>
                </a:solidFill>
                <a:effectLst/>
                <a:latin typeface="Calibri" panose="020F0502020204030204" charset="0"/>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zh-CN" altLang="en-US" sz="1200" b="0" i="0" u="none" baseline="0">
                <a:solidFill>
                  <a:schemeClr val="tx1"/>
                </a:solidFill>
                <a:effectLst/>
                <a:latin typeface="Calibri" panose="020F0502020204030204" charset="0"/>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zh-CN" altLang="en-US" sz="1200" b="0" i="0" u="none" baseline="0">
                <a:solidFill>
                  <a:schemeClr val="tx1"/>
                </a:solidFill>
                <a:effectLst/>
                <a:latin typeface="Calibri" panose="020F0502020204030204" charset="0"/>
                <a:ea typeface="宋体" panose="02010600030101010101" pitchFamily="2" charset="-122"/>
              </a:defRPr>
            </a:lvl5pPr>
          </a:lstStyle>
          <a:p>
            <a:pPr marL="0" indent="0"/>
          </a:p>
        </p:txBody>
      </p:sp>
      <p:sp>
        <p:nvSpPr>
          <p:cNvPr id="19460" name="灯片编号占位符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r"/>
            <a:fld id="{A5896FA5-7FE4-45D4-AC18-CF0D31CAC5F0}" type="slidenum">
              <a:rPr lang="zh-CN" altLang="en-US" sz="1200"/>
            </a:fld>
            <a:endParaRPr lang="zh-CN"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idx="2"/>
          </p:nvPr>
        </p:nvSpPr>
        <p:spPr bwMode="auto">
          <a:xfrm>
            <a:off x="381000" y="685800"/>
            <a:ext cx="6096000" cy="3429000"/>
          </a:xfrm>
          <a:noFill/>
          <a:ln w="12700">
            <a:solidFill>
              <a:srgbClr val="000000"/>
            </a:solidFill>
            <a:miter lim="800000"/>
          </a:ln>
        </p:spPr>
      </p:sp>
      <p:sp>
        <p:nvSpPr>
          <p:cNvPr id="29699" name="备注占位符 2"/>
          <p:cNvSpPr>
            <a:spLocks noGrp="1"/>
          </p:cNvSpPr>
          <p:nvPr>
            <p:ph type="body" idx="3"/>
          </p:nvPr>
        </p:nvSpPr>
        <p:spPr bwMode="auto">
          <a:xfrm>
            <a:off x="685800" y="4343400"/>
            <a:ext cx="5486400" cy="4114800"/>
          </a:xfrm>
          <a:noFill/>
          <a:ln w="9525">
            <a:noFill/>
            <a:miter lim="800000"/>
          </a:ln>
        </p:spPr>
        <p:txBody>
          <a:bodyPr vert="horz" wrap="square" lIns="91440" tIns="45720" rIns="91440" bIns="45720" anchor="t" anchorCtr="0">
            <a:noAutofit/>
          </a:bodyPr>
          <a:lstStyle>
            <a:lvl1pPr marL="0" indent="0" algn="l" defTabSz="914400" rtl="0" eaLnBrk="0" fontAlgn="base" hangingPunct="0">
              <a:lnSpc>
                <a:spcPct val="100000"/>
              </a:lnSpc>
              <a:spcBef>
                <a:spcPct val="30000"/>
              </a:spcBef>
              <a:spcAft>
                <a:spcPct val="0"/>
              </a:spcAft>
              <a:buClrTx/>
              <a:buSzTx/>
              <a:buFontTx/>
              <a:buNone/>
              <a:defRPr kumimoji="0" lang="zh-CN" altLang="en-US" sz="1200" b="0" i="0" u="none" baseline="0">
                <a:solidFill>
                  <a:schemeClr val="tx1"/>
                </a:solidFill>
                <a:effectLst/>
                <a:latin typeface="Calibri" panose="020F0502020204030204" charset="0"/>
                <a:ea typeface="宋体" panose="02010600030101010101" pitchFamily="2" charset="-122"/>
              </a:defRPr>
            </a:lvl1pPr>
            <a:lvl2pPr marL="457200" indent="0" algn="l" defTabSz="914400" rtl="0" eaLnBrk="0" fontAlgn="base" hangingPunct="0">
              <a:lnSpc>
                <a:spcPct val="100000"/>
              </a:lnSpc>
              <a:spcBef>
                <a:spcPct val="30000"/>
              </a:spcBef>
              <a:spcAft>
                <a:spcPct val="0"/>
              </a:spcAft>
              <a:buClrTx/>
              <a:buSzTx/>
              <a:buFontTx/>
              <a:buNone/>
              <a:defRPr kumimoji="0" lang="zh-CN" altLang="en-US" sz="1200" b="0" i="0" u="none" baseline="0">
                <a:solidFill>
                  <a:schemeClr val="tx1"/>
                </a:solidFill>
                <a:effectLst/>
                <a:latin typeface="Calibri" panose="020F0502020204030204" charset="0"/>
                <a:ea typeface="宋体" panose="02010600030101010101" pitchFamily="2" charset="-122"/>
              </a:defRPr>
            </a:lvl2pPr>
            <a:lvl3pPr marL="914400" indent="0" algn="l" defTabSz="914400" rtl="0" eaLnBrk="0" fontAlgn="base" hangingPunct="0">
              <a:lnSpc>
                <a:spcPct val="100000"/>
              </a:lnSpc>
              <a:spcBef>
                <a:spcPct val="30000"/>
              </a:spcBef>
              <a:spcAft>
                <a:spcPct val="0"/>
              </a:spcAft>
              <a:buClrTx/>
              <a:buSzTx/>
              <a:buFontTx/>
              <a:buNone/>
              <a:defRPr kumimoji="0" lang="zh-CN" altLang="en-US" sz="1200" b="0" i="0" u="none" baseline="0">
                <a:solidFill>
                  <a:schemeClr val="tx1"/>
                </a:solidFill>
                <a:effectLst/>
                <a:latin typeface="Calibri" panose="020F0502020204030204" charset="0"/>
                <a:ea typeface="宋体" panose="02010600030101010101" pitchFamily="2" charset="-122"/>
              </a:defRPr>
            </a:lvl3pPr>
            <a:lvl4pPr marL="1371600" indent="0" algn="l" defTabSz="914400" rtl="0" eaLnBrk="0" fontAlgn="base" hangingPunct="0">
              <a:lnSpc>
                <a:spcPct val="100000"/>
              </a:lnSpc>
              <a:spcBef>
                <a:spcPct val="30000"/>
              </a:spcBef>
              <a:spcAft>
                <a:spcPct val="0"/>
              </a:spcAft>
              <a:buClrTx/>
              <a:buSzTx/>
              <a:buFontTx/>
              <a:buNone/>
              <a:defRPr kumimoji="0" lang="zh-CN" altLang="en-US" sz="1200" b="0" i="0" u="none" baseline="0">
                <a:solidFill>
                  <a:schemeClr val="tx1"/>
                </a:solidFill>
                <a:effectLst/>
                <a:latin typeface="Calibri" panose="020F0502020204030204" charset="0"/>
                <a:ea typeface="宋体" panose="02010600030101010101" pitchFamily="2" charset="-122"/>
              </a:defRPr>
            </a:lvl4pPr>
            <a:lvl5pPr marL="1828800" indent="0" algn="l" defTabSz="914400" rtl="0" eaLnBrk="0" fontAlgn="base" hangingPunct="0">
              <a:lnSpc>
                <a:spcPct val="100000"/>
              </a:lnSpc>
              <a:spcBef>
                <a:spcPct val="30000"/>
              </a:spcBef>
              <a:spcAft>
                <a:spcPct val="0"/>
              </a:spcAft>
              <a:buClrTx/>
              <a:buSzTx/>
              <a:buFontTx/>
              <a:buNone/>
              <a:defRPr kumimoji="0" lang="zh-CN" altLang="en-US" sz="1200" b="0" i="0" u="none" baseline="0">
                <a:solidFill>
                  <a:schemeClr val="tx1"/>
                </a:solidFill>
                <a:effectLst/>
                <a:latin typeface="Calibri" panose="020F0502020204030204" charset="0"/>
                <a:ea typeface="宋体" panose="02010600030101010101" pitchFamily="2" charset="-122"/>
              </a:defRPr>
            </a:lvl5pPr>
          </a:lstStyle>
          <a:p>
            <a:pPr marL="0" indent="0"/>
          </a:p>
        </p:txBody>
      </p:sp>
      <p:sp>
        <p:nvSpPr>
          <p:cNvPr id="29700" name="灯片编号占位符 3"/>
          <p:cNvSpPr>
            <a:spLocks noGrp="1"/>
          </p:cNvSpPr>
          <p:nvPr>
            <p:ph type="sldNum"/>
          </p:nvPr>
        </p:nvSpPr>
        <p:spPr>
          <a:xfrm>
            <a:off x="3884613" y="8685213"/>
            <a:ext cx="2971800" cy="457200"/>
          </a:xfrm>
          <a:prstGeom prst="rect">
            <a:avLst/>
          </a:prstGeom>
          <a:noFill/>
          <a:ln>
            <a:noFill/>
            <a:miter lim="800000"/>
          </a:ln>
        </p:spPr>
        <p:txBody>
          <a:bodyPr anchor="b"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r"/>
            <a:fld id="{D2DFC6A3-0089-47EB-B259-751EB116BB60}" type="slidenum">
              <a:rPr lang="zh-CN" altLang="en-US" sz="1200"/>
            </a:fld>
            <a:endParaRPr lang="zh-CN" altLang="en-US" sz="1200"/>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内页">
    <p:bg>
      <p:bgPr>
        <a:blipFill rotWithShape="0">
          <a:blip r:embed="rId2"/>
          <a:stretch>
            <a:fillRect/>
          </a:stretch>
        </a:blip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8" Type="http://schemas.openxmlformats.org/officeDocument/2006/relationships/theme" Target="../theme/theme2.xml"/><Relationship Id="rId17" Type="http://schemas.openxmlformats.org/officeDocument/2006/relationships/tags" Target="../tags/tag124.xml"/><Relationship Id="rId16" Type="http://schemas.openxmlformats.org/officeDocument/2006/relationships/tags" Target="../tags/tag123.xml"/><Relationship Id="rId15" Type="http://schemas.openxmlformats.org/officeDocument/2006/relationships/tags" Target="../tags/tag122.xml"/><Relationship Id="rId14" Type="http://schemas.openxmlformats.org/officeDocument/2006/relationships/tags" Target="../tags/tag121.xml"/><Relationship Id="rId13" Type="http://schemas.openxmlformats.org/officeDocument/2006/relationships/tags" Target="../tags/tag120.xml"/><Relationship Id="rId12" Type="http://schemas.openxmlformats.org/officeDocument/2006/relationships/tags" Target="../tags/tag119.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27.xml"/><Relationship Id="rId4" Type="http://schemas.openxmlformats.org/officeDocument/2006/relationships/image" Target="../media/image3.png"/><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55.xml"/><Relationship Id="rId4" Type="http://schemas.openxmlformats.org/officeDocument/2006/relationships/image" Target="../media/image3.png"/><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58.xml"/><Relationship Id="rId4" Type="http://schemas.openxmlformats.org/officeDocument/2006/relationships/image" Target="../media/image3.png"/><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image" Target="../media/image2.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61.xml"/><Relationship Id="rId3" Type="http://schemas.openxmlformats.org/officeDocument/2006/relationships/image" Target="../media/image3.png"/><Relationship Id="rId2" Type="http://schemas.openxmlformats.org/officeDocument/2006/relationships/tags" Target="../tags/tag160.xml"/><Relationship Id="rId1" Type="http://schemas.openxmlformats.org/officeDocument/2006/relationships/tags" Target="../tags/tag159.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64.xml"/><Relationship Id="rId4" Type="http://schemas.openxmlformats.org/officeDocument/2006/relationships/image" Target="../media/image3.png"/><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67.xml"/><Relationship Id="rId4" Type="http://schemas.openxmlformats.org/officeDocument/2006/relationships/image" Target="../media/image3.png"/><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70.xml"/><Relationship Id="rId4" Type="http://schemas.openxmlformats.org/officeDocument/2006/relationships/image" Target="../media/image3.png"/><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73.xml"/><Relationship Id="rId4" Type="http://schemas.openxmlformats.org/officeDocument/2006/relationships/image" Target="../media/image3.png"/><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76.xml"/><Relationship Id="rId4" Type="http://schemas.openxmlformats.org/officeDocument/2006/relationships/image" Target="../media/image3.png"/><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79.xml"/><Relationship Id="rId4" Type="http://schemas.openxmlformats.org/officeDocument/2006/relationships/image" Target="../media/image3.png"/><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1" Type="http://schemas.openxmlformats.org/officeDocument/2006/relationships/slideLayout" Target="../slideLayouts/slideLayout19.xml"/><Relationship Id="rId10" Type="http://schemas.openxmlformats.org/officeDocument/2006/relationships/tags" Target="../tags/tag135.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2.xml"/><Relationship Id="rId4" Type="http://schemas.openxmlformats.org/officeDocument/2006/relationships/image" Target="../media/image3.png"/><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5.xml"/><Relationship Id="rId4" Type="http://schemas.openxmlformats.org/officeDocument/2006/relationships/image" Target="../media/image3.png"/><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8.xml"/><Relationship Id="rId4" Type="http://schemas.openxmlformats.org/officeDocument/2006/relationships/image" Target="../media/image3.png"/><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image" Target="../media/image2.jpe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91.xml"/><Relationship Id="rId4" Type="http://schemas.openxmlformats.org/officeDocument/2006/relationships/image" Target="../media/image3.png"/><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image" Target="../media/image2.jpe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94.xml"/><Relationship Id="rId4" Type="http://schemas.openxmlformats.org/officeDocument/2006/relationships/image" Target="../media/image3.png"/><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image" Target="../media/image2.jpe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97.xml"/><Relationship Id="rId5" Type="http://schemas.openxmlformats.org/officeDocument/2006/relationships/image" Target="../media/image3.png"/><Relationship Id="rId4" Type="http://schemas.openxmlformats.org/officeDocument/2006/relationships/tags" Target="../tags/tag196.xml"/><Relationship Id="rId3" Type="http://schemas.openxmlformats.org/officeDocument/2006/relationships/image" Target="../media/image7.jpeg"/><Relationship Id="rId2" Type="http://schemas.openxmlformats.org/officeDocument/2006/relationships/tags" Target="../tags/tag195.xml"/><Relationship Id="rId1" Type="http://schemas.openxmlformats.org/officeDocument/2006/relationships/image" Target="../media/image2.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99.xml"/><Relationship Id="rId3" Type="http://schemas.openxmlformats.org/officeDocument/2006/relationships/image" Target="../media/image3.png"/><Relationship Id="rId2" Type="http://schemas.openxmlformats.org/officeDocument/2006/relationships/tags" Target="../tags/tag198.xml"/><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01.xml"/><Relationship Id="rId3" Type="http://schemas.openxmlformats.org/officeDocument/2006/relationships/image" Target="../media/image3.png"/><Relationship Id="rId2" Type="http://schemas.openxmlformats.org/officeDocument/2006/relationships/tags" Target="../tags/tag200.xml"/><Relationship Id="rId1" Type="http://schemas.openxmlformats.org/officeDocument/2006/relationships/image" Target="../media/image2.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03.xml"/><Relationship Id="rId3" Type="http://schemas.openxmlformats.org/officeDocument/2006/relationships/image" Target="../media/image3.png"/><Relationship Id="rId2" Type="http://schemas.openxmlformats.org/officeDocument/2006/relationships/tags" Target="../tags/tag202.xml"/><Relationship Id="rId1" Type="http://schemas.openxmlformats.org/officeDocument/2006/relationships/image" Target="../media/image2.jpe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05.xml"/><Relationship Id="rId5" Type="http://schemas.openxmlformats.org/officeDocument/2006/relationships/image" Target="../media/image3.png"/><Relationship Id="rId4" Type="http://schemas.openxmlformats.org/officeDocument/2006/relationships/tags" Target="../tags/tag204.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7.xml"/><Relationship Id="rId3" Type="http://schemas.openxmlformats.org/officeDocument/2006/relationships/image" Target="../media/image3.png"/><Relationship Id="rId2" Type="http://schemas.openxmlformats.org/officeDocument/2006/relationships/tags" Target="../tags/tag136.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07.xml"/><Relationship Id="rId5" Type="http://schemas.openxmlformats.org/officeDocument/2006/relationships/image" Target="../media/image3.png"/><Relationship Id="rId4" Type="http://schemas.openxmlformats.org/officeDocument/2006/relationships/tags" Target="../tags/tag206.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2.jpe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09.xml"/><Relationship Id="rId4" Type="http://schemas.openxmlformats.org/officeDocument/2006/relationships/image" Target="../media/image3.png"/><Relationship Id="rId3" Type="http://schemas.openxmlformats.org/officeDocument/2006/relationships/tags" Target="../tags/tag208.xml"/><Relationship Id="rId2" Type="http://schemas.openxmlformats.org/officeDocument/2006/relationships/image" Target="../media/image12.jpeg"/><Relationship Id="rId1" Type="http://schemas.openxmlformats.org/officeDocument/2006/relationships/image" Target="../media/image2.jpe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11.xml"/><Relationship Id="rId7" Type="http://schemas.openxmlformats.org/officeDocument/2006/relationships/image" Target="../media/image3.png"/><Relationship Id="rId6" Type="http://schemas.openxmlformats.org/officeDocument/2006/relationships/tags" Target="../tags/tag210.xml"/><Relationship Id="rId5" Type="http://schemas.openxmlformats.org/officeDocument/2006/relationships/image" Target="../media/image16.pn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2.jpe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13.xml"/><Relationship Id="rId6" Type="http://schemas.openxmlformats.org/officeDocument/2006/relationships/image" Target="../media/image3.png"/><Relationship Id="rId5" Type="http://schemas.openxmlformats.org/officeDocument/2006/relationships/tags" Target="../tags/tag212.xml"/><Relationship Id="rId4" Type="http://schemas.openxmlformats.org/officeDocument/2006/relationships/image" Target="../media/image10.png"/><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image" Target="../media/image2.jpe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15.xml"/><Relationship Id="rId4" Type="http://schemas.openxmlformats.org/officeDocument/2006/relationships/image" Target="../media/image3.png"/><Relationship Id="rId3" Type="http://schemas.openxmlformats.org/officeDocument/2006/relationships/tags" Target="../tags/tag214.xml"/><Relationship Id="rId2" Type="http://schemas.openxmlformats.org/officeDocument/2006/relationships/image" Target="../media/image18.jpeg"/><Relationship Id="rId1" Type="http://schemas.openxmlformats.org/officeDocument/2006/relationships/image" Target="../media/image2.jpe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tags" Target="../tags/tag216.xml"/><Relationship Id="rId2" Type="http://schemas.openxmlformats.org/officeDocument/2006/relationships/image" Target="../media/image19.png"/><Relationship Id="rId1" Type="http://schemas.openxmlformats.org/officeDocument/2006/relationships/image" Target="../media/image2.jpe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tags" Target="../tags/tag217.xml"/><Relationship Id="rId2" Type="http://schemas.openxmlformats.org/officeDocument/2006/relationships/image" Target="../media/image20.png"/><Relationship Id="rId1" Type="http://schemas.openxmlformats.org/officeDocument/2006/relationships/image" Target="../media/image2.jpe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tags" Target="../tags/tag218.xml"/><Relationship Id="rId2" Type="http://schemas.openxmlformats.org/officeDocument/2006/relationships/image" Target="../media/image21.png"/><Relationship Id="rId1" Type="http://schemas.openxmlformats.org/officeDocument/2006/relationships/image" Target="../media/image2.jpe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tags" Target="../tags/tag219.xml"/><Relationship Id="rId1" Type="http://schemas.openxmlformats.org/officeDocument/2006/relationships/image" Target="../media/image22.png"/></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21.xml"/><Relationship Id="rId4" Type="http://schemas.openxmlformats.org/officeDocument/2006/relationships/image" Target="../media/image3.png"/><Relationship Id="rId3" Type="http://schemas.openxmlformats.org/officeDocument/2006/relationships/tags" Target="../tags/tag220.xml"/><Relationship Id="rId2" Type="http://schemas.openxmlformats.org/officeDocument/2006/relationships/image" Target="../media/image23.pn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3.png"/><Relationship Id="rId2" Type="http://schemas.openxmlformats.org/officeDocument/2006/relationships/tags" Target="../tags/tag138.xml"/><Relationship Id="rId1" Type="http://schemas.openxmlformats.org/officeDocument/2006/relationships/image" Target="../media/image2.jpeg"/></Relationships>
</file>

<file path=ppt/slides/_rels/slide40.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2.xml"/><Relationship Id="rId7" Type="http://schemas.openxmlformats.org/officeDocument/2006/relationships/tags" Target="../tags/tag224.xml"/><Relationship Id="rId6" Type="http://schemas.openxmlformats.org/officeDocument/2006/relationships/image" Target="../media/image25.png"/><Relationship Id="rId5" Type="http://schemas.openxmlformats.org/officeDocument/2006/relationships/tags" Target="../tags/tag223.xml"/><Relationship Id="rId4" Type="http://schemas.openxmlformats.org/officeDocument/2006/relationships/image" Target="../media/image3.png"/><Relationship Id="rId3" Type="http://schemas.openxmlformats.org/officeDocument/2006/relationships/tags" Target="../tags/tag222.xml"/><Relationship Id="rId2" Type="http://schemas.openxmlformats.org/officeDocument/2006/relationships/image" Target="../media/image24.png"/><Relationship Id="rId1" Type="http://schemas.openxmlformats.org/officeDocument/2006/relationships/image" Target="../media/image2.jpe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2.xml"/><Relationship Id="rId4" Type="http://schemas.openxmlformats.org/officeDocument/2006/relationships/image" Target="../media/image3.png"/><Relationship Id="rId3" Type="http://schemas.openxmlformats.org/officeDocument/2006/relationships/tags" Target="../tags/tag225.xml"/><Relationship Id="rId2" Type="http://schemas.openxmlformats.org/officeDocument/2006/relationships/image" Target="../media/image24.png"/><Relationship Id="rId1" Type="http://schemas.openxmlformats.org/officeDocument/2006/relationships/image" Target="../media/image2.jpe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png"/><Relationship Id="rId2" Type="http://schemas.openxmlformats.org/officeDocument/2006/relationships/tags" Target="../tags/tag226.xml"/><Relationship Id="rId1" Type="http://schemas.openxmlformats.org/officeDocument/2006/relationships/image" Target="../media/image2.jpe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image" Target="../media/image2.jpe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tags" Target="../tags/tag229.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1.xml"/><Relationship Id="rId3" Type="http://schemas.openxmlformats.org/officeDocument/2006/relationships/image" Target="../media/image3.png"/><Relationship Id="rId2" Type="http://schemas.openxmlformats.org/officeDocument/2006/relationships/tags" Target="../tags/tag140.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3.xml"/><Relationship Id="rId3" Type="http://schemas.openxmlformats.org/officeDocument/2006/relationships/image" Target="../media/image3.png"/><Relationship Id="rId2" Type="http://schemas.openxmlformats.org/officeDocument/2006/relationships/tags" Target="../tags/tag142.xml"/><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5.xml"/><Relationship Id="rId4" Type="http://schemas.openxmlformats.org/officeDocument/2006/relationships/image" Target="../media/image3.png"/><Relationship Id="rId3" Type="http://schemas.openxmlformats.org/officeDocument/2006/relationships/tags" Target="../tags/tag144.xml"/><Relationship Id="rId2" Type="http://schemas.openxmlformats.org/officeDocument/2006/relationships/image" Target="../media/image5.jpe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7.xml"/><Relationship Id="rId3" Type="http://schemas.openxmlformats.org/officeDocument/2006/relationships/image" Target="../media/image3.png"/><Relationship Id="rId2" Type="http://schemas.openxmlformats.org/officeDocument/2006/relationships/tags" Target="../tags/tag146.xml"/><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9.xml"/><Relationship Id="rId3" Type="http://schemas.openxmlformats.org/officeDocument/2006/relationships/image" Target="../media/image3.png"/><Relationship Id="rId2" Type="http://schemas.openxmlformats.org/officeDocument/2006/relationships/tags" Target="../tags/tag148.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p:txBody>
          <a:bodyPr/>
          <a:p>
            <a:r>
              <a:rPr lang="zh-CN" altLang="zh-CN"/>
              <a:t>小学语文五年级教材读写结合点的精准选择与实施策略</a:t>
            </a:r>
            <a:endParaRPr lang="zh-CN" altLang="zh-CN"/>
          </a:p>
        </p:txBody>
      </p:sp>
      <p:sp>
        <p:nvSpPr>
          <p:cNvPr id="3" name="副标题 2"/>
          <p:cNvSpPr>
            <a:spLocks noGrp="1"/>
          </p:cNvSpPr>
          <p:nvPr>
            <p:ph type="subTitle" idx="1"/>
            <p:custDataLst>
              <p:tags r:id="rId3"/>
            </p:custDataLst>
          </p:nvPr>
        </p:nvSpPr>
        <p:spPr/>
        <p:txBody>
          <a:bodyPr>
            <a:normAutofit lnSpcReduction="10000"/>
          </a:bodyPr>
          <a:p>
            <a:pPr algn="r"/>
            <a:endParaRPr lang="zh-CN" altLang="en-US"/>
          </a:p>
          <a:p>
            <a:pPr algn="r"/>
            <a:endParaRPr lang="zh-CN" altLang="en-US"/>
          </a:p>
          <a:p>
            <a:pPr algn="r"/>
            <a:r>
              <a:rPr lang="zh-CN" altLang="en-US"/>
              <a:t>泸县毗卢镇中峰学校</a:t>
            </a:r>
            <a:r>
              <a:rPr lang="en-US" altLang="zh-CN"/>
              <a:t>——</a:t>
            </a:r>
            <a:r>
              <a:rPr lang="zh-CN" altLang="en-US"/>
              <a:t>毛钰</a:t>
            </a:r>
            <a:r>
              <a:rPr lang="en-US" altLang="zh-CN"/>
              <a:t> </a:t>
            </a:r>
            <a:endParaRPr lang="en-US" altLang="zh-CN"/>
          </a:p>
        </p:txBody>
      </p:sp>
      <p:pic>
        <p:nvPicPr>
          <p:cNvPr id="4" name="图片 3" descr="工作室图标"/>
          <p:cNvPicPr>
            <a:picLocks noChangeAspect="1"/>
          </p:cNvPicPr>
          <p:nvPr/>
        </p:nvPicPr>
        <p:blipFill>
          <a:blip r:embed="rId4"/>
          <a:stretch>
            <a:fillRect/>
          </a:stretch>
        </p:blipFill>
        <p:spPr>
          <a:xfrm>
            <a:off x="176530" y="159385"/>
            <a:ext cx="1481455" cy="1309370"/>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r>
              <a:rPr lang="zh-CN" altLang="en-US"/>
              <a:t>三、人教部编版五年级读写训练结合点</a:t>
            </a:r>
            <a:endParaRPr lang="zh-CN" altLang="en-US"/>
          </a:p>
        </p:txBody>
      </p:sp>
      <p:graphicFrame>
        <p:nvGraphicFramePr>
          <p:cNvPr id="5" name="内容占位符 4"/>
          <p:cNvGraphicFramePr/>
          <p:nvPr>
            <p:ph idx="1"/>
            <p:custDataLst>
              <p:tags r:id="rId2"/>
            </p:custDataLst>
          </p:nvPr>
        </p:nvGraphicFramePr>
        <p:xfrm>
          <a:off x="608330" y="1490345"/>
          <a:ext cx="10969625" cy="7908925"/>
        </p:xfrm>
        <a:graphic>
          <a:graphicData uri="http://schemas.openxmlformats.org/drawingml/2006/table">
            <a:tbl>
              <a:tblPr firstRow="1" bandRow="1">
                <a:tableStyleId>{5C22544A-7EE6-4342-B048-85BDC9FD1C3A}</a:tableStyleId>
              </a:tblPr>
              <a:tblGrid>
                <a:gridCol w="1437005"/>
                <a:gridCol w="2235835"/>
                <a:gridCol w="2908935"/>
                <a:gridCol w="2193925"/>
                <a:gridCol w="2193925"/>
              </a:tblGrid>
              <a:tr h="69850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单元主题</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语文要素</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课题及训练点</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训练形式</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读写结合点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7210425">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   一、万物有灵</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1、初步了解课文借助具体事物抒发感情的方法。</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2、写 一种事物，表达自己的感情。</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l">
                        <a:buNone/>
                      </a:pPr>
                      <a:r>
                        <a:rPr lang="en-US" sz="2400" b="0">
                          <a:latin typeface="宋体" panose="02010600030101010101" pitchFamily="2" charset="-122"/>
                          <a:ea typeface="宋体" panose="02010600030101010101" pitchFamily="2" charset="-122"/>
                          <a:cs typeface="宋体" panose="02010600030101010101" pitchFamily="2" charset="-122"/>
                        </a:rPr>
                        <a:t>1、《白鹭》：拟人、对比、比喻、反问、排比</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2400" b="0">
                          <a:latin typeface="宋体" panose="02010600030101010101" pitchFamily="2" charset="-122"/>
                          <a:ea typeface="宋体" panose="02010600030101010101" pitchFamily="2" charset="-122"/>
                          <a:cs typeface="宋体" panose="02010600030101010101" pitchFamily="2" charset="-122"/>
                        </a:rPr>
                        <a:t>2、《落花生》：语言描写、对比；课后小练笔</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2400" b="0">
                          <a:latin typeface="宋体" panose="02010600030101010101" pitchFamily="2" charset="-122"/>
                          <a:ea typeface="宋体" panose="02010600030101010101" pitchFamily="2" charset="-122"/>
                          <a:cs typeface="宋体" panose="02010600030101010101" pitchFamily="2" charset="-122"/>
                        </a:rPr>
                        <a:t>3、《桂花雨》：心理、语言描写、对比修辞</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2400" b="0">
                          <a:latin typeface="宋体" panose="02010600030101010101" pitchFamily="2" charset="-122"/>
                          <a:ea typeface="宋体" panose="02010600030101010101" pitchFamily="2" charset="-122"/>
                          <a:cs typeface="宋体" panose="02010600030101010101" pitchFamily="2" charset="-122"/>
                        </a:rPr>
                        <a:t>4、《珍珠鸟》：动作描写、外形描写、比喻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仿写</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l">
                        <a:buNone/>
                      </a:pPr>
                      <a:r>
                        <a:rPr lang="en-US" sz="2000" b="0">
                          <a:latin typeface="宋体" panose="02010600030101010101" pitchFamily="2" charset="-122"/>
                          <a:ea typeface="宋体" panose="02010600030101010101" pitchFamily="2" charset="-122"/>
                          <a:cs typeface="宋体" panose="02010600030101010101" pitchFamily="2" charset="-122"/>
                        </a:rPr>
                        <a:t>1、选择熟悉的人或者物、 对比，突出其中一个特点。</a:t>
                      </a:r>
                      <a:endParaRPr lang="en-US" sz="20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2000" b="0">
                          <a:latin typeface="宋体" panose="02010600030101010101" pitchFamily="2" charset="-122"/>
                          <a:ea typeface="宋体" panose="02010600030101010101" pitchFamily="2" charset="-122"/>
                          <a:cs typeface="宋体" panose="02010600030101010101" pitchFamily="2" charset="-122"/>
                        </a:rPr>
                        <a:t>2、从身边的事物中选择一种写一写，自己从中领悟 到了什么。</a:t>
                      </a:r>
                      <a:endParaRPr lang="en-US" sz="20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2000" b="0">
                          <a:latin typeface="宋体" panose="02010600030101010101" pitchFamily="2" charset="-122"/>
                          <a:ea typeface="宋体" panose="02010600030101010101" pitchFamily="2" charset="-122"/>
                          <a:cs typeface="宋体" panose="02010600030101010101" pitchFamily="2" charset="-122"/>
                        </a:rPr>
                        <a:t>3、写身边的一个事物，结 合背后的故事，   表达自己的 感情。</a:t>
                      </a:r>
                      <a:endParaRPr lang="en-US" sz="20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2000" b="0">
                          <a:latin typeface="宋体" panose="02010600030101010101" pitchFamily="2" charset="-122"/>
                          <a:ea typeface="宋体" panose="02010600030101010101" pitchFamily="2" charset="-122"/>
                          <a:cs typeface="宋体" panose="02010600030101010101" pitchFamily="2" charset="-122"/>
                        </a:rPr>
                        <a:t>4、排比句式，动作描写</a:t>
                      </a:r>
                      <a:endParaRPr lang="en-US" sz="20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2000" b="0">
                          <a:latin typeface="宋体" panose="02010600030101010101" pitchFamily="2" charset="-122"/>
                          <a:ea typeface="宋体" panose="02010600030101010101" pitchFamily="2" charset="-122"/>
                          <a:cs typeface="宋体" panose="02010600030101010101" pitchFamily="2" charset="-122"/>
                        </a:rPr>
                        <a:t>5、寄情于物、借物喻人。</a:t>
                      </a:r>
                      <a:endParaRPr 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bl>
          </a:graphicData>
        </a:graphic>
      </p:graphicFrame>
      <p:pic>
        <p:nvPicPr>
          <p:cNvPr id="4" name="图片 3" descr="工作室图标"/>
          <p:cNvPicPr>
            <a:picLocks noChangeAspect="1"/>
          </p:cNvPicPr>
          <p:nvPr>
            <p:custDataLst>
              <p:tags r:id="rId3"/>
            </p:custDataLst>
          </p:nvPr>
        </p:nvPicPr>
        <p:blipFill>
          <a:blip r:embed="rId4"/>
          <a:stretch>
            <a:fillRect/>
          </a:stretch>
        </p:blipFill>
        <p:spPr>
          <a:xfrm>
            <a:off x="9547860" y="403225"/>
            <a:ext cx="1742440" cy="124777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ctr"/>
            <a:r>
              <a:rPr lang="zh-CN" altLang="en-US"/>
              <a:t>五上二单元</a:t>
            </a:r>
            <a:endParaRPr lang="zh-CN" altLang="en-US"/>
          </a:p>
        </p:txBody>
      </p:sp>
      <p:graphicFrame>
        <p:nvGraphicFramePr>
          <p:cNvPr id="4" name="内容占位符 3"/>
          <p:cNvGraphicFramePr/>
          <p:nvPr>
            <p:ph idx="1"/>
            <p:custDataLst>
              <p:tags r:id="rId2"/>
            </p:custDataLst>
          </p:nvPr>
        </p:nvGraphicFramePr>
        <p:xfrm>
          <a:off x="608330" y="1490345"/>
          <a:ext cx="10969625" cy="4742815"/>
        </p:xfrm>
        <a:graphic>
          <a:graphicData uri="http://schemas.openxmlformats.org/drawingml/2006/table">
            <a:tbl>
              <a:tblPr firstRow="1" bandRow="1">
                <a:tableStyleId>{5C22544A-7EE6-4342-B048-85BDC9FD1C3A}</a:tableStyleId>
              </a:tblPr>
              <a:tblGrid>
                <a:gridCol w="1815465"/>
                <a:gridCol w="1464945"/>
                <a:gridCol w="3301365"/>
                <a:gridCol w="1367155"/>
                <a:gridCol w="3020695"/>
              </a:tblGrid>
              <a:tr h="694055">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单元主题</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语文要素</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课题及训练点</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训练形式</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读写结合点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404876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二</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阅读要有一定的速度点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1、学习提高阅读速度的方法；</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2、结合具体事例写出人物的特点。</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l">
                        <a:buNone/>
                      </a:pPr>
                      <a:r>
                        <a:rPr lang="en-US" sz="2000" b="0">
                          <a:latin typeface="宋体" panose="02010600030101010101" pitchFamily="2" charset="-122"/>
                          <a:ea typeface="宋体" panose="02010600030101010101" pitchFamily="2" charset="-122"/>
                          <a:cs typeface="宋体" panose="02010600030101010101" pitchFamily="2" charset="-122"/>
                        </a:rPr>
                        <a:t>5、《搭石》：多角度描写、借物喻人、抓关键词中心句提高阅读速度。</a:t>
                      </a:r>
                      <a:endParaRPr lang="en-US" sz="20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2000" b="0">
                          <a:latin typeface="宋体" panose="02010600030101010101" pitchFamily="2" charset="-122"/>
                          <a:ea typeface="宋体" panose="02010600030101010101" pitchFamily="2" charset="-122"/>
                          <a:cs typeface="宋体" panose="02010600030101010101" pitchFamily="2" charset="-122"/>
                        </a:rPr>
                        <a:t>6.、《将相和》：神态、语言描写；抓关键段落提高阅读速度通过具体事例表现人物 特点。</a:t>
                      </a:r>
                      <a:endParaRPr lang="en-US" sz="20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2000" b="0">
                          <a:latin typeface="宋体" panose="02010600030101010101" pitchFamily="2" charset="-122"/>
                          <a:ea typeface="宋体" panose="02010600030101010101" pitchFamily="2" charset="-122"/>
                          <a:cs typeface="宋体" panose="02010600030101010101" pitchFamily="2" charset="-122"/>
                        </a:rPr>
                        <a:t>7、《什么比 猎 豹 的 速 度 更 快》：列数字、作比较说明方法；抓关键词句提高阅读速度；用具体事例说明事物特点</a:t>
                      </a:r>
                      <a:endParaRPr lang="en-US" sz="2000" b="0">
                        <a:latin typeface="宋体" panose="02010600030101010101" pitchFamily="2" charset="-122"/>
                        <a:ea typeface="宋体" panose="02010600030101010101" pitchFamily="2" charset="-122"/>
                        <a:cs typeface="宋体" panose="02010600030101010101" pitchFamily="2" charset="-122"/>
                      </a:endParaRPr>
                    </a:p>
                    <a:p>
                      <a:pPr indent="0" algn="l">
                        <a:buNone/>
                      </a:pPr>
                      <a:r>
                        <a:rPr lang="en-US" sz="2000" b="0">
                          <a:latin typeface="宋体" panose="02010600030101010101" pitchFamily="2" charset="-122"/>
                          <a:ea typeface="宋体" panose="02010600030101010101" pitchFamily="2" charset="-122"/>
                          <a:cs typeface="宋体" panose="02010600030101010101" pitchFamily="2" charset="-122"/>
                        </a:rPr>
                        <a:t>8、《冀中的 地道战》：总分的构段方式；并列的叙述顺序；举例子的说明方法。抓关键词句，采用扫描读法阅读提高阅读速度</a:t>
                      </a:r>
                      <a:r>
                        <a:rPr lang="en-US" sz="2400" b="0">
                          <a:latin typeface="宋体" panose="02010600030101010101" pitchFamily="2" charset="-122"/>
                          <a:ea typeface="宋体" panose="02010600030101010101" pitchFamily="2" charset="-122"/>
                          <a:cs typeface="宋体" panose="02010600030101010101" pitchFamily="2" charset="-122"/>
                        </a:rPr>
                        <a:t>。</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仿写、缩写、扩写仿写、缩写、扩写仿写、缩写、扩写</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l">
                        <a:buNone/>
                      </a:pPr>
                      <a:r>
                        <a:rPr sz="2400" b="0">
                          <a:latin typeface="宋体" panose="02010600030101010101" pitchFamily="2" charset="-122"/>
                          <a:ea typeface="宋体" panose="02010600030101010101" pitchFamily="2" charset="-122"/>
                          <a:cs typeface="宋体" panose="02010600030101010101" pitchFamily="2" charset="-122"/>
                        </a:rPr>
                        <a:t>1、选择熟悉的一个人，先 说车这个人的特点，    用一件事，说明这个特点。</a:t>
                      </a:r>
                      <a:endParaRPr sz="2400" b="0">
                        <a:latin typeface="宋体" panose="02010600030101010101" pitchFamily="2" charset="-122"/>
                        <a:ea typeface="宋体" panose="02010600030101010101" pitchFamily="2" charset="-122"/>
                        <a:cs typeface="宋体" panose="02010600030101010101" pitchFamily="2" charset="-122"/>
                      </a:endParaRPr>
                    </a:p>
                    <a:p>
                      <a:pPr indent="0" algn="l">
                        <a:buNone/>
                      </a:pPr>
                      <a:r>
                        <a:rPr sz="2400" b="0">
                          <a:latin typeface="宋体" panose="02010600030101010101" pitchFamily="2" charset="-122"/>
                          <a:ea typeface="宋体" panose="02010600030101010101" pitchFamily="2" charset="-122"/>
                          <a:cs typeface="宋体" panose="02010600030101010101" pitchFamily="2" charset="-122"/>
                        </a:rPr>
                        <a:t>2、请用典型事例的方法 写一写你的老师用一件事说明一个东西的特点。</a:t>
                      </a:r>
                      <a:endParaRPr sz="2400" b="0">
                        <a:latin typeface="宋体" panose="02010600030101010101" pitchFamily="2" charset="-122"/>
                        <a:ea typeface="宋体" panose="02010600030101010101" pitchFamily="2" charset="-122"/>
                        <a:cs typeface="宋体" panose="02010600030101010101" pitchFamily="2" charset="-122"/>
                      </a:endParaRPr>
                    </a:p>
                    <a:p>
                      <a:pPr indent="0" algn="l">
                        <a:buNone/>
                      </a:pPr>
                      <a:r>
                        <a:rPr sz="2400" b="0">
                          <a:latin typeface="宋体" panose="02010600030101010101" pitchFamily="2" charset="-122"/>
                          <a:ea typeface="宋体" panose="02010600030101010101" pitchFamily="2" charset="-122"/>
                          <a:cs typeface="宋体" panose="02010600030101010101" pitchFamily="2" charset="-122"/>
                        </a:rPr>
                        <a:t>3、运用先总后分的写作方法， 通过并列叙述说明事物的特点，向大家介绍一种事物的特点、用途或作用。</a:t>
                      </a:r>
                      <a:endParaRPr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bl>
          </a:graphicData>
        </a:graphic>
      </p:graphicFrame>
      <p:pic>
        <p:nvPicPr>
          <p:cNvPr id="3" name="图片 2" descr="工作室图标"/>
          <p:cNvPicPr>
            <a:picLocks noChangeAspect="1"/>
          </p:cNvPicPr>
          <p:nvPr>
            <p:custDataLst>
              <p:tags r:id="rId3"/>
            </p:custDataLst>
          </p:nvPr>
        </p:nvPicPr>
        <p:blipFill>
          <a:blip r:embed="rId4"/>
          <a:stretch>
            <a:fillRect/>
          </a:stretch>
        </p:blipFill>
        <p:spPr>
          <a:xfrm>
            <a:off x="608330" y="899160"/>
            <a:ext cx="1727200" cy="1273810"/>
          </a:xfrm>
          <a:prstGeom prst="rect">
            <a:avLst/>
          </a:prstGeom>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ctr"/>
            <a:r>
              <a:rPr lang="zh-CN" altLang="en-US">
                <a:sym typeface="+mn-ea"/>
              </a:rPr>
              <a:t>五上三单元</a:t>
            </a:r>
            <a:endParaRPr lang="zh-CN" altLang="en-US"/>
          </a:p>
        </p:txBody>
      </p:sp>
      <p:graphicFrame>
        <p:nvGraphicFramePr>
          <p:cNvPr id="4" name="内容占位符 3"/>
          <p:cNvGraphicFramePr/>
          <p:nvPr>
            <p:ph idx="1"/>
            <p:custDataLst>
              <p:tags r:id="rId2"/>
            </p:custDataLst>
          </p:nvPr>
        </p:nvGraphicFramePr>
        <p:xfrm>
          <a:off x="608330" y="1490345"/>
          <a:ext cx="10969625" cy="5466080"/>
        </p:xfrm>
        <a:graphic>
          <a:graphicData uri="http://schemas.openxmlformats.org/drawingml/2006/table">
            <a:tbl>
              <a:tblPr firstRow="1" bandRow="1">
                <a:tableStyleId>{5C22544A-7EE6-4342-B048-85BDC9FD1C3A}</a:tableStyleId>
              </a:tblPr>
              <a:tblGrid>
                <a:gridCol w="1801495"/>
                <a:gridCol w="1955800"/>
                <a:gridCol w="2824480"/>
                <a:gridCol w="1871980"/>
                <a:gridCol w="2515870"/>
              </a:tblGrid>
              <a:tr h="79375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单元主题</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语文要素</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课题及训练点</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训练形式</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读写结合点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467233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三</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民间故事</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1、了解课文内容，创造性地复述故事。</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提取主要信息，缩写故事。</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9、《猎人海力布》：心理描写、神态描写；抓关键情节复述故事。</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10 《牛郎织女》：神态、动作、心理、语言描写，反问修辞；抓关键词句梳理过程复述故事时大胆想象。</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11 《牛郎织 女》二：创造性的复述课文。仿写排比句；抓住织女的经历这条主线，创造性的复述课文。</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续写、缩写</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sz="2400" b="0">
                          <a:latin typeface="宋体" panose="02010600030101010101" pitchFamily="2" charset="-122"/>
                          <a:ea typeface="宋体" panose="02010600030101010101" pitchFamily="2" charset="-122"/>
                          <a:cs typeface="宋体" panose="02010600030101010101" pitchFamily="2" charset="-122"/>
                        </a:rPr>
                        <a:t>创造性复述故事。</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（形式上：可以加上动作、表情等；内容上：大胆想象，为故事增加合理情节；</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人称上：把自己想象成故事中的人物；等）</a:t>
                      </a:r>
                      <a:r>
                        <a:rPr lang="en-US" sz="2400" b="0">
                          <a:latin typeface="宋体" panose="02010600030101010101" pitchFamily="2" charset="-122"/>
                          <a:ea typeface="宋体" panose="02010600030101010101" pitchFamily="2" charset="-122"/>
                          <a:cs typeface="宋体" panose="02010600030101010101" pitchFamily="2" charset="-122"/>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bl>
          </a:graphicData>
        </a:graphic>
      </p:graphicFrame>
      <p:pic>
        <p:nvPicPr>
          <p:cNvPr id="3" name="图片 2" descr="工作室图标"/>
          <p:cNvPicPr>
            <a:picLocks noChangeAspect="1"/>
          </p:cNvPicPr>
          <p:nvPr>
            <p:custDataLst>
              <p:tags r:id="rId3"/>
            </p:custDataLst>
          </p:nvPr>
        </p:nvPicPr>
        <p:blipFill>
          <a:blip r:embed="rId4"/>
          <a:stretch>
            <a:fillRect/>
          </a:stretch>
        </p:blipFill>
        <p:spPr>
          <a:xfrm>
            <a:off x="901700" y="608330"/>
            <a:ext cx="1712595" cy="1560195"/>
          </a:xfrm>
          <a:prstGeom prst="rect">
            <a:avLst/>
          </a:prstGeom>
        </p:spPr>
      </p:pic>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ctr"/>
            <a:r>
              <a:rPr lang="zh-CN" altLang="en-US">
                <a:sym typeface="+mn-ea"/>
              </a:rPr>
              <a:t>五下四单元</a:t>
            </a:r>
            <a:endParaRPr lang="zh-CN" altLang="en-US"/>
          </a:p>
        </p:txBody>
      </p:sp>
      <p:graphicFrame>
        <p:nvGraphicFramePr>
          <p:cNvPr id="4" name="内容占位符 3"/>
          <p:cNvGraphicFramePr/>
          <p:nvPr>
            <p:ph idx="1"/>
            <p:custDataLst>
              <p:tags r:id="rId1"/>
            </p:custDataLst>
          </p:nvPr>
        </p:nvGraphicFramePr>
        <p:xfrm>
          <a:off x="608330" y="1490345"/>
          <a:ext cx="10969625" cy="6987540"/>
        </p:xfrm>
        <a:graphic>
          <a:graphicData uri="http://schemas.openxmlformats.org/drawingml/2006/table">
            <a:tbl>
              <a:tblPr firstRow="1" bandRow="1">
                <a:tableStyleId>{5C22544A-7EE6-4342-B048-85BDC9FD1C3A}</a:tableStyleId>
              </a:tblPr>
              <a:tblGrid>
                <a:gridCol w="1661160"/>
                <a:gridCol w="1871345"/>
                <a:gridCol w="2670810"/>
                <a:gridCol w="1437640"/>
                <a:gridCol w="3328670"/>
              </a:tblGrid>
              <a:tr h="70866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单元主题</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语文要素</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课题及训练点</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训练形式</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读写结合点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627888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四</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爱国情怀</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t>1、结合资料，体会课文表达的思想感情；</a:t>
                      </a:r>
                      <a:endParaRPr lang="en-US" sz="2400" b="0"/>
                    </a:p>
                    <a:p>
                      <a:pPr indent="0">
                        <a:buNone/>
                      </a:pPr>
                      <a:r>
                        <a:rPr lang="en-US" sz="2400" b="0"/>
                        <a:t>2、学习列提纲，分段叙述。</a:t>
                      </a:r>
                      <a:endParaRPr lang="en-US" sz="2400" b="0"/>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12、古诗三首：编写故事、反问修辞；体会本课古诗在写法和表达情感上的异同。</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13、少年中国说：排比、对偶修辞，直抒胸臆的表达方法。</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14、圆明园的毁灭：比喻、</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想象画面，描写场景</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15、小岛：比喻；语言、动作、神态、心理描写 ；想象揣摩将军的心理活动。</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仿写、扩写</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1、学生根据诗句的内容，发挥自己的想象空间，  编写诗句的故事情节。</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2、选择一处景物或一处场景，用上四字词语，排比的就是来仿写一段话。</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3、发挥想象，把英法联军 入侵圆明园的场景详细地  写出来，用上动作、语言、</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神态等描写方法。</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4、学生根据上文的故事情节，想象将军将会说些什么话。</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bl>
          </a:graphicData>
        </a:graphic>
      </p:graphicFrame>
      <p:pic>
        <p:nvPicPr>
          <p:cNvPr id="3" name="图片 2" descr="工作室图标"/>
          <p:cNvPicPr>
            <a:picLocks noChangeAspect="1"/>
          </p:cNvPicPr>
          <p:nvPr>
            <p:custDataLst>
              <p:tags r:id="rId2"/>
            </p:custDataLst>
          </p:nvPr>
        </p:nvPicPr>
        <p:blipFill>
          <a:blip r:embed="rId3"/>
          <a:stretch>
            <a:fillRect/>
          </a:stretch>
        </p:blipFill>
        <p:spPr>
          <a:xfrm>
            <a:off x="608330" y="821055"/>
            <a:ext cx="1771650" cy="1265555"/>
          </a:xfrm>
          <a:prstGeom prst="rect">
            <a:avLst/>
          </a:prstGeom>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ctr"/>
            <a:r>
              <a:rPr lang="zh-CN" altLang="en-US">
                <a:sym typeface="+mn-ea"/>
              </a:rPr>
              <a:t>五上五单元</a:t>
            </a:r>
            <a:endParaRPr lang="zh-CN" altLang="en-US"/>
          </a:p>
        </p:txBody>
      </p:sp>
      <p:graphicFrame>
        <p:nvGraphicFramePr>
          <p:cNvPr id="4" name="内容占位符 3"/>
          <p:cNvGraphicFramePr/>
          <p:nvPr>
            <p:ph idx="1"/>
            <p:custDataLst>
              <p:tags r:id="rId2"/>
            </p:custDataLst>
          </p:nvPr>
        </p:nvGraphicFramePr>
        <p:xfrm>
          <a:off x="608330" y="1475740"/>
          <a:ext cx="10969625" cy="6250940"/>
        </p:xfrm>
        <a:graphic>
          <a:graphicData uri="http://schemas.openxmlformats.org/drawingml/2006/table">
            <a:tbl>
              <a:tblPr firstRow="1" bandRow="1">
                <a:tableStyleId>{5C22544A-7EE6-4342-B048-85BDC9FD1C3A}</a:tableStyleId>
              </a:tblPr>
              <a:tblGrid>
                <a:gridCol w="1773555"/>
                <a:gridCol w="2067560"/>
                <a:gridCol w="2446655"/>
                <a:gridCol w="1619250"/>
                <a:gridCol w="3062605"/>
              </a:tblGrid>
              <a:tr h="779145">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单元主题</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语文要素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课题及训练点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训练形式</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读写结合点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5471795">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五</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说明文</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1、阅读简单的说明性文章，了解基本的说明民方法。</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2、搜集资料，用恰当的说明方法，把某一种事物介绍清楚。</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16、太阳：列数字、作比较、   举例子、打比方的说明方法、正反两方面进行对比</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17、松鼠：外形描写；打比方、举例子、 作比较说明方法；比喻、拟人修辞手 法；采用“先 … 再 … 然后”等 连接词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仿写</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sz="2400" b="0">
                          <a:latin typeface="宋体" panose="02010600030101010101" pitchFamily="2" charset="-122"/>
                          <a:ea typeface="宋体" panose="02010600030101010101" pitchFamily="2" charset="-122"/>
                          <a:cs typeface="宋体" panose="02010600030101010101" pitchFamily="2" charset="-122"/>
                        </a:rPr>
                        <a:t>1、注意说明顺序。</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2、了解文章运用的说明方法，把握事物的特点。</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3、说明方法</a:t>
                      </a:r>
                      <a:endParaRPr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bl>
          </a:graphicData>
        </a:graphic>
      </p:graphicFrame>
      <p:pic>
        <p:nvPicPr>
          <p:cNvPr id="3" name="图片 2" descr="工作室图标"/>
          <p:cNvPicPr>
            <a:picLocks noChangeAspect="1"/>
          </p:cNvPicPr>
          <p:nvPr>
            <p:custDataLst>
              <p:tags r:id="rId3"/>
            </p:custDataLst>
          </p:nvPr>
        </p:nvPicPr>
        <p:blipFill>
          <a:blip r:embed="rId4"/>
          <a:stretch>
            <a:fillRect/>
          </a:stretch>
        </p:blipFill>
        <p:spPr>
          <a:xfrm>
            <a:off x="761365" y="608330"/>
            <a:ext cx="1728470" cy="1565275"/>
          </a:xfrm>
          <a:prstGeom prst="rect">
            <a:avLst/>
          </a:prstGeom>
        </p:spPr>
      </p:pic>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ctr"/>
            <a:r>
              <a:rPr lang="zh-CN" altLang="en-US">
                <a:sym typeface="+mn-ea"/>
              </a:rPr>
              <a:t>五上六单元</a:t>
            </a:r>
            <a:endParaRPr lang="zh-CN" altLang="en-US"/>
          </a:p>
        </p:txBody>
      </p:sp>
      <p:graphicFrame>
        <p:nvGraphicFramePr>
          <p:cNvPr id="4" name="内容占位符 3"/>
          <p:cNvGraphicFramePr/>
          <p:nvPr>
            <p:ph idx="1"/>
            <p:custDataLst>
              <p:tags r:id="rId2"/>
            </p:custDataLst>
          </p:nvPr>
        </p:nvGraphicFramePr>
        <p:xfrm>
          <a:off x="608330" y="1490345"/>
          <a:ext cx="10969625" cy="7188200"/>
        </p:xfrm>
        <a:graphic>
          <a:graphicData uri="http://schemas.openxmlformats.org/drawingml/2006/table">
            <a:tbl>
              <a:tblPr firstRow="1" bandRow="1">
                <a:tableStyleId>{5C22544A-7EE6-4342-B048-85BDC9FD1C3A}</a:tableStyleId>
              </a:tblPr>
              <a:tblGrid>
                <a:gridCol w="1689735"/>
                <a:gridCol w="2207895"/>
                <a:gridCol w="2684145"/>
                <a:gridCol w="1731010"/>
                <a:gridCol w="2656840"/>
              </a:tblGrid>
              <a:tr h="71628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单元主题</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语文要素</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课题及训练点</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训练形式</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读写结合点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647192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六</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舔犊情深</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1、体会作者描写的场景、细节中蕴含的感情；</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2、用恰当的语音表达自己的看法和感受。；</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sz="2400" b="0">
                          <a:latin typeface="宋体" panose="02010600030101010101" pitchFamily="2" charset="-122"/>
                          <a:ea typeface="宋体" panose="02010600030101010101" pitchFamily="2" charset="-122"/>
                          <a:cs typeface="宋体" panose="02010600030101010101" pitchFamily="2" charset="-122"/>
                        </a:rPr>
                        <a:t>18、慈母情深：场景描写、反复、动作描写、心理描写</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 19、父爱之舟：过渡句；动作描写，对比修辞，学习场景描写</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20、“精彩极了” 和“糟糕透了”：语言描写，比喻修辞；学习双重否定；体会不用评价相同的爱</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仿写 </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1、正面描写与侧面烘托相结 合。</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2、运用语言、动作、心理 等人物描写的方法。</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3、文章的线索分明。</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4、首尾呼应。</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5、事例突出对比手法。</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6、运用神态、语言、动作、 心理等描写手法。</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bl>
          </a:graphicData>
        </a:graphic>
      </p:graphicFrame>
      <p:pic>
        <p:nvPicPr>
          <p:cNvPr id="3" name="图片 2" descr="工作室图标"/>
          <p:cNvPicPr>
            <a:picLocks noChangeAspect="1"/>
          </p:cNvPicPr>
          <p:nvPr>
            <p:custDataLst>
              <p:tags r:id="rId3"/>
            </p:custDataLst>
          </p:nvPr>
        </p:nvPicPr>
        <p:blipFill>
          <a:blip r:embed="rId4"/>
          <a:stretch>
            <a:fillRect/>
          </a:stretch>
        </p:blipFill>
        <p:spPr>
          <a:xfrm>
            <a:off x="608330" y="608330"/>
            <a:ext cx="1727200" cy="1392555"/>
          </a:xfrm>
          <a:prstGeom prst="rect">
            <a:avLst/>
          </a:prstGeom>
        </p:spPr>
      </p:pic>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ctr"/>
            <a:r>
              <a:rPr lang="zh-CN" altLang="en-US">
                <a:sym typeface="+mn-ea"/>
              </a:rPr>
              <a:t>五上七单元</a:t>
            </a:r>
            <a:endParaRPr lang="zh-CN" altLang="en-US"/>
          </a:p>
        </p:txBody>
      </p:sp>
      <p:graphicFrame>
        <p:nvGraphicFramePr>
          <p:cNvPr id="4" name="内容占位符 3"/>
          <p:cNvGraphicFramePr/>
          <p:nvPr>
            <p:ph idx="1"/>
            <p:custDataLst>
              <p:tags r:id="rId2"/>
            </p:custDataLst>
          </p:nvPr>
        </p:nvGraphicFramePr>
        <p:xfrm>
          <a:off x="608330" y="1490345"/>
          <a:ext cx="10969625" cy="6733540"/>
        </p:xfrm>
        <a:graphic>
          <a:graphicData uri="http://schemas.openxmlformats.org/drawingml/2006/table">
            <a:tbl>
              <a:tblPr firstRow="1" bandRow="1">
                <a:tableStyleId>{5C22544A-7EE6-4342-B048-85BDC9FD1C3A}</a:tableStyleId>
              </a:tblPr>
              <a:tblGrid>
                <a:gridCol w="2011680"/>
                <a:gridCol w="2376170"/>
                <a:gridCol w="2193925"/>
                <a:gridCol w="1773555"/>
                <a:gridCol w="2614295"/>
              </a:tblGrid>
              <a:tr h="701675">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单元主题</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语文要素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课题及训练点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训练形式</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读写结合点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6031865">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七</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自然之趣</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1、初步体会课文中的静态描写和动态描写；</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2、学习描写景物的变化。</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21、古诗三首：以动衬静</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22、四季之美：不同时间、不同景物的动态变化顺序描写</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23、鸟的天堂：环境描写、动作描写、静态描写、心理描写、点面结合</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24、月迹：动态描写、拟人、心理描写、想象</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仿写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sz="2400" b="0">
                          <a:latin typeface="宋体" panose="02010600030101010101" pitchFamily="2" charset="-122"/>
                          <a:ea typeface="宋体" panose="02010600030101010101" pitchFamily="2" charset="-122"/>
                          <a:cs typeface="宋体" panose="02010600030101010101" pitchFamily="2" charset="-122"/>
                        </a:rPr>
                        <a:t>1、对人物、景物作静止状态下的描摹状写。</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2、对人物、景物作运动状态下的描摹状写。</a:t>
                      </a:r>
                      <a:r>
                        <a:rPr lang="en-US" sz="2400" b="0">
                          <a:latin typeface="宋体" panose="02010600030101010101" pitchFamily="2" charset="-122"/>
                          <a:ea typeface="宋体" panose="02010600030101010101" pitchFamily="2" charset="-122"/>
                          <a:cs typeface="宋体" panose="02010600030101010101" pitchFamily="2" charset="-122"/>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bl>
          </a:graphicData>
        </a:graphic>
      </p:graphicFrame>
      <p:pic>
        <p:nvPicPr>
          <p:cNvPr id="3" name="图片 2" descr="工作室图标"/>
          <p:cNvPicPr>
            <a:picLocks noChangeAspect="1"/>
          </p:cNvPicPr>
          <p:nvPr>
            <p:custDataLst>
              <p:tags r:id="rId3"/>
            </p:custDataLst>
          </p:nvPr>
        </p:nvPicPr>
        <p:blipFill>
          <a:blip r:embed="rId4"/>
          <a:stretch>
            <a:fillRect/>
          </a:stretch>
        </p:blipFill>
        <p:spPr>
          <a:xfrm>
            <a:off x="704850" y="607695"/>
            <a:ext cx="1813560" cy="1296035"/>
          </a:xfrm>
          <a:prstGeom prst="rect">
            <a:avLst/>
          </a:prstGeom>
        </p:spPr>
      </p:pic>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ctr"/>
            <a:r>
              <a:rPr lang="zh-CN" altLang="en-US">
                <a:sym typeface="+mn-ea"/>
              </a:rPr>
              <a:t>五上八单元</a:t>
            </a:r>
            <a:endParaRPr lang="zh-CN" altLang="en-US"/>
          </a:p>
        </p:txBody>
      </p:sp>
      <p:graphicFrame>
        <p:nvGraphicFramePr>
          <p:cNvPr id="4" name="内容占位符 3"/>
          <p:cNvGraphicFramePr/>
          <p:nvPr>
            <p:ph idx="1"/>
            <p:custDataLst>
              <p:tags r:id="rId2"/>
            </p:custDataLst>
          </p:nvPr>
        </p:nvGraphicFramePr>
        <p:xfrm>
          <a:off x="608330" y="1490345"/>
          <a:ext cx="10969625" cy="6111240"/>
        </p:xfrm>
        <a:graphic>
          <a:graphicData uri="http://schemas.openxmlformats.org/drawingml/2006/table">
            <a:tbl>
              <a:tblPr firstRow="1" bandRow="1">
                <a:tableStyleId>{5C22544A-7EE6-4342-B048-85BDC9FD1C3A}</a:tableStyleId>
              </a:tblPr>
              <a:tblGrid>
                <a:gridCol w="1983740"/>
                <a:gridCol w="2011680"/>
                <a:gridCol w="2263775"/>
                <a:gridCol w="1633220"/>
                <a:gridCol w="3077210"/>
              </a:tblGrid>
              <a:tr h="927735">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单元主题</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语文要素</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课题及训练点</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训练形式</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读写结合点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5183505">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八</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读书明智</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a:sym typeface="+mn-ea"/>
                        </a:rPr>
                        <a:t>1、根据要求梳理信息，把握内容要点；</a:t>
                      </a:r>
                      <a:endParaRPr lang="en-US" sz="2400">
                        <a:sym typeface="+mn-ea"/>
                      </a:endParaRPr>
                    </a:p>
                    <a:p>
                      <a:pPr indent="0">
                        <a:buNone/>
                      </a:pPr>
                      <a:r>
                        <a:rPr lang="en-US" sz="2400">
                          <a:sym typeface="+mn-ea"/>
                        </a:rPr>
                        <a:t>2根据表达的需要，分段表述，突出重点。</a:t>
                      </a:r>
                      <a:endParaRPr lang="en-US" sz="2400">
                        <a:sym typeface="+mn-ea"/>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26：《忆读书》:猜读、对比读</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27：《我的 “长生 果”》：动作描写、引用、比喻、拟人修辞</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仿写</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sz="2400" b="0">
                          <a:latin typeface="宋体" panose="02010600030101010101" pitchFamily="2" charset="-122"/>
                          <a:ea typeface="宋体" panose="02010600030101010101" pitchFamily="2" charset="-122"/>
                          <a:cs typeface="宋体" panose="02010600030101010101" pitchFamily="2" charset="-122"/>
                        </a:rPr>
                        <a:t>1、明白读好书，多读书，读好书的感悟。</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2、体会作者用亲身经历说明读写结合的密切关系。</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3、圈画关键词句，把握主要内容。</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4、用列提纲的形式梳理信息。</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5</a:t>
                      </a:r>
                      <a:r>
                        <a:rPr lang="zh-CN" altLang="en-US" sz="2400" b="0">
                          <a:latin typeface="宋体" panose="02010600030101010101" pitchFamily="2" charset="-122"/>
                          <a:ea typeface="宋体" panose="02010600030101010101" pitchFamily="2" charset="-122"/>
                          <a:cs typeface="宋体" panose="02010600030101010101" pitchFamily="2" charset="-122"/>
                        </a:rPr>
                        <a:t>、</a:t>
                      </a:r>
                      <a:r>
                        <a:rPr sz="2400" b="0">
                          <a:latin typeface="宋体" panose="02010600030101010101" pitchFamily="2" charset="-122"/>
                          <a:ea typeface="宋体" panose="02010600030101010101" pitchFamily="2" charset="-122"/>
                          <a:cs typeface="宋体" panose="02010600030101010101" pitchFamily="2" charset="-122"/>
                        </a:rPr>
                        <a:t>抓住写作顺序，提取文章信息。</a:t>
                      </a:r>
                      <a:endParaRPr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bl>
          </a:graphicData>
        </a:graphic>
      </p:graphicFrame>
      <p:pic>
        <p:nvPicPr>
          <p:cNvPr id="3" name="图片 2" descr="工作室图标"/>
          <p:cNvPicPr>
            <a:picLocks noChangeAspect="1"/>
          </p:cNvPicPr>
          <p:nvPr>
            <p:custDataLst>
              <p:tags r:id="rId3"/>
            </p:custDataLst>
          </p:nvPr>
        </p:nvPicPr>
        <p:blipFill>
          <a:blip r:embed="rId4"/>
          <a:stretch>
            <a:fillRect/>
          </a:stretch>
        </p:blipFill>
        <p:spPr>
          <a:xfrm>
            <a:off x="608330" y="839470"/>
            <a:ext cx="1842770" cy="1348740"/>
          </a:xfrm>
          <a:prstGeom prst="rect">
            <a:avLst/>
          </a:prstGeom>
        </p:spPr>
      </p:pic>
    </p:spTree>
    <p:custDataLst>
      <p:tags r:id="rId5"/>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ctr"/>
            <a:r>
              <a:rPr lang="zh-CN" altLang="en-US"/>
              <a:t>五下一单元</a:t>
            </a:r>
            <a:endParaRPr lang="zh-CN" altLang="en-US"/>
          </a:p>
        </p:txBody>
      </p:sp>
      <p:graphicFrame>
        <p:nvGraphicFramePr>
          <p:cNvPr id="4" name="内容占位符 3"/>
          <p:cNvGraphicFramePr/>
          <p:nvPr>
            <p:ph idx="1"/>
            <p:custDataLst>
              <p:tags r:id="rId2"/>
            </p:custDataLst>
          </p:nvPr>
        </p:nvGraphicFramePr>
        <p:xfrm>
          <a:off x="608330" y="1490345"/>
          <a:ext cx="10969625" cy="5821680"/>
        </p:xfrm>
        <a:graphic>
          <a:graphicData uri="http://schemas.openxmlformats.org/drawingml/2006/table">
            <a:tbl>
              <a:tblPr firstRow="1" bandRow="1">
                <a:tableStyleId>{5C22544A-7EE6-4342-B048-85BDC9FD1C3A}</a:tableStyleId>
              </a:tblPr>
              <a:tblGrid>
                <a:gridCol w="1689100"/>
                <a:gridCol w="2207895"/>
                <a:gridCol w="2684780"/>
                <a:gridCol w="2193925"/>
                <a:gridCol w="2193925"/>
              </a:tblGrid>
              <a:tr h="69723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单元主题</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语文要素</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课题及训练点</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训练形式</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读写结合点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512445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一</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童年往事</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1、体会课文表达的思想感情；</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2、把一件事的重点部分写具体。</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sz="2400" b="0">
                          <a:latin typeface="宋体" panose="02010600030101010101" pitchFamily="2" charset="-122"/>
                          <a:ea typeface="宋体" panose="02010600030101010101" pitchFamily="2" charset="-122"/>
                          <a:cs typeface="宋体" panose="02010600030101010101" pitchFamily="2" charset="-122"/>
                        </a:rPr>
                        <a:t>1、古诗三首：寄情于事、比喻、拟人修辞；</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2、祖父的园子：寄情于景、反复、拟人、比喻；阅读链接：寄情于物；</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3、月是故乡明：寄情于事 引用、衬托；</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4、梅花魂：借物抒情、对比、语言描写。</a:t>
                      </a:r>
                      <a:endParaRPr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想象、改写、仿写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sz="2400" b="0">
                          <a:latin typeface="宋体" panose="02010600030101010101" pitchFamily="2" charset="-122"/>
                          <a:ea typeface="宋体" panose="02010600030101010101" pitchFamily="2" charset="-122"/>
                          <a:cs typeface="宋体" panose="02010600030101010101" pitchFamily="2" charset="-122"/>
                        </a:rPr>
                        <a:t>1、仿写直抒胸臆。</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2、从细节描写中体会思想感情。</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关注蕴含感情的描写人、事、景、物的语句。</a:t>
                      </a:r>
                      <a:endParaRPr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bl>
          </a:graphicData>
        </a:graphic>
      </p:graphicFrame>
      <p:pic>
        <p:nvPicPr>
          <p:cNvPr id="3" name="图片 2" descr="工作室图标"/>
          <p:cNvPicPr>
            <a:picLocks noChangeAspect="1"/>
          </p:cNvPicPr>
          <p:nvPr>
            <p:custDataLst>
              <p:tags r:id="rId3"/>
            </p:custDataLst>
          </p:nvPr>
        </p:nvPicPr>
        <p:blipFill>
          <a:blip r:embed="rId4"/>
          <a:stretch>
            <a:fillRect/>
          </a:stretch>
        </p:blipFill>
        <p:spPr>
          <a:xfrm>
            <a:off x="719455" y="342265"/>
            <a:ext cx="1814830" cy="1508125"/>
          </a:xfrm>
          <a:prstGeom prst="rect">
            <a:avLst/>
          </a:prstGeom>
        </p:spPr>
      </p:pic>
    </p:spTree>
    <p:custDataLst>
      <p:tags r:id="rId5"/>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ctr"/>
            <a:r>
              <a:rPr lang="zh-CN" altLang="en-US">
                <a:sym typeface="+mn-ea"/>
              </a:rPr>
              <a:t>五下二单元</a:t>
            </a:r>
            <a:endParaRPr lang="zh-CN" altLang="en-US"/>
          </a:p>
        </p:txBody>
      </p:sp>
      <p:graphicFrame>
        <p:nvGraphicFramePr>
          <p:cNvPr id="4" name="内容占位符 3"/>
          <p:cNvGraphicFramePr/>
          <p:nvPr>
            <p:ph idx="1"/>
            <p:custDataLst>
              <p:tags r:id="rId2"/>
            </p:custDataLst>
          </p:nvPr>
        </p:nvGraphicFramePr>
        <p:xfrm>
          <a:off x="608330" y="1490345"/>
          <a:ext cx="10969625" cy="5176520"/>
        </p:xfrm>
        <a:graphic>
          <a:graphicData uri="http://schemas.openxmlformats.org/drawingml/2006/table">
            <a:tbl>
              <a:tblPr firstRow="1" bandRow="1">
                <a:tableStyleId>{5C22544A-7EE6-4342-B048-85BDC9FD1C3A}</a:tableStyleId>
              </a:tblPr>
              <a:tblGrid>
                <a:gridCol w="1605280"/>
                <a:gridCol w="2263775"/>
                <a:gridCol w="2810510"/>
                <a:gridCol w="1367790"/>
                <a:gridCol w="2922270"/>
              </a:tblGrid>
              <a:tr h="81661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单元主题</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语文要素</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课题及训练点</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训练形式</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读写结合点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435991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二</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走进中国古典名著名著</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t>1、仿写直抒胸臆。</a:t>
                      </a:r>
                      <a:endParaRPr lang="en-US" sz="2400" b="0"/>
                    </a:p>
                    <a:p>
                      <a:pPr indent="0">
                        <a:buNone/>
                      </a:pPr>
                      <a:r>
                        <a:rPr lang="en-US" sz="2400" b="0"/>
                        <a:t>2、从细节描写中体会思想感情。</a:t>
                      </a:r>
                      <a:endParaRPr lang="en-US" sz="2400" b="0"/>
                    </a:p>
                    <a:p>
                      <a:pPr indent="0">
                        <a:buNone/>
                      </a:pPr>
                      <a:r>
                        <a:rPr lang="en-US" sz="2400" b="0"/>
                        <a:t>关注蕴含感情的描写人、事、景、物的语句。</a:t>
                      </a:r>
                      <a:endParaRPr lang="en-US" sz="2400" b="0"/>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5、草船借箭：语言描写（抓关键句）</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6、、景阳冈：语言描写、心里描写、动作描写、比喻</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7、猴王出世：语言描写、反复</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8、红楼春趣：语言描写、动作描写</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读后感</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sz="2400" b="0">
                          <a:latin typeface="宋体" panose="02010600030101010101" pitchFamily="2" charset="-122"/>
                          <a:ea typeface="宋体" panose="02010600030101010101" pitchFamily="2" charset="-122"/>
                          <a:cs typeface="宋体" panose="02010600030101010101" pitchFamily="2" charset="-122"/>
                        </a:rPr>
                        <a:t>1、通过猜读和跳读，快速把握故事情节及主要内容。</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2、揣摩人物心理表现人物性格特点。</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通过猜读和跳读，快速把握故事情节。</a:t>
                      </a:r>
                      <a:endParaRPr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bl>
          </a:graphicData>
        </a:graphic>
      </p:graphicFrame>
      <p:pic>
        <p:nvPicPr>
          <p:cNvPr id="3" name="图片 2" descr="工作室图标"/>
          <p:cNvPicPr>
            <a:picLocks noChangeAspect="1"/>
          </p:cNvPicPr>
          <p:nvPr>
            <p:custDataLst>
              <p:tags r:id="rId3"/>
            </p:custDataLst>
          </p:nvPr>
        </p:nvPicPr>
        <p:blipFill>
          <a:blip r:embed="rId4"/>
          <a:stretch>
            <a:fillRect/>
          </a:stretch>
        </p:blipFill>
        <p:spPr>
          <a:xfrm>
            <a:off x="608330" y="142240"/>
            <a:ext cx="1727200" cy="1536700"/>
          </a:xfrm>
          <a:prstGeom prst="rect">
            <a:avLst/>
          </a:prstGeom>
        </p:spPr>
      </p:pic>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7" name="文本框 16"/>
          <p:cNvSpPr txBox="1"/>
          <p:nvPr>
            <p:custDataLst>
              <p:tags r:id="rId2"/>
            </p:custDataLst>
          </p:nvPr>
        </p:nvSpPr>
        <p:spPr>
          <a:xfrm>
            <a:off x="1654175" y="3155313"/>
            <a:ext cx="958850" cy="768350"/>
          </a:xfrm>
          <a:prstGeom prst="rect">
            <a:avLst/>
          </a:prstGeom>
          <a:noFill/>
        </p:spPr>
        <p:txBody>
          <a:bodyPr wrap="square" rtlCol="0">
            <a:normAutofit fontScale="40000"/>
          </a:bodyPr>
          <a:lstStyle/>
          <a:p>
            <a:r>
              <a:rPr lang="zh-CN" altLang="en-US" sz="4400" b="1" dirty="0">
                <a:latin typeface="Arial" panose="020B0604020202020204" pitchFamily="34" charset="0"/>
                <a:ea typeface="微软雅黑" panose="020B0503020204020204" charset="-122"/>
                <a:cs typeface="Arial" panose="020B0604020202020204" pitchFamily="34" charset="0"/>
                <a:sym typeface="Arial" panose="020B0604020202020204" pitchFamily="34" charset="0"/>
              </a:rPr>
              <a:t>（一）、</a:t>
            </a:r>
            <a:endParaRPr lang="en-US" altLang="zh-CN" sz="4400" b="1" dirty="0">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sp>
        <p:nvSpPr>
          <p:cNvPr id="18" name="文本框 17"/>
          <p:cNvSpPr txBox="1"/>
          <p:nvPr>
            <p:custDataLst>
              <p:tags r:id="rId3"/>
            </p:custDataLst>
          </p:nvPr>
        </p:nvSpPr>
        <p:spPr>
          <a:xfrm>
            <a:off x="2764155" y="3155313"/>
            <a:ext cx="4246245" cy="770400"/>
          </a:xfrm>
          <a:prstGeom prst="rect">
            <a:avLst/>
          </a:prstGeom>
          <a:noFill/>
        </p:spPr>
        <p:txBody>
          <a:bodyPr wrap="square" bIns="46990" rtlCol="0" anchor="ctr" anchorCtr="0">
            <a:normAutofit/>
          </a:bodyPr>
          <a:lstStyle/>
          <a:p>
            <a:pPr fontAlgn="auto">
              <a:lnSpc>
                <a:spcPct val="120000"/>
              </a:lnSpc>
            </a:pPr>
            <a:r>
              <a:rPr lang="zh-CN" altLang="en-US" sz="2000">
                <a:sym typeface="+mn-ea"/>
              </a:rPr>
              <a:t>缺乏拓展，写作思维闭塞</a:t>
            </a:r>
            <a:endParaRPr lang="zh-CN" altLang="en-US" sz="2000"/>
          </a:p>
          <a:p>
            <a:pPr fontAlgn="auto">
              <a:lnSpc>
                <a:spcPct val="120000"/>
              </a:lnSpc>
            </a:pPr>
            <a:endParaRPr lang="zh-CN" altLang="en-US" sz="2000" dirty="0">
              <a:solidFill>
                <a:schemeClr val="tx1">
                  <a:lumMod val="65000"/>
                  <a:lumOff val="35000"/>
                </a:schemeClr>
              </a:solidFill>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26" name="文本框 25"/>
          <p:cNvSpPr txBox="1"/>
          <p:nvPr>
            <p:custDataLst>
              <p:tags r:id="rId4"/>
            </p:custDataLst>
          </p:nvPr>
        </p:nvSpPr>
        <p:spPr>
          <a:xfrm>
            <a:off x="1654175" y="4167505"/>
            <a:ext cx="958850" cy="768350"/>
          </a:xfrm>
          <a:prstGeom prst="rect">
            <a:avLst/>
          </a:prstGeom>
          <a:noFill/>
        </p:spPr>
        <p:txBody>
          <a:bodyPr wrap="square" rtlCol="0">
            <a:normAutofit fontScale="40000"/>
          </a:bodyPr>
          <a:lstStyle/>
          <a:p>
            <a:r>
              <a:rPr lang="zh-CN" altLang="en-US" sz="4400">
                <a:sym typeface="+mn-ea"/>
              </a:rPr>
              <a:t>（二）、</a:t>
            </a:r>
            <a:endParaRPr lang="en-US" altLang="zh-CN" sz="4400" b="1" dirty="0">
              <a:latin typeface="Arial" panose="020B0604020202020204" pitchFamily="34" charset="0"/>
              <a:ea typeface="微软雅黑" panose="020B0503020204020204" charset="-122"/>
              <a:cs typeface="Arial" panose="020B0604020202020204" pitchFamily="34" charset="0"/>
              <a:sym typeface="Arial" panose="020B0604020202020204" pitchFamily="34" charset="0"/>
            </a:endParaRPr>
          </a:p>
        </p:txBody>
      </p:sp>
      <p:cxnSp>
        <p:nvCxnSpPr>
          <p:cNvPr id="38" name="直接连接符 37"/>
          <p:cNvCxnSpPr/>
          <p:nvPr>
            <p:custDataLst>
              <p:tags r:id="rId5"/>
            </p:custDataLst>
          </p:nvPr>
        </p:nvCxnSpPr>
        <p:spPr>
          <a:xfrm>
            <a:off x="5876925" y="1515110"/>
            <a:ext cx="5248275"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6"/>
            </p:custDataLst>
          </p:nvPr>
        </p:nvSpPr>
        <p:spPr>
          <a:xfrm>
            <a:off x="1094105" y="1071880"/>
            <a:ext cx="10742295" cy="1523365"/>
          </a:xfrm>
          <a:prstGeom prst="rect">
            <a:avLst/>
          </a:prstGeom>
          <a:noFill/>
        </p:spPr>
        <p:txBody>
          <a:bodyPr wrap="square" rtlCol="0">
            <a:normAutofit/>
          </a:bodyPr>
          <a:lstStyle/>
          <a:p>
            <a:pPr algn="r"/>
            <a:r>
              <a:rPr lang="zh-CN" altLang="en-US" sz="4400">
                <a:sym typeface="+mn-ea"/>
              </a:rPr>
              <a:t>新课标下小学语文读写结合的教学现状</a:t>
            </a:r>
            <a:endParaRPr lang="zh-CN" altLang="en-US" sz="4400"/>
          </a:p>
          <a:p>
            <a:pPr algn="r"/>
            <a:endParaRPr lang="zh-CN" altLang="en-US" sz="4400" b="1" spc="30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endParaRPr>
          </a:p>
        </p:txBody>
      </p:sp>
      <p:sp>
        <p:nvSpPr>
          <p:cNvPr id="19" name="文本框 18"/>
          <p:cNvSpPr txBox="1"/>
          <p:nvPr>
            <p:custDataLst>
              <p:tags r:id="rId7"/>
            </p:custDataLst>
          </p:nvPr>
        </p:nvSpPr>
        <p:spPr>
          <a:xfrm>
            <a:off x="2764155" y="4167505"/>
            <a:ext cx="4246245" cy="770400"/>
          </a:xfrm>
          <a:prstGeom prst="rect">
            <a:avLst/>
          </a:prstGeom>
          <a:noFill/>
        </p:spPr>
        <p:txBody>
          <a:bodyPr wrap="square" bIns="46990" rtlCol="0" anchor="ctr" anchorCtr="0">
            <a:normAutofit/>
          </a:bodyPr>
          <a:lstStyle/>
          <a:p>
            <a:pPr fontAlgn="auto">
              <a:lnSpc>
                <a:spcPct val="120000"/>
              </a:lnSpc>
            </a:pPr>
            <a:r>
              <a:rPr lang="zh-CN" altLang="en-US" sz="2000">
                <a:sym typeface="+mn-ea"/>
              </a:rPr>
              <a:t>缺乏练笔，写作技巧不足</a:t>
            </a:r>
            <a:endParaRPr lang="zh-CN" altLang="en-US" sz="2000"/>
          </a:p>
          <a:p>
            <a:pPr fontAlgn="auto">
              <a:lnSpc>
                <a:spcPct val="120000"/>
              </a:lnSpc>
            </a:pPr>
            <a:endParaRPr lang="zh-CN" altLang="en-US" sz="2000" dirty="0">
              <a:solidFill>
                <a:schemeClr val="tx1">
                  <a:lumMod val="65000"/>
                  <a:lumOff val="35000"/>
                </a:schemeClr>
              </a:solidFill>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pic>
        <p:nvPicPr>
          <p:cNvPr id="4" name="图片 3" descr="工作室图标"/>
          <p:cNvPicPr>
            <a:picLocks noChangeAspect="1"/>
          </p:cNvPicPr>
          <p:nvPr>
            <p:custDataLst>
              <p:tags r:id="rId8"/>
            </p:custDataLst>
          </p:nvPr>
        </p:nvPicPr>
        <p:blipFill>
          <a:blip r:embed="rId9"/>
          <a:stretch>
            <a:fillRect/>
          </a:stretch>
        </p:blipFill>
        <p:spPr>
          <a:xfrm>
            <a:off x="624840" y="520700"/>
            <a:ext cx="1510030" cy="1579245"/>
          </a:xfrm>
          <a:prstGeom prst="rect">
            <a:avLst/>
          </a:prstGeom>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7" grpId="0"/>
      <p:bldP spid="17" grpId="1"/>
      <p:bldP spid="18" grpId="0"/>
      <p:bldP spid="18" grpId="1"/>
      <p:bldP spid="26" grpId="0"/>
      <p:bldP spid="26" grpId="1"/>
      <p:bldP spid="19" grpId="0"/>
      <p:bldP spid="19"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ctr"/>
            <a:r>
              <a:rPr lang="zh-CN" altLang="en-US">
                <a:sym typeface="+mn-ea"/>
              </a:rPr>
              <a:t>五下四单元</a:t>
            </a:r>
            <a:endParaRPr lang="zh-CN" altLang="en-US"/>
          </a:p>
        </p:txBody>
      </p:sp>
      <p:graphicFrame>
        <p:nvGraphicFramePr>
          <p:cNvPr id="4" name="内容占位符 3"/>
          <p:cNvGraphicFramePr/>
          <p:nvPr>
            <p:ph idx="1"/>
            <p:custDataLst>
              <p:tags r:id="rId2"/>
            </p:custDataLst>
          </p:nvPr>
        </p:nvGraphicFramePr>
        <p:xfrm>
          <a:off x="608330" y="1490345"/>
          <a:ext cx="10969625" cy="6240780"/>
        </p:xfrm>
        <a:graphic>
          <a:graphicData uri="http://schemas.openxmlformats.org/drawingml/2006/table">
            <a:tbl>
              <a:tblPr firstRow="1" bandRow="1">
                <a:tableStyleId>{5C22544A-7EE6-4342-B048-85BDC9FD1C3A}</a:tableStyleId>
              </a:tblPr>
              <a:tblGrid>
                <a:gridCol w="1647190"/>
                <a:gridCol w="2362200"/>
                <a:gridCol w="2572385"/>
                <a:gridCol w="2193925"/>
                <a:gridCol w="2193925"/>
              </a:tblGrid>
              <a:tr h="75438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单元主题</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语文要素</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课题及训练点</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训练形式</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读写结合点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4095115">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四</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责任</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t>1、通过课文中动作、语言、神态的描写，体会人物的内心；</a:t>
                      </a:r>
                      <a:endParaRPr lang="en-US" sz="2400" b="0"/>
                    </a:p>
                    <a:p>
                      <a:pPr indent="0">
                        <a:buNone/>
                      </a:pPr>
                      <a:r>
                        <a:rPr lang="en-US" sz="2400" b="0"/>
                        <a:t>2尝试运用动作、语言、神态描写，表现人物的内心。</a:t>
                      </a:r>
                      <a:endParaRPr lang="en-US" sz="2400" b="0"/>
                    </a:p>
                  </a:txBody>
                  <a:tcPr marL="68580" marR="68580" marT="0" marB="0" vert="horz" anchor="t" anchorCtr="0"/>
                </a:tc>
                <a:tc>
                  <a:txBody>
                    <a:bodyPr/>
                    <a:p>
                      <a:pPr indent="0">
                        <a:buNone/>
                      </a:pPr>
                      <a:r>
                        <a:rPr sz="2000" b="0">
                          <a:latin typeface="宋体" panose="02010600030101010101" pitchFamily="2" charset="-122"/>
                          <a:ea typeface="宋体" panose="02010600030101010101" pitchFamily="2" charset="-122"/>
                          <a:cs typeface="宋体" panose="02010600030101010101" pitchFamily="2" charset="-122"/>
                        </a:rPr>
                        <a:t>9、古诗三首：环境描写、想象对偶、夸张、神态描写</a:t>
                      </a:r>
                      <a:endParaRPr sz="2000" b="0">
                        <a:latin typeface="宋体" panose="02010600030101010101" pitchFamily="2" charset="-122"/>
                        <a:ea typeface="宋体" panose="02010600030101010101" pitchFamily="2" charset="-122"/>
                        <a:cs typeface="宋体" panose="02010600030101010101" pitchFamily="2" charset="-122"/>
                      </a:endParaRPr>
                    </a:p>
                    <a:p>
                      <a:pPr indent="0">
                        <a:buNone/>
                      </a:pPr>
                      <a:r>
                        <a:rPr sz="2000" b="0">
                          <a:latin typeface="宋体" panose="02010600030101010101" pitchFamily="2" charset="-122"/>
                          <a:ea typeface="宋体" panose="02010600030101010101" pitchFamily="2" charset="-122"/>
                          <a:cs typeface="宋体" panose="02010600030101010101" pitchFamily="2" charset="-122"/>
                        </a:rPr>
                        <a:t>10、青山处处埋忠骨：动作描写、神态描写、语言描写</a:t>
                      </a:r>
                      <a:endParaRPr sz="2000" b="0">
                        <a:latin typeface="宋体" panose="02010600030101010101" pitchFamily="2" charset="-122"/>
                        <a:ea typeface="宋体" panose="02010600030101010101" pitchFamily="2" charset="-122"/>
                        <a:cs typeface="宋体" panose="02010600030101010101" pitchFamily="2" charset="-122"/>
                      </a:endParaRPr>
                    </a:p>
                    <a:p>
                      <a:pPr indent="0">
                        <a:buNone/>
                      </a:pPr>
                      <a:r>
                        <a:rPr sz="2000" b="0">
                          <a:latin typeface="宋体" panose="02010600030101010101" pitchFamily="2" charset="-122"/>
                          <a:ea typeface="宋体" panose="02010600030101010101" pitchFamily="2" charset="-122"/>
                          <a:cs typeface="宋体" panose="02010600030101010101" pitchFamily="2" charset="-122"/>
                        </a:rPr>
                        <a:t>11、军神：语言描写 、动作描写、神态描写（正面描写、侧面描写）</a:t>
                      </a:r>
                      <a:endParaRPr sz="2000" b="0">
                        <a:latin typeface="宋体" panose="02010600030101010101" pitchFamily="2" charset="-122"/>
                        <a:ea typeface="宋体" panose="02010600030101010101" pitchFamily="2" charset="-122"/>
                        <a:cs typeface="宋体" panose="02010600030101010101" pitchFamily="2" charset="-122"/>
                      </a:endParaRPr>
                    </a:p>
                    <a:p>
                      <a:pPr indent="0">
                        <a:buNone/>
                      </a:pPr>
                      <a:r>
                        <a:rPr sz="2000" b="0">
                          <a:latin typeface="宋体" panose="02010600030101010101" pitchFamily="2" charset="-122"/>
                          <a:ea typeface="宋体" panose="02010600030101010101" pitchFamily="2" charset="-122"/>
                          <a:cs typeface="宋体" panose="02010600030101010101" pitchFamily="2" charset="-122"/>
                        </a:rPr>
                        <a:t>12、清贫：对比、语言描写、神态描写</a:t>
                      </a:r>
                      <a:endParaRPr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想象、改写、仿写</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sz="2400" b="0">
                          <a:latin typeface="宋体" panose="02010600030101010101" pitchFamily="2" charset="-122"/>
                          <a:ea typeface="宋体" panose="02010600030101010101" pitchFamily="2" charset="-122"/>
                          <a:cs typeface="宋体" panose="02010600030101010101" pitchFamily="2" charset="-122"/>
                        </a:rPr>
                        <a:t>1、想象画面体会感情。</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2、细节描写体会人物内心感受。</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3</a:t>
                      </a:r>
                      <a:r>
                        <a:rPr lang="zh-CN" altLang="en-US" sz="2400" b="0">
                          <a:latin typeface="宋体" panose="02010600030101010101" pitchFamily="2" charset="-122"/>
                          <a:ea typeface="宋体" panose="02010600030101010101" pitchFamily="2" charset="-122"/>
                          <a:cs typeface="宋体" panose="02010600030101010101" pitchFamily="2" charset="-122"/>
                        </a:rPr>
                        <a:t>、</a:t>
                      </a:r>
                      <a:r>
                        <a:rPr sz="2400" b="0">
                          <a:latin typeface="宋体" panose="02010600030101010101" pitchFamily="2" charset="-122"/>
                          <a:ea typeface="宋体" panose="02010600030101010101" pitchFamily="2" charset="-122"/>
                          <a:cs typeface="宋体" panose="02010600030101010101" pitchFamily="2" charset="-122"/>
                        </a:rPr>
                        <a:t>找出描写人物动作、语言、神态的语句。</a:t>
                      </a:r>
                      <a:endParaRPr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bl>
          </a:graphicData>
        </a:graphic>
      </p:graphicFrame>
      <p:pic>
        <p:nvPicPr>
          <p:cNvPr id="3" name="图片 2" descr="工作室图标"/>
          <p:cNvPicPr>
            <a:picLocks noChangeAspect="1"/>
          </p:cNvPicPr>
          <p:nvPr>
            <p:custDataLst>
              <p:tags r:id="rId3"/>
            </p:custDataLst>
          </p:nvPr>
        </p:nvPicPr>
        <p:blipFill>
          <a:blip r:embed="rId4"/>
          <a:stretch>
            <a:fillRect/>
          </a:stretch>
        </p:blipFill>
        <p:spPr>
          <a:xfrm>
            <a:off x="608330" y="310515"/>
            <a:ext cx="1871980" cy="1724025"/>
          </a:xfrm>
          <a:prstGeom prst="rect">
            <a:avLst/>
          </a:prstGeom>
        </p:spPr>
      </p:pic>
    </p:spTree>
    <p:custDataLst>
      <p:tags r:id="rId5"/>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ctr"/>
            <a:r>
              <a:rPr lang="zh-CN" altLang="en-US">
                <a:sym typeface="+mn-ea"/>
              </a:rPr>
              <a:t>五下五单元</a:t>
            </a:r>
            <a:endParaRPr lang="zh-CN" altLang="en-US"/>
          </a:p>
        </p:txBody>
      </p:sp>
      <p:graphicFrame>
        <p:nvGraphicFramePr>
          <p:cNvPr id="4" name="内容占位符 3"/>
          <p:cNvGraphicFramePr/>
          <p:nvPr>
            <p:ph idx="1"/>
            <p:custDataLst>
              <p:tags r:id="rId2"/>
            </p:custDataLst>
          </p:nvPr>
        </p:nvGraphicFramePr>
        <p:xfrm>
          <a:off x="608330" y="1490345"/>
          <a:ext cx="10969625" cy="5643880"/>
        </p:xfrm>
        <a:graphic>
          <a:graphicData uri="http://schemas.openxmlformats.org/drawingml/2006/table">
            <a:tbl>
              <a:tblPr firstRow="1" bandRow="1">
                <a:tableStyleId>{5C22544A-7EE6-4342-B048-85BDC9FD1C3A}</a:tableStyleId>
              </a:tblPr>
              <a:tblGrid>
                <a:gridCol w="1423035"/>
                <a:gridCol w="1997710"/>
                <a:gridCol w="3161030"/>
                <a:gridCol w="1675765"/>
                <a:gridCol w="2712085"/>
              </a:tblGrid>
              <a:tr h="69342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单元主题</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语文要素</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课题及训练点</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训练形式</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读写结合点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495046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五</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人物描写</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1、学习描写人物的基本方法；</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2、初步运用描写人物的基本方法，具体表现一个人的特点</a:t>
                      </a:r>
                      <a:r>
                        <a:rPr lang="zh-CN" altLang="en-US" sz="2400" b="0">
                          <a:latin typeface="宋体" panose="02010600030101010101" pitchFamily="2" charset="-122"/>
                          <a:ea typeface="宋体" panose="02010600030101010101" pitchFamily="2" charset="-122"/>
                          <a:cs typeface="宋体" panose="02010600030101010101" pitchFamily="2" charset="-122"/>
                        </a:rPr>
                        <a:t>。</a:t>
                      </a:r>
                      <a:endParaRPr lang="zh-CN"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13、人物描写一组：动作、语言、心理、外貌、神态描写、比喻</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14、刷子李：动作描写、比喻</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仿写</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sz="2400" b="0">
                          <a:latin typeface="宋体" panose="02010600030101010101" pitchFamily="2" charset="-122"/>
                          <a:ea typeface="宋体" panose="02010600030101010101" pitchFamily="2" charset="-122"/>
                          <a:cs typeface="宋体" panose="02010600030101010101" pitchFamily="2" charset="-122"/>
                        </a:rPr>
                        <a:t>1、运用语言等描写方法突出他的特点</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2、正、侧面描写相结合突出个人特点。</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3、初试身手课间十分钟。</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通过他人的反应来表现主要人物的特点。</a:t>
                      </a:r>
                      <a:endParaRPr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bl>
          </a:graphicData>
        </a:graphic>
      </p:graphicFrame>
      <p:pic>
        <p:nvPicPr>
          <p:cNvPr id="3" name="图片 2" descr="工作室图标"/>
          <p:cNvPicPr>
            <a:picLocks noChangeAspect="1"/>
          </p:cNvPicPr>
          <p:nvPr>
            <p:custDataLst>
              <p:tags r:id="rId3"/>
            </p:custDataLst>
          </p:nvPr>
        </p:nvPicPr>
        <p:blipFill>
          <a:blip r:embed="rId4"/>
          <a:stretch>
            <a:fillRect/>
          </a:stretch>
        </p:blipFill>
        <p:spPr>
          <a:xfrm>
            <a:off x="497840" y="313055"/>
            <a:ext cx="1742440" cy="1522730"/>
          </a:xfrm>
          <a:prstGeom prst="rect">
            <a:avLst/>
          </a:prstGeom>
        </p:spPr>
      </p:pic>
    </p:spTree>
    <p:custDataLst>
      <p:tags r:id="rId5"/>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ctr"/>
            <a:r>
              <a:rPr lang="zh-CN" altLang="en-US">
                <a:sym typeface="+mn-ea"/>
              </a:rPr>
              <a:t>五下六单元</a:t>
            </a:r>
            <a:endParaRPr lang="zh-CN" altLang="en-US"/>
          </a:p>
        </p:txBody>
      </p:sp>
      <p:graphicFrame>
        <p:nvGraphicFramePr>
          <p:cNvPr id="4" name="内容占位符 3"/>
          <p:cNvGraphicFramePr/>
          <p:nvPr>
            <p:ph idx="1"/>
            <p:custDataLst>
              <p:tags r:id="rId2"/>
            </p:custDataLst>
          </p:nvPr>
        </p:nvGraphicFramePr>
        <p:xfrm>
          <a:off x="608330" y="1490345"/>
          <a:ext cx="10969625" cy="4878705"/>
        </p:xfrm>
        <a:graphic>
          <a:graphicData uri="http://schemas.openxmlformats.org/drawingml/2006/table">
            <a:tbl>
              <a:tblPr firstRow="1" bandRow="1">
                <a:tableStyleId>{5C22544A-7EE6-4342-B048-85BDC9FD1C3A}</a:tableStyleId>
              </a:tblPr>
              <a:tblGrid>
                <a:gridCol w="1745615"/>
                <a:gridCol w="1899285"/>
                <a:gridCol w="2936875"/>
                <a:gridCol w="1577340"/>
                <a:gridCol w="2810510"/>
              </a:tblGrid>
              <a:tr h="882015">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单元主题</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语文要素</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课题及训练点</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训练形式</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读写结合点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399669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六</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思维的火花</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1、了解人物的思维过程，加深对课文内容的理解。</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2、根据情境编故事，把事情发展变化的过程写具体。</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16、田忌赛马：神态、语言、动作描写</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17、跳水：动作描写、比喻</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编写</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sz="2400" b="0">
                          <a:latin typeface="宋体" panose="02010600030101010101" pitchFamily="2" charset="-122"/>
                          <a:ea typeface="宋体" panose="02010600030101010101" pitchFamily="2" charset="-122"/>
                          <a:cs typeface="宋体" panose="02010600030101010101" pitchFamily="2" charset="-122"/>
                        </a:rPr>
                        <a:t>1、了解人物的思维过程加深对课文内容的理解。</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2、根据人物的语言，了解人物的思维过程。</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3</a:t>
                      </a:r>
                      <a:r>
                        <a:rPr lang="zh-CN" altLang="en-US" sz="2400" b="0">
                          <a:latin typeface="宋体" panose="02010600030101010101" pitchFamily="2" charset="-122"/>
                          <a:ea typeface="宋体" panose="02010600030101010101" pitchFamily="2" charset="-122"/>
                          <a:cs typeface="宋体" panose="02010600030101010101" pitchFamily="2" charset="-122"/>
                        </a:rPr>
                        <a:t>、</a:t>
                      </a:r>
                      <a:r>
                        <a:rPr sz="2400" b="0">
                          <a:latin typeface="宋体" panose="02010600030101010101" pitchFamily="2" charset="-122"/>
                          <a:ea typeface="宋体" panose="02010600030101010101" pitchFamily="2" charset="-122"/>
                          <a:cs typeface="宋体" panose="02010600030101010101" pitchFamily="2" charset="-122"/>
                        </a:rPr>
                        <a:t>根据人物的表现推测人物的思维过程。</a:t>
                      </a:r>
                      <a:endParaRPr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bl>
          </a:graphicData>
        </a:graphic>
      </p:graphicFrame>
      <p:pic>
        <p:nvPicPr>
          <p:cNvPr id="3" name="图片 2" descr="工作室图标"/>
          <p:cNvPicPr>
            <a:picLocks noChangeAspect="1"/>
          </p:cNvPicPr>
          <p:nvPr>
            <p:custDataLst>
              <p:tags r:id="rId3"/>
            </p:custDataLst>
          </p:nvPr>
        </p:nvPicPr>
        <p:blipFill>
          <a:blip r:embed="rId4"/>
          <a:stretch>
            <a:fillRect/>
          </a:stretch>
        </p:blipFill>
        <p:spPr>
          <a:xfrm>
            <a:off x="313055" y="-30480"/>
            <a:ext cx="1728470" cy="1520825"/>
          </a:xfrm>
          <a:prstGeom prst="rect">
            <a:avLst/>
          </a:prstGeom>
        </p:spPr>
      </p:pic>
    </p:spTree>
    <p:custDataLst>
      <p:tags r:id="rId5"/>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ctr"/>
            <a:r>
              <a:rPr lang="zh-CN" altLang="en-US">
                <a:sym typeface="+mn-ea"/>
              </a:rPr>
              <a:t>五下七单元</a:t>
            </a:r>
            <a:endParaRPr lang="zh-CN" altLang="en-US"/>
          </a:p>
        </p:txBody>
      </p:sp>
      <p:graphicFrame>
        <p:nvGraphicFramePr>
          <p:cNvPr id="4" name="内容占位符 3"/>
          <p:cNvGraphicFramePr/>
          <p:nvPr>
            <p:ph idx="1"/>
            <p:custDataLst>
              <p:tags r:id="rId2"/>
            </p:custDataLst>
          </p:nvPr>
        </p:nvGraphicFramePr>
        <p:xfrm>
          <a:off x="608330" y="1490345"/>
          <a:ext cx="10969625" cy="5272405"/>
        </p:xfrm>
        <a:graphic>
          <a:graphicData uri="http://schemas.openxmlformats.org/drawingml/2006/table">
            <a:tbl>
              <a:tblPr firstRow="1" bandRow="1">
                <a:tableStyleId>{5C22544A-7EE6-4342-B048-85BDC9FD1C3A}</a:tableStyleId>
              </a:tblPr>
              <a:tblGrid>
                <a:gridCol w="1423035"/>
                <a:gridCol w="2193925"/>
                <a:gridCol w="2964815"/>
                <a:gridCol w="1450975"/>
                <a:gridCol w="2936875"/>
              </a:tblGrid>
              <a:tr h="730885">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单元主题</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语文要素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课题及训练点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训练形式</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读写结合点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454152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七</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世界各地</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1、体会静态描写和动态描写的表达效果。</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2、搜集资料，介绍一个地方。</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18、威尼斯的小艇：动态描写、静态描写、动静结合，比喻</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19、牧场之国：拟人、动态描写、以动衬静、动静结合</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20、金字塔：静态描写、说明方法</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仿写（介绍一个地方）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sz="2400" b="0">
                          <a:latin typeface="宋体" panose="02010600030101010101" pitchFamily="2" charset="-122"/>
                          <a:ea typeface="宋体" panose="02010600030101010101" pitchFamily="2" charset="-122"/>
                          <a:cs typeface="宋体" panose="02010600030101010101" pitchFamily="2" charset="-122"/>
                        </a:rPr>
                        <a:t>1、辨别静态描写与动态描写。</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抓住关键词，体会景物的特点。</a:t>
                      </a:r>
                      <a:endParaRPr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bl>
          </a:graphicData>
        </a:graphic>
      </p:graphicFrame>
      <p:pic>
        <p:nvPicPr>
          <p:cNvPr id="3" name="图片 2" descr="工作室图标"/>
          <p:cNvPicPr>
            <a:picLocks noChangeAspect="1"/>
          </p:cNvPicPr>
          <p:nvPr>
            <p:custDataLst>
              <p:tags r:id="rId3"/>
            </p:custDataLst>
          </p:nvPr>
        </p:nvPicPr>
        <p:blipFill>
          <a:blip r:embed="rId4"/>
          <a:stretch>
            <a:fillRect/>
          </a:stretch>
        </p:blipFill>
        <p:spPr>
          <a:xfrm>
            <a:off x="158750" y="635"/>
            <a:ext cx="1814830" cy="1459865"/>
          </a:xfrm>
          <a:prstGeom prst="rect">
            <a:avLst/>
          </a:prstGeom>
        </p:spPr>
      </p:pic>
    </p:spTree>
    <p:custDataLst>
      <p:tags r:id="rId5"/>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pPr algn="ctr"/>
            <a:r>
              <a:rPr lang="zh-CN" altLang="en-US">
                <a:sym typeface="+mn-ea"/>
              </a:rPr>
              <a:t>五下八单元</a:t>
            </a:r>
            <a:endParaRPr lang="zh-CN" altLang="en-US"/>
          </a:p>
        </p:txBody>
      </p:sp>
      <p:graphicFrame>
        <p:nvGraphicFramePr>
          <p:cNvPr id="4" name="内容占位符 3"/>
          <p:cNvGraphicFramePr/>
          <p:nvPr>
            <p:ph idx="1"/>
            <p:custDataLst>
              <p:tags r:id="rId2"/>
            </p:custDataLst>
          </p:nvPr>
        </p:nvGraphicFramePr>
        <p:xfrm>
          <a:off x="608330" y="1490345"/>
          <a:ext cx="10969625" cy="5821680"/>
        </p:xfrm>
        <a:graphic>
          <a:graphicData uri="http://schemas.openxmlformats.org/drawingml/2006/table">
            <a:tbl>
              <a:tblPr firstRow="1" bandRow="1">
                <a:tableStyleId>{5C22544A-7EE6-4342-B048-85BDC9FD1C3A}</a:tableStyleId>
              </a:tblPr>
              <a:tblGrid>
                <a:gridCol w="1239520"/>
                <a:gridCol w="1870075"/>
                <a:gridCol w="3881755"/>
                <a:gridCol w="1673860"/>
                <a:gridCol w="2304415"/>
              </a:tblGrid>
              <a:tr h="64770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单元主题</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语文要素</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课题及训练点</a:t>
                      </a:r>
                      <a:r>
                        <a:rPr lang="en-US" sz="2400" b="0">
                          <a:latin typeface="Calibri" panose="020F0502020204030204" charset="0"/>
                          <a:cs typeface="Calibri" panose="020F0502020204030204" charset="0"/>
                        </a:rPr>
                        <a:t> </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训练形式</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读写结合点</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r h="5090160">
                <a:tc>
                  <a:txBody>
                    <a:bodyPr/>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八</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lgn="ctr">
                        <a:buNone/>
                      </a:pPr>
                      <a:r>
                        <a:rPr lang="en-US" sz="2400" b="0">
                          <a:latin typeface="宋体" panose="02010600030101010101" pitchFamily="2" charset="-122"/>
                          <a:ea typeface="宋体" panose="02010600030101010101" pitchFamily="2" charset="-122"/>
                          <a:cs typeface="宋体" panose="02010600030101010101" pitchFamily="2" charset="-122"/>
                        </a:rPr>
                        <a:t>风趣与幽默</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1、感受课文风趣的语言。</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2、看漫画，写出自己的想法。</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22、手指：拟人、比喻</a:t>
                      </a:r>
                      <a:endParaRPr lang="en-US" sz="2400" b="0">
                        <a:latin typeface="宋体" panose="02010600030101010101" pitchFamily="2" charset="-122"/>
                        <a:ea typeface="宋体" panose="02010600030101010101" pitchFamily="2" charset="-122"/>
                        <a:cs typeface="宋体" panose="02010600030101010101" pitchFamily="2" charset="-122"/>
                      </a:endParaRPr>
                    </a:p>
                    <a:p>
                      <a:pPr indent="0">
                        <a:buNone/>
                      </a:pPr>
                      <a:r>
                        <a:rPr lang="en-US" sz="2400" b="0">
                          <a:latin typeface="宋体" panose="02010600030101010101" pitchFamily="2" charset="-122"/>
                          <a:ea typeface="宋体" panose="02010600030101010101" pitchFamily="2" charset="-122"/>
                          <a:cs typeface="宋体" panose="02010600030101010101" pitchFamily="2" charset="-122"/>
                        </a:rPr>
                        <a:t>23、童年的发现：神态描写、环境描写、倒序</a:t>
                      </a:r>
                      <a:endParaRPr 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lang="en-US" sz="2400" b="0">
                          <a:latin typeface="宋体" panose="02010600030101010101" pitchFamily="2" charset="-122"/>
                          <a:ea typeface="宋体" panose="02010600030101010101" pitchFamily="2" charset="-122"/>
                          <a:cs typeface="宋体" panose="02010600030101010101" pitchFamily="2" charset="-122"/>
                        </a:rPr>
                        <a:t>仿写</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c>
                  <a:txBody>
                    <a:bodyPr/>
                    <a:p>
                      <a:pPr indent="0">
                        <a:buNone/>
                      </a:pPr>
                      <a:r>
                        <a:rPr sz="2400" b="0">
                          <a:latin typeface="宋体" panose="02010600030101010101" pitchFamily="2" charset="-122"/>
                          <a:ea typeface="宋体" panose="02010600030101010101" pitchFamily="2" charset="-122"/>
                          <a:cs typeface="宋体" panose="02010600030101010101" pitchFamily="2" charset="-122"/>
                        </a:rPr>
                        <a:t>1、关注语段结构，修辞手法，遣词造句。</a:t>
                      </a:r>
                      <a:endParaRPr sz="2400" b="0">
                        <a:latin typeface="宋体" panose="02010600030101010101" pitchFamily="2" charset="-122"/>
                        <a:ea typeface="宋体" panose="02010600030101010101" pitchFamily="2" charset="-122"/>
                        <a:cs typeface="宋体" panose="02010600030101010101" pitchFamily="2" charset="-122"/>
                      </a:endParaRPr>
                    </a:p>
                    <a:p>
                      <a:pPr indent="0">
                        <a:buNone/>
                      </a:pPr>
                      <a:r>
                        <a:rPr sz="2400" b="0">
                          <a:latin typeface="宋体" panose="02010600030101010101" pitchFamily="2" charset="-122"/>
                          <a:ea typeface="宋体" panose="02010600030101010101" pitchFamily="2" charset="-122"/>
                          <a:cs typeface="宋体" panose="02010600030101010101" pitchFamily="2" charset="-122"/>
                        </a:rPr>
                        <a:t>聚焦人物对话（从作者的用词体会语言的风趣幽默，让读者在一笑之余有所回味。）</a:t>
                      </a:r>
                      <a:endParaRPr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nchorCtr="0"/>
                </a:tc>
              </a:tr>
            </a:tbl>
          </a:graphicData>
        </a:graphic>
      </p:graphicFrame>
      <p:pic>
        <p:nvPicPr>
          <p:cNvPr id="6" name="图片 5" descr="工作室图标"/>
          <p:cNvPicPr>
            <a:picLocks noChangeAspect="1"/>
          </p:cNvPicPr>
          <p:nvPr>
            <p:custDataLst>
              <p:tags r:id="rId3"/>
            </p:custDataLst>
          </p:nvPr>
        </p:nvPicPr>
        <p:blipFill>
          <a:blip r:embed="rId4"/>
          <a:stretch>
            <a:fillRect/>
          </a:stretch>
        </p:blipFill>
        <p:spPr>
          <a:xfrm>
            <a:off x="405130" y="171450"/>
            <a:ext cx="1426845" cy="1319530"/>
          </a:xfrm>
          <a:prstGeom prst="rect">
            <a:avLst/>
          </a:prstGeom>
        </p:spPr>
      </p:pic>
    </p:spTree>
    <p:custDataLst>
      <p:tags r:id="rId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r>
              <a:rPr lang="zh-CN" altLang="en-US"/>
              <a:t>四、案例分析</a:t>
            </a:r>
            <a:endParaRPr lang="zh-CN" altLang="en-US"/>
          </a:p>
        </p:txBody>
      </p:sp>
      <p:pic>
        <p:nvPicPr>
          <p:cNvPr id="4" name="内容占位符 3" descr="落花生  小练笔"/>
          <p:cNvPicPr>
            <a:picLocks noChangeAspect="1"/>
          </p:cNvPicPr>
          <p:nvPr>
            <p:ph idx="1"/>
            <p:custDataLst>
              <p:tags r:id="rId2"/>
            </p:custDataLst>
          </p:nvPr>
        </p:nvPicPr>
        <p:blipFill>
          <a:blip r:embed="rId3"/>
          <a:stretch>
            <a:fillRect/>
          </a:stretch>
        </p:blipFill>
        <p:spPr>
          <a:xfrm rot="16200000">
            <a:off x="4054475" y="-901700"/>
            <a:ext cx="3822065" cy="11228070"/>
          </a:xfrm>
          <a:prstGeom prst="rect">
            <a:avLst/>
          </a:prstGeom>
        </p:spPr>
      </p:pic>
      <p:sp>
        <p:nvSpPr>
          <p:cNvPr id="5" name="文本框 4"/>
          <p:cNvSpPr txBox="1"/>
          <p:nvPr/>
        </p:nvSpPr>
        <p:spPr>
          <a:xfrm>
            <a:off x="938530" y="1628775"/>
            <a:ext cx="7931150" cy="858520"/>
          </a:xfrm>
          <a:prstGeom prst="rect">
            <a:avLst/>
          </a:prstGeom>
          <a:noFill/>
        </p:spPr>
        <p:txBody>
          <a:bodyPr wrap="square" rtlCol="0">
            <a:noAutofit/>
          </a:bodyPr>
          <a:p>
            <a:r>
              <a:rPr lang="zh-CN" altLang="en-US" sz="3200"/>
              <a:t>落花生小练笔</a:t>
            </a:r>
            <a:endParaRPr lang="zh-CN" altLang="en-US" sz="3200"/>
          </a:p>
        </p:txBody>
      </p:sp>
      <p:pic>
        <p:nvPicPr>
          <p:cNvPr id="6" name="图片 5" descr="工作室图标"/>
          <p:cNvPicPr>
            <a:picLocks noChangeAspect="1"/>
          </p:cNvPicPr>
          <p:nvPr>
            <p:custDataLst>
              <p:tags r:id="rId4"/>
            </p:custDataLst>
          </p:nvPr>
        </p:nvPicPr>
        <p:blipFill>
          <a:blip r:embed="rId5"/>
          <a:stretch>
            <a:fillRect/>
          </a:stretch>
        </p:blipFill>
        <p:spPr>
          <a:xfrm>
            <a:off x="9660255" y="314325"/>
            <a:ext cx="2176145" cy="217297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r>
              <a:rPr lang="zh-CN" altLang="en-US"/>
              <a:t>小练笔</a:t>
            </a:r>
            <a:endParaRPr lang="zh-CN" altLang="en-US"/>
          </a:p>
        </p:txBody>
      </p:sp>
      <p:sp>
        <p:nvSpPr>
          <p:cNvPr id="3" name="内容占位符 2"/>
          <p:cNvSpPr>
            <a:spLocks noGrp="1"/>
          </p:cNvSpPr>
          <p:nvPr>
            <p:ph idx="1"/>
          </p:nvPr>
        </p:nvSpPr>
        <p:spPr/>
        <p:txBody>
          <a:bodyPr/>
          <a:p>
            <a:endParaRPr lang="zh-CN" altLang="en-US"/>
          </a:p>
          <a:p>
            <a:endParaRPr lang="zh-CN" altLang="en-US"/>
          </a:p>
          <a:p>
            <a:endParaRPr lang="zh-CN" altLang="en-US"/>
          </a:p>
          <a:p>
            <a:r>
              <a:rPr lang="zh-CN" altLang="en-US" sz="2000" b="1">
                <a:solidFill>
                  <a:schemeClr val="tx1"/>
                </a:solidFill>
              </a:rPr>
              <a:t>写作支架</a:t>
            </a:r>
            <a:endParaRPr lang="zh-CN" altLang="en-US" sz="2000" b="1">
              <a:solidFill>
                <a:schemeClr val="tx1"/>
              </a:solidFill>
            </a:endParaRPr>
          </a:p>
        </p:txBody>
      </p:sp>
      <p:sp>
        <p:nvSpPr>
          <p:cNvPr id="4" name="左大括号 3"/>
          <p:cNvSpPr/>
          <p:nvPr/>
        </p:nvSpPr>
        <p:spPr>
          <a:xfrm>
            <a:off x="2127885" y="1617980"/>
            <a:ext cx="202565" cy="318579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5" name="文本框 4"/>
          <p:cNvSpPr txBox="1"/>
          <p:nvPr/>
        </p:nvSpPr>
        <p:spPr>
          <a:xfrm>
            <a:off x="2736215" y="1490980"/>
            <a:ext cx="7321550" cy="3609340"/>
          </a:xfrm>
          <a:prstGeom prst="rect">
            <a:avLst/>
          </a:prstGeom>
          <a:noFill/>
        </p:spPr>
        <p:txBody>
          <a:bodyPr wrap="square" rtlCol="0">
            <a:noAutofit/>
          </a:bodyPr>
          <a:p>
            <a:r>
              <a:rPr lang="zh-CN" altLang="en-US" b="1"/>
              <a:t>审清题意，选好事物</a:t>
            </a:r>
            <a:r>
              <a:rPr lang="en-US" altLang="zh-CN" b="1"/>
              <a:t>                   </a:t>
            </a:r>
            <a:r>
              <a:rPr lang="zh-CN" altLang="en-US" b="1"/>
              <a:t>选择其中一个</a:t>
            </a:r>
            <a:endParaRPr lang="zh-CN" altLang="en-US" b="1"/>
          </a:p>
          <a:p>
            <a:endParaRPr lang="zh-CN" altLang="en-US" b="1"/>
          </a:p>
          <a:p>
            <a:endParaRPr lang="zh-CN" altLang="en-US" b="1"/>
          </a:p>
          <a:p>
            <a:r>
              <a:rPr lang="en-US" altLang="zh-CN" b="1"/>
              <a:t>                                               </a:t>
            </a:r>
            <a:r>
              <a:rPr lang="zh-CN" altLang="en-US" b="1"/>
              <a:t>竹子</a:t>
            </a:r>
            <a:r>
              <a:rPr lang="en-US" altLang="zh-CN" b="1"/>
              <a:t>    </a:t>
            </a:r>
            <a:r>
              <a:rPr lang="zh-CN" altLang="en-US" b="1"/>
              <a:t>坚贞不屈</a:t>
            </a:r>
            <a:endParaRPr lang="zh-CN" altLang="en-US" b="1"/>
          </a:p>
          <a:p>
            <a:r>
              <a:rPr lang="en-US" altLang="zh-CN" b="1"/>
              <a:t>                                              </a:t>
            </a:r>
            <a:endParaRPr lang="zh-CN" altLang="en-US" b="1"/>
          </a:p>
          <a:p>
            <a:r>
              <a:rPr lang="en-US" altLang="zh-CN" b="1"/>
              <a:t>                                                </a:t>
            </a:r>
            <a:r>
              <a:rPr lang="zh-CN" altLang="en-US" b="1"/>
              <a:t>梅花</a:t>
            </a:r>
            <a:r>
              <a:rPr lang="en-US" altLang="zh-CN" b="1"/>
              <a:t>    </a:t>
            </a:r>
            <a:r>
              <a:rPr lang="zh-CN" altLang="en-US" b="1"/>
              <a:t>凌寒傲雪</a:t>
            </a:r>
            <a:endParaRPr lang="zh-CN" altLang="en-US" b="1"/>
          </a:p>
          <a:p>
            <a:r>
              <a:rPr lang="zh-CN" altLang="en-US" b="1"/>
              <a:t>总结事物最突出的特点</a:t>
            </a:r>
            <a:r>
              <a:rPr lang="en-US" altLang="zh-CN" b="1"/>
              <a:t>             </a:t>
            </a:r>
            <a:r>
              <a:rPr lang="zh-CN" altLang="en-US" b="1"/>
              <a:t>蜜蜂</a:t>
            </a:r>
            <a:r>
              <a:rPr lang="en-US" altLang="zh-CN" b="1"/>
              <a:t>      </a:t>
            </a:r>
            <a:r>
              <a:rPr lang="zh-CN" altLang="en-US" b="1"/>
              <a:t>无私奉献</a:t>
            </a:r>
            <a:endParaRPr lang="zh-CN" altLang="en-US" b="1"/>
          </a:p>
          <a:p>
            <a:endParaRPr lang="zh-CN" altLang="en-US" b="1"/>
          </a:p>
          <a:p>
            <a:endParaRPr lang="zh-CN" altLang="en-US" b="1"/>
          </a:p>
          <a:p>
            <a:r>
              <a:rPr lang="en-US" altLang="zh-CN" b="1"/>
              <a:t>                                                 </a:t>
            </a:r>
            <a:r>
              <a:rPr lang="zh-CN" altLang="en-US" b="1"/>
              <a:t>路灯</a:t>
            </a:r>
            <a:r>
              <a:rPr lang="en-US" altLang="zh-CN" b="1"/>
              <a:t>    </a:t>
            </a:r>
            <a:r>
              <a:rPr lang="zh-CN" altLang="en-US" b="1"/>
              <a:t>恪尽职守</a:t>
            </a:r>
            <a:endParaRPr lang="zh-CN" altLang="en-US" b="1"/>
          </a:p>
          <a:p>
            <a:endParaRPr lang="zh-CN" altLang="en-US" b="1"/>
          </a:p>
          <a:p>
            <a:endParaRPr lang="zh-CN" altLang="en-US" b="1"/>
          </a:p>
          <a:p>
            <a:r>
              <a:rPr lang="zh-CN" altLang="en-US" b="1"/>
              <a:t>联想生活中具有和事物相同品质的人</a:t>
            </a:r>
            <a:endParaRPr lang="zh-CN" altLang="en-US" b="1"/>
          </a:p>
        </p:txBody>
      </p:sp>
      <p:cxnSp>
        <p:nvCxnSpPr>
          <p:cNvPr id="10" name="直接连接符 9"/>
          <p:cNvCxnSpPr/>
          <p:nvPr/>
        </p:nvCxnSpPr>
        <p:spPr>
          <a:xfrm flipV="1">
            <a:off x="5096510" y="2631440"/>
            <a:ext cx="579120" cy="5359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5154295" y="3022600"/>
            <a:ext cx="636905" cy="2317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183505" y="3384550"/>
            <a:ext cx="622300" cy="723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139690" y="3529330"/>
            <a:ext cx="579120" cy="4343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5067300" y="1661795"/>
            <a:ext cx="9556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图片 5" descr="工作室图标"/>
          <p:cNvPicPr>
            <a:picLocks noChangeAspect="1"/>
          </p:cNvPicPr>
          <p:nvPr>
            <p:custDataLst>
              <p:tags r:id="rId2"/>
            </p:custDataLst>
          </p:nvPr>
        </p:nvPicPr>
        <p:blipFill>
          <a:blip r:embed="rId3"/>
          <a:stretch>
            <a:fillRect/>
          </a:stretch>
        </p:blipFill>
        <p:spPr>
          <a:xfrm>
            <a:off x="9295765" y="471170"/>
            <a:ext cx="2031365" cy="1623695"/>
          </a:xfrm>
          <a:prstGeom prst="rect">
            <a:avLst/>
          </a:prstGeom>
        </p:spPr>
      </p:pic>
    </p:spTree>
    <p:custDataLst>
      <p:tags r:id="rId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r>
              <a:rPr lang="zh-CN" altLang="en-US"/>
              <a:t>课文案例</a:t>
            </a:r>
            <a:endParaRPr lang="zh-CN" altLang="en-US"/>
          </a:p>
        </p:txBody>
      </p:sp>
      <p:sp>
        <p:nvSpPr>
          <p:cNvPr id="3" name="内容占位符 2"/>
          <p:cNvSpPr>
            <a:spLocks noGrp="1"/>
          </p:cNvSpPr>
          <p:nvPr>
            <p:ph idx="1"/>
          </p:nvPr>
        </p:nvSpPr>
        <p:spPr/>
        <p:txBody>
          <a:bodyPr/>
          <a:p>
            <a:pPr marL="0" indent="0">
              <a:buNone/>
            </a:pPr>
            <a:r>
              <a:rPr lang="zh-CN" altLang="en-US" sz="2400">
                <a:solidFill>
                  <a:schemeClr val="tx1"/>
                </a:solidFill>
                <a:effectLst>
                  <a:outerShdw blurRad="38100" dist="19050" dir="2700000" algn="tl" rotWithShape="0">
                    <a:schemeClr val="dk1">
                      <a:alpha val="40000"/>
                    </a:schemeClr>
                  </a:outerShdw>
                </a:effectLst>
              </a:rPr>
              <a:t>祖父的园子</a:t>
            </a:r>
            <a:endParaRPr lang="zh-CN" altLang="en-US" sz="2400">
              <a:solidFill>
                <a:schemeClr val="tx1"/>
              </a:solidFill>
              <a:effectLst>
                <a:outerShdw blurRad="38100" dist="19050" dir="2700000" algn="tl" rotWithShape="0">
                  <a:schemeClr val="dk1">
                    <a:alpha val="40000"/>
                  </a:schemeClr>
                </a:outerShdw>
              </a:effectLst>
            </a:endParaRPr>
          </a:p>
          <a:p>
            <a:pPr marL="0" indent="0">
              <a:buNone/>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花开了，就像睡醒了似的。鸟飞了，就像在天上逛似的。虫子叫了，就像虫子在说话似的。一切都活了，要做什么，就做什么。要怎么样，就怎么样，都是自由的。倭瓜愿意爬上架就爬上架，愿意爬上房就爬上房。黄瓜愿意开一朵花，就开一朵花，愿意结一个瓜，就结一个瓜。……玉米愿意长多高就长多高，它若愿意长上天去，也没有人管。</a:t>
            </a:r>
            <a:endParaRPr lang="zh-CN" altLang="en-US" sz="2400">
              <a:solidFill>
                <a:schemeClr val="tx1"/>
              </a:solidFill>
              <a:effectLst>
                <a:outerShdw blurRad="38100" dist="19050" dir="2700000" algn="tl" rotWithShape="0">
                  <a:schemeClr val="dk1">
                    <a:alpha val="40000"/>
                  </a:schemeClr>
                </a:outerShdw>
              </a:effectLst>
            </a:endParaRPr>
          </a:p>
          <a:p>
            <a:pPr marL="0" indent="0">
              <a:buNone/>
            </a:pPr>
            <a:r>
              <a:rPr lang="en-US" altLang="zh-CN" sz="2400">
                <a:solidFill>
                  <a:schemeClr val="tx1"/>
                </a:solidFill>
                <a:effectLst>
                  <a:outerShdw blurRad="38100" dist="19050" dir="2700000" algn="tl" rotWithShape="0">
                    <a:schemeClr val="dk1">
                      <a:alpha val="40000"/>
                    </a:schemeClr>
                  </a:outerShdw>
                </a:effectLst>
              </a:rPr>
              <a:t>       </a:t>
            </a:r>
            <a:r>
              <a:rPr lang="zh-CN" altLang="en-US" sz="2400">
                <a:solidFill>
                  <a:schemeClr val="tx1"/>
                </a:solidFill>
                <a:effectLst>
                  <a:outerShdw blurRad="38100" dist="19050" dir="2700000" algn="tl" rotWithShape="0">
                    <a:schemeClr val="dk1">
                      <a:alpha val="40000"/>
                    </a:schemeClr>
                  </a:outerShdw>
                </a:effectLst>
              </a:rPr>
              <a:t>采用“愿意……就……愿意……就……愿意……就……”的排比、反复句式仿写，真实表达自己的感受。</a:t>
            </a:r>
            <a:endParaRPr lang="zh-CN" altLang="en-US" sz="2400">
              <a:solidFill>
                <a:schemeClr val="tx1"/>
              </a:solidFill>
              <a:effectLst>
                <a:outerShdw blurRad="38100" dist="19050" dir="2700000" algn="tl" rotWithShape="0">
                  <a:schemeClr val="dk1">
                    <a:alpha val="40000"/>
                  </a:schemeClr>
                </a:outerShdw>
              </a:effectLst>
            </a:endParaRPr>
          </a:p>
          <a:p>
            <a:pPr marL="0" indent="0">
              <a:buNone/>
            </a:pPr>
            <a:r>
              <a:rPr lang="en-US" altLang="zh-CN" sz="2000">
                <a:solidFill>
                  <a:schemeClr val="tx1"/>
                </a:solidFill>
                <a:effectLst>
                  <a:outerShdw blurRad="38100" dist="19050" dir="2700000" algn="tl" rotWithShape="0">
                    <a:schemeClr val="dk1">
                      <a:alpha val="40000"/>
                    </a:schemeClr>
                  </a:outerShdw>
                </a:effectLst>
              </a:rPr>
              <a:t>     </a:t>
            </a:r>
            <a:endParaRPr lang="zh-CN" altLang="en-US" sz="2000">
              <a:solidFill>
                <a:schemeClr val="tx1"/>
              </a:solidFill>
              <a:effectLst>
                <a:outerShdw blurRad="38100" dist="19050" dir="2700000" algn="tl" rotWithShape="0">
                  <a:schemeClr val="dk1">
                    <a:alpha val="40000"/>
                  </a:schemeClr>
                </a:outerShdw>
              </a:effectLst>
            </a:endParaRPr>
          </a:p>
        </p:txBody>
      </p:sp>
      <p:pic>
        <p:nvPicPr>
          <p:cNvPr id="4" name="图片 3" descr="工作室图标"/>
          <p:cNvPicPr>
            <a:picLocks noChangeAspect="1"/>
          </p:cNvPicPr>
          <p:nvPr>
            <p:custDataLst>
              <p:tags r:id="rId2"/>
            </p:custDataLst>
          </p:nvPr>
        </p:nvPicPr>
        <p:blipFill>
          <a:blip r:embed="rId3"/>
          <a:stretch>
            <a:fillRect/>
          </a:stretch>
        </p:blipFill>
        <p:spPr>
          <a:xfrm>
            <a:off x="9295765" y="471170"/>
            <a:ext cx="2031365" cy="149415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P spid="2" grpId="2"/>
      <p:bldP spid="2" grpId="3"/>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r>
              <a:rPr lang="zh-CN" altLang="en-US"/>
              <a:t>对比阅读</a:t>
            </a:r>
            <a:endParaRPr lang="zh-CN" altLang="en-US"/>
          </a:p>
        </p:txBody>
      </p:sp>
      <p:sp>
        <p:nvSpPr>
          <p:cNvPr id="3" name="内容占位符 2"/>
          <p:cNvSpPr>
            <a:spLocks noGrp="1"/>
          </p:cNvSpPr>
          <p:nvPr>
            <p:ph idx="1"/>
          </p:nvPr>
        </p:nvSpPr>
        <p:spPr/>
        <p:txBody>
          <a:bodyPr/>
          <a:p>
            <a:pPr marL="0" indent="0">
              <a:buNone/>
            </a:pPr>
            <a:r>
              <a:rPr lang="en-US" altLang="zh-CN" sz="2800">
                <a:solidFill>
                  <a:schemeClr val="tx1"/>
                </a:solidFill>
              </a:rPr>
              <a:t>      </a:t>
            </a:r>
            <a:r>
              <a:rPr lang="zh-CN" altLang="en-US" sz="2800">
                <a:solidFill>
                  <a:schemeClr val="tx1"/>
                </a:solidFill>
              </a:rPr>
              <a:t>倭瓜长蔓了，沿着花架往上攀，一直爬到了房顶，再挂下来，单薄的花瓣在风中颤抖着。黄瓜也开花了，三三两两地垂着着黄色的小脑袋，一副无精打采的样子。鸟儿呆站在瓜架上，偶尔啄食着花瓣。玉米苗也孤独地站着，把绿色的手臂徒劳地伸向天空。</a:t>
            </a:r>
            <a:endParaRPr lang="zh-CN" altLang="en-US" sz="2800"/>
          </a:p>
          <a:p>
            <a:pPr marL="0" indent="0">
              <a:buNone/>
            </a:pPr>
            <a:r>
              <a:rPr lang="en-US" altLang="zh-CN" sz="2800">
                <a:solidFill>
                  <a:schemeClr val="tx1"/>
                </a:solidFill>
                <a:effectLst>
                  <a:outerShdw blurRad="38100" dist="19050" dir="2700000" algn="tl" rotWithShape="0">
                    <a:schemeClr val="dk1">
                      <a:alpha val="40000"/>
                    </a:schemeClr>
                  </a:outerShdw>
                </a:effectLst>
                <a:sym typeface="+mn-ea"/>
              </a:rPr>
              <a:t>      </a:t>
            </a:r>
            <a:r>
              <a:rPr lang="zh-CN" altLang="en-US" sz="2800">
                <a:solidFill>
                  <a:schemeClr val="tx1"/>
                </a:solidFill>
                <a:effectLst>
                  <a:outerShdw blurRad="38100" dist="19050" dir="2700000" algn="tl" rotWithShape="0">
                    <a:schemeClr val="dk1">
                      <a:alpha val="40000"/>
                    </a:schemeClr>
                  </a:outerShdw>
                </a:effectLst>
                <a:sym typeface="+mn-ea"/>
              </a:rPr>
              <a:t>通过对比，让学生发现同样的景物通过不用的方法描与，就能表达不同的心情。进而引导学生关注本文作者通过“（  ）愿意（  ）就（   ）”的反复句写出景物的自由的特点的写法。</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p>
        </p:txBody>
      </p:sp>
      <p:pic>
        <p:nvPicPr>
          <p:cNvPr id="4" name="图片 3" descr="工作室图标"/>
          <p:cNvPicPr>
            <a:picLocks noChangeAspect="1"/>
          </p:cNvPicPr>
          <p:nvPr>
            <p:custDataLst>
              <p:tags r:id="rId2"/>
            </p:custDataLst>
          </p:nvPr>
        </p:nvPicPr>
        <p:blipFill>
          <a:blip r:embed="rId3"/>
          <a:stretch>
            <a:fillRect/>
          </a:stretch>
        </p:blipFill>
        <p:spPr>
          <a:xfrm>
            <a:off x="9401175" y="98425"/>
            <a:ext cx="1770380" cy="139192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408238" y="1441450"/>
            <a:ext cx="3509962" cy="4897438"/>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3"/>
          <a:stretch>
            <a:fillRect/>
          </a:stretch>
        </p:blipFill>
        <p:spPr>
          <a:xfrm>
            <a:off x="5918200" y="1441450"/>
            <a:ext cx="3605213" cy="4872038"/>
          </a:xfrm>
          <a:prstGeom prst="rect">
            <a:avLst/>
          </a:prstGeom>
          <a:ln>
            <a:noFill/>
          </a:ln>
          <a:effectLst>
            <a:outerShdw blurRad="292100" dist="139700" dir="2700000" algn="tl" rotWithShape="0">
              <a:srgbClr val="333333">
                <a:alpha val="65000"/>
              </a:srgbClr>
            </a:outerShdw>
          </a:effectLst>
        </p:spPr>
      </p:pic>
      <p:sp>
        <p:nvSpPr>
          <p:cNvPr id="6" name="对话气泡: 圆角矩形 5"/>
          <p:cNvSpPr>
            <a:spLocks noChangeArrowheads="1"/>
          </p:cNvSpPr>
          <p:nvPr/>
        </p:nvSpPr>
        <p:spPr bwMode="auto">
          <a:xfrm>
            <a:off x="2425700" y="177800"/>
            <a:ext cx="6054725" cy="741363"/>
          </a:xfrm>
          <a:prstGeom prst="wedgeRoundRectCallout">
            <a:avLst>
              <a:gd name="adj1" fmla="val 38648"/>
              <a:gd name="adj2" fmla="val 125162"/>
              <a:gd name="adj3" fmla="val 16667"/>
            </a:avLst>
          </a:prstGeom>
          <a:noFill/>
          <a:ln w="12700" algn="ctr">
            <a:solidFill>
              <a:srgbClr val="C00000"/>
            </a:solidFill>
            <a:miter lim="800000"/>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2400">
                <a:solidFill>
                  <a:srgbClr val="C00000"/>
                </a:solidFill>
                <a:latin typeface="Calibri" panose="020F0502020204030204" charset="0"/>
                <a:ea typeface="黑体" panose="02010609060101010101" pitchFamily="49" charset="-122"/>
                <a:cs typeface="等线" panose="02010600030101010101" pitchFamily="2" charset="-122"/>
              </a:rPr>
              <a:t>我们一起先来认识一篇标准的说明文！</a:t>
            </a:r>
            <a:endParaRPr lang="zh-CN" altLang="en-US" sz="2400">
              <a:solidFill>
                <a:srgbClr val="C00000"/>
              </a:solidFill>
              <a:latin typeface="Calibri" panose="020F0502020204030204" charset="0"/>
              <a:ea typeface="黑体" panose="02010609060101010101" pitchFamily="49" charset="-122"/>
              <a:cs typeface="等线" panose="02010600030101010101" pitchFamily="2" charset="-122"/>
            </a:endParaRPr>
          </a:p>
        </p:txBody>
      </p:sp>
      <p:pic>
        <p:nvPicPr>
          <p:cNvPr id="2" name="图片 1"/>
          <p:cNvPicPr>
            <a:picLocks noChangeAspect="1"/>
          </p:cNvPicPr>
          <p:nvPr/>
        </p:nvPicPr>
        <p:blipFill>
          <a:blip r:embed="rId2"/>
          <a:stretch>
            <a:fillRect/>
          </a:stretch>
        </p:blipFill>
        <p:spPr>
          <a:xfrm>
            <a:off x="868101" y="1466850"/>
            <a:ext cx="5050099" cy="4899025"/>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3"/>
          <a:stretch>
            <a:fillRect/>
          </a:stretch>
        </p:blipFill>
        <p:spPr>
          <a:xfrm>
            <a:off x="5918200" y="1466850"/>
            <a:ext cx="5050099" cy="4872038"/>
          </a:xfrm>
          <a:prstGeom prst="rect">
            <a:avLst/>
          </a:prstGeom>
          <a:ln>
            <a:noFill/>
          </a:ln>
          <a:effectLst>
            <a:outerShdw blurRad="292100" dist="139700" dir="2700000" algn="tl" rotWithShape="0">
              <a:srgbClr val="333333">
                <a:alpha val="65000"/>
              </a:srgbClr>
            </a:outerShdw>
          </a:effectLst>
        </p:spPr>
      </p:pic>
      <p:sp>
        <p:nvSpPr>
          <p:cNvPr id="8" name="矩形 5"/>
          <p:cNvSpPr>
            <a:spLocks noChangeArrowheads="1"/>
          </p:cNvSpPr>
          <p:nvPr/>
        </p:nvSpPr>
        <p:spPr bwMode="auto">
          <a:xfrm>
            <a:off x="4556288" y="6495534"/>
            <a:ext cx="24929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a:t>五上第五单元</a:t>
            </a:r>
            <a:r>
              <a:rPr lang="en-US" altLang="zh-CN" dirty="0"/>
              <a:t>《</a:t>
            </a:r>
            <a:r>
              <a:rPr lang="zh-CN" altLang="en-US" dirty="0"/>
              <a:t>太阳</a:t>
            </a:r>
            <a:r>
              <a:rPr lang="en-US" altLang="zh-CN" dirty="0"/>
              <a:t>》</a:t>
            </a:r>
            <a:endParaRPr lang="zh-CN" altLang="en-US" dirty="0"/>
          </a:p>
        </p:txBody>
      </p:sp>
      <p:sp>
        <p:nvSpPr>
          <p:cNvPr id="7" name="日期占位符 6"/>
          <p:cNvSpPr>
            <a:spLocks noGrp="1"/>
          </p:cNvSpPr>
          <p:nvPr>
            <p:ph type="dt" sz="half" idx="10"/>
          </p:nvPr>
        </p:nvSpPr>
        <p:spPr/>
        <p:txBody>
          <a:bodyPr/>
          <a:p>
            <a:fld id="{216668F3-64E5-428B-AB5B-23BA274AD3AC}" type="datetime1">
              <a:rPr lang="zh-CN" altLang="en-US" smtClean="0"/>
            </a:fld>
            <a:endParaRPr lang="zh-CN" altLang="en-US"/>
          </a:p>
        </p:txBody>
      </p:sp>
      <p:pic>
        <p:nvPicPr>
          <p:cNvPr id="9" name="图片 8" descr="工作室图标"/>
          <p:cNvPicPr>
            <a:picLocks noChangeAspect="1"/>
          </p:cNvPicPr>
          <p:nvPr>
            <p:custDataLst>
              <p:tags r:id="rId4"/>
            </p:custDataLst>
          </p:nvPr>
        </p:nvPicPr>
        <p:blipFill>
          <a:blip r:embed="rId5"/>
          <a:stretch>
            <a:fillRect/>
          </a:stretch>
        </p:blipFill>
        <p:spPr>
          <a:xfrm>
            <a:off x="868045" y="177800"/>
            <a:ext cx="2031365" cy="185483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r>
              <a:rPr lang="zh-CN" altLang="en-US"/>
              <a:t>一、新课标下小学语文读写结合的教学现状</a:t>
            </a:r>
            <a:endParaRPr lang="zh-CN" altLang="en-US"/>
          </a:p>
        </p:txBody>
      </p:sp>
      <p:sp>
        <p:nvSpPr>
          <p:cNvPr id="3" name="内容占位符 2"/>
          <p:cNvSpPr>
            <a:spLocks noGrp="1"/>
          </p:cNvSpPr>
          <p:nvPr>
            <p:ph idx="1"/>
          </p:nvPr>
        </p:nvSpPr>
        <p:spPr/>
        <p:txBody>
          <a:bodyPr/>
          <a:p>
            <a:r>
              <a:rPr lang="zh-CN" altLang="en-US"/>
              <a:t>（一）</a:t>
            </a:r>
            <a:r>
              <a:rPr lang="zh-CN" altLang="en-US" sz="2400"/>
              <a:t>缺乏拓展，写作思维闭塞</a:t>
            </a:r>
            <a:endParaRPr lang="zh-CN" altLang="en-US"/>
          </a:p>
          <a:p>
            <a:pPr marL="0" indent="0">
              <a:buNone/>
            </a:pPr>
            <a:r>
              <a:rPr lang="en-US" altLang="zh-CN" sz="2400"/>
              <a:t>       语言文字是小学生认识和探索世界的窗口。以抽象的语言文字了解和探索大千世界，感受不同地区的风土人情，深切体验人间冷暖，这是阅读的意义。所以，学生阅读的意义在于，有效拓展学生的阅读空间，让学生在对不同事物的认知中建立多元化的思想，让学生更具包容性。但是如今小学语文阅读教学中学生所阅读的内容和题材较为单一，缺乏阅读内容拓展，导致小学生的想象力空间培养不足，写作思维始终难以获得有效提升。由此，小学生天马行空的思维特点和优势未能充分发挥，未能抓住机会凸显阅读对学生写作思维提升的功效。</a:t>
            </a:r>
            <a:endParaRPr lang="en-US" altLang="zh-CN" sz="2400"/>
          </a:p>
        </p:txBody>
      </p:sp>
      <p:pic>
        <p:nvPicPr>
          <p:cNvPr id="4" name="图片 3" descr="工作室图标"/>
          <p:cNvPicPr>
            <a:picLocks noChangeAspect="1"/>
          </p:cNvPicPr>
          <p:nvPr>
            <p:custDataLst>
              <p:tags r:id="rId2"/>
            </p:custDataLst>
          </p:nvPr>
        </p:nvPicPr>
        <p:blipFill>
          <a:blip r:embed="rId3"/>
          <a:stretch>
            <a:fillRect/>
          </a:stretch>
        </p:blipFill>
        <p:spPr>
          <a:xfrm>
            <a:off x="10252075" y="186055"/>
            <a:ext cx="1684655" cy="155003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50530"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962" y="1647825"/>
            <a:ext cx="4826101"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1"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387" y="1616075"/>
            <a:ext cx="4616711"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对话气泡: 圆角矩形 5"/>
          <p:cNvSpPr>
            <a:spLocks noChangeArrowheads="1"/>
          </p:cNvSpPr>
          <p:nvPr/>
        </p:nvSpPr>
        <p:spPr bwMode="auto">
          <a:xfrm>
            <a:off x="2827338" y="393700"/>
            <a:ext cx="6067425" cy="739775"/>
          </a:xfrm>
          <a:prstGeom prst="wedgeRoundRectCallout">
            <a:avLst>
              <a:gd name="adj1" fmla="val 40269"/>
              <a:gd name="adj2" fmla="val 128542"/>
              <a:gd name="adj3" fmla="val 16667"/>
            </a:avLst>
          </a:prstGeom>
          <a:noFill/>
          <a:ln w="12700" algn="ctr">
            <a:solidFill>
              <a:srgbClr val="C00000"/>
            </a:solidFill>
            <a:miter lim="800000"/>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2400">
                <a:solidFill>
                  <a:srgbClr val="C00000"/>
                </a:solidFill>
                <a:latin typeface="Calibri" panose="020F0502020204030204" charset="0"/>
                <a:ea typeface="黑体" panose="02010609060101010101" pitchFamily="49" charset="-122"/>
                <a:cs typeface="等线" panose="02010600030101010101" pitchFamily="2" charset="-122"/>
              </a:rPr>
              <a:t>我们再来认识一篇富有情趣的说明文！</a:t>
            </a:r>
            <a:endParaRPr lang="zh-CN" altLang="en-US" sz="2400">
              <a:solidFill>
                <a:srgbClr val="C00000"/>
              </a:solidFill>
              <a:latin typeface="Calibri" panose="020F0502020204030204" charset="0"/>
              <a:ea typeface="黑体" panose="02010609060101010101" pitchFamily="49" charset="-122"/>
              <a:cs typeface="等线" panose="02010600030101010101" pitchFamily="2" charset="-122"/>
            </a:endParaRPr>
          </a:p>
        </p:txBody>
      </p:sp>
      <p:sp>
        <p:nvSpPr>
          <p:cNvPr id="5" name="矩形 5"/>
          <p:cNvSpPr>
            <a:spLocks noChangeArrowheads="1"/>
          </p:cNvSpPr>
          <p:nvPr/>
        </p:nvSpPr>
        <p:spPr bwMode="auto">
          <a:xfrm>
            <a:off x="4556288" y="6495534"/>
            <a:ext cx="24929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dirty="0"/>
              <a:t>五上第五单元</a:t>
            </a:r>
            <a:r>
              <a:rPr lang="en-US" altLang="zh-CN" dirty="0"/>
              <a:t>《</a:t>
            </a:r>
            <a:r>
              <a:rPr lang="zh-CN" altLang="en-US" dirty="0"/>
              <a:t>松鼠</a:t>
            </a:r>
            <a:r>
              <a:rPr lang="en-US" altLang="zh-CN" dirty="0"/>
              <a:t>》</a:t>
            </a:r>
            <a:endParaRPr lang="zh-CN" altLang="en-US" dirty="0"/>
          </a:p>
        </p:txBody>
      </p:sp>
      <p:sp>
        <p:nvSpPr>
          <p:cNvPr id="2" name="日期占位符 1"/>
          <p:cNvSpPr>
            <a:spLocks noGrp="1"/>
          </p:cNvSpPr>
          <p:nvPr>
            <p:ph type="dt" sz="half" idx="10"/>
          </p:nvPr>
        </p:nvSpPr>
        <p:spPr/>
        <p:txBody>
          <a:bodyPr/>
          <a:p>
            <a:fld id="{216668F3-64E5-428B-AB5B-23BA274AD3AC}" type="datetime1">
              <a:rPr lang="zh-CN" altLang="en-US" smtClean="0"/>
            </a:fld>
            <a:endParaRPr lang="zh-CN" altLang="en-US"/>
          </a:p>
        </p:txBody>
      </p:sp>
      <p:pic>
        <p:nvPicPr>
          <p:cNvPr id="4" name="图片 3" descr="工作室图标"/>
          <p:cNvPicPr>
            <a:picLocks noChangeAspect="1"/>
          </p:cNvPicPr>
          <p:nvPr>
            <p:custDataLst>
              <p:tags r:id="rId4"/>
            </p:custDataLst>
          </p:nvPr>
        </p:nvPicPr>
        <p:blipFill>
          <a:blip r:embed="rId5"/>
          <a:stretch>
            <a:fillRect/>
          </a:stretch>
        </p:blipFill>
        <p:spPr>
          <a:xfrm>
            <a:off x="9488805" y="128905"/>
            <a:ext cx="1873885" cy="179641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0530"/>
                                        </p:tgtEl>
                                        <p:attrNameLst>
                                          <p:attrName>style.visibility</p:attrName>
                                        </p:attrNameLst>
                                      </p:cBhvr>
                                      <p:to>
                                        <p:strVal val="visible"/>
                                      </p:to>
                                    </p:set>
                                    <p:anim calcmode="lin" valueType="num">
                                      <p:cBhvr additive="base">
                                        <p:cTn id="7" dur="500" fill="hold"/>
                                        <p:tgtEl>
                                          <p:spTgt spid="150530"/>
                                        </p:tgtEl>
                                        <p:attrNameLst>
                                          <p:attrName>ppt_x</p:attrName>
                                        </p:attrNameLst>
                                      </p:cBhvr>
                                      <p:tavLst>
                                        <p:tav tm="0">
                                          <p:val>
                                            <p:strVal val="#ppt_x"/>
                                          </p:val>
                                        </p:tav>
                                        <p:tav tm="100000">
                                          <p:val>
                                            <p:strVal val="#ppt_x"/>
                                          </p:val>
                                        </p:tav>
                                      </p:tavLst>
                                    </p:anim>
                                    <p:anim calcmode="lin" valueType="num">
                                      <p:cBhvr additive="base">
                                        <p:cTn id="8" dur="500" fill="hold"/>
                                        <p:tgtEl>
                                          <p:spTgt spid="1505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150531"/>
                                        </p:tgtEl>
                                        <p:attrNameLst>
                                          <p:attrName>style.visibility</p:attrName>
                                        </p:attrNameLst>
                                      </p:cBhvr>
                                      <p:to>
                                        <p:strVal val="visible"/>
                                      </p:to>
                                    </p:set>
                                    <p:anim calcmode="lin" valueType="num">
                                      <p:cBhvr>
                                        <p:cTn id="13" dur="1000" fill="hold"/>
                                        <p:tgtEl>
                                          <p:spTgt spid="150531"/>
                                        </p:tgtEl>
                                        <p:attrNameLst>
                                          <p:attrName>ppt_x</p:attrName>
                                        </p:attrNameLst>
                                      </p:cBhvr>
                                      <p:tavLst>
                                        <p:tav tm="0">
                                          <p:val>
                                            <p:strVal val="#ppt_x-.2"/>
                                          </p:val>
                                        </p:tav>
                                        <p:tav tm="100000">
                                          <p:val>
                                            <p:strVal val="#ppt_x"/>
                                          </p:val>
                                        </p:tav>
                                      </p:tavLst>
                                    </p:anim>
                                    <p:anim calcmode="lin" valueType="num">
                                      <p:cBhvr>
                                        <p:cTn id="14" dur="1000" fill="hold"/>
                                        <p:tgtEl>
                                          <p:spTgt spid="15053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5053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48482" name="图片 8"/>
          <p:cNvPicPr>
            <a:picLocks noChangeAspect="1" noChangeArrowheads="1"/>
          </p:cNvPicPr>
          <p:nvPr/>
        </p:nvPicPr>
        <p:blipFill>
          <a:blip r:embed="rId2" cstate="print">
            <a:extLst>
              <a:ext uri="{28A0092B-C50C-407E-A947-70E740481C1C}">
                <a14:useLocalDpi xmlns:a14="http://schemas.microsoft.com/office/drawing/2010/main" val="0"/>
              </a:ext>
            </a:extLst>
          </a:blip>
          <a:srcRect l="5450" t="7211" r="11131" b="18617"/>
          <a:stretch>
            <a:fillRect/>
          </a:stretch>
        </p:blipFill>
        <p:spPr bwMode="auto">
          <a:xfrm>
            <a:off x="1878013" y="317500"/>
            <a:ext cx="4113212" cy="61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接连接符 7"/>
          <p:cNvCxnSpPr/>
          <p:nvPr/>
        </p:nvCxnSpPr>
        <p:spPr>
          <a:xfrm>
            <a:off x="2271713" y="4533900"/>
            <a:ext cx="343217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流程图: 可选过程 12"/>
          <p:cNvSpPr/>
          <p:nvPr/>
        </p:nvSpPr>
        <p:spPr>
          <a:xfrm>
            <a:off x="2271713" y="4991100"/>
            <a:ext cx="1785937" cy="698500"/>
          </a:xfrm>
          <a:prstGeom prst="flowChartAlternateProcess">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p>
        </p:txBody>
      </p:sp>
      <p:sp>
        <p:nvSpPr>
          <p:cNvPr id="6" name="右大括号 5"/>
          <p:cNvSpPr/>
          <p:nvPr/>
        </p:nvSpPr>
        <p:spPr>
          <a:xfrm>
            <a:off x="6400800" y="4979988"/>
            <a:ext cx="415925" cy="709612"/>
          </a:xfrm>
          <a:prstGeom prst="rightBrace">
            <a:avLst>
              <a:gd name="adj1" fmla="val 8333"/>
              <a:gd name="adj2" fmla="val 36133"/>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CN" altLang="en-US" sz="1350"/>
          </a:p>
        </p:txBody>
      </p:sp>
      <p:sp>
        <p:nvSpPr>
          <p:cNvPr id="7" name="右大括号 6"/>
          <p:cNvSpPr/>
          <p:nvPr/>
        </p:nvSpPr>
        <p:spPr>
          <a:xfrm>
            <a:off x="6400800" y="2233613"/>
            <a:ext cx="431800" cy="1979612"/>
          </a:xfrm>
          <a:prstGeom prst="rightBrace">
            <a:avLst>
              <a:gd name="adj1" fmla="val 8333"/>
              <a:gd name="adj2" fmla="val 36133"/>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CN" altLang="en-US" sz="1350"/>
          </a:p>
        </p:txBody>
      </p:sp>
      <p:sp>
        <p:nvSpPr>
          <p:cNvPr id="148487" name="文本框 1"/>
          <p:cNvSpPr txBox="1">
            <a:spLocks noChangeArrowheads="1"/>
          </p:cNvSpPr>
          <p:nvPr/>
        </p:nvSpPr>
        <p:spPr bwMode="auto">
          <a:xfrm>
            <a:off x="7340600" y="4992688"/>
            <a:ext cx="3975100" cy="1016000"/>
          </a:xfrm>
          <a:prstGeom prst="rect">
            <a:avLst/>
          </a:prstGeom>
          <a:noFill/>
          <a:ln w="9525">
            <a:solidFill>
              <a:srgbClr val="C0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Char char="Ø"/>
            </a:pPr>
            <a:r>
              <a:rPr lang="zh-CN" altLang="en-US" sz="2000">
                <a:solidFill>
                  <a:srgbClr val="C00000"/>
                </a:solidFill>
                <a:latin typeface="Calibri" panose="020F0502020204030204" charset="0"/>
                <a:ea typeface="黑体" panose="02010609060101010101" pitchFamily="49" charset="-122"/>
                <a:cs typeface="等线" panose="02010600030101010101" pitchFamily="2" charset="-122"/>
              </a:rPr>
              <a:t>综合运用多种表达方法</a:t>
            </a:r>
            <a:endParaRPr lang="en-US" altLang="zh-CN" sz="2000">
              <a:solidFill>
                <a:srgbClr val="C00000"/>
              </a:solidFill>
              <a:latin typeface="Calibri" panose="020F0502020204030204" charset="0"/>
              <a:ea typeface="黑体" panose="02010609060101010101" pitchFamily="49" charset="-122"/>
              <a:cs typeface="等线" panose="02010600030101010101" pitchFamily="2" charset="-122"/>
            </a:endParaRPr>
          </a:p>
          <a:p>
            <a:pPr eaLnBrk="1" hangingPunct="1">
              <a:lnSpc>
                <a:spcPct val="150000"/>
              </a:lnSpc>
              <a:buFont typeface="Wingdings" panose="05000000000000000000" pitchFamily="2" charset="2"/>
              <a:buChar char="Ø"/>
            </a:pPr>
            <a:r>
              <a:rPr lang="zh-CN" altLang="en-US" sz="2000">
                <a:solidFill>
                  <a:srgbClr val="C00000"/>
                </a:solidFill>
                <a:latin typeface="Calibri" panose="020F0502020204030204" charset="0"/>
                <a:ea typeface="黑体" panose="02010609060101010101" pitchFamily="49" charset="-122"/>
                <a:cs typeface="等线" panose="02010600030101010101" pitchFamily="2" charset="-122"/>
              </a:rPr>
              <a:t>对学生思维发展的要求</a:t>
            </a:r>
            <a:endParaRPr lang="en-US" altLang="zh-CN" sz="2000">
              <a:latin typeface="Calibri" panose="020F0502020204030204" charset="0"/>
              <a:ea typeface="黑体" panose="02010609060101010101" pitchFamily="49" charset="-122"/>
              <a:cs typeface="等线" panose="02010600030101010101" pitchFamily="2" charset="-122"/>
            </a:endParaRPr>
          </a:p>
        </p:txBody>
      </p:sp>
      <p:sp>
        <p:nvSpPr>
          <p:cNvPr id="148488" name="文本框 9"/>
          <p:cNvSpPr txBox="1">
            <a:spLocks noChangeArrowheads="1"/>
          </p:cNvSpPr>
          <p:nvPr/>
        </p:nvSpPr>
        <p:spPr bwMode="auto">
          <a:xfrm>
            <a:off x="7242175" y="2235200"/>
            <a:ext cx="4052888" cy="1930400"/>
          </a:xfrm>
          <a:prstGeom prst="rect">
            <a:avLst/>
          </a:prstGeom>
          <a:noFill/>
          <a:ln w="9525">
            <a:solidFill>
              <a:srgbClr val="C0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2000">
                <a:solidFill>
                  <a:srgbClr val="C00000"/>
                </a:solidFill>
                <a:latin typeface="Calibri" panose="020F0502020204030204" charset="0"/>
                <a:ea typeface="黑体" panose="02010609060101010101" pitchFamily="49" charset="-122"/>
                <a:cs typeface="等线" panose="02010600030101010101" pitchFamily="2" charset="-122"/>
              </a:rPr>
              <a:t>选材的多个角度</a:t>
            </a:r>
            <a:endParaRPr lang="en-US" altLang="zh-CN" sz="2000">
              <a:solidFill>
                <a:srgbClr val="C00000"/>
              </a:solidFill>
              <a:latin typeface="Calibri" panose="020F0502020204030204" charset="0"/>
              <a:ea typeface="黑体" panose="02010609060101010101" pitchFamily="49" charset="-122"/>
              <a:cs typeface="等线" panose="02010600030101010101" pitchFamily="2" charset="-122"/>
            </a:endParaRPr>
          </a:p>
          <a:p>
            <a:pPr eaLnBrk="1" hangingPunct="1">
              <a:lnSpc>
                <a:spcPct val="150000"/>
              </a:lnSpc>
              <a:buFont typeface="Wingdings" panose="05000000000000000000" pitchFamily="2" charset="2"/>
              <a:buChar char="Ø"/>
            </a:pPr>
            <a:r>
              <a:rPr lang="zh-CN" altLang="en-US" sz="2000">
                <a:solidFill>
                  <a:srgbClr val="C00000"/>
                </a:solidFill>
                <a:latin typeface="Calibri" panose="020F0502020204030204" charset="0"/>
                <a:ea typeface="黑体" panose="02010609060101010101" pitchFamily="49" charset="-122"/>
                <a:cs typeface="等线" panose="02010600030101010101" pitchFamily="2" charset="-122"/>
              </a:rPr>
              <a:t>事物本身的常见度、新奇度</a:t>
            </a:r>
            <a:endParaRPr lang="en-US" altLang="zh-CN" sz="2000">
              <a:solidFill>
                <a:srgbClr val="C00000"/>
              </a:solidFill>
              <a:latin typeface="Calibri" panose="020F0502020204030204" charset="0"/>
              <a:ea typeface="黑体" panose="02010609060101010101" pitchFamily="49" charset="-122"/>
              <a:cs typeface="等线" panose="02010600030101010101" pitchFamily="2" charset="-122"/>
            </a:endParaRPr>
          </a:p>
          <a:p>
            <a:pPr eaLnBrk="1" hangingPunct="1">
              <a:lnSpc>
                <a:spcPct val="150000"/>
              </a:lnSpc>
              <a:buFont typeface="Wingdings" panose="05000000000000000000" pitchFamily="2" charset="2"/>
              <a:buChar char="Ø"/>
            </a:pPr>
            <a:r>
              <a:rPr lang="zh-CN" altLang="en-US" sz="2000">
                <a:solidFill>
                  <a:srgbClr val="C00000"/>
                </a:solidFill>
                <a:latin typeface="Calibri" panose="020F0502020204030204" charset="0"/>
                <a:ea typeface="黑体" panose="02010609060101010101" pitchFamily="49" charset="-122"/>
                <a:cs typeface="等线" panose="02010600030101010101" pitchFamily="2" charset="-122"/>
              </a:rPr>
              <a:t>既可以介绍特点，也可以介绍制作和使用的方法。</a:t>
            </a:r>
            <a:endParaRPr lang="en-US" altLang="zh-CN" sz="2000">
              <a:solidFill>
                <a:srgbClr val="C00000"/>
              </a:solidFill>
              <a:latin typeface="Calibri" panose="020F0502020204030204" charset="0"/>
              <a:ea typeface="黑体" panose="02010609060101010101" pitchFamily="49" charset="-122"/>
              <a:cs typeface="等线" panose="02010600030101010101" pitchFamily="2" charset="-122"/>
            </a:endParaRPr>
          </a:p>
        </p:txBody>
      </p:sp>
      <p:sp>
        <p:nvSpPr>
          <p:cNvPr id="2" name="日期占位符 1"/>
          <p:cNvSpPr>
            <a:spLocks noGrp="1"/>
          </p:cNvSpPr>
          <p:nvPr>
            <p:ph type="dt" sz="half" idx="10"/>
          </p:nvPr>
        </p:nvSpPr>
        <p:spPr/>
        <p:txBody>
          <a:bodyPr/>
          <a:p>
            <a:fld id="{216668F3-64E5-428B-AB5B-23BA274AD3AC}" type="datetime1">
              <a:rPr lang="zh-CN" altLang="en-US" smtClean="0"/>
            </a:fld>
            <a:endParaRPr lang="zh-CN" altLang="en-US"/>
          </a:p>
        </p:txBody>
      </p:sp>
      <p:pic>
        <p:nvPicPr>
          <p:cNvPr id="4" name="图片 3" descr="工作室图标"/>
          <p:cNvPicPr>
            <a:picLocks noChangeAspect="1"/>
          </p:cNvPicPr>
          <p:nvPr>
            <p:custDataLst>
              <p:tags r:id="rId3"/>
            </p:custDataLst>
          </p:nvPr>
        </p:nvPicPr>
        <p:blipFill>
          <a:blip r:embed="rId4"/>
          <a:stretch>
            <a:fillRect/>
          </a:stretch>
        </p:blipFill>
        <p:spPr>
          <a:xfrm>
            <a:off x="8823325" y="62230"/>
            <a:ext cx="2176145" cy="217297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8482"/>
                                        </p:tgtEl>
                                        <p:attrNameLst>
                                          <p:attrName>style.visibility</p:attrName>
                                        </p:attrNameLst>
                                      </p:cBhvr>
                                      <p:to>
                                        <p:strVal val="visible"/>
                                      </p:to>
                                    </p:set>
                                    <p:anim calcmode="lin" valueType="num">
                                      <p:cBhvr additive="base">
                                        <p:cTn id="7" dur="500" fill="hold"/>
                                        <p:tgtEl>
                                          <p:spTgt spid="148482"/>
                                        </p:tgtEl>
                                        <p:attrNameLst>
                                          <p:attrName>ppt_x</p:attrName>
                                        </p:attrNameLst>
                                      </p:cBhvr>
                                      <p:tavLst>
                                        <p:tav tm="0">
                                          <p:val>
                                            <p:strVal val="#ppt_x"/>
                                          </p:val>
                                        </p:tav>
                                        <p:tav tm="100000">
                                          <p:val>
                                            <p:strVal val="#ppt_x"/>
                                          </p:val>
                                        </p:tav>
                                      </p:tavLst>
                                    </p:anim>
                                    <p:anim calcmode="lin" valueType="num">
                                      <p:cBhvr additive="base">
                                        <p:cTn id="8" dur="500" fill="hold"/>
                                        <p:tgtEl>
                                          <p:spTgt spid="1484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8488"/>
                                        </p:tgtEl>
                                        <p:attrNameLst>
                                          <p:attrName>style.visibility</p:attrName>
                                        </p:attrNameLst>
                                      </p:cBhvr>
                                      <p:to>
                                        <p:strVal val="visible"/>
                                      </p:to>
                                    </p:set>
                                    <p:anim calcmode="lin" valueType="num">
                                      <p:cBhvr additive="base">
                                        <p:cTn id="19" dur="500" fill="hold"/>
                                        <p:tgtEl>
                                          <p:spTgt spid="148488"/>
                                        </p:tgtEl>
                                        <p:attrNameLst>
                                          <p:attrName>ppt_x</p:attrName>
                                        </p:attrNameLst>
                                      </p:cBhvr>
                                      <p:tavLst>
                                        <p:tav tm="0">
                                          <p:val>
                                            <p:strVal val="#ppt_x"/>
                                          </p:val>
                                        </p:tav>
                                        <p:tav tm="100000">
                                          <p:val>
                                            <p:strVal val="#ppt_x"/>
                                          </p:val>
                                        </p:tav>
                                      </p:tavLst>
                                    </p:anim>
                                    <p:anim calcmode="lin" valueType="num">
                                      <p:cBhvr additive="base">
                                        <p:cTn id="20" dur="500" fill="hold"/>
                                        <p:tgtEl>
                                          <p:spTgt spid="14848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8487"/>
                                        </p:tgtEl>
                                        <p:attrNameLst>
                                          <p:attrName>style.visibility</p:attrName>
                                        </p:attrNameLst>
                                      </p:cBhvr>
                                      <p:to>
                                        <p:strVal val="visible"/>
                                      </p:to>
                                    </p:set>
                                    <p:anim calcmode="lin" valueType="num">
                                      <p:cBhvr additive="base">
                                        <p:cTn id="43" dur="500" fill="hold"/>
                                        <p:tgtEl>
                                          <p:spTgt spid="148487"/>
                                        </p:tgtEl>
                                        <p:attrNameLst>
                                          <p:attrName>ppt_x</p:attrName>
                                        </p:attrNameLst>
                                      </p:cBhvr>
                                      <p:tavLst>
                                        <p:tav tm="0">
                                          <p:val>
                                            <p:strVal val="#ppt_x"/>
                                          </p:val>
                                        </p:tav>
                                        <p:tav tm="100000">
                                          <p:val>
                                            <p:strVal val="#ppt_x"/>
                                          </p:val>
                                        </p:tav>
                                      </p:tavLst>
                                    </p:anim>
                                    <p:anim calcmode="lin" valueType="num">
                                      <p:cBhvr additive="base">
                                        <p:cTn id="44" dur="500" fill="hold"/>
                                        <p:tgtEl>
                                          <p:spTgt spid="1484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48488" grpId="0" animBg="1"/>
      <p:bldP spid="148488" grpId="1" animBg="1"/>
      <p:bldP spid="13" grpId="0" animBg="1"/>
      <p:bldP spid="13" grpId="1" animBg="1"/>
      <p:bldP spid="6" grpId="0" animBg="1"/>
      <p:bldP spid="6" grpId="1" animBg="1"/>
      <p:bldP spid="148487" grpId="0" animBg="1"/>
      <p:bldP spid="14848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51554" name="图片 8"/>
          <p:cNvPicPr>
            <a:picLocks noChangeAspect="1" noChangeArrowheads="1"/>
          </p:cNvPicPr>
          <p:nvPr/>
        </p:nvPicPr>
        <p:blipFill>
          <a:blip r:embed="rId2" cstate="print">
            <a:extLst>
              <a:ext uri="{28A0092B-C50C-407E-A947-70E740481C1C}">
                <a14:useLocalDpi xmlns:a14="http://schemas.microsoft.com/office/drawing/2010/main" val="0"/>
              </a:ext>
            </a:extLst>
          </a:blip>
          <a:srcRect l="11440" t="68250" r="7074" b="11873"/>
          <a:stretch>
            <a:fillRect/>
          </a:stretch>
        </p:blipFill>
        <p:spPr bwMode="auto">
          <a:xfrm>
            <a:off x="1906588" y="1600200"/>
            <a:ext cx="5207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矩形 9"/>
          <p:cNvSpPr>
            <a:spLocks noChangeArrowheads="1"/>
          </p:cNvSpPr>
          <p:nvPr/>
        </p:nvSpPr>
        <p:spPr bwMode="auto">
          <a:xfrm>
            <a:off x="2195513" y="344488"/>
            <a:ext cx="48053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a:solidFill>
                  <a:srgbClr val="228787"/>
                </a:solidFill>
                <a:latin typeface="黑体" panose="02010609060101010101" pitchFamily="49" charset="-122"/>
                <a:ea typeface="黑体" panose="02010609060101010101" pitchFamily="49" charset="-122"/>
              </a:rPr>
              <a:t>您发现课后练习的秘密了吗？</a:t>
            </a:r>
            <a:endParaRPr lang="zh-CN" altLang="en-US" sz="2800">
              <a:solidFill>
                <a:srgbClr val="228787"/>
              </a:solidFill>
              <a:latin typeface="Calibri" panose="020F0502020204030204" charset="0"/>
              <a:ea typeface="等线" panose="02010600030101010101" pitchFamily="2" charset="-122"/>
            </a:endParaRPr>
          </a:p>
        </p:txBody>
      </p:sp>
      <p:pic>
        <p:nvPicPr>
          <p:cNvPr id="151556" name="图片 14"/>
          <p:cNvPicPr>
            <a:picLocks noChangeAspect="1" noChangeArrowheads="1"/>
          </p:cNvPicPr>
          <p:nvPr/>
        </p:nvPicPr>
        <p:blipFill>
          <a:blip r:embed="rId3" cstate="print">
            <a:extLst>
              <a:ext uri="{28A0092B-C50C-407E-A947-70E740481C1C}">
                <a14:useLocalDpi xmlns:a14="http://schemas.microsoft.com/office/drawing/2010/main" val="0"/>
              </a:ext>
            </a:extLst>
          </a:blip>
          <a:srcRect l="20097" t="3180" b="82146"/>
          <a:stretch>
            <a:fillRect/>
          </a:stretch>
        </p:blipFill>
        <p:spPr bwMode="auto">
          <a:xfrm>
            <a:off x="4579938" y="3222625"/>
            <a:ext cx="29368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图片 16"/>
          <p:cNvPicPr>
            <a:picLocks noChangeAspect="1" noChangeArrowheads="1"/>
          </p:cNvPicPr>
          <p:nvPr/>
        </p:nvPicPr>
        <p:blipFill>
          <a:blip r:embed="rId4" cstate="print">
            <a:extLst>
              <a:ext uri="{28A0092B-C50C-407E-A947-70E740481C1C}">
                <a14:useLocalDpi xmlns:a14="http://schemas.microsoft.com/office/drawing/2010/main" val="0"/>
              </a:ext>
            </a:extLst>
          </a:blip>
          <a:srcRect l="34821" t="5452" r="37512" b="86919"/>
          <a:stretch>
            <a:fillRect/>
          </a:stretch>
        </p:blipFill>
        <p:spPr bwMode="auto">
          <a:xfrm>
            <a:off x="3678238" y="1155700"/>
            <a:ext cx="10175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接连接符 17"/>
          <p:cNvCxnSpPr/>
          <p:nvPr/>
        </p:nvCxnSpPr>
        <p:spPr>
          <a:xfrm>
            <a:off x="2527300" y="2362200"/>
            <a:ext cx="421957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51559" name="图片 1"/>
          <p:cNvPicPr>
            <a:picLocks noChangeAspect="1" noChangeArrowheads="1"/>
          </p:cNvPicPr>
          <p:nvPr/>
        </p:nvPicPr>
        <p:blipFill>
          <a:blip r:embed="rId5">
            <a:extLst>
              <a:ext uri="{28A0092B-C50C-407E-A947-70E740481C1C}">
                <a14:useLocalDpi xmlns:a14="http://schemas.microsoft.com/office/drawing/2010/main" val="0"/>
              </a:ext>
            </a:extLst>
          </a:blip>
          <a:srcRect t="2318" b="11308"/>
          <a:stretch>
            <a:fillRect/>
          </a:stretch>
        </p:blipFill>
        <p:spPr bwMode="auto">
          <a:xfrm>
            <a:off x="1931988" y="4138613"/>
            <a:ext cx="558482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直接连接符 13"/>
          <p:cNvCxnSpPr/>
          <p:nvPr/>
        </p:nvCxnSpPr>
        <p:spPr>
          <a:xfrm>
            <a:off x="3903663" y="4895850"/>
            <a:ext cx="239553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对话气泡: 圆角矩形 3"/>
          <p:cNvSpPr/>
          <p:nvPr/>
        </p:nvSpPr>
        <p:spPr>
          <a:xfrm>
            <a:off x="7954963" y="1779588"/>
            <a:ext cx="2459037" cy="1163637"/>
          </a:xfrm>
          <a:prstGeom prst="wedgeRoundRectCallout">
            <a:avLst>
              <a:gd name="adj1" fmla="val -86564"/>
              <a:gd name="adj2" fmla="val 24180"/>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2000">
                <a:solidFill>
                  <a:srgbClr val="C00000"/>
                </a:solidFill>
                <a:latin typeface="Calibri" panose="020F0502020204030204" charset="0"/>
                <a:ea typeface="黑体" panose="02010609060101010101" pitchFamily="49" charset="-122"/>
                <a:cs typeface="等线" panose="02010600030101010101" pitchFamily="2" charset="-122"/>
              </a:rPr>
              <a:t>你一定知道这道练习题的价值和意义</a:t>
            </a:r>
            <a:endParaRPr lang="zh-CN" altLang="en-US" sz="2000">
              <a:solidFill>
                <a:srgbClr val="C00000"/>
              </a:solidFill>
              <a:latin typeface="Calibri" panose="020F0502020204030204" charset="0"/>
              <a:ea typeface="黑体" panose="02010609060101010101" pitchFamily="49" charset="-122"/>
              <a:cs typeface="等线" panose="02010600030101010101" pitchFamily="2" charset="-122"/>
            </a:endParaRPr>
          </a:p>
        </p:txBody>
      </p:sp>
      <p:sp>
        <p:nvSpPr>
          <p:cNvPr id="27" name="对话气泡: 圆角矩形 26"/>
          <p:cNvSpPr/>
          <p:nvPr/>
        </p:nvSpPr>
        <p:spPr>
          <a:xfrm>
            <a:off x="8120063" y="4138613"/>
            <a:ext cx="2459037" cy="1163637"/>
          </a:xfrm>
          <a:prstGeom prst="wedgeRoundRectCallout">
            <a:avLst>
              <a:gd name="adj1" fmla="val -86564"/>
              <a:gd name="adj2" fmla="val 24180"/>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000">
                <a:solidFill>
                  <a:srgbClr val="C00000"/>
                </a:solidFill>
                <a:latin typeface="Calibri" panose="020F0502020204030204" charset="0"/>
                <a:ea typeface="黑体" panose="02010609060101010101" pitchFamily="49" charset="-122"/>
                <a:cs typeface="等线" panose="02010600030101010101" pitchFamily="2" charset="-122"/>
              </a:rPr>
              <a:t>为什么要去体会表达上的不同？</a:t>
            </a:r>
            <a:endParaRPr lang="zh-CN" altLang="en-US" sz="2000">
              <a:solidFill>
                <a:srgbClr val="C00000"/>
              </a:solidFill>
              <a:latin typeface="Calibri" panose="020F0502020204030204" charset="0"/>
              <a:ea typeface="黑体" panose="02010609060101010101" pitchFamily="49" charset="-122"/>
              <a:cs typeface="等线" panose="02010600030101010101" pitchFamily="2" charset="-122"/>
            </a:endParaRPr>
          </a:p>
        </p:txBody>
      </p:sp>
      <p:sp>
        <p:nvSpPr>
          <p:cNvPr id="2" name="日期占位符 1"/>
          <p:cNvSpPr>
            <a:spLocks noGrp="1"/>
          </p:cNvSpPr>
          <p:nvPr>
            <p:ph type="dt" sz="half" idx="10"/>
          </p:nvPr>
        </p:nvSpPr>
        <p:spPr/>
        <p:txBody>
          <a:bodyPr/>
          <a:p>
            <a:fld id="{216668F3-64E5-428B-AB5B-23BA274AD3AC}" type="datetime1">
              <a:rPr lang="zh-CN" altLang="en-US" smtClean="0"/>
            </a:fld>
            <a:endParaRPr lang="zh-CN" altLang="en-US"/>
          </a:p>
        </p:txBody>
      </p:sp>
      <p:pic>
        <p:nvPicPr>
          <p:cNvPr id="3" name="图片 2" descr="工作室图标"/>
          <p:cNvPicPr>
            <a:picLocks noChangeAspect="1"/>
          </p:cNvPicPr>
          <p:nvPr>
            <p:custDataLst>
              <p:tags r:id="rId6"/>
            </p:custDataLst>
          </p:nvPr>
        </p:nvPicPr>
        <p:blipFill>
          <a:blip r:embed="rId7"/>
          <a:stretch>
            <a:fillRect/>
          </a:stretch>
        </p:blipFill>
        <p:spPr>
          <a:xfrm>
            <a:off x="612140" y="709930"/>
            <a:ext cx="1914525" cy="165227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1555"/>
                                        </p:tgtEl>
                                        <p:attrNameLst>
                                          <p:attrName>style.visibility</p:attrName>
                                        </p:attrNameLst>
                                      </p:cBhvr>
                                      <p:to>
                                        <p:strVal val="visible"/>
                                      </p:to>
                                    </p:set>
                                    <p:anim calcmode="lin" valueType="num">
                                      <p:cBhvr additive="base">
                                        <p:cTn id="7" dur="500" fill="hold"/>
                                        <p:tgtEl>
                                          <p:spTgt spid="151555"/>
                                        </p:tgtEl>
                                        <p:attrNameLst>
                                          <p:attrName>ppt_x</p:attrName>
                                        </p:attrNameLst>
                                      </p:cBhvr>
                                      <p:tavLst>
                                        <p:tav tm="0">
                                          <p:val>
                                            <p:strVal val="#ppt_x"/>
                                          </p:val>
                                        </p:tav>
                                        <p:tav tm="100000">
                                          <p:val>
                                            <p:strVal val="#ppt_x"/>
                                          </p:val>
                                        </p:tav>
                                      </p:tavLst>
                                    </p:anim>
                                    <p:anim calcmode="lin" valueType="num">
                                      <p:cBhvr additive="base">
                                        <p:cTn id="8" dur="500" fill="hold"/>
                                        <p:tgtEl>
                                          <p:spTgt spid="1515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1557"/>
                                        </p:tgtEl>
                                        <p:attrNameLst>
                                          <p:attrName>style.visibility</p:attrName>
                                        </p:attrNameLst>
                                      </p:cBhvr>
                                      <p:to>
                                        <p:strVal val="visible"/>
                                      </p:to>
                                    </p:set>
                                    <p:anim calcmode="lin" valueType="num">
                                      <p:cBhvr additive="base">
                                        <p:cTn id="13" dur="500" fill="hold"/>
                                        <p:tgtEl>
                                          <p:spTgt spid="151557"/>
                                        </p:tgtEl>
                                        <p:attrNameLst>
                                          <p:attrName>ppt_x</p:attrName>
                                        </p:attrNameLst>
                                      </p:cBhvr>
                                      <p:tavLst>
                                        <p:tav tm="0">
                                          <p:val>
                                            <p:strVal val="#ppt_x"/>
                                          </p:val>
                                        </p:tav>
                                        <p:tav tm="100000">
                                          <p:val>
                                            <p:strVal val="#ppt_x"/>
                                          </p:val>
                                        </p:tav>
                                      </p:tavLst>
                                    </p:anim>
                                    <p:anim calcmode="lin" valueType="num">
                                      <p:cBhvr additive="base">
                                        <p:cTn id="14" dur="500" fill="hold"/>
                                        <p:tgtEl>
                                          <p:spTgt spid="15155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1554"/>
                                        </p:tgtEl>
                                        <p:attrNameLst>
                                          <p:attrName>style.visibility</p:attrName>
                                        </p:attrNameLst>
                                      </p:cBhvr>
                                      <p:to>
                                        <p:strVal val="visible"/>
                                      </p:to>
                                    </p:set>
                                    <p:anim calcmode="lin" valueType="num">
                                      <p:cBhvr additive="base">
                                        <p:cTn id="19" dur="500" fill="hold"/>
                                        <p:tgtEl>
                                          <p:spTgt spid="151554"/>
                                        </p:tgtEl>
                                        <p:attrNameLst>
                                          <p:attrName>ppt_x</p:attrName>
                                        </p:attrNameLst>
                                      </p:cBhvr>
                                      <p:tavLst>
                                        <p:tav tm="0">
                                          <p:val>
                                            <p:strVal val="#ppt_x"/>
                                          </p:val>
                                        </p:tav>
                                        <p:tav tm="100000">
                                          <p:val>
                                            <p:strVal val="#ppt_x"/>
                                          </p:val>
                                        </p:tav>
                                      </p:tavLst>
                                    </p:anim>
                                    <p:anim calcmode="lin" valueType="num">
                                      <p:cBhvr additive="base">
                                        <p:cTn id="20" dur="500" fill="hold"/>
                                        <p:tgtEl>
                                          <p:spTgt spid="15155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1556"/>
                                        </p:tgtEl>
                                        <p:attrNameLst>
                                          <p:attrName>style.visibility</p:attrName>
                                        </p:attrNameLst>
                                      </p:cBhvr>
                                      <p:to>
                                        <p:strVal val="visible"/>
                                      </p:to>
                                    </p:set>
                                    <p:anim calcmode="lin" valueType="num">
                                      <p:cBhvr additive="base">
                                        <p:cTn id="37" dur="500" fill="hold"/>
                                        <p:tgtEl>
                                          <p:spTgt spid="151556"/>
                                        </p:tgtEl>
                                        <p:attrNameLst>
                                          <p:attrName>ppt_x</p:attrName>
                                        </p:attrNameLst>
                                      </p:cBhvr>
                                      <p:tavLst>
                                        <p:tav tm="0">
                                          <p:val>
                                            <p:strVal val="#ppt_x"/>
                                          </p:val>
                                        </p:tav>
                                        <p:tav tm="100000">
                                          <p:val>
                                            <p:strVal val="#ppt_x"/>
                                          </p:val>
                                        </p:tav>
                                      </p:tavLst>
                                    </p:anim>
                                    <p:anim calcmode="lin" valueType="num">
                                      <p:cBhvr additive="base">
                                        <p:cTn id="38" dur="500" fill="hold"/>
                                        <p:tgtEl>
                                          <p:spTgt spid="15155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1559"/>
                                        </p:tgtEl>
                                        <p:attrNameLst>
                                          <p:attrName>style.visibility</p:attrName>
                                        </p:attrNameLst>
                                      </p:cBhvr>
                                      <p:to>
                                        <p:strVal val="visible"/>
                                      </p:to>
                                    </p:set>
                                    <p:anim calcmode="lin" valueType="num">
                                      <p:cBhvr additive="base">
                                        <p:cTn id="43" dur="500" fill="hold"/>
                                        <p:tgtEl>
                                          <p:spTgt spid="151559"/>
                                        </p:tgtEl>
                                        <p:attrNameLst>
                                          <p:attrName>ppt_x</p:attrName>
                                        </p:attrNameLst>
                                      </p:cBhvr>
                                      <p:tavLst>
                                        <p:tav tm="0">
                                          <p:val>
                                            <p:strVal val="#ppt_x"/>
                                          </p:val>
                                        </p:tav>
                                        <p:tav tm="100000">
                                          <p:val>
                                            <p:strVal val="#ppt_x"/>
                                          </p:val>
                                        </p:tav>
                                      </p:tavLst>
                                    </p:anim>
                                    <p:anim calcmode="lin" valueType="num">
                                      <p:cBhvr additive="base">
                                        <p:cTn id="44" dur="500" fill="hold"/>
                                        <p:tgtEl>
                                          <p:spTgt spid="15155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p:bldP spid="151555" grpId="1"/>
      <p:bldP spid="4" grpId="0" animBg="1"/>
      <p:bldP spid="4" grpId="1" animBg="1"/>
      <p:bldP spid="27" grpId="0" animBg="1"/>
      <p:bldP spid="2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52578" name="图片 4"/>
          <p:cNvPicPr>
            <a:picLocks noChangeAspect="1" noChangeArrowheads="1"/>
          </p:cNvPicPr>
          <p:nvPr/>
        </p:nvPicPr>
        <p:blipFill>
          <a:blip r:embed="rId2">
            <a:extLst>
              <a:ext uri="{28A0092B-C50C-407E-A947-70E740481C1C}">
                <a14:useLocalDpi xmlns:a14="http://schemas.microsoft.com/office/drawing/2010/main" val="0"/>
              </a:ext>
            </a:extLst>
          </a:blip>
          <a:srcRect b="45541"/>
          <a:stretch>
            <a:fillRect/>
          </a:stretch>
        </p:blipFill>
        <p:spPr bwMode="auto">
          <a:xfrm>
            <a:off x="4198938" y="1763713"/>
            <a:ext cx="40227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图片 2"/>
          <p:cNvPicPr>
            <a:picLocks noChangeAspect="1" noChangeArrowheads="1"/>
          </p:cNvPicPr>
          <p:nvPr/>
        </p:nvPicPr>
        <p:blipFill>
          <a:blip r:embed="rId2">
            <a:extLst>
              <a:ext uri="{28A0092B-C50C-407E-A947-70E740481C1C}">
                <a14:useLocalDpi xmlns:a14="http://schemas.microsoft.com/office/drawing/2010/main" val="0"/>
              </a:ext>
            </a:extLst>
          </a:blip>
          <a:srcRect t="53137"/>
          <a:stretch>
            <a:fillRect/>
          </a:stretch>
        </p:blipFill>
        <p:spPr bwMode="auto">
          <a:xfrm>
            <a:off x="6832600" y="254000"/>
            <a:ext cx="3741738"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rotWithShape="1">
          <a:blip r:embed="rId3"/>
          <a:srcRect b="68756"/>
          <a:stretch>
            <a:fillRect/>
          </a:stretch>
        </p:blipFill>
        <p:spPr>
          <a:xfrm>
            <a:off x="1846263" y="4276725"/>
            <a:ext cx="3509962" cy="1530350"/>
          </a:xfrm>
          <a:prstGeom prst="rect">
            <a:avLst/>
          </a:prstGeom>
          <a:ln>
            <a:noFill/>
          </a:ln>
          <a:effectLst>
            <a:outerShdw blurRad="292100" dist="139700" dir="2700000" algn="tl" rotWithShape="0">
              <a:srgbClr val="333333">
                <a:alpha val="65000"/>
              </a:srgbClr>
            </a:outerShdw>
          </a:effectLst>
        </p:spPr>
      </p:pic>
      <p:pic>
        <p:nvPicPr>
          <p:cNvPr id="152581" name="图片 8"/>
          <p:cNvPicPr>
            <a:picLocks noChangeAspect="1" noChangeArrowheads="1"/>
          </p:cNvPicPr>
          <p:nvPr/>
        </p:nvPicPr>
        <p:blipFill>
          <a:blip r:embed="rId4">
            <a:extLst>
              <a:ext uri="{28A0092B-C50C-407E-A947-70E740481C1C}">
                <a14:useLocalDpi xmlns:a14="http://schemas.microsoft.com/office/drawing/2010/main" val="0"/>
              </a:ext>
            </a:extLst>
          </a:blip>
          <a:srcRect l="-1785" t="-594" r="1785" b="71887"/>
          <a:stretch>
            <a:fillRect/>
          </a:stretch>
        </p:blipFill>
        <p:spPr bwMode="auto">
          <a:xfrm>
            <a:off x="4198938" y="5108575"/>
            <a:ext cx="3557587"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箭头: 上弧形 3"/>
          <p:cNvSpPr/>
          <p:nvPr/>
        </p:nvSpPr>
        <p:spPr>
          <a:xfrm rot="19187995">
            <a:off x="2703513" y="3113088"/>
            <a:ext cx="1738312" cy="536575"/>
          </a:xfrm>
          <a:prstGeom prst="curvedDownArrow">
            <a:avLst>
              <a:gd name="adj1" fmla="val 25000"/>
              <a:gd name="adj2" fmla="val 50000"/>
              <a:gd name="adj3" fmla="val 4265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2" name="箭头: 上弧形 11"/>
          <p:cNvSpPr/>
          <p:nvPr/>
        </p:nvSpPr>
        <p:spPr>
          <a:xfrm rot="19187995">
            <a:off x="5324475" y="1041400"/>
            <a:ext cx="1736725" cy="534988"/>
          </a:xfrm>
          <a:prstGeom prst="curvedDownArrow">
            <a:avLst>
              <a:gd name="adj1" fmla="val 25000"/>
              <a:gd name="adj2" fmla="val 50000"/>
              <a:gd name="adj3" fmla="val 42654"/>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52584" name="文本框 6"/>
          <p:cNvSpPr txBox="1">
            <a:spLocks noChangeArrowheads="1"/>
          </p:cNvSpPr>
          <p:nvPr/>
        </p:nvSpPr>
        <p:spPr bwMode="auto">
          <a:xfrm>
            <a:off x="2463800" y="6091238"/>
            <a:ext cx="1104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solidFill>
                  <a:srgbClr val="C00000"/>
                </a:solidFill>
                <a:latin typeface="Calibri" panose="020F0502020204030204" charset="0"/>
                <a:ea typeface="黑体" panose="02010609060101010101" pitchFamily="49" charset="-122"/>
                <a:cs typeface="等线" panose="02010600030101010101" pitchFamily="2" charset="-122"/>
              </a:rPr>
              <a:t>感受</a:t>
            </a:r>
            <a:endParaRPr lang="zh-CN" altLang="en-US" sz="2400">
              <a:solidFill>
                <a:srgbClr val="C00000"/>
              </a:solidFill>
              <a:latin typeface="Calibri" panose="020F0502020204030204" charset="0"/>
              <a:ea typeface="黑体" panose="02010609060101010101" pitchFamily="49" charset="-122"/>
              <a:cs typeface="等线" panose="02010600030101010101" pitchFamily="2" charset="-122"/>
            </a:endParaRPr>
          </a:p>
        </p:txBody>
      </p:sp>
      <p:sp>
        <p:nvSpPr>
          <p:cNvPr id="152585" name="矩形 13"/>
          <p:cNvSpPr>
            <a:spLocks noChangeArrowheads="1"/>
          </p:cNvSpPr>
          <p:nvPr/>
        </p:nvSpPr>
        <p:spPr bwMode="auto">
          <a:xfrm>
            <a:off x="2463800" y="27051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solidFill>
                  <a:srgbClr val="C00000"/>
                </a:solidFill>
                <a:latin typeface="Calibri" panose="020F0502020204030204" charset="0"/>
                <a:ea typeface="黑体" panose="02010609060101010101" pitchFamily="49" charset="-122"/>
                <a:cs typeface="等线" panose="02010600030101010101" pitchFamily="2" charset="-122"/>
              </a:rPr>
              <a:t>归纳</a:t>
            </a:r>
            <a:endParaRPr lang="zh-CN" altLang="en-US" sz="2400">
              <a:solidFill>
                <a:srgbClr val="C00000"/>
              </a:solidFill>
              <a:latin typeface="Calibri" panose="020F0502020204030204" charset="0"/>
              <a:ea typeface="黑体" panose="02010609060101010101" pitchFamily="49" charset="-122"/>
              <a:cs typeface="等线" panose="02010600030101010101" pitchFamily="2" charset="-122"/>
            </a:endParaRPr>
          </a:p>
        </p:txBody>
      </p:sp>
      <p:sp>
        <p:nvSpPr>
          <p:cNvPr id="152586" name="矩形 14"/>
          <p:cNvSpPr>
            <a:spLocks noChangeArrowheads="1"/>
          </p:cNvSpPr>
          <p:nvPr/>
        </p:nvSpPr>
        <p:spPr bwMode="auto">
          <a:xfrm>
            <a:off x="5095875" y="69215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solidFill>
                  <a:srgbClr val="C00000"/>
                </a:solidFill>
                <a:latin typeface="Calibri" panose="020F0502020204030204" charset="0"/>
                <a:ea typeface="黑体" panose="02010609060101010101" pitchFamily="49" charset="-122"/>
                <a:cs typeface="等线" panose="02010600030101010101" pitchFamily="2" charset="-122"/>
              </a:rPr>
              <a:t>运用</a:t>
            </a:r>
            <a:endParaRPr lang="zh-CN" altLang="en-US" sz="2400">
              <a:solidFill>
                <a:srgbClr val="C00000"/>
              </a:solidFill>
              <a:latin typeface="Calibri" panose="020F0502020204030204" charset="0"/>
              <a:ea typeface="黑体" panose="02010609060101010101" pitchFamily="49" charset="-122"/>
              <a:cs typeface="等线" panose="02010600030101010101" pitchFamily="2" charset="-122"/>
            </a:endParaRPr>
          </a:p>
        </p:txBody>
      </p:sp>
      <p:sp>
        <p:nvSpPr>
          <p:cNvPr id="2" name="日期占位符 1"/>
          <p:cNvSpPr>
            <a:spLocks noGrp="1"/>
          </p:cNvSpPr>
          <p:nvPr>
            <p:ph type="dt" sz="half" idx="10"/>
          </p:nvPr>
        </p:nvSpPr>
        <p:spPr/>
        <p:txBody>
          <a:bodyPr/>
          <a:p>
            <a:fld id="{216668F3-64E5-428B-AB5B-23BA274AD3AC}" type="datetime1">
              <a:rPr lang="zh-CN" altLang="en-US" smtClean="0"/>
            </a:fld>
            <a:endParaRPr lang="zh-CN" altLang="en-US"/>
          </a:p>
        </p:txBody>
      </p:sp>
      <p:pic>
        <p:nvPicPr>
          <p:cNvPr id="3" name="图片 2" descr="工作室图标"/>
          <p:cNvPicPr>
            <a:picLocks noChangeAspect="1"/>
          </p:cNvPicPr>
          <p:nvPr>
            <p:custDataLst>
              <p:tags r:id="rId5"/>
            </p:custDataLst>
          </p:nvPr>
        </p:nvPicPr>
        <p:blipFill>
          <a:blip r:embed="rId6"/>
          <a:stretch>
            <a:fillRect/>
          </a:stretch>
        </p:blipFill>
        <p:spPr>
          <a:xfrm>
            <a:off x="874395" y="313055"/>
            <a:ext cx="2176145" cy="217297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2581"/>
                                        </p:tgtEl>
                                        <p:attrNameLst>
                                          <p:attrName>style.visibility</p:attrName>
                                        </p:attrNameLst>
                                      </p:cBhvr>
                                      <p:to>
                                        <p:strVal val="visible"/>
                                      </p:to>
                                    </p:set>
                                    <p:anim calcmode="lin" valueType="num">
                                      <p:cBhvr additive="base">
                                        <p:cTn id="13" dur="500" fill="hold"/>
                                        <p:tgtEl>
                                          <p:spTgt spid="152581"/>
                                        </p:tgtEl>
                                        <p:attrNameLst>
                                          <p:attrName>ppt_x</p:attrName>
                                        </p:attrNameLst>
                                      </p:cBhvr>
                                      <p:tavLst>
                                        <p:tav tm="0">
                                          <p:val>
                                            <p:strVal val="#ppt_x"/>
                                          </p:val>
                                        </p:tav>
                                        <p:tav tm="100000">
                                          <p:val>
                                            <p:strVal val="#ppt_x"/>
                                          </p:val>
                                        </p:tav>
                                      </p:tavLst>
                                    </p:anim>
                                    <p:anim calcmode="lin" valueType="num">
                                      <p:cBhvr additive="base">
                                        <p:cTn id="14" dur="500" fill="hold"/>
                                        <p:tgtEl>
                                          <p:spTgt spid="15258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2578"/>
                                        </p:tgtEl>
                                        <p:attrNameLst>
                                          <p:attrName>style.visibility</p:attrName>
                                        </p:attrNameLst>
                                      </p:cBhvr>
                                      <p:to>
                                        <p:strVal val="visible"/>
                                      </p:to>
                                    </p:set>
                                    <p:anim calcmode="lin" valueType="num">
                                      <p:cBhvr additive="base">
                                        <p:cTn id="19" dur="500" fill="hold"/>
                                        <p:tgtEl>
                                          <p:spTgt spid="152578"/>
                                        </p:tgtEl>
                                        <p:attrNameLst>
                                          <p:attrName>ppt_x</p:attrName>
                                        </p:attrNameLst>
                                      </p:cBhvr>
                                      <p:tavLst>
                                        <p:tav tm="0">
                                          <p:val>
                                            <p:strVal val="#ppt_x"/>
                                          </p:val>
                                        </p:tav>
                                        <p:tav tm="100000">
                                          <p:val>
                                            <p:strVal val="#ppt_x"/>
                                          </p:val>
                                        </p:tav>
                                      </p:tavLst>
                                    </p:anim>
                                    <p:anim calcmode="lin" valueType="num">
                                      <p:cBhvr additive="base">
                                        <p:cTn id="20" dur="500" fill="hold"/>
                                        <p:tgtEl>
                                          <p:spTgt spid="15257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2579"/>
                                        </p:tgtEl>
                                        <p:attrNameLst>
                                          <p:attrName>style.visibility</p:attrName>
                                        </p:attrNameLst>
                                      </p:cBhvr>
                                      <p:to>
                                        <p:strVal val="visible"/>
                                      </p:to>
                                    </p:set>
                                    <p:anim calcmode="lin" valueType="num">
                                      <p:cBhvr additive="base">
                                        <p:cTn id="25" dur="500" fill="hold"/>
                                        <p:tgtEl>
                                          <p:spTgt spid="152579"/>
                                        </p:tgtEl>
                                        <p:attrNameLst>
                                          <p:attrName>ppt_x</p:attrName>
                                        </p:attrNameLst>
                                      </p:cBhvr>
                                      <p:tavLst>
                                        <p:tav tm="0">
                                          <p:val>
                                            <p:strVal val="#ppt_x"/>
                                          </p:val>
                                        </p:tav>
                                        <p:tav tm="100000">
                                          <p:val>
                                            <p:strVal val="#ppt_x"/>
                                          </p:val>
                                        </p:tav>
                                      </p:tavLst>
                                    </p:anim>
                                    <p:anim calcmode="lin" valueType="num">
                                      <p:cBhvr additive="base">
                                        <p:cTn id="26" dur="500" fill="hold"/>
                                        <p:tgtEl>
                                          <p:spTgt spid="15257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2585"/>
                                        </p:tgtEl>
                                        <p:attrNameLst>
                                          <p:attrName>style.visibility</p:attrName>
                                        </p:attrNameLst>
                                      </p:cBhvr>
                                      <p:to>
                                        <p:strVal val="visible"/>
                                      </p:to>
                                    </p:set>
                                    <p:anim calcmode="lin" valueType="num">
                                      <p:cBhvr additive="base">
                                        <p:cTn id="37" dur="500" fill="hold"/>
                                        <p:tgtEl>
                                          <p:spTgt spid="152585"/>
                                        </p:tgtEl>
                                        <p:attrNameLst>
                                          <p:attrName>ppt_x</p:attrName>
                                        </p:attrNameLst>
                                      </p:cBhvr>
                                      <p:tavLst>
                                        <p:tav tm="0">
                                          <p:val>
                                            <p:strVal val="#ppt_x"/>
                                          </p:val>
                                        </p:tav>
                                        <p:tav tm="100000">
                                          <p:val>
                                            <p:strVal val="#ppt_x"/>
                                          </p:val>
                                        </p:tav>
                                      </p:tavLst>
                                    </p:anim>
                                    <p:anim calcmode="lin" valueType="num">
                                      <p:cBhvr additive="base">
                                        <p:cTn id="38" dur="500" fill="hold"/>
                                        <p:tgtEl>
                                          <p:spTgt spid="15258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2586"/>
                                        </p:tgtEl>
                                        <p:attrNameLst>
                                          <p:attrName>style.visibility</p:attrName>
                                        </p:attrNameLst>
                                      </p:cBhvr>
                                      <p:to>
                                        <p:strVal val="visible"/>
                                      </p:to>
                                    </p:set>
                                    <p:anim calcmode="lin" valueType="num">
                                      <p:cBhvr additive="base">
                                        <p:cTn id="49" dur="500" fill="hold"/>
                                        <p:tgtEl>
                                          <p:spTgt spid="152586"/>
                                        </p:tgtEl>
                                        <p:attrNameLst>
                                          <p:attrName>ppt_x</p:attrName>
                                        </p:attrNameLst>
                                      </p:cBhvr>
                                      <p:tavLst>
                                        <p:tav tm="0">
                                          <p:val>
                                            <p:strVal val="#ppt_x"/>
                                          </p:val>
                                        </p:tav>
                                        <p:tav tm="100000">
                                          <p:val>
                                            <p:strVal val="#ppt_x"/>
                                          </p:val>
                                        </p:tav>
                                      </p:tavLst>
                                    </p:anim>
                                    <p:anim calcmode="lin" valueType="num">
                                      <p:cBhvr additive="base">
                                        <p:cTn id="50" dur="500" fill="hold"/>
                                        <p:tgtEl>
                                          <p:spTgt spid="1525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52585" grpId="0"/>
      <p:bldP spid="152585" grpId="1"/>
      <p:bldP spid="12" grpId="0" animBg="1"/>
      <p:bldP spid="12" grpId="1" animBg="1"/>
      <p:bldP spid="152586" grpId="0"/>
      <p:bldP spid="152586"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3"/>
          <p:cNvPicPr>
            <a:picLocks noChangeAspect="1"/>
          </p:cNvPicPr>
          <p:nvPr/>
        </p:nvPicPr>
        <p:blipFill>
          <a:blip r:embed="rId2"/>
          <a:stretch>
            <a:fillRect/>
          </a:stretch>
        </p:blipFill>
        <p:spPr>
          <a:xfrm>
            <a:off x="10160" y="-86995"/>
            <a:ext cx="12181840" cy="6858000"/>
          </a:xfrm>
          <a:prstGeom prst="rect">
            <a:avLst/>
          </a:prstGeom>
        </p:spPr>
      </p:pic>
      <p:pic>
        <p:nvPicPr>
          <p:cNvPr id="5" name="图片 4" descr="工作室图标"/>
          <p:cNvPicPr>
            <a:picLocks noChangeAspect="1"/>
          </p:cNvPicPr>
          <p:nvPr>
            <p:custDataLst>
              <p:tags r:id="rId3"/>
            </p:custDataLst>
          </p:nvPr>
        </p:nvPicPr>
        <p:blipFill>
          <a:blip r:embed="rId4"/>
          <a:stretch>
            <a:fillRect/>
          </a:stretch>
        </p:blipFill>
        <p:spPr>
          <a:xfrm>
            <a:off x="9779635" y="243840"/>
            <a:ext cx="1642110" cy="143446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p:cNvPicPr>
            <a:picLocks noChangeAspect="1"/>
          </p:cNvPicPr>
          <p:nvPr/>
        </p:nvPicPr>
        <p:blipFill>
          <a:blip r:embed="rId2"/>
          <a:stretch>
            <a:fillRect/>
          </a:stretch>
        </p:blipFill>
        <p:spPr>
          <a:xfrm>
            <a:off x="0" y="0"/>
            <a:ext cx="12192000" cy="6858000"/>
          </a:xfrm>
          <a:prstGeom prst="rect">
            <a:avLst/>
          </a:prstGeom>
        </p:spPr>
      </p:pic>
      <p:pic>
        <p:nvPicPr>
          <p:cNvPr id="7" name="图片 6" descr="工作室图标"/>
          <p:cNvPicPr>
            <a:picLocks noChangeAspect="1"/>
          </p:cNvPicPr>
          <p:nvPr>
            <p:custDataLst>
              <p:tags r:id="rId3"/>
            </p:custDataLst>
          </p:nvPr>
        </p:nvPicPr>
        <p:blipFill>
          <a:blip r:embed="rId4"/>
          <a:stretch>
            <a:fillRect/>
          </a:stretch>
        </p:blipFill>
        <p:spPr>
          <a:xfrm>
            <a:off x="10170795" y="0"/>
            <a:ext cx="1642110" cy="1434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p:cNvPicPr>
            <a:picLocks noChangeAspect="1"/>
          </p:cNvPicPr>
          <p:nvPr/>
        </p:nvPicPr>
        <p:blipFill>
          <a:blip r:embed="rId2"/>
          <a:stretch>
            <a:fillRect/>
          </a:stretch>
        </p:blipFill>
        <p:spPr>
          <a:xfrm>
            <a:off x="0" y="0"/>
            <a:ext cx="12192000" cy="6858000"/>
          </a:xfrm>
          <a:prstGeom prst="rect">
            <a:avLst/>
          </a:prstGeom>
        </p:spPr>
      </p:pic>
      <p:pic>
        <p:nvPicPr>
          <p:cNvPr id="7" name="图片 6" descr="工作室图标"/>
          <p:cNvPicPr>
            <a:picLocks noChangeAspect="1"/>
          </p:cNvPicPr>
          <p:nvPr>
            <p:custDataLst>
              <p:tags r:id="rId3"/>
            </p:custDataLst>
          </p:nvPr>
        </p:nvPicPr>
        <p:blipFill>
          <a:blip r:embed="rId4"/>
          <a:stretch>
            <a:fillRect/>
          </a:stretch>
        </p:blipFill>
        <p:spPr>
          <a:xfrm>
            <a:off x="10083800" y="55880"/>
            <a:ext cx="1642110" cy="1434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p:cNvPicPr>
            <a:picLocks noChangeAspect="1"/>
          </p:cNvPicPr>
          <p:nvPr/>
        </p:nvPicPr>
        <p:blipFill>
          <a:blip r:embed="rId2"/>
          <a:stretch>
            <a:fillRect/>
          </a:stretch>
        </p:blipFill>
        <p:spPr>
          <a:xfrm>
            <a:off x="0" y="0"/>
            <a:ext cx="12192000" cy="6858000"/>
          </a:xfrm>
          <a:prstGeom prst="rect">
            <a:avLst/>
          </a:prstGeom>
        </p:spPr>
      </p:pic>
      <p:pic>
        <p:nvPicPr>
          <p:cNvPr id="7" name="图片 6" descr="工作室图标"/>
          <p:cNvPicPr>
            <a:picLocks noChangeAspect="1"/>
          </p:cNvPicPr>
          <p:nvPr>
            <p:custDataLst>
              <p:tags r:id="rId3"/>
            </p:custDataLst>
          </p:nvPr>
        </p:nvPicPr>
        <p:blipFill>
          <a:blip r:embed="rId4"/>
          <a:stretch>
            <a:fillRect/>
          </a:stretch>
        </p:blipFill>
        <p:spPr>
          <a:xfrm>
            <a:off x="9997440" y="0"/>
            <a:ext cx="1642110" cy="1434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p:cNvPicPr>
            <a:picLocks noChangeAspect="1"/>
          </p:cNvPicPr>
          <p:nvPr/>
        </p:nvPicPr>
        <p:blipFill>
          <a:blip r:embed="rId1"/>
          <a:stretch>
            <a:fillRect/>
          </a:stretch>
        </p:blipFill>
        <p:spPr>
          <a:xfrm>
            <a:off x="0" y="0"/>
            <a:ext cx="12192000" cy="6858000"/>
          </a:xfrm>
          <a:prstGeom prst="rect">
            <a:avLst/>
          </a:prstGeom>
        </p:spPr>
      </p:pic>
      <p:pic>
        <p:nvPicPr>
          <p:cNvPr id="2" name="图片 1" descr="工作室图标"/>
          <p:cNvPicPr>
            <a:picLocks noChangeAspect="1"/>
          </p:cNvPicPr>
          <p:nvPr>
            <p:custDataLst>
              <p:tags r:id="rId2"/>
            </p:custDataLst>
          </p:nvPr>
        </p:nvPicPr>
        <p:blipFill>
          <a:blip r:embed="rId3"/>
          <a:stretch>
            <a:fillRect/>
          </a:stretch>
        </p:blipFill>
        <p:spPr>
          <a:xfrm>
            <a:off x="9993630" y="-135255"/>
            <a:ext cx="1642110" cy="143446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6" name="图片 5" descr="13结构梳理"/>
          <p:cNvPicPr>
            <a:picLocks noChangeAspect="1"/>
          </p:cNvPicPr>
          <p:nvPr/>
        </p:nvPicPr>
        <p:blipFill>
          <a:blip r:embed="rId2"/>
          <a:stretch>
            <a:fillRect/>
          </a:stretch>
        </p:blipFill>
        <p:spPr>
          <a:xfrm>
            <a:off x="607695" y="582295"/>
            <a:ext cx="10968990" cy="5667375"/>
          </a:xfrm>
          <a:prstGeom prst="rect">
            <a:avLst/>
          </a:prstGeom>
        </p:spPr>
      </p:pic>
      <p:pic>
        <p:nvPicPr>
          <p:cNvPr id="7" name="图片 6" descr="工作室图标"/>
          <p:cNvPicPr>
            <a:picLocks noChangeAspect="1"/>
          </p:cNvPicPr>
          <p:nvPr>
            <p:custDataLst>
              <p:tags r:id="rId3"/>
            </p:custDataLst>
          </p:nvPr>
        </p:nvPicPr>
        <p:blipFill>
          <a:blip r:embed="rId4"/>
          <a:stretch>
            <a:fillRect/>
          </a:stretch>
        </p:blipFill>
        <p:spPr>
          <a:xfrm>
            <a:off x="396875" y="55880"/>
            <a:ext cx="1642110" cy="143446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normAutofit/>
          </a:bodyPr>
          <a:p>
            <a:r>
              <a:rPr lang="zh-CN" altLang="en-US"/>
              <a:t>（二）缺乏练笔，写作技巧不足</a:t>
            </a:r>
            <a:endParaRPr lang="zh-CN" altLang="en-US"/>
          </a:p>
        </p:txBody>
      </p:sp>
      <p:sp>
        <p:nvSpPr>
          <p:cNvPr id="3" name="内容占位符 2"/>
          <p:cNvSpPr>
            <a:spLocks noGrp="1"/>
          </p:cNvSpPr>
          <p:nvPr>
            <p:ph idx="1"/>
          </p:nvPr>
        </p:nvSpPr>
        <p:spPr/>
        <p:txBody>
          <a:bodyPr/>
          <a:p>
            <a:pPr marL="0" indent="0">
              <a:buNone/>
            </a:pPr>
            <a:r>
              <a:rPr lang="en-US" altLang="zh-CN" sz="2400">
                <a:solidFill>
                  <a:schemeClr val="tx1"/>
                </a:solidFill>
              </a:rPr>
              <a:t>      </a:t>
            </a:r>
            <a:r>
              <a:rPr lang="zh-CN" altLang="en-US" sz="2400">
                <a:solidFill>
                  <a:schemeClr val="tx1"/>
                </a:solidFill>
              </a:rPr>
              <a:t>写作是学生利用语言文字采用写作技巧和描写方法表达自己思想情感的、综合性的语言活动。写作活动对学生的语文素养要求高，要求学生具备语言文字的积累基础，更需要采用艺术化的加工方式，使语言文字更具感染性，更具生动形象的特点。但新时代小学生缺乏写作训练，多数写作训练活动依然以一个单元的教学为一个周期，练笔频次过低。所以学生在阅读中所获得的灵感、积累的语言文字技巧和描写方法都难以在自己的写作实践中得以应用，因而阅读中所获得的写作技巧难以提升。</a:t>
            </a:r>
            <a:endParaRPr lang="zh-CN" altLang="en-US" sz="2400">
              <a:solidFill>
                <a:schemeClr val="tx1"/>
              </a:solidFill>
            </a:endParaRPr>
          </a:p>
        </p:txBody>
      </p:sp>
      <p:pic>
        <p:nvPicPr>
          <p:cNvPr id="4" name="图片 3" descr="工作室图标"/>
          <p:cNvPicPr>
            <a:picLocks noChangeAspect="1"/>
          </p:cNvPicPr>
          <p:nvPr>
            <p:custDataLst>
              <p:tags r:id="rId2"/>
            </p:custDataLst>
          </p:nvPr>
        </p:nvPicPr>
        <p:blipFill>
          <a:blip r:embed="rId3"/>
          <a:stretch>
            <a:fillRect/>
          </a:stretch>
        </p:blipFill>
        <p:spPr>
          <a:xfrm>
            <a:off x="9401175" y="0"/>
            <a:ext cx="1757045" cy="149034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8434" name="TextBox 37"/>
          <p:cNvSpPr/>
          <p:nvPr/>
        </p:nvSpPr>
        <p:spPr>
          <a:xfrm>
            <a:off x="905933" y="1367367"/>
            <a:ext cx="9906000" cy="4033520"/>
          </a:xfrm>
          <a:prstGeom prst="rect">
            <a:avLst/>
          </a:prstGeom>
          <a:noFill/>
          <a:ln>
            <a:solidFill>
              <a:srgbClr val="A11111"/>
            </a:solidFill>
            <a:round/>
          </a:ln>
        </p:spPr>
        <p:txBody>
          <a:bodyPr lIns="91440" tIns="45720" rIns="91440" bIns="4572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just">
              <a:lnSpc>
                <a:spcPct val="150000"/>
              </a:lnSpc>
            </a:pPr>
            <a:r>
              <a:rPr lang="zh-CN" altLang="en-US" sz="3600" b="1">
                <a:solidFill>
                  <a:srgbClr val="FF0000"/>
                </a:solidFill>
                <a:latin typeface="楷体" panose="02010609060101010101" pitchFamily="49" charset="-122"/>
                <a:ea typeface="楷体" panose="02010609060101010101" pitchFamily="49" charset="-122"/>
              </a:rPr>
              <a:t>    </a:t>
            </a:r>
            <a:r>
              <a:rPr lang="zh-CN" altLang="en-US" sz="4265" b="1" u="sng">
                <a:solidFill>
                  <a:srgbClr val="FF0000"/>
                </a:solidFill>
                <a:latin typeface="楷体" panose="02010609060101010101" pitchFamily="49" charset="-122"/>
                <a:ea typeface="楷体" panose="02010609060101010101" pitchFamily="49" charset="-122"/>
              </a:rPr>
              <a:t>正面描写</a:t>
            </a:r>
            <a:r>
              <a:rPr lang="zh-CN" altLang="en-US" sz="4265" b="1">
                <a:latin typeface="楷体" panose="02010609060101010101" pitchFamily="49" charset="-122"/>
                <a:ea typeface="楷体" panose="02010609060101010101" pitchFamily="49" charset="-122"/>
              </a:rPr>
              <a:t>就是用生动形象的语言，把人物或景物的状态直接具体地描绘出来。正面描写人物，就是指直接描写人物的外貌、心理、行动和语言。</a:t>
            </a:r>
            <a:endParaRPr lang="zh-CN" altLang="en-US" sz="5335" b="1">
              <a:latin typeface="楷体" panose="02010609060101010101" pitchFamily="49" charset="-122"/>
              <a:ea typeface="楷体" panose="02010609060101010101" pitchFamily="49" charset="-122"/>
            </a:endParaRPr>
          </a:p>
        </p:txBody>
      </p:sp>
      <p:pic>
        <p:nvPicPr>
          <p:cNvPr id="18435" name="图片 5"/>
          <p:cNvPicPr>
            <a:picLocks noChangeAspect="1"/>
          </p:cNvPicPr>
          <p:nvPr/>
        </p:nvPicPr>
        <p:blipFill>
          <a:blip r:embed="rId2"/>
          <a:stretch>
            <a:fillRect/>
          </a:stretch>
        </p:blipFill>
        <p:spPr>
          <a:xfrm>
            <a:off x="366184" y="508000"/>
            <a:ext cx="2178049" cy="723900"/>
          </a:xfrm>
          <a:prstGeom prst="rect">
            <a:avLst/>
          </a:prstGeom>
          <a:noFill/>
          <a:ln>
            <a:noFill/>
            <a:miter lim="800000"/>
            <a:headEnd/>
            <a:tailEnd/>
          </a:ln>
          <a:effectLst>
            <a:outerShdw blurRad="50800" dist="38100" dir="2700000" algn="tl">
              <a:srgbClr val="000000">
                <a:alpha val="39999"/>
              </a:srgbClr>
            </a:outerShdw>
          </a:effectLst>
        </p:spPr>
      </p:pic>
      <p:sp>
        <p:nvSpPr>
          <p:cNvPr id="18436" name="文本框 9"/>
          <p:cNvSpPr/>
          <p:nvPr/>
        </p:nvSpPr>
        <p:spPr>
          <a:xfrm>
            <a:off x="694267" y="645584"/>
            <a:ext cx="1849967" cy="583565"/>
          </a:xfrm>
          <a:prstGeom prst="rect">
            <a:avLst/>
          </a:prstGeom>
          <a:noFill/>
          <a:ln>
            <a:noFill/>
            <a:miter lim="800000"/>
          </a:ln>
        </p:spPr>
        <p:txBody>
          <a:bodyPr lIns="91440" tIns="45720" rIns="91440" bIns="4572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r>
              <a:rPr lang="zh-CN" altLang="en-US" sz="3200" b="1">
                <a:solidFill>
                  <a:schemeClr val="bg1"/>
                </a:solidFill>
                <a:latin typeface="黑体" panose="02010609060101010101" pitchFamily="49" charset="-122"/>
                <a:ea typeface="黑体" panose="02010609060101010101" pitchFamily="49" charset="-122"/>
              </a:rPr>
              <a:t>正面描写</a:t>
            </a:r>
            <a:endParaRPr lang="zh-CN" altLang="en-US" sz="3200" b="1">
              <a:solidFill>
                <a:schemeClr val="bg1"/>
              </a:solidFill>
              <a:latin typeface="黑体" panose="02010609060101010101" pitchFamily="49" charset="-122"/>
              <a:ea typeface="黑体" panose="02010609060101010101" pitchFamily="49" charset="-122"/>
            </a:endParaRPr>
          </a:p>
        </p:txBody>
      </p:sp>
      <p:pic>
        <p:nvPicPr>
          <p:cNvPr id="4" name="图片 3" descr="工作室图标"/>
          <p:cNvPicPr>
            <a:picLocks noChangeAspect="1"/>
          </p:cNvPicPr>
          <p:nvPr>
            <p:custDataLst>
              <p:tags r:id="rId3"/>
            </p:custDataLst>
          </p:nvPr>
        </p:nvPicPr>
        <p:blipFill>
          <a:blip r:embed="rId4"/>
          <a:stretch>
            <a:fillRect/>
          </a:stretch>
        </p:blipFill>
        <p:spPr>
          <a:xfrm>
            <a:off x="9015730" y="34290"/>
            <a:ext cx="1598295" cy="1332865"/>
          </a:xfrm>
          <a:prstGeom prst="rect">
            <a:avLst/>
          </a:prstGeom>
        </p:spPr>
      </p:pic>
      <p:pic>
        <p:nvPicPr>
          <p:cNvPr id="3" name="图片"/>
          <p:cNvPicPr>
            <a:picLocks noChangeAspect="1"/>
          </p:cNvPicPr>
          <p:nvPr>
            <p:custDataLst>
              <p:tags r:id="rId5"/>
            </p:custDataLst>
          </p:nvPr>
        </p:nvPicPr>
        <p:blipFill>
          <a:blip r:embed="rId6"/>
          <a:stretch>
            <a:fillRect/>
          </a:stretch>
        </p:blipFill>
        <p:spPr>
          <a:xfrm>
            <a:off x="0" y="0"/>
            <a:ext cx="18288000" cy="10287000"/>
          </a:xfrm>
          <a:prstGeom prst="rect">
            <a:avLst/>
          </a:prstGeom>
        </p:spPr>
      </p:pic>
      <p:pic>
        <p:nvPicPr>
          <p:cNvPr id="2" name="图片 1" descr="工作室图标"/>
          <p:cNvPicPr>
            <a:picLocks noChangeAspect="1"/>
          </p:cNvPicPr>
          <p:nvPr>
            <p:custDataLst>
              <p:tags r:id="rId7"/>
            </p:custDataLst>
          </p:nvPr>
        </p:nvPicPr>
        <p:blipFill>
          <a:blip r:embed="rId4"/>
          <a:stretch>
            <a:fillRect/>
          </a:stretch>
        </p:blipFill>
        <p:spPr>
          <a:xfrm>
            <a:off x="9264015" y="645795"/>
            <a:ext cx="1727200" cy="14776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nimBg="1"/>
      <p:bldP spid="18434"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8674" name="TextBox 37"/>
          <p:cNvSpPr/>
          <p:nvPr/>
        </p:nvSpPr>
        <p:spPr>
          <a:xfrm>
            <a:off x="694267" y="1009651"/>
            <a:ext cx="10464800" cy="4406265"/>
          </a:xfrm>
          <a:prstGeom prst="rect">
            <a:avLst/>
          </a:prstGeom>
          <a:noFill/>
          <a:ln>
            <a:solidFill>
              <a:srgbClr val="A11111"/>
            </a:solidFill>
            <a:round/>
          </a:ln>
        </p:spPr>
        <p:txBody>
          <a:bodyPr lIns="91440" tIns="45720" rIns="91440" bIns="4572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just">
              <a:lnSpc>
                <a:spcPct val="150000"/>
              </a:lnSpc>
            </a:pPr>
            <a:r>
              <a:rPr lang="zh-CN" altLang="en-US" sz="3735" b="1">
                <a:solidFill>
                  <a:srgbClr val="FF0000"/>
                </a:solidFill>
                <a:latin typeface="楷体" panose="02010609060101010101" pitchFamily="49" charset="-122"/>
                <a:ea typeface="楷体" panose="02010609060101010101" pitchFamily="49" charset="-122"/>
              </a:rPr>
              <a:t>    </a:t>
            </a:r>
            <a:r>
              <a:rPr lang="zh-CN" altLang="en-US" sz="3735" b="1" u="sng">
                <a:solidFill>
                  <a:srgbClr val="FF0000"/>
                </a:solidFill>
                <a:latin typeface="楷体" panose="02010609060101010101" pitchFamily="49" charset="-122"/>
                <a:ea typeface="楷体" panose="02010609060101010101" pitchFamily="49" charset="-122"/>
              </a:rPr>
              <a:t>侧面描写</a:t>
            </a:r>
            <a:r>
              <a:rPr lang="zh-CN" altLang="en-US" sz="3735" b="1">
                <a:latin typeface="楷体" panose="02010609060101010101" pitchFamily="49" charset="-122"/>
                <a:ea typeface="楷体" panose="02010609060101010101" pitchFamily="49" charset="-122"/>
              </a:rPr>
              <a:t>指作者通过对周围人物或环境的描绘来表现所要描写的对象，以使其鲜明突出，即间接地对描写对象进行刻画描绘。</a:t>
            </a:r>
            <a:endParaRPr lang="en-US" altLang="zh-CN" sz="3735" b="1">
              <a:latin typeface="楷体" panose="02010609060101010101" pitchFamily="49" charset="-122"/>
              <a:ea typeface="楷体" panose="02010609060101010101" pitchFamily="49" charset="-122"/>
            </a:endParaRPr>
          </a:p>
          <a:p>
            <a:pPr marL="0" lvl="0" indent="0" algn="just">
              <a:lnSpc>
                <a:spcPct val="150000"/>
              </a:lnSpc>
            </a:pPr>
            <a:r>
              <a:rPr lang="en-US" altLang="zh-CN" sz="3735" b="1">
                <a:latin typeface="楷体" panose="02010609060101010101" pitchFamily="49" charset="-122"/>
                <a:ea typeface="楷体" panose="02010609060101010101" pitchFamily="49" charset="-122"/>
              </a:rPr>
              <a:t>    </a:t>
            </a:r>
            <a:r>
              <a:rPr lang="zh-CN" altLang="en-US" sz="3735" b="1">
                <a:solidFill>
                  <a:srgbClr val="FF0000"/>
                </a:solidFill>
                <a:latin typeface="楷体" panose="02010609060101010101" pitchFamily="49" charset="-122"/>
                <a:ea typeface="楷体" panose="02010609060101010101" pitchFamily="49" charset="-122"/>
              </a:rPr>
              <a:t>本文通过描写刷子李的徒弟曹小三的心理变化过程，侧面烘托了刷子李高超的刷墙技艺。</a:t>
            </a:r>
            <a:endParaRPr lang="zh-CN" altLang="en-US" sz="3735" b="1">
              <a:solidFill>
                <a:srgbClr val="FF0000"/>
              </a:solidFill>
              <a:latin typeface="楷体" panose="02010609060101010101" pitchFamily="49" charset="-122"/>
              <a:ea typeface="楷体" panose="02010609060101010101" pitchFamily="49" charset="-122"/>
            </a:endParaRPr>
          </a:p>
        </p:txBody>
      </p:sp>
      <p:pic>
        <p:nvPicPr>
          <p:cNvPr id="28675" name="图片 5"/>
          <p:cNvPicPr>
            <a:picLocks noChangeAspect="1"/>
          </p:cNvPicPr>
          <p:nvPr/>
        </p:nvPicPr>
        <p:blipFill>
          <a:blip r:embed="rId2"/>
          <a:stretch>
            <a:fillRect/>
          </a:stretch>
        </p:blipFill>
        <p:spPr>
          <a:xfrm>
            <a:off x="366184" y="285751"/>
            <a:ext cx="2178049" cy="723900"/>
          </a:xfrm>
          <a:prstGeom prst="rect">
            <a:avLst/>
          </a:prstGeom>
          <a:noFill/>
          <a:ln>
            <a:noFill/>
            <a:miter lim="800000"/>
            <a:headEnd/>
            <a:tailEnd/>
          </a:ln>
          <a:effectLst>
            <a:outerShdw blurRad="50800" dist="38100" dir="2700000" algn="tl">
              <a:srgbClr val="000000">
                <a:alpha val="39999"/>
              </a:srgbClr>
            </a:outerShdw>
          </a:effectLst>
        </p:spPr>
      </p:pic>
      <p:sp>
        <p:nvSpPr>
          <p:cNvPr id="28676" name="文本框 9"/>
          <p:cNvSpPr/>
          <p:nvPr/>
        </p:nvSpPr>
        <p:spPr>
          <a:xfrm>
            <a:off x="694267" y="285751"/>
            <a:ext cx="1849967" cy="583565"/>
          </a:xfrm>
          <a:prstGeom prst="rect">
            <a:avLst/>
          </a:prstGeom>
          <a:noFill/>
          <a:ln>
            <a:noFill/>
            <a:miter lim="800000"/>
          </a:ln>
        </p:spPr>
        <p:txBody>
          <a:bodyPr lIns="91440" tIns="45720" rIns="91440" bIns="45720">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r>
              <a:rPr lang="zh-CN" altLang="en-US" sz="3200" b="1">
                <a:solidFill>
                  <a:schemeClr val="bg1"/>
                </a:solidFill>
                <a:latin typeface="黑体" panose="02010609060101010101" pitchFamily="49" charset="-122"/>
                <a:ea typeface="黑体" panose="02010609060101010101" pitchFamily="49" charset="-122"/>
              </a:rPr>
              <a:t>侧面描写</a:t>
            </a:r>
            <a:endParaRPr lang="zh-CN" altLang="en-US" sz="3200" b="1">
              <a:solidFill>
                <a:schemeClr val="bg1"/>
              </a:solidFill>
              <a:latin typeface="黑体" panose="02010609060101010101" pitchFamily="49" charset="-122"/>
              <a:ea typeface="黑体" panose="02010609060101010101" pitchFamily="49" charset="-122"/>
            </a:endParaRPr>
          </a:p>
        </p:txBody>
      </p:sp>
      <p:pic>
        <p:nvPicPr>
          <p:cNvPr id="4" name="图片 3" descr="工作室图标"/>
          <p:cNvPicPr>
            <a:picLocks noChangeAspect="1"/>
          </p:cNvPicPr>
          <p:nvPr>
            <p:custDataLst>
              <p:tags r:id="rId3"/>
            </p:custDataLst>
          </p:nvPr>
        </p:nvPicPr>
        <p:blipFill>
          <a:blip r:embed="rId4"/>
          <a:stretch>
            <a:fillRect/>
          </a:stretch>
        </p:blipFill>
        <p:spPr>
          <a:xfrm>
            <a:off x="9060815" y="0"/>
            <a:ext cx="1727200" cy="1477645"/>
          </a:xfrm>
          <a:prstGeom prst="rect">
            <a:avLst/>
          </a:prstGeo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7650" name="组合 12"/>
          <p:cNvGrpSpPr/>
          <p:nvPr/>
        </p:nvGrpSpPr>
        <p:grpSpPr>
          <a:xfrm>
            <a:off x="719667" y="3240617"/>
            <a:ext cx="2207684" cy="1432983"/>
            <a:chOff x="2408252" y="5030772"/>
            <a:chExt cx="1293006" cy="1073751"/>
          </a:xfrm>
        </p:grpSpPr>
        <p:sp>
          <p:nvSpPr>
            <p:cNvPr id="27665" name="圆角矩形 13"/>
            <p:cNvSpPr/>
            <p:nvPr/>
          </p:nvSpPr>
          <p:spPr>
            <a:xfrm>
              <a:off x="2408252" y="5030772"/>
              <a:ext cx="1293006" cy="1073751"/>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a:endParaRPr lang="en-US" altLang="en-US" sz="2400">
                <a:solidFill>
                  <a:srgbClr val="FFFFFF"/>
                </a:solidFill>
              </a:endParaRPr>
            </a:p>
          </p:txBody>
        </p:sp>
        <p:sp>
          <p:nvSpPr>
            <p:cNvPr id="27666" name="矩形 14"/>
            <p:cNvSpPr/>
            <p:nvPr/>
          </p:nvSpPr>
          <p:spPr>
            <a:xfrm>
              <a:off x="2408252" y="5068246"/>
              <a:ext cx="1293006" cy="930215"/>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r>
                <a:rPr lang="zh-CN" altLang="en-US" sz="3735" b="1">
                  <a:solidFill>
                    <a:schemeClr val="bg1"/>
                  </a:solidFill>
                  <a:latin typeface="楷体" panose="02010609060101010101" pitchFamily="49" charset="-122"/>
                  <a:ea typeface="楷体" panose="02010609060101010101" pitchFamily="49" charset="-122"/>
                </a:rPr>
                <a:t>刷子李</a:t>
              </a:r>
              <a:endParaRPr lang="en-US" altLang="zh-CN" sz="3735" b="1">
                <a:solidFill>
                  <a:schemeClr val="bg1"/>
                </a:solidFill>
                <a:latin typeface="楷体" panose="02010609060101010101" pitchFamily="49" charset="-122"/>
                <a:ea typeface="楷体" panose="02010609060101010101" pitchFamily="49" charset="-122"/>
              </a:endParaRPr>
            </a:p>
            <a:p>
              <a:pPr marL="0" lvl="0" indent="0"/>
              <a:r>
                <a:rPr lang="zh-CN" altLang="en-US" sz="3735" b="1">
                  <a:solidFill>
                    <a:schemeClr val="bg1"/>
                  </a:solidFill>
                  <a:latin typeface="楷体" panose="02010609060101010101" pitchFamily="49" charset="-122"/>
                  <a:ea typeface="楷体" panose="02010609060101010101" pitchFamily="49" charset="-122"/>
                </a:rPr>
                <a:t>技艺高超</a:t>
              </a:r>
              <a:endParaRPr lang="zh-CN" altLang="en-US" sz="3735" b="1">
                <a:solidFill>
                  <a:schemeClr val="bg1"/>
                </a:solidFill>
                <a:latin typeface="楷体" panose="02010609060101010101" pitchFamily="49" charset="-122"/>
                <a:ea typeface="楷体" panose="02010609060101010101" pitchFamily="49" charset="-122"/>
              </a:endParaRPr>
            </a:p>
          </p:txBody>
        </p:sp>
      </p:grpSp>
      <p:sp>
        <p:nvSpPr>
          <p:cNvPr id="27651" name="左大括号 2"/>
          <p:cNvSpPr/>
          <p:nvPr/>
        </p:nvSpPr>
        <p:spPr>
          <a:xfrm>
            <a:off x="3014133" y="2180167"/>
            <a:ext cx="1153584" cy="3553884"/>
          </a:xfrm>
          <a:prstGeom prst="leftBrace">
            <a:avLst>
              <a:gd name="adj1" fmla="val 76804"/>
              <a:gd name="adj2" fmla="val 50000"/>
            </a:avLst>
          </a:prstGeom>
          <a:noFill/>
          <a:ln>
            <a:solidFill>
              <a:schemeClr val="tx1"/>
            </a:solidFill>
            <a:round/>
          </a:ln>
        </p:spPr>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a:endParaRPr lang="en-US" altLang="en-US" sz="2400"/>
          </a:p>
        </p:txBody>
      </p:sp>
      <p:sp>
        <p:nvSpPr>
          <p:cNvPr id="27652" name="矩形 9"/>
          <p:cNvSpPr/>
          <p:nvPr/>
        </p:nvSpPr>
        <p:spPr>
          <a:xfrm>
            <a:off x="726017" y="452967"/>
            <a:ext cx="6714067" cy="954405"/>
          </a:xfrm>
          <a:prstGeom prst="rect">
            <a:avLst/>
          </a:prstGeom>
          <a:no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nSpc>
                <a:spcPct val="150000"/>
              </a:lnSpc>
            </a:pPr>
            <a:r>
              <a:rPr lang="zh-CN" altLang="en-US" sz="3735" b="1">
                <a:latin typeface="黑体" panose="02010609060101010101" pitchFamily="49" charset="-122"/>
                <a:ea typeface="黑体" panose="02010609060101010101" pitchFamily="49" charset="-122"/>
              </a:rPr>
              <a:t>一起来总结描写人物的方法：</a:t>
            </a:r>
            <a:endParaRPr lang="zh-CN" altLang="en-US" sz="3735" b="1">
              <a:latin typeface="黑体" panose="02010609060101010101" pitchFamily="49" charset="-122"/>
              <a:ea typeface="黑体" panose="02010609060101010101" pitchFamily="49" charset="-122"/>
            </a:endParaRPr>
          </a:p>
        </p:txBody>
      </p:sp>
      <p:sp>
        <p:nvSpPr>
          <p:cNvPr id="27653" name="爆炸形 1 3"/>
          <p:cNvSpPr/>
          <p:nvPr/>
        </p:nvSpPr>
        <p:spPr>
          <a:xfrm>
            <a:off x="7727951" y="3898900"/>
            <a:ext cx="4032249" cy="2279651"/>
          </a:xfrm>
          <a:prstGeom prst="irregularSeal1">
            <a:avLst/>
          </a:prstGeom>
          <a:solidFill>
            <a:schemeClr val="accent5">
              <a:lumMod val="20000"/>
              <a:lumOff val="80000"/>
            </a:schemeClr>
          </a:solidFill>
          <a:ln w="3175">
            <a:solidFill>
              <a:schemeClr val="accent5">
                <a:lumMod val="60000"/>
                <a:lumOff val="40000"/>
                <a:alpha val="44000"/>
              </a:schemeClr>
            </a:solidFill>
          </a:ln>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a:r>
              <a:rPr lang="en-US" altLang="en-US" sz="3735" spc="0">
                <a:solidFill>
                  <a:srgbClr val="FF0000"/>
                </a:solidFill>
                <a:latin typeface="黑体" panose="02010609060101010101" pitchFamily="49" charset="-122"/>
                <a:ea typeface="黑体" panose="02010609060101010101" pitchFamily="49" charset="-122"/>
              </a:rPr>
              <a:t>侧面描写</a:t>
            </a:r>
            <a:endParaRPr lang="en-US" altLang="en-US" sz="3735">
              <a:solidFill>
                <a:srgbClr val="FF0000"/>
              </a:solidFill>
              <a:latin typeface="黑体" panose="02010609060101010101" pitchFamily="49" charset="-122"/>
              <a:ea typeface="黑体" panose="02010609060101010101" pitchFamily="49" charset="-122"/>
            </a:endParaRPr>
          </a:p>
        </p:txBody>
      </p:sp>
      <p:grpSp>
        <p:nvGrpSpPr>
          <p:cNvPr id="27654" name="组合 11"/>
          <p:cNvGrpSpPr/>
          <p:nvPr/>
        </p:nvGrpSpPr>
        <p:grpSpPr>
          <a:xfrm>
            <a:off x="4548717" y="2554817"/>
            <a:ext cx="2307167" cy="836083"/>
            <a:chOff x="5586766" y="5029197"/>
            <a:chExt cx="1730332" cy="740980"/>
          </a:xfrm>
        </p:grpSpPr>
        <p:sp>
          <p:nvSpPr>
            <p:cNvPr id="27663" name="圆角矩形 19"/>
            <p:cNvSpPr/>
            <p:nvPr/>
          </p:nvSpPr>
          <p:spPr>
            <a:xfrm>
              <a:off x="5586766" y="5029197"/>
              <a:ext cx="1730332" cy="740980"/>
            </a:xfrm>
            <a:prstGeom prst="roundRect">
              <a:avLst/>
            </a:prstGeom>
          </p:spPr>
          <p:style>
            <a:lnRef idx="3">
              <a:schemeClr val="lt1"/>
            </a:lnRef>
            <a:fillRef idx="1">
              <a:schemeClr val="accent2"/>
            </a:fillRef>
            <a:effectRef idx="1">
              <a:schemeClr val="accent2"/>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a:endParaRPr lang="en-US" altLang="en-US" sz="2400">
                <a:solidFill>
                  <a:srgbClr val="FFFFFF"/>
                </a:solidFill>
              </a:endParaRPr>
            </a:p>
          </p:txBody>
        </p:sp>
        <p:sp>
          <p:nvSpPr>
            <p:cNvPr id="27664" name="矩形 20"/>
            <p:cNvSpPr/>
            <p:nvPr/>
          </p:nvSpPr>
          <p:spPr>
            <a:xfrm>
              <a:off x="5643671" y="5102598"/>
              <a:ext cx="1567776" cy="590346"/>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r>
                <a:rPr lang="zh-CN" altLang="en-US" sz="3735" b="1">
                  <a:latin typeface="宋体" panose="02010600030101010101" pitchFamily="2" charset="-122"/>
                </a:rPr>
                <a:t>心理描写</a:t>
              </a:r>
              <a:endParaRPr lang="zh-CN" altLang="en-US" sz="2665" b="1">
                <a:latin typeface="宋体" panose="02010600030101010101" pitchFamily="2" charset="-122"/>
              </a:endParaRPr>
            </a:p>
          </p:txBody>
        </p:sp>
      </p:grpSp>
      <p:grpSp>
        <p:nvGrpSpPr>
          <p:cNvPr id="27655" name="组合 21"/>
          <p:cNvGrpSpPr/>
          <p:nvPr/>
        </p:nvGrpSpPr>
        <p:grpSpPr>
          <a:xfrm>
            <a:off x="4550833" y="3636433"/>
            <a:ext cx="2307167" cy="838200"/>
            <a:chOff x="5586766" y="5029197"/>
            <a:chExt cx="1730332" cy="740980"/>
          </a:xfrm>
        </p:grpSpPr>
        <p:sp>
          <p:nvSpPr>
            <p:cNvPr id="27661" name="圆角矩形 22"/>
            <p:cNvSpPr/>
            <p:nvPr/>
          </p:nvSpPr>
          <p:spPr>
            <a:xfrm>
              <a:off x="5586766" y="5029197"/>
              <a:ext cx="1730332" cy="740980"/>
            </a:xfrm>
            <a:prstGeom prst="roundRect">
              <a:avLst/>
            </a:prstGeom>
          </p:spPr>
          <p:style>
            <a:lnRef idx="3">
              <a:schemeClr val="lt1"/>
            </a:lnRef>
            <a:fillRef idx="1">
              <a:schemeClr val="accent2"/>
            </a:fillRef>
            <a:effectRef idx="1">
              <a:schemeClr val="accent2"/>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a:endParaRPr lang="en-US" altLang="en-US" sz="2400">
                <a:solidFill>
                  <a:srgbClr val="FFFFFF"/>
                </a:solidFill>
              </a:endParaRPr>
            </a:p>
          </p:txBody>
        </p:sp>
        <p:sp>
          <p:nvSpPr>
            <p:cNvPr id="27662" name="矩形 23"/>
            <p:cNvSpPr/>
            <p:nvPr/>
          </p:nvSpPr>
          <p:spPr>
            <a:xfrm>
              <a:off x="5643671" y="5102598"/>
              <a:ext cx="1567776" cy="588855"/>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r>
                <a:rPr lang="zh-CN" altLang="en-US" sz="3735" b="1">
                  <a:latin typeface="宋体" panose="02010600030101010101" pitchFamily="2" charset="-122"/>
                </a:rPr>
                <a:t>动作描写</a:t>
              </a:r>
              <a:endParaRPr lang="zh-CN" altLang="en-US" sz="2665" b="1">
                <a:latin typeface="宋体" panose="02010600030101010101" pitchFamily="2" charset="-122"/>
              </a:endParaRPr>
            </a:p>
          </p:txBody>
        </p:sp>
      </p:grpSp>
      <p:grpSp>
        <p:nvGrpSpPr>
          <p:cNvPr id="27656" name="组合 24"/>
          <p:cNvGrpSpPr/>
          <p:nvPr/>
        </p:nvGrpSpPr>
        <p:grpSpPr>
          <a:xfrm>
            <a:off x="4550833" y="4790017"/>
            <a:ext cx="2307167" cy="836083"/>
            <a:chOff x="5586766" y="5029197"/>
            <a:chExt cx="1730332" cy="740980"/>
          </a:xfrm>
        </p:grpSpPr>
        <p:sp>
          <p:nvSpPr>
            <p:cNvPr id="27659" name="圆角矩形 25"/>
            <p:cNvSpPr/>
            <p:nvPr/>
          </p:nvSpPr>
          <p:spPr>
            <a:xfrm>
              <a:off x="5586766" y="5029197"/>
              <a:ext cx="1730332" cy="740980"/>
            </a:xfrm>
            <a:prstGeom prst="roundRect">
              <a:avLst/>
            </a:prstGeom>
          </p:spPr>
          <p:style>
            <a:lnRef idx="3">
              <a:schemeClr val="lt1"/>
            </a:lnRef>
            <a:fillRef idx="1">
              <a:schemeClr val="accent2"/>
            </a:fillRef>
            <a:effectRef idx="1">
              <a:schemeClr val="accent2"/>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a:endParaRPr lang="en-US" altLang="en-US" sz="2400">
                <a:solidFill>
                  <a:srgbClr val="FFFFFF"/>
                </a:solidFill>
              </a:endParaRPr>
            </a:p>
          </p:txBody>
        </p:sp>
        <p:sp>
          <p:nvSpPr>
            <p:cNvPr id="27660" name="矩形 26"/>
            <p:cNvSpPr/>
            <p:nvPr/>
          </p:nvSpPr>
          <p:spPr>
            <a:xfrm>
              <a:off x="5643671" y="5102598"/>
              <a:ext cx="1567776" cy="590346"/>
            </a:xfrm>
            <a:prstGeom prst="rect">
              <a:avLst/>
            </a:prstGeom>
            <a:noFill/>
            <a:ln>
              <a:noFill/>
              <a:miter lim="800000"/>
            </a:ln>
          </p:spPr>
          <p:txBody>
            <a:bodyPr wrap="non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r>
                <a:rPr lang="zh-CN" altLang="en-US" sz="3735" b="1">
                  <a:latin typeface="宋体" panose="02010600030101010101" pitchFamily="2" charset="-122"/>
                </a:rPr>
                <a:t>神态描写</a:t>
              </a:r>
              <a:endParaRPr lang="zh-CN" altLang="en-US" sz="2665" b="1">
                <a:latin typeface="宋体" panose="02010600030101010101" pitchFamily="2" charset="-122"/>
              </a:endParaRPr>
            </a:p>
          </p:txBody>
        </p:sp>
      </p:grpSp>
      <p:sp>
        <p:nvSpPr>
          <p:cNvPr id="27657" name="文本框 3"/>
          <p:cNvSpPr/>
          <p:nvPr/>
        </p:nvSpPr>
        <p:spPr>
          <a:xfrm>
            <a:off x="4847167" y="1494367"/>
            <a:ext cx="1799167" cy="741543"/>
          </a:xfrm>
          <a:prstGeom prst="roundRect">
            <a:avLst>
              <a:gd name="adj" fmla="val 16667"/>
            </a:avLst>
          </a:prstGeom>
          <a:solidFill>
            <a:srgbClr val="92D050">
              <a:alpha val="43137"/>
            </a:srgbClr>
          </a:solidFill>
          <a:ln>
            <a:noFill/>
            <a:miter lim="800000"/>
          </a:ln>
        </p:spPr>
        <p:txBody>
          <a:bodyPr>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r>
              <a:rPr lang="zh-CN" altLang="en-US" sz="3735" b="1">
                <a:solidFill>
                  <a:srgbClr val="FF0000"/>
                </a:solidFill>
                <a:latin typeface="宋体" panose="02010600030101010101" pitchFamily="2" charset="-122"/>
              </a:rPr>
              <a:t>曹小三</a:t>
            </a:r>
            <a:endParaRPr lang="zh-CN" altLang="en-US" sz="3735" b="1">
              <a:solidFill>
                <a:srgbClr val="FF0000"/>
              </a:solidFill>
              <a:latin typeface="宋体" panose="02010600030101010101" pitchFamily="2" charset="-122"/>
            </a:endParaRPr>
          </a:p>
        </p:txBody>
      </p:sp>
      <p:sp>
        <p:nvSpPr>
          <p:cNvPr id="27658" name="云形标注 28"/>
          <p:cNvSpPr/>
          <p:nvPr/>
        </p:nvSpPr>
        <p:spPr>
          <a:xfrm>
            <a:off x="7440084" y="601133"/>
            <a:ext cx="4224867" cy="3160184"/>
          </a:xfrm>
          <a:prstGeom prst="cloudCallout">
            <a:avLst>
              <a:gd name="adj1" fmla="val -49368"/>
              <a:gd name="adj2" fmla="val 61238"/>
            </a:avLst>
          </a:prstGeom>
          <a:solidFill>
            <a:schemeClr val="accent3">
              <a:lumMod val="20000"/>
              <a:lumOff val="80000"/>
            </a:schemeClr>
          </a:solidFill>
          <a:ln w="3175">
            <a:solidFill>
              <a:schemeClr val="accent3">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nchorCtr="0">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r>
              <a:rPr lang="en-US" altLang="en-US" sz="2665" b="1" spc="0">
                <a:latin typeface="宋体" panose="02010600030101010101" pitchFamily="2" charset="-122"/>
              </a:rPr>
              <a:t>课文明明要表现刷子李的技术高超，为什么还要写另外一个人物</a:t>
            </a:r>
            <a:r>
              <a:rPr lang="en-US" altLang="zh-CN" sz="2665" b="1" spc="0">
                <a:latin typeface="宋体" panose="02010600030101010101" pitchFamily="2" charset="-122"/>
              </a:rPr>
              <a:t>——</a:t>
            </a:r>
            <a:r>
              <a:rPr lang="en-US" altLang="en-US" sz="2665" b="1" spc="0">
                <a:latin typeface="宋体" panose="02010600030101010101" pitchFamily="2" charset="-122"/>
              </a:rPr>
              <a:t>曹小三呢？</a:t>
            </a:r>
            <a:endParaRPr lang="en-US" altLang="en-US" sz="2665" b="1">
              <a:latin typeface="宋体" panose="02010600030101010101" pitchFamily="2" charset="-122"/>
            </a:endParaRPr>
          </a:p>
        </p:txBody>
      </p:sp>
      <p:pic>
        <p:nvPicPr>
          <p:cNvPr id="4" name="图片 3" descr="工作室图标"/>
          <p:cNvPicPr>
            <a:picLocks noChangeAspect="1"/>
          </p:cNvPicPr>
          <p:nvPr>
            <p:custDataLst>
              <p:tags r:id="rId2"/>
            </p:custDataLst>
          </p:nvPr>
        </p:nvPicPr>
        <p:blipFill>
          <a:blip r:embed="rId3"/>
          <a:stretch>
            <a:fillRect/>
          </a:stretch>
        </p:blipFill>
        <p:spPr>
          <a:xfrm>
            <a:off x="-212725" y="-170180"/>
            <a:ext cx="1612265" cy="13855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additive="base">
                                        <p:cTn id="7" dur="500" fill="hold"/>
                                        <p:tgtEl>
                                          <p:spTgt spid="27652"/>
                                        </p:tgtEl>
                                        <p:attrNameLst>
                                          <p:attrName>ppt_x</p:attrName>
                                        </p:attrNameLst>
                                      </p:cBhvr>
                                      <p:tavLst>
                                        <p:tav tm="0">
                                          <p:val>
                                            <p:strVal val="#ppt_x"/>
                                          </p:val>
                                        </p:tav>
                                        <p:tav tm="100000">
                                          <p:val>
                                            <p:strVal val="#ppt_x"/>
                                          </p:val>
                                        </p:tav>
                                      </p:tavLst>
                                    </p:anim>
                                    <p:anim calcmode="lin" valueType="num">
                                      <p:cBhvr additive="base">
                                        <p:cTn id="8" dur="500" fill="hold"/>
                                        <p:tgtEl>
                                          <p:spTgt spid="276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650"/>
                                        </p:tgtEl>
                                        <p:attrNameLst>
                                          <p:attrName>style.visibility</p:attrName>
                                        </p:attrNameLst>
                                      </p:cBhvr>
                                      <p:to>
                                        <p:strVal val="visible"/>
                                      </p:to>
                                    </p:set>
                                    <p:anim calcmode="lin" valueType="num">
                                      <p:cBhvr additive="base">
                                        <p:cTn id="13" dur="500" fill="hold"/>
                                        <p:tgtEl>
                                          <p:spTgt spid="27650"/>
                                        </p:tgtEl>
                                        <p:attrNameLst>
                                          <p:attrName>ppt_x</p:attrName>
                                        </p:attrNameLst>
                                      </p:cBhvr>
                                      <p:tavLst>
                                        <p:tav tm="0">
                                          <p:val>
                                            <p:strVal val="#ppt_x"/>
                                          </p:val>
                                        </p:tav>
                                        <p:tav tm="100000">
                                          <p:val>
                                            <p:strVal val="#ppt_x"/>
                                          </p:val>
                                        </p:tav>
                                      </p:tavLst>
                                    </p:anim>
                                    <p:anim calcmode="lin" valueType="num">
                                      <p:cBhvr additive="base">
                                        <p:cTn id="14" dur="500" fill="hold"/>
                                        <p:tgtEl>
                                          <p:spTgt spid="276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1"/>
                                        </p:tgtEl>
                                        <p:attrNameLst>
                                          <p:attrName>style.visibility</p:attrName>
                                        </p:attrNameLst>
                                      </p:cBhvr>
                                      <p:to>
                                        <p:strVal val="visible"/>
                                      </p:to>
                                    </p:set>
                                    <p:anim calcmode="lin" valueType="num">
                                      <p:cBhvr additive="base">
                                        <p:cTn id="19" dur="500" fill="hold"/>
                                        <p:tgtEl>
                                          <p:spTgt spid="27651"/>
                                        </p:tgtEl>
                                        <p:attrNameLst>
                                          <p:attrName>ppt_x</p:attrName>
                                        </p:attrNameLst>
                                      </p:cBhvr>
                                      <p:tavLst>
                                        <p:tav tm="0">
                                          <p:val>
                                            <p:strVal val="#ppt_x"/>
                                          </p:val>
                                        </p:tav>
                                        <p:tav tm="100000">
                                          <p:val>
                                            <p:strVal val="#ppt_x"/>
                                          </p:val>
                                        </p:tav>
                                      </p:tavLst>
                                    </p:anim>
                                    <p:anim calcmode="lin" valueType="num">
                                      <p:cBhvr additive="base">
                                        <p:cTn id="20" dur="500" fill="hold"/>
                                        <p:tgtEl>
                                          <p:spTgt spid="2765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7"/>
                                        </p:tgtEl>
                                        <p:attrNameLst>
                                          <p:attrName>style.visibility</p:attrName>
                                        </p:attrNameLst>
                                      </p:cBhvr>
                                      <p:to>
                                        <p:strVal val="visible"/>
                                      </p:to>
                                    </p:set>
                                    <p:anim calcmode="lin" valueType="num">
                                      <p:cBhvr additive="base">
                                        <p:cTn id="25" dur="500" fill="hold"/>
                                        <p:tgtEl>
                                          <p:spTgt spid="27657"/>
                                        </p:tgtEl>
                                        <p:attrNameLst>
                                          <p:attrName>ppt_x</p:attrName>
                                        </p:attrNameLst>
                                      </p:cBhvr>
                                      <p:tavLst>
                                        <p:tav tm="0">
                                          <p:val>
                                            <p:strVal val="#ppt_x"/>
                                          </p:val>
                                        </p:tav>
                                        <p:tav tm="100000">
                                          <p:val>
                                            <p:strVal val="#ppt_x"/>
                                          </p:val>
                                        </p:tav>
                                      </p:tavLst>
                                    </p:anim>
                                    <p:anim calcmode="lin" valueType="num">
                                      <p:cBhvr additive="base">
                                        <p:cTn id="26" dur="500" fill="hold"/>
                                        <p:tgtEl>
                                          <p:spTgt spid="2765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654"/>
                                        </p:tgtEl>
                                        <p:attrNameLst>
                                          <p:attrName>style.visibility</p:attrName>
                                        </p:attrNameLst>
                                      </p:cBhvr>
                                      <p:to>
                                        <p:strVal val="visible"/>
                                      </p:to>
                                    </p:set>
                                    <p:anim calcmode="lin" valueType="num">
                                      <p:cBhvr additive="base">
                                        <p:cTn id="31" dur="500" fill="hold"/>
                                        <p:tgtEl>
                                          <p:spTgt spid="27654"/>
                                        </p:tgtEl>
                                        <p:attrNameLst>
                                          <p:attrName>ppt_x</p:attrName>
                                        </p:attrNameLst>
                                      </p:cBhvr>
                                      <p:tavLst>
                                        <p:tav tm="0">
                                          <p:val>
                                            <p:strVal val="#ppt_x"/>
                                          </p:val>
                                        </p:tav>
                                        <p:tav tm="100000">
                                          <p:val>
                                            <p:strVal val="#ppt_x"/>
                                          </p:val>
                                        </p:tav>
                                      </p:tavLst>
                                    </p:anim>
                                    <p:anim calcmode="lin" valueType="num">
                                      <p:cBhvr additive="base">
                                        <p:cTn id="32"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655"/>
                                        </p:tgtEl>
                                        <p:attrNameLst>
                                          <p:attrName>style.visibility</p:attrName>
                                        </p:attrNameLst>
                                      </p:cBhvr>
                                      <p:to>
                                        <p:strVal val="visible"/>
                                      </p:to>
                                    </p:set>
                                    <p:anim calcmode="lin" valueType="num">
                                      <p:cBhvr additive="base">
                                        <p:cTn id="37" dur="500" fill="hold"/>
                                        <p:tgtEl>
                                          <p:spTgt spid="27655"/>
                                        </p:tgtEl>
                                        <p:attrNameLst>
                                          <p:attrName>ppt_x</p:attrName>
                                        </p:attrNameLst>
                                      </p:cBhvr>
                                      <p:tavLst>
                                        <p:tav tm="0">
                                          <p:val>
                                            <p:strVal val="#ppt_x"/>
                                          </p:val>
                                        </p:tav>
                                        <p:tav tm="100000">
                                          <p:val>
                                            <p:strVal val="#ppt_x"/>
                                          </p:val>
                                        </p:tav>
                                      </p:tavLst>
                                    </p:anim>
                                    <p:anim calcmode="lin" valueType="num">
                                      <p:cBhvr additive="base">
                                        <p:cTn id="38" dur="500" fill="hold"/>
                                        <p:tgtEl>
                                          <p:spTgt spid="2765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656"/>
                                        </p:tgtEl>
                                        <p:attrNameLst>
                                          <p:attrName>style.visibility</p:attrName>
                                        </p:attrNameLst>
                                      </p:cBhvr>
                                      <p:to>
                                        <p:strVal val="visible"/>
                                      </p:to>
                                    </p:set>
                                    <p:anim calcmode="lin" valueType="num">
                                      <p:cBhvr additive="base">
                                        <p:cTn id="43" dur="500" fill="hold"/>
                                        <p:tgtEl>
                                          <p:spTgt spid="27656"/>
                                        </p:tgtEl>
                                        <p:attrNameLst>
                                          <p:attrName>ppt_x</p:attrName>
                                        </p:attrNameLst>
                                      </p:cBhvr>
                                      <p:tavLst>
                                        <p:tav tm="0">
                                          <p:val>
                                            <p:strVal val="#ppt_x"/>
                                          </p:val>
                                        </p:tav>
                                        <p:tav tm="100000">
                                          <p:val>
                                            <p:strVal val="#ppt_x"/>
                                          </p:val>
                                        </p:tav>
                                      </p:tavLst>
                                    </p:anim>
                                    <p:anim calcmode="lin" valueType="num">
                                      <p:cBhvr additive="base">
                                        <p:cTn id="44" dur="500" fill="hold"/>
                                        <p:tgtEl>
                                          <p:spTgt spid="2765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658"/>
                                        </p:tgtEl>
                                        <p:attrNameLst>
                                          <p:attrName>style.visibility</p:attrName>
                                        </p:attrNameLst>
                                      </p:cBhvr>
                                      <p:to>
                                        <p:strVal val="visible"/>
                                      </p:to>
                                    </p:set>
                                    <p:anim calcmode="lin" valueType="num">
                                      <p:cBhvr additive="base">
                                        <p:cTn id="49" dur="500" fill="hold"/>
                                        <p:tgtEl>
                                          <p:spTgt spid="27658"/>
                                        </p:tgtEl>
                                        <p:attrNameLst>
                                          <p:attrName>ppt_x</p:attrName>
                                        </p:attrNameLst>
                                      </p:cBhvr>
                                      <p:tavLst>
                                        <p:tav tm="0">
                                          <p:val>
                                            <p:strVal val="#ppt_x"/>
                                          </p:val>
                                        </p:tav>
                                        <p:tav tm="100000">
                                          <p:val>
                                            <p:strVal val="#ppt_x"/>
                                          </p:val>
                                        </p:tav>
                                      </p:tavLst>
                                    </p:anim>
                                    <p:anim calcmode="lin" valueType="num">
                                      <p:cBhvr additive="base">
                                        <p:cTn id="50" dur="500" fill="hold"/>
                                        <p:tgtEl>
                                          <p:spTgt spid="2765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653"/>
                                        </p:tgtEl>
                                        <p:attrNameLst>
                                          <p:attrName>style.visibility</p:attrName>
                                        </p:attrNameLst>
                                      </p:cBhvr>
                                      <p:to>
                                        <p:strVal val="visible"/>
                                      </p:to>
                                    </p:set>
                                    <p:anim calcmode="lin" valueType="num">
                                      <p:cBhvr additive="base">
                                        <p:cTn id="55" dur="500" fill="hold"/>
                                        <p:tgtEl>
                                          <p:spTgt spid="27653"/>
                                        </p:tgtEl>
                                        <p:attrNameLst>
                                          <p:attrName>ppt_x</p:attrName>
                                        </p:attrNameLst>
                                      </p:cBhvr>
                                      <p:tavLst>
                                        <p:tav tm="0">
                                          <p:val>
                                            <p:strVal val="#ppt_x"/>
                                          </p:val>
                                        </p:tav>
                                        <p:tav tm="100000">
                                          <p:val>
                                            <p:strVal val="#ppt_x"/>
                                          </p:val>
                                        </p:tav>
                                      </p:tavLst>
                                    </p:anim>
                                    <p:anim calcmode="lin" valueType="num">
                                      <p:cBhvr additive="base">
                                        <p:cTn id="56" dur="500" fill="hold"/>
                                        <p:tgtEl>
                                          <p:spTgt spid="27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p:bldP spid="27652" grpId="1"/>
      <p:bldP spid="27651" grpId="0" animBg="1"/>
      <p:bldP spid="27651" grpId="1" animBg="1"/>
      <p:bldP spid="27657" grpId="0" animBg="1"/>
      <p:bldP spid="27657" grpId="1" animBg="1"/>
      <p:bldP spid="27658" grpId="0" animBg="1"/>
      <p:bldP spid="27658" grpId="1" animBg="1"/>
      <p:bldP spid="27653" grpId="0" animBg="1"/>
      <p:bldP spid="27653"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r>
              <a:rPr lang="zh-CN" altLang="en-US"/>
              <a:t>学习导学单</a:t>
            </a:r>
            <a:endParaRPr lang="zh-CN" altLang="en-US"/>
          </a:p>
        </p:txBody>
      </p:sp>
      <p:graphicFrame>
        <p:nvGraphicFramePr>
          <p:cNvPr id="4" name="内容占位符 3"/>
          <p:cNvGraphicFramePr/>
          <p:nvPr>
            <p:ph idx="1"/>
            <p:custDataLst>
              <p:tags r:id="rId2"/>
            </p:custDataLst>
          </p:nvPr>
        </p:nvGraphicFramePr>
        <p:xfrm>
          <a:off x="608400" y="1490400"/>
          <a:ext cx="10970260" cy="3309620"/>
        </p:xfrm>
        <a:graphic>
          <a:graphicData uri="http://schemas.openxmlformats.org/drawingml/2006/table">
            <a:tbl>
              <a:tblPr firstRow="1" bandRow="1">
                <a:tableStyleId>{5C22544A-7EE6-4342-B048-85BDC9FD1C3A}</a:tableStyleId>
              </a:tblPr>
              <a:tblGrid>
                <a:gridCol w="2742565"/>
                <a:gridCol w="2742565"/>
                <a:gridCol w="2742565"/>
                <a:gridCol w="2742565"/>
              </a:tblGrid>
              <a:tr h="381000">
                <a:tc>
                  <a:txBody>
                    <a:bodyPr/>
                    <a:p>
                      <a:pPr>
                        <a:buNone/>
                      </a:pPr>
                      <a:r>
                        <a:rPr lang="zh-CN" altLang="en-US"/>
                        <a:t>课文</a:t>
                      </a:r>
                      <a:endParaRPr lang="zh-CN" altLang="en-US"/>
                    </a:p>
                  </a:txBody>
                  <a:tcPr/>
                </a:tc>
                <a:tc>
                  <a:txBody>
                    <a:bodyPr/>
                    <a:p>
                      <a:pPr>
                        <a:buNone/>
                      </a:pPr>
                      <a:r>
                        <a:rPr lang="zh-CN" altLang="en-US"/>
                        <a:t>人物</a:t>
                      </a:r>
                      <a:endParaRPr lang="zh-CN" altLang="en-US"/>
                    </a:p>
                  </a:txBody>
                  <a:tcPr/>
                </a:tc>
                <a:tc>
                  <a:txBody>
                    <a:bodyPr/>
                    <a:p>
                      <a:pPr>
                        <a:buNone/>
                      </a:pPr>
                      <a:r>
                        <a:rPr lang="zh-CN" altLang="en-US"/>
                        <a:t>典型事例</a:t>
                      </a:r>
                      <a:endParaRPr lang="zh-CN" altLang="en-US"/>
                    </a:p>
                  </a:txBody>
                  <a:tcPr/>
                </a:tc>
                <a:tc>
                  <a:txBody>
                    <a:bodyPr/>
                    <a:p>
                      <a:pPr>
                        <a:buNone/>
                      </a:pPr>
                      <a:r>
                        <a:rPr lang="zh-CN" altLang="en-US"/>
                        <a:t>人物特点</a:t>
                      </a:r>
                      <a:endParaRPr lang="zh-CN" altLang="en-US"/>
                    </a:p>
                  </a:txBody>
                  <a:tcPr/>
                </a:tc>
              </a:tr>
              <a:tr h="598170">
                <a:tc>
                  <a:txBody>
                    <a:bodyPr/>
                    <a:p>
                      <a:pPr>
                        <a:buNone/>
                      </a:pPr>
                      <a:r>
                        <a:rPr lang="zh-CN" altLang="en-US" sz="2400"/>
                        <a:t>《摔跤》</a:t>
                      </a:r>
                      <a:endParaRPr lang="zh-CN" altLang="en-US" sz="2400"/>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598170">
                <a:tc>
                  <a:txBody>
                    <a:bodyPr/>
                    <a:p>
                      <a:pPr>
                        <a:buNone/>
                      </a:pPr>
                      <a:r>
                        <a:rPr lang="zh-CN" altLang="en-US" sz="2400"/>
                        <a:t>《他像一棵挺脱的树》</a:t>
                      </a:r>
                      <a:endParaRPr lang="zh-CN" altLang="en-US" sz="2400"/>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757555">
                <a:tc>
                  <a:txBody>
                    <a:bodyPr/>
                    <a:p>
                      <a:pPr>
                        <a:buNone/>
                      </a:pPr>
                      <a:r>
                        <a:rPr lang="zh-CN" altLang="en-US" sz="2400"/>
                        <a:t>《两茎灯草》</a:t>
                      </a:r>
                      <a:endParaRPr lang="zh-CN" altLang="en-US" sz="2400"/>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r h="974725">
                <a:tc>
                  <a:txBody>
                    <a:bodyPr/>
                    <a:p>
                      <a:pPr>
                        <a:buNone/>
                      </a:pPr>
                      <a:r>
                        <a:rPr lang="zh-CN" altLang="en-US" sz="2400"/>
                        <a:t>《刷子李》</a:t>
                      </a:r>
                      <a:endParaRPr lang="zh-CN" altLang="en-US" sz="2400"/>
                    </a:p>
                  </a:txBody>
                  <a:tcPr/>
                </a:tc>
                <a:tc>
                  <a:txBody>
                    <a:bodyPr/>
                    <a:p>
                      <a:pPr>
                        <a:buNone/>
                      </a:pPr>
                      <a:endParaRPr lang="zh-CN" altLang="en-US"/>
                    </a:p>
                  </a:txBody>
                  <a:tcPr/>
                </a:tc>
                <a:tc>
                  <a:txBody>
                    <a:bodyPr/>
                    <a:p>
                      <a:pPr>
                        <a:buNone/>
                      </a:pPr>
                      <a:endParaRPr lang="zh-CN" altLang="en-US"/>
                    </a:p>
                  </a:txBody>
                  <a:tcPr/>
                </a:tc>
                <a:tc>
                  <a:txBody>
                    <a:bodyPr/>
                    <a:p>
                      <a:pPr>
                        <a:buNone/>
                      </a:pPr>
                      <a:endParaRPr lang="zh-CN" altLang="en-US"/>
                    </a:p>
                  </a:txBody>
                  <a:tcPr/>
                </a:tc>
              </a:tr>
            </a:tbl>
          </a:graphicData>
        </a:graphic>
      </p:graphicFrame>
      <p:pic>
        <p:nvPicPr>
          <p:cNvPr id="5" name="图片 4" descr="工作室图标"/>
          <p:cNvPicPr>
            <a:picLocks noChangeAspect="1"/>
          </p:cNvPicPr>
          <p:nvPr>
            <p:custDataLst>
              <p:tags r:id="rId3"/>
            </p:custDataLst>
          </p:nvPr>
        </p:nvPicPr>
        <p:blipFill>
          <a:blip r:embed="rId4"/>
          <a:stretch>
            <a:fillRect/>
          </a:stretch>
        </p:blipFill>
        <p:spPr>
          <a:xfrm>
            <a:off x="9669145" y="222250"/>
            <a:ext cx="1727200" cy="14776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algn="ctr"/>
            <a:endParaRPr lang="zh-CN" altLang="en-US" sz="6600"/>
          </a:p>
          <a:p>
            <a:pPr marL="0" indent="0" algn="ctr">
              <a:buNone/>
            </a:pPr>
            <a:r>
              <a:rPr lang="zh-CN" sz="6600">
                <a:solidFill>
                  <a:schemeClr val="accent1">
                    <a:lumMod val="75000"/>
                  </a:schemeClr>
                </a:solidFill>
              </a:rPr>
              <a:t>谢谢！</a:t>
            </a:r>
            <a:endParaRPr lang="zh-CN" sz="6600">
              <a:solidFill>
                <a:schemeClr val="accent1">
                  <a:lumMod val="75000"/>
                </a:schemeClr>
              </a:solidFill>
            </a:endParaRPr>
          </a:p>
        </p:txBody>
      </p:sp>
      <p:pic>
        <p:nvPicPr>
          <p:cNvPr id="4" name="图片 3" descr="工作室图标"/>
          <p:cNvPicPr>
            <a:picLocks noChangeAspect="1"/>
          </p:cNvPicPr>
          <p:nvPr>
            <p:custDataLst>
              <p:tags r:id="rId2"/>
            </p:custDataLst>
          </p:nvPr>
        </p:nvPicPr>
        <p:blipFill>
          <a:blip r:embed="rId3"/>
          <a:stretch>
            <a:fillRect/>
          </a:stretch>
        </p:blipFill>
        <p:spPr>
          <a:xfrm>
            <a:off x="1139190" y="1313815"/>
            <a:ext cx="2176145" cy="2172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r>
              <a:rPr lang="zh-CN" altLang="en-US"/>
              <a:t>二、新课标下小学语文读写结合教学的有效策略</a:t>
            </a:r>
            <a:endParaRPr lang="zh-CN" altLang="en-US"/>
          </a:p>
        </p:txBody>
      </p:sp>
      <p:sp>
        <p:nvSpPr>
          <p:cNvPr id="3" name="内容占位符 2"/>
          <p:cNvSpPr>
            <a:spLocks noGrp="1"/>
          </p:cNvSpPr>
          <p:nvPr>
            <p:ph idx="1"/>
          </p:nvPr>
        </p:nvSpPr>
        <p:spPr/>
        <p:txBody>
          <a:bodyPr/>
          <a:p>
            <a:pPr marL="0" indent="0">
              <a:buNone/>
            </a:pPr>
            <a:r>
              <a:rPr lang="zh-CN" altLang="en-US" sz="2400">
                <a:solidFill>
                  <a:schemeClr val="tx1"/>
                </a:solidFill>
              </a:rPr>
              <a:t>(一)拓展阅读资源，打开写作思维</a:t>
            </a:r>
            <a:endParaRPr lang="zh-CN" altLang="en-US" sz="2400">
              <a:solidFill>
                <a:schemeClr val="tx1"/>
              </a:solidFill>
            </a:endParaRPr>
          </a:p>
          <a:p>
            <a:pPr marL="0" indent="0">
              <a:buNone/>
            </a:pPr>
            <a:r>
              <a:rPr lang="zh-CN" altLang="en-US" sz="2400">
                <a:solidFill>
                  <a:schemeClr val="tx1"/>
                </a:solidFill>
              </a:rPr>
              <a:t>（二）展开常态练笔，及时捕捉灵感</a:t>
            </a:r>
            <a:endParaRPr lang="zh-CN" altLang="en-US" sz="2400">
              <a:solidFill>
                <a:schemeClr val="tx1"/>
              </a:solidFill>
            </a:endParaRPr>
          </a:p>
        </p:txBody>
      </p:sp>
      <p:pic>
        <p:nvPicPr>
          <p:cNvPr id="4" name="图片 3" descr="工作室图标"/>
          <p:cNvPicPr>
            <a:picLocks noChangeAspect="1"/>
          </p:cNvPicPr>
          <p:nvPr>
            <p:custDataLst>
              <p:tags r:id="rId2"/>
            </p:custDataLst>
          </p:nvPr>
        </p:nvPicPr>
        <p:blipFill>
          <a:blip r:embed="rId3"/>
          <a:stretch>
            <a:fillRect/>
          </a:stretch>
        </p:blipFill>
        <p:spPr>
          <a:xfrm>
            <a:off x="9547860" y="4076700"/>
            <a:ext cx="2176145" cy="217297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r>
              <a:rPr lang="zh-CN" altLang="en-US"/>
              <a:t>(一)拓展阅读资源，打开写作思维</a:t>
            </a:r>
            <a:endParaRPr lang="zh-CN" altLang="en-US"/>
          </a:p>
        </p:txBody>
      </p:sp>
      <p:sp>
        <p:nvSpPr>
          <p:cNvPr id="3" name="内容占位符 2"/>
          <p:cNvSpPr>
            <a:spLocks noGrp="1"/>
          </p:cNvSpPr>
          <p:nvPr>
            <p:ph idx="1"/>
          </p:nvPr>
        </p:nvSpPr>
        <p:spPr/>
        <p:txBody>
          <a:bodyPr/>
          <a:p>
            <a:pPr marL="0" indent="0">
              <a:buNone/>
            </a:pPr>
            <a:r>
              <a:rPr lang="en-US" altLang="zh-CN" sz="2400">
                <a:solidFill>
                  <a:schemeClr val="tx1"/>
                </a:solidFill>
              </a:rPr>
              <a:t>      </a:t>
            </a:r>
            <a:r>
              <a:rPr lang="zh-CN" altLang="en-US" sz="2400">
                <a:solidFill>
                  <a:schemeClr val="tx1"/>
                </a:solidFill>
              </a:rPr>
              <a:t>读写结合能力的培养，应当从知识的内化环节出发，应当从阅读开始。为了增强学生对阅读资源的兴趣，引导学生主动阅读，减弱阅读过程中的枯燥感，教师在教学中首先要对教学资源进行优化革新，改变传统教学中局限性的阅读资源训练、检测学生阅读能力的现状，而是允许更加丰富、更加多元的教学资源进入学生的视野、走进学生的阅读生活中，有效打开学生的写作思维。</a:t>
            </a:r>
            <a:endParaRPr lang="zh-CN" altLang="en-US" sz="2400">
              <a:solidFill>
                <a:schemeClr val="tx1"/>
              </a:solidFill>
            </a:endParaRPr>
          </a:p>
        </p:txBody>
      </p:sp>
      <p:pic>
        <p:nvPicPr>
          <p:cNvPr id="4" name="图片 3" descr="工作室图标"/>
          <p:cNvPicPr>
            <a:picLocks noChangeAspect="1"/>
          </p:cNvPicPr>
          <p:nvPr>
            <p:custDataLst>
              <p:tags r:id="rId2"/>
            </p:custDataLst>
          </p:nvPr>
        </p:nvPicPr>
        <p:blipFill>
          <a:blip r:embed="rId3"/>
          <a:stretch>
            <a:fillRect/>
          </a:stretch>
        </p:blipFill>
        <p:spPr>
          <a:xfrm>
            <a:off x="9561830" y="-125730"/>
            <a:ext cx="2176145" cy="217297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圆明园毁灭前"/>
          <p:cNvPicPr>
            <a:picLocks noChangeAspect="1"/>
          </p:cNvPicPr>
          <p:nvPr>
            <p:ph idx="1"/>
          </p:nvPr>
        </p:nvPicPr>
        <p:blipFill>
          <a:blip r:embed="rId1"/>
          <a:stretch>
            <a:fillRect/>
          </a:stretch>
        </p:blipFill>
        <p:spPr>
          <a:xfrm>
            <a:off x="-459105" y="-673100"/>
            <a:ext cx="4803140" cy="7910830"/>
          </a:xfrm>
          <a:prstGeom prst="rect">
            <a:avLst/>
          </a:prstGeom>
        </p:spPr>
      </p:pic>
      <p:pic>
        <p:nvPicPr>
          <p:cNvPr id="5" name="图片 4" descr="圆明园毁灭后"/>
          <p:cNvPicPr>
            <a:picLocks noChangeAspect="1"/>
          </p:cNvPicPr>
          <p:nvPr/>
        </p:nvPicPr>
        <p:blipFill>
          <a:blip r:embed="rId2"/>
          <a:stretch>
            <a:fillRect/>
          </a:stretch>
        </p:blipFill>
        <p:spPr>
          <a:xfrm>
            <a:off x="4635500" y="0"/>
            <a:ext cx="8107045" cy="6858000"/>
          </a:xfrm>
          <a:prstGeom prst="rect">
            <a:avLst/>
          </a:prstGeom>
        </p:spPr>
      </p:pic>
      <p:pic>
        <p:nvPicPr>
          <p:cNvPr id="3" name="图片 2" descr="工作室图标"/>
          <p:cNvPicPr>
            <a:picLocks noChangeAspect="1"/>
          </p:cNvPicPr>
          <p:nvPr>
            <p:custDataLst>
              <p:tags r:id="rId3"/>
            </p:custDataLst>
          </p:nvPr>
        </p:nvPicPr>
        <p:blipFill>
          <a:blip r:embed="rId4"/>
          <a:stretch>
            <a:fillRect/>
          </a:stretch>
        </p:blipFill>
        <p:spPr>
          <a:xfrm>
            <a:off x="10015855" y="-530225"/>
            <a:ext cx="2031365" cy="1290320"/>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p:txBody>
          <a:bodyPr/>
          <a:p>
            <a:r>
              <a:rPr lang="zh-CN" altLang="en-US"/>
              <a:t>（二）展开常态练笔，及时捕捉灵感</a:t>
            </a:r>
            <a:endParaRPr lang="zh-CN" altLang="en-US"/>
          </a:p>
        </p:txBody>
      </p:sp>
      <p:sp>
        <p:nvSpPr>
          <p:cNvPr id="3" name="内容占位符 2"/>
          <p:cNvSpPr>
            <a:spLocks noGrp="1"/>
          </p:cNvSpPr>
          <p:nvPr>
            <p:ph idx="1"/>
          </p:nvPr>
        </p:nvSpPr>
        <p:spPr/>
        <p:txBody>
          <a:bodyPr/>
          <a:p>
            <a:pPr marL="0" indent="0">
              <a:buNone/>
            </a:pPr>
            <a:r>
              <a:rPr lang="en-US" altLang="zh-CN" sz="2400"/>
              <a:t>     </a:t>
            </a:r>
            <a:r>
              <a:rPr lang="zh-CN" altLang="en-US" sz="2400">
                <a:solidFill>
                  <a:schemeClr val="tx1"/>
                </a:solidFill>
              </a:rPr>
              <a:t>新课标下，无论是阅读还是写作，都是小学语文教学中最重要的两项活动，且此两项活动需要定期交替开展，才能实现学生阅读理解水平和写作表达能力的同步提升。然而，现阶段小学语文教学中对阅读十分重视，而忽视了写作能力的培养，导致阅读与写作无法深度融合,学生读写能力不佳。因此，在实际教学中，需要结合阅读内容加强对小学生的练笔习惯培养，在日常教学中展开常态化写作练笔，让学生及时捕捉写作灵感，让阅读和写作进行深度融合，切实让学生在阅读中及时转化和应用自己所学习到的文字技巧和描写手法，从而让学生的写作训练得以有效巩固。</a:t>
            </a:r>
            <a:endParaRPr lang="zh-CN" altLang="en-US" sz="2400">
              <a:solidFill>
                <a:schemeClr val="tx1"/>
              </a:solidFill>
            </a:endParaRPr>
          </a:p>
        </p:txBody>
      </p:sp>
      <p:pic>
        <p:nvPicPr>
          <p:cNvPr id="4" name="图片 3" descr="工作室图标"/>
          <p:cNvPicPr>
            <a:picLocks noChangeAspect="1"/>
          </p:cNvPicPr>
          <p:nvPr>
            <p:custDataLst>
              <p:tags r:id="rId2"/>
            </p:custDataLst>
          </p:nvPr>
        </p:nvPicPr>
        <p:blipFill>
          <a:blip r:embed="rId3"/>
          <a:stretch>
            <a:fillRect/>
          </a:stretch>
        </p:blipFill>
        <p:spPr>
          <a:xfrm>
            <a:off x="9707880" y="0"/>
            <a:ext cx="1870075" cy="149034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父爱之舟"/>
          <p:cNvPicPr>
            <a:picLocks noChangeAspect="1"/>
          </p:cNvPicPr>
          <p:nvPr>
            <p:ph idx="1"/>
          </p:nvPr>
        </p:nvPicPr>
        <p:blipFill>
          <a:blip r:embed="rId1"/>
          <a:stretch>
            <a:fillRect/>
          </a:stretch>
        </p:blipFill>
        <p:spPr>
          <a:xfrm>
            <a:off x="391160" y="608330"/>
            <a:ext cx="11186160" cy="5641340"/>
          </a:xfrm>
          <a:prstGeom prst="rect">
            <a:avLst/>
          </a:prstGeom>
        </p:spPr>
      </p:pic>
      <p:pic>
        <p:nvPicPr>
          <p:cNvPr id="3" name="图片 2" descr="工作室图标"/>
          <p:cNvPicPr>
            <a:picLocks noChangeAspect="1"/>
          </p:cNvPicPr>
          <p:nvPr>
            <p:custDataLst>
              <p:tags r:id="rId2"/>
            </p:custDataLst>
          </p:nvPr>
        </p:nvPicPr>
        <p:blipFill>
          <a:blip r:embed="rId3"/>
          <a:stretch>
            <a:fillRect/>
          </a:stretch>
        </p:blipFill>
        <p:spPr>
          <a:xfrm>
            <a:off x="608330" y="199390"/>
            <a:ext cx="2176145" cy="217297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25.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ID" val="custom20205176_1*a*1"/>
  <p:tag name="KSO_WM_TEMPLATE_CATEGORY" val="custom"/>
  <p:tag name="KSO_WM_TEMPLATE_INDEX" val="20205176"/>
  <p:tag name="KSO_WM_UNIT_LAYERLEVEL" val="1"/>
  <p:tag name="KSO_WM_TAG_VERSION" val="1.0"/>
</p:tagLst>
</file>

<file path=ppt/tags/tag126.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ID" val="custom20205176_1*b*1"/>
  <p:tag name="KSO_WM_TEMPLATE_CATEGORY" val="custom"/>
  <p:tag name="KSO_WM_TEMPLATE_INDEX" val="20205176"/>
  <p:tag name="KSO_WM_UNIT_LAYERLEVEL" val="1"/>
  <p:tag name="KSO_WM_TAG_VERSION" val="1.0"/>
</p:tagLst>
</file>

<file path=ppt/tags/tag12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05176_4*l_h_i*1_1_1"/>
  <p:tag name="KSO_WM_TEMPLATE_CATEGORY" val="custom"/>
  <p:tag name="KSO_WM_TEMPLATE_INDEX" val="20205176"/>
  <p:tag name="KSO_WM_UNIT_LAYERLEVEL" val="1_1_1"/>
  <p:tag name="KSO_WM_TAG_VERSION" val="1.0"/>
  <p:tag name="KSO_WM_UNIT_TEXT_FILL_FORE_SCHEMECOLOR_INDEX" val="13"/>
  <p:tag name="KSO_WM_UNIT_TEXT_FILL_TYPE" val="1"/>
  <p:tag name="KSO_WM_UNIT_USESOURCEFORMAT_APPLY" val="1"/>
</p:tagLst>
</file>

<file path=ppt/tags/tag129.xml><?xml version="1.0" encoding="utf-8"?>
<p:tagLst xmlns:p="http://schemas.openxmlformats.org/presentationml/2006/main">
  <p:tag name="KSO_WM_UNIT_ISCONTENTSTITLE" val="0"/>
  <p:tag name="KSO_WM_UNIT_PRESET_TEXT" val="单击输入章节标题......"/>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ID" val="custom20205176_4*l_h_f*1_1_1"/>
  <p:tag name="KSO_WM_TEMPLATE_CATEGORY" val="custom"/>
  <p:tag name="KSO_WM_TEMPLATE_INDEX" val="20205176"/>
  <p:tag name="KSO_WM_UNIT_LAYERLEVEL" val="1_1_1"/>
  <p:tag name="KSO_WM_TAG_VERSION" val="1.0"/>
  <p:tag name="KSO_WM_UNIT_SHOW_EDIT_AREA_INDICATION" val="1"/>
  <p:tag name="KSO_WM_UNIT_TEXT_FILL_FORE_SCHEMECOLOR_INDEX" val="13"/>
  <p:tag name="KSO_WM_UNIT_TEXT_FILL_TYPE" val="1"/>
  <p:tag name="KSO_WM_UNIT_USESOURCEFORMAT_APPLY"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custom20205176_4*l_h_i*1_2_1"/>
  <p:tag name="KSO_WM_TEMPLATE_CATEGORY" val="custom"/>
  <p:tag name="KSO_WM_TEMPLATE_INDEX" val="20205176"/>
  <p:tag name="KSO_WM_UNIT_LAYERLEVEL" val="1_1_1"/>
  <p:tag name="KSO_WM_TAG_VERSION" val="1.0"/>
  <p:tag name="KSO_WM_UNIT_TEXT_FILL_FORE_SCHEMECOLOR_INDEX" val="13"/>
  <p:tag name="KSO_WM_UNIT_TEXT_FILL_TYPE" val="1"/>
  <p:tag name="KSO_WM_UNIT_USESOURCEFORMAT_APPLY"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05176_4*i*2"/>
  <p:tag name="KSO_WM_TEMPLATE_CATEGORY" val="custom"/>
  <p:tag name="KSO_WM_TEMPLATE_INDEX" val="20205176"/>
  <p:tag name="KSO_WM_UNIT_LAYERLEVEL" val="1"/>
  <p:tag name="KSO_WM_TAG_VERSION" val="1.0"/>
  <p:tag name="KSO_WM_BEAUTIFY_FLAG" val="#wm#"/>
  <p:tag name="KSO_WM_UNIT_LINE_FORE_SCHEMECOLOR_INDEX" val="14"/>
  <p:tag name="KSO_WM_UNIT_LINE_FILL_TYPE" val="2"/>
  <p:tag name="KSO_WM_UNIT_USESOURCEFORMAT_APPLY" val="1"/>
</p:tagLst>
</file>

<file path=ppt/tags/tag132.xml><?xml version="1.0" encoding="utf-8"?>
<p:tagLst xmlns:p="http://schemas.openxmlformats.org/presentationml/2006/main">
  <p:tag name="KSO_WM_UNIT_ISCONTENTSTITLE" val="1"/>
  <p:tag name="KSO_WM_UNIT_PRESET_TEXT" val="目录"/>
  <p:tag name="KSO_WM_UNIT_NOCLEAR" val="1"/>
  <p:tag name="KSO_WM_UNIT_VALUE" val="2"/>
  <p:tag name="KSO_WM_UNIT_HIGHLIGHT" val="0"/>
  <p:tag name="KSO_WM_UNIT_COMPATIBLE" val="0"/>
  <p:tag name="KSO_WM_UNIT_DIAGRAM_ISNUMVISUAL" val="0"/>
  <p:tag name="KSO_WM_UNIT_DIAGRAM_ISREFERUNIT" val="0"/>
  <p:tag name="KSO_WM_DIAGRAM_GROUP_CODE" val="l1-1"/>
  <p:tag name="KSO_WM_UNIT_ID" val="custom20205176_4*a*1"/>
  <p:tag name="KSO_WM_TEMPLATE_CATEGORY" val="custom"/>
  <p:tag name="KSO_WM_TEMPLATE_INDEX" val="20205176"/>
  <p:tag name="KSO_WM_UNIT_LAYERLEVEL" val="1"/>
  <p:tag name="KSO_WM_TAG_VERSION" val="1.0"/>
  <p:tag name="KSO_WM_UNIT_ISNUMDGMTITLE" val="0"/>
  <p:tag name="KSO_WM_UNIT_TEXT_FILL_FORE_SCHEMECOLOR_INDEX" val="13"/>
  <p:tag name="KSO_WM_UNIT_TEXT_FILL_TYPE" val="1"/>
  <p:tag name="KSO_WM_UNIT_USESOURCEFORMAT_APPLY" val="1"/>
</p:tagLst>
</file>

<file path=ppt/tags/tag133.xml><?xml version="1.0" encoding="utf-8"?>
<p:tagLst xmlns:p="http://schemas.openxmlformats.org/presentationml/2006/main">
  <p:tag name="KSO_WM_UNIT_ISCONTENTSTITLE" val="0"/>
  <p:tag name="KSO_WM_UNIT_PRESET_TEXT" val="单击输入章节标题......"/>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ID" val="custom20205176_4*l_h_f*1_2_1"/>
  <p:tag name="KSO_WM_TEMPLATE_CATEGORY" val="custom"/>
  <p:tag name="KSO_WM_TEMPLATE_INDEX" val="20205176"/>
  <p:tag name="KSO_WM_UNIT_LAYERLEVEL" val="1_1_1"/>
  <p:tag name="KSO_WM_TAG_VERSION" val="1.0"/>
  <p:tag name="KSO_WM_UNIT_SHOW_EDIT_AREA_INDICATION" val="1"/>
  <p:tag name="KSO_WM_UNIT_TEXT_FILL_FORE_SCHEMECOLOR_INDEX" val="13"/>
  <p:tag name="KSO_WM_UNIT_TEXT_FILL_TYPE" val="1"/>
  <p:tag name="KSO_WM_UNIT_USESOURCEFORMAT_APPLY" val="1"/>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SLIDE_ID" val="custom20205176_4"/>
  <p:tag name="KSO_WM_TEMPLATE_SUBCATEGORY" val="19"/>
  <p:tag name="KSO_WM_TEMPLATE_MASTER_TYPE" val="0"/>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5176"/>
  <p:tag name="KSO_WM_SLIDE_LAYOUT" val="a_b_l"/>
  <p:tag name="KSO_WM_SLIDE_LAYOUT_CNT" val="1_1_1"/>
  <p:tag name="KSO_WM_UNIT_SHOW_EDIT_AREA_INDICATION" val="1"/>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wm#"/>
  <p:tag name="KSO_WM_TEMPLATE_CATEGORY" val="custom"/>
  <p:tag name="KSO_WM_TEMPLATE_INDEX" val="20205176"/>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wm#"/>
  <p:tag name="KSO_WM_TEMPLATE_CATEGORY" val="custom"/>
  <p:tag name="KSO_WM_TEMPLATE_INDEX" val="20205176"/>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wm#"/>
  <p:tag name="KSO_WM_TEMPLATE_CATEGORY" val="custom"/>
  <p:tag name="KSO_WM_TEMPLATE_INDEX" val="20205176"/>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wm#"/>
  <p:tag name="KSO_WM_TEMPLATE_CATEGORY" val="custom"/>
  <p:tag name="KSO_WM_TEMPLATE_INDEX" val="20205176"/>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wm#"/>
  <p:tag name="KSO_WM_TEMPLATE_CATEGORY" val="custom"/>
  <p:tag name="KSO_WM_TEMPLATE_INDEX" val="20205176"/>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wm#"/>
  <p:tag name="KSO_WM_TEMPLATE_CATEGORY" val="custom"/>
  <p:tag name="KSO_WM_TEMPLATE_INDEX" val="20205176"/>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176"/>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TABLE_BEAUTIFY" val="smartTable{3cf20760-e031-41a7-9bde-a4bfda6727de}"/>
  <p:tag name="TABLE_ENDDRAG_ORIGIN_RECT" val="863*622"/>
  <p:tag name="TABLE_ENDDRAG_RECT" val="47*117*863*622"/>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wm#"/>
  <p:tag name="KSO_WM_TEMPLATE_CATEGORY" val="custom"/>
  <p:tag name="KSO_WM_TEMPLATE_INDEX" val="20205176"/>
</p:tagLst>
</file>

<file path=ppt/tags/tag153.xml><?xml version="1.0" encoding="utf-8"?>
<p:tagLst xmlns:p="http://schemas.openxmlformats.org/presentationml/2006/main">
  <p:tag name="KSO_WM_UNIT_TABLE_BEAUTIFY" val="smartTable{59d08259-daa5-4a4b-b52c-1c467c725021}"/>
  <p:tag name="TABLE_ENDDRAG_ORIGIN_RECT" val="863*373"/>
  <p:tag name="TABLE_ENDDRAG_RECT" val="47*117*863*373"/>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wm#"/>
  <p:tag name="KSO_WM_TEMPLATE_CATEGORY" val="custom"/>
  <p:tag name="KSO_WM_TEMPLATE_INDEX" val="20205176"/>
</p:tagLst>
</file>

<file path=ppt/tags/tag156.xml><?xml version="1.0" encoding="utf-8"?>
<p:tagLst xmlns:p="http://schemas.openxmlformats.org/presentationml/2006/main">
  <p:tag name="KSO_WM_UNIT_TABLE_BEAUTIFY" val="smartTable{26146c4b-c488-4288-a1a9-75b6d8d69697}"/>
  <p:tag name="TABLE_ENDDRAG_ORIGIN_RECT" val="863*430"/>
  <p:tag name="TABLE_ENDDRAG_RECT" val="47*117*863*430"/>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wm#"/>
  <p:tag name="KSO_WM_TEMPLATE_CATEGORY" val="custom"/>
  <p:tag name="KSO_WM_TEMPLATE_INDEX" val="20205176"/>
</p:tagLst>
</file>

<file path=ppt/tags/tag159.xml><?xml version="1.0" encoding="utf-8"?>
<p:tagLst xmlns:p="http://schemas.openxmlformats.org/presentationml/2006/main">
  <p:tag name="KSO_WM_UNIT_TABLE_BEAUTIFY" val="smartTable{26146c4b-c488-4288-a1a9-75b6d8d69697}"/>
  <p:tag name="TABLE_ENDDRAG_ORIGIN_RECT" val="863*550"/>
  <p:tag name="TABLE_ENDDRAG_RECT" val="47*117*863*550"/>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wm#"/>
  <p:tag name="KSO_WM_TEMPLATE_CATEGORY" val="custom"/>
  <p:tag name="KSO_WM_TEMPLATE_INDEX" val="20205176"/>
</p:tagLst>
</file>

<file path=ppt/tags/tag162.xml><?xml version="1.0" encoding="utf-8"?>
<p:tagLst xmlns:p="http://schemas.openxmlformats.org/presentationml/2006/main">
  <p:tag name="KSO_WM_UNIT_TABLE_BEAUTIFY" val="smartTable{26146c4b-c488-4288-a1a9-75b6d8d69697}"/>
  <p:tag name="TABLE_ENDDRAG_ORIGIN_RECT" val="863*492"/>
  <p:tag name="TABLE_ENDDRAG_RECT" val="47*117*863*492"/>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wm#"/>
  <p:tag name="KSO_WM_TEMPLATE_CATEGORY" val="custom"/>
  <p:tag name="KSO_WM_TEMPLATE_INDEX" val="20205176"/>
</p:tagLst>
</file>

<file path=ppt/tags/tag165.xml><?xml version="1.0" encoding="utf-8"?>
<p:tagLst xmlns:p="http://schemas.openxmlformats.org/presentationml/2006/main">
  <p:tag name="KSO_WM_UNIT_TABLE_BEAUTIFY" val="smartTable{26146c4b-c488-4288-a1a9-75b6d8d69697}"/>
  <p:tag name="TABLE_ENDDRAG_ORIGIN_RECT" val="863*566"/>
  <p:tag name="TABLE_ENDDRAG_RECT" val="47*117*863*566"/>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wm#"/>
  <p:tag name="KSO_WM_TEMPLATE_CATEGORY" val="custom"/>
  <p:tag name="KSO_WM_TEMPLATE_INDEX" val="20205176"/>
</p:tagLst>
</file>

<file path=ppt/tags/tag168.xml><?xml version="1.0" encoding="utf-8"?>
<p:tagLst xmlns:p="http://schemas.openxmlformats.org/presentationml/2006/main">
  <p:tag name="KSO_WM_UNIT_TABLE_BEAUTIFY" val="smartTable{26146c4b-c488-4288-a1a9-75b6d8d69697}"/>
  <p:tag name="TABLE_ENDDRAG_ORIGIN_RECT" val="863*530"/>
  <p:tag name="TABLE_ENDDRAG_RECT" val="47*117*863*530"/>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wm#"/>
  <p:tag name="KSO_WM_TEMPLATE_CATEGORY" val="custom"/>
  <p:tag name="KSO_WM_TEMPLATE_INDEX" val="20205176"/>
</p:tagLst>
</file>

<file path=ppt/tags/tag171.xml><?xml version="1.0" encoding="utf-8"?>
<p:tagLst xmlns:p="http://schemas.openxmlformats.org/presentationml/2006/main">
  <p:tag name="KSO_WM_UNIT_TABLE_BEAUTIFY" val="smartTable{26146c4b-c488-4288-a1a9-75b6d8d69697}"/>
  <p:tag name="TABLE_ENDDRAG_ORIGIN_RECT" val="863*481"/>
  <p:tag name="TABLE_ENDDRAG_RECT" val="47*117*863*481"/>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wm#"/>
  <p:tag name="KSO_WM_TEMPLATE_CATEGORY" val="custom"/>
  <p:tag name="KSO_WM_TEMPLATE_INDEX" val="20205176"/>
</p:tagLst>
</file>

<file path=ppt/tags/tag174.xml><?xml version="1.0" encoding="utf-8"?>
<p:tagLst xmlns:p="http://schemas.openxmlformats.org/presentationml/2006/main">
  <p:tag name="KSO_WM_UNIT_TABLE_BEAUTIFY" val="smartTable{26146c4b-c488-4288-a1a9-75b6d8d69697}"/>
  <p:tag name="TABLE_ENDDRAG_ORIGIN_RECT" val="863*458"/>
  <p:tag name="TABLE_ENDDRAG_RECT" val="47*117*863*458"/>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wm#"/>
  <p:tag name="KSO_WM_TEMPLATE_CATEGORY" val="custom"/>
  <p:tag name="KSO_WM_TEMPLATE_INDEX" val="20205176"/>
</p:tagLst>
</file>

<file path=ppt/tags/tag177.xml><?xml version="1.0" encoding="utf-8"?>
<p:tagLst xmlns:p="http://schemas.openxmlformats.org/presentationml/2006/main">
  <p:tag name="KSO_WM_UNIT_TABLE_BEAUTIFY" val="smartTable{26146c4b-c488-4288-a1a9-75b6d8d69697}"/>
  <p:tag name="TABLE_ENDDRAG_ORIGIN_RECT" val="863*407"/>
  <p:tag name="TABLE_ENDDRAG_RECT" val="47*117*863*407"/>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wm#"/>
  <p:tag name="KSO_WM_TEMPLATE_CATEGORY" val="custom"/>
  <p:tag name="KSO_WM_TEMPLATE_INDEX" val="2020517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TABLE_BEAUTIFY" val="smartTable{26146c4b-c488-4288-a1a9-75b6d8d69697}"/>
  <p:tag name="TABLE_ENDDRAG_ORIGIN_RECT" val="863*377"/>
  <p:tag name="TABLE_ENDDRAG_RECT" val="47*117*863*377"/>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wm#"/>
  <p:tag name="KSO_WM_TEMPLATE_CATEGORY" val="custom"/>
  <p:tag name="KSO_WM_TEMPLATE_INDEX" val="20205176"/>
</p:tagLst>
</file>

<file path=ppt/tags/tag183.xml><?xml version="1.0" encoding="utf-8"?>
<p:tagLst xmlns:p="http://schemas.openxmlformats.org/presentationml/2006/main">
  <p:tag name="KSO_WM_UNIT_TABLE_BEAUTIFY" val="smartTable{26146c4b-c488-4288-a1a9-75b6d8d69697}"/>
  <p:tag name="TABLE_ENDDRAG_ORIGIN_RECT" val="863*474"/>
  <p:tag name="TABLE_ENDDRAG_RECT" val="47*117*863*474"/>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wm#"/>
  <p:tag name="KSO_WM_TEMPLATE_CATEGORY" val="custom"/>
  <p:tag name="KSO_WM_TEMPLATE_INDEX" val="20205176"/>
</p:tagLst>
</file>

<file path=ppt/tags/tag186.xml><?xml version="1.0" encoding="utf-8"?>
<p:tagLst xmlns:p="http://schemas.openxmlformats.org/presentationml/2006/main">
  <p:tag name="KSO_WM_UNIT_TABLE_BEAUTIFY" val="smartTable{26146c4b-c488-4288-a1a9-75b6d8d69697}"/>
  <p:tag name="TABLE_ENDDRAG_ORIGIN_RECT" val="863*384"/>
  <p:tag name="TABLE_ENDDRAG_RECT" val="47*117*863*384"/>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wm#"/>
  <p:tag name="KSO_WM_TEMPLATE_CATEGORY" val="custom"/>
  <p:tag name="KSO_WM_TEMPLATE_INDEX" val="20205176"/>
</p:tagLst>
</file>

<file path=ppt/tags/tag189.xml><?xml version="1.0" encoding="utf-8"?>
<p:tagLst xmlns:p="http://schemas.openxmlformats.org/presentationml/2006/main">
  <p:tag name="KSO_WM_UNIT_TABLE_BEAUTIFY" val="smartTable{26146c4b-c488-4288-a1a9-75b6d8d69697}"/>
  <p:tag name="TABLE_ENDDRAG_ORIGIN_RECT" val="863*377"/>
  <p:tag name="TABLE_ENDDRAG_RECT" val="47*117*863*377"/>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wm#"/>
  <p:tag name="KSO_WM_TEMPLATE_CATEGORY" val="custom"/>
  <p:tag name="KSO_WM_TEMPLATE_INDEX" val="20205176"/>
</p:tagLst>
</file>

<file path=ppt/tags/tag192.xml><?xml version="1.0" encoding="utf-8"?>
<p:tagLst xmlns:p="http://schemas.openxmlformats.org/presentationml/2006/main">
  <p:tag name="KSO_WM_UNIT_TABLE_BEAUTIFY" val="smartTable{26146c4b-c488-4288-a1a9-75b6d8d69697}"/>
  <p:tag name="TABLE_ENDDRAG_ORIGIN_RECT" val="863*377"/>
  <p:tag name="TABLE_ENDDRAG_RECT" val="47*117*863*377"/>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wm#"/>
  <p:tag name="KSO_WM_TEMPLATE_CATEGORY" val="custom"/>
  <p:tag name="KSO_WM_TEMPLATE_INDEX" val="20205176"/>
</p:tagLst>
</file>

<file path=ppt/tags/tag195.xml><?xml version="1.0" encoding="utf-8"?>
<p:tagLst xmlns:p="http://schemas.openxmlformats.org/presentationml/2006/main">
  <p:tag name="KSO_WM_UNIT_PLACING_PICTURE_USER_VIEWPORT" val="{&quot;height&quot;:7495,&quot;width&quot;:5621}"/>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wm#"/>
  <p:tag name="KSO_WM_TEMPLATE_CATEGORY" val="custom"/>
  <p:tag name="KSO_WM_TEMPLATE_INDEX" val="20205176"/>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wm#"/>
  <p:tag name="KSO_WM_TEMPLATE_CATEGORY" val="custom"/>
  <p:tag name="KSO_WM_TEMPLATE_INDEX" val="20205176"/>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wm#"/>
  <p:tag name="KSO_WM_TEMPLATE_CATEGORY" val="custom"/>
  <p:tag name="KSO_WM_TEMPLATE_INDEX" val="20205176"/>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wm#"/>
  <p:tag name="KSO_WM_TEMPLATE_CATEGORY" val="custom"/>
  <p:tag name="KSO_WM_TEMPLATE_INDEX" val="20205176"/>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TEMPLATE_CATEGORY" val="custom"/>
  <p:tag name="KSO_WM_TEMPLATE_INDEX" val="20184569"/>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TEMPLATE_CATEGORY" val="custom"/>
  <p:tag name="KSO_WM_TEMPLATE_INDEX" val="20184569"/>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TEMPLATE_CATEGORY" val="custom"/>
  <p:tag name="KSO_WM_TEMPLATE_INDEX" val="20184569"/>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TEMPLATE_CATEGORY" val="custom"/>
  <p:tag name="KSO_WM_TEMPLATE_INDEX" val="20184569"/>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TEMPLATE_CATEGORY" val="custom"/>
  <p:tag name="KSO_WM_TEMPLATE_INDEX" val="20184569"/>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wm#"/>
  <p:tag name="KSO_WM_TEMPLATE_CATEGORY" val="custom"/>
  <p:tag name="KSO_WM_TEMPLATE_INDEX" val="20184569"/>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wm#"/>
  <p:tag name="KSO_WM_TEMPLATE_CATEGORY" val="custom"/>
  <p:tag name="KSO_WM_TEMPLATE_INDEX" val="20184569"/>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UNIT_TABLE_BEAUTIFY" val="smartTable{b8e65060-78cd-45fb-b510-f2b2daa7599d}"/>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COMMONDATA" val="eyJoZGlkIjoiZGZiNGExMzZiMzRhYTA5YzEzNDcwOWNmNGQ3YjNiZGUifQ=="/>
  <p:tag name="KSO_WPP_MARK_KEY" val="e8b2914b-aff0-4524-bad9-3c08545d1eba"/>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5877</Words>
  <Application>WPS 演示</Application>
  <PresentationFormat>宽屏</PresentationFormat>
  <Paragraphs>592</Paragraphs>
  <Slides>44</Slides>
  <Notes>4</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44</vt:i4>
      </vt:variant>
    </vt:vector>
  </HeadingPairs>
  <TitlesOfParts>
    <vt:vector size="56" baseType="lpstr">
      <vt:lpstr>Arial</vt:lpstr>
      <vt:lpstr>宋体</vt:lpstr>
      <vt:lpstr>Wingdings</vt:lpstr>
      <vt:lpstr>Wingdings</vt:lpstr>
      <vt:lpstr>微软雅黑</vt:lpstr>
      <vt:lpstr>Calibri</vt:lpstr>
      <vt:lpstr>Arial Unicode MS</vt:lpstr>
      <vt:lpstr>黑体</vt:lpstr>
      <vt:lpstr>等线</vt:lpstr>
      <vt:lpstr>楷体</vt:lpstr>
      <vt:lpstr>Office 主题​​</vt:lpstr>
      <vt:lpstr>1_Office 主题​​</vt:lpstr>
      <vt:lpstr>小学语文五年级教材读写结合点的精准选择与实施策略</vt:lpstr>
      <vt:lpstr>PowerPoint 演示文稿</vt:lpstr>
      <vt:lpstr>一、新课标下小学语文读写结合的教学现状</vt:lpstr>
      <vt:lpstr>（二）缺乏练笔，写作技巧不足</vt:lpstr>
      <vt:lpstr>二、新课标下小学语文读写结合教学的有效策略</vt:lpstr>
      <vt:lpstr>(一)拓展阅读资源，打开写作思维</vt:lpstr>
      <vt:lpstr>PowerPoint 演示文稿</vt:lpstr>
      <vt:lpstr>（二）展开常态练笔，及时捕捉灵感</vt:lpstr>
      <vt:lpstr>PowerPoint 演示文稿</vt:lpstr>
      <vt:lpstr>三、人教部编版五年级读写训练结合点</vt:lpstr>
      <vt:lpstr>五上二单元</vt:lpstr>
      <vt:lpstr>五上三单元</vt:lpstr>
      <vt:lpstr>五下四单元</vt:lpstr>
      <vt:lpstr>五上五单元</vt:lpstr>
      <vt:lpstr>五上六单元</vt:lpstr>
      <vt:lpstr>五上七单元</vt:lpstr>
      <vt:lpstr>五上八单元</vt:lpstr>
      <vt:lpstr>五下一单元</vt:lpstr>
      <vt:lpstr>五下二单元</vt:lpstr>
      <vt:lpstr>五下四单元</vt:lpstr>
      <vt:lpstr>五下五单元</vt:lpstr>
      <vt:lpstr>五下六单元</vt:lpstr>
      <vt:lpstr>五下七单元</vt:lpstr>
      <vt:lpstr>五下八单元</vt:lpstr>
      <vt:lpstr>四、案例分析</vt:lpstr>
      <vt:lpstr>小练笔</vt:lpstr>
      <vt:lpstr>课文案例</vt:lpstr>
      <vt:lpstr>对比阅读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sunshine</cp:lastModifiedBy>
  <cp:revision>259</cp:revision>
  <dcterms:created xsi:type="dcterms:W3CDTF">2019-06-19T02:08:00Z</dcterms:created>
  <dcterms:modified xsi:type="dcterms:W3CDTF">2023-06-19T11:05:45Z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E7F22AF67661433992837321C7031E43_11</vt:lpwstr>
  </property>
</Properties>
</file>