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7103745" cy="10234295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EC5BCB"/>
    <a:srgbClr val="FBC6F6"/>
    <a:srgbClr val="D0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58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01246" cy="685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C9D5D-19A4-4BB3-8C45-60B5CDA5CB3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CA28-7529-431E-A159-546C6D48FA4D}" type="slidenum">
              <a:rPr lang="zh-CN" altLang="en-US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014720" y="2702559"/>
            <a:ext cx="5542280" cy="1349137"/>
          </a:xfrm>
        </p:spPr>
        <p:txBody>
          <a:bodyPr anchor="b"/>
          <a:lstStyle>
            <a:lvl1pPr algn="l">
              <a:defRPr sz="4800">
                <a:solidFill>
                  <a:srgbClr val="D9A5B2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014720" y="4082813"/>
            <a:ext cx="5542280" cy="753348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29067"/>
            <a:ext cx="10515600" cy="5575095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5F556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9A5B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5F556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6D13A-4B58-43CD-979E-526DE549C9D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FF22D-5A91-4041-8C29-B9CFF1D50D0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0124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459843" y="3169920"/>
            <a:ext cx="8392160" cy="1473835"/>
          </a:xfrm>
        </p:spPr>
        <p:txBody>
          <a:bodyPr anchor="b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59843" y="4670743"/>
            <a:ext cx="8392160" cy="8562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103F1-5ADF-4724-9927-9B104AE5240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9421-FDA9-4B27-AF99-ED10F86755B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9A5B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5F556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5F556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8E942-6B77-4F2B-9E0D-84973657B16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BE3FA-D172-4D00-8445-81793C1AF9B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85737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822027"/>
            <a:ext cx="5157787" cy="336763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85737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822027"/>
            <a:ext cx="5183188" cy="336763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EC27C-D97D-45B2-B9DA-FEC234A6B996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3D32-9290-496E-8F1B-4A8C65A7367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0" y="2763520"/>
            <a:ext cx="5349240" cy="996792"/>
          </a:xfrm>
        </p:spPr>
        <p:txBody>
          <a:bodyPr anchor="b"/>
          <a:lstStyle>
            <a:lvl1pPr algn="l">
              <a:defRPr>
                <a:solidFill>
                  <a:srgbClr val="D9A5B2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E6424-79F5-4D94-80BA-F747E38DE368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4D083-0C0E-4A43-B593-D3E5E1CD9339}" type="slidenum">
              <a:rPr lang="zh-CN" altLang="en-US"/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3" hasCustomPrompt="1"/>
          </p:nvPr>
        </p:nvSpPr>
        <p:spPr>
          <a:xfrm>
            <a:off x="6096001" y="3810317"/>
            <a:ext cx="5349240" cy="822643"/>
          </a:xfrm>
        </p:spPr>
        <p:txBody>
          <a:bodyPr/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zh-CN" altLang="en-US" dirty="0" smtClean="0"/>
              <a:t>编辑文本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01246" cy="6858000"/>
          </a:xfrm>
          <a:prstGeom prst="rect">
            <a:avLst/>
          </a:prstGeom>
        </p:spPr>
      </p:pic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5715D-5CA3-4742-85EE-FA0D6E41C471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A27E-BA49-4311-BAED-872A9A00A8E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/>
          <a:lstStyle>
            <a:lvl1pPr>
              <a:defRPr sz="4000">
                <a:solidFill>
                  <a:srgbClr val="D9A5B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5F55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029370" y="365125"/>
            <a:ext cx="1324429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987971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01246" cy="6858000"/>
          </a:xfrm>
          <a:prstGeom prst="rect">
            <a:avLst/>
          </a:prstGeom>
        </p:spPr>
      </p:pic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单击此处编辑母版标题样式</a:t>
            </a:r>
            <a:endParaRPr lang="zh-CN" altLang="en-US" dirty="0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8B69B3-E199-4837-98C3-0260112B717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0710A62-919F-457E-B9F7-5FD268D23A4E}" type="slidenum">
              <a:rPr lang="zh-CN" altLang="en-US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5" Type="http://schemas.openxmlformats.org/officeDocument/2006/relationships/notesSlide" Target="../notesSlides/notesSlide11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47.xml"/><Relationship Id="rId12" Type="http://schemas.openxmlformats.org/officeDocument/2006/relationships/image" Target="../media/image10.jpeg"/><Relationship Id="rId11" Type="http://schemas.openxmlformats.org/officeDocument/2006/relationships/tags" Target="../tags/tag46.xml"/><Relationship Id="rId10" Type="http://schemas.openxmlformats.org/officeDocument/2006/relationships/image" Target="../media/image9.jpeg"/><Relationship Id="rId1" Type="http://schemas.openxmlformats.org/officeDocument/2006/relationships/tags" Target="../tags/tag37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jpe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2" Type="http://schemas.openxmlformats.org/officeDocument/2006/relationships/notesSlide" Target="../notesSlides/notesSlide15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54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Relationship Id="rId3" Type="http://schemas.openxmlformats.org/officeDocument/2006/relationships/image" Target="../media/image20.png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tags" Target="../tags/tag7.xml"/><Relationship Id="rId3" Type="http://schemas.openxmlformats.org/officeDocument/2006/relationships/image" Target="../media/image2.jpe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4" Type="http://schemas.openxmlformats.org/officeDocument/2006/relationships/image" Target="../media/image6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.xml"/><Relationship Id="rId4" Type="http://schemas.openxmlformats.org/officeDocument/2006/relationships/image" Target="../media/image7.png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.xml"/><Relationship Id="rId4" Type="http://schemas.openxmlformats.org/officeDocument/2006/relationships/image" Target="../media/image8.png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/>
          <p:nvPr>
            <p:ph type="title"/>
          </p:nvPr>
        </p:nvSpPr>
        <p:spPr>
          <a:xfrm>
            <a:off x="944245" y="2397760"/>
            <a:ext cx="10896600" cy="2512060"/>
          </a:xfrm>
        </p:spPr>
        <p:txBody>
          <a:bodyPr/>
          <a:p>
            <a:pPr algn="ctr"/>
            <a:r>
              <a:rPr lang="zh-CN" altLang="en-US" sz="7200" b="1">
                <a:solidFill>
                  <a:srgbClr val="EC5BCB"/>
                </a:solidFill>
                <a:latin typeface="微软雅黑" panose="020B0503020204020204" charset="-122"/>
                <a:ea typeface="微软雅黑" panose="020B0503020204020204" charset="-122"/>
              </a:rPr>
              <a:t>水痘知识讲座</a:t>
            </a:r>
            <a:br>
              <a:rPr lang="zh-CN" altLang="en-US" sz="720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br>
              <a:rPr lang="zh-CN" altLang="en-US" sz="720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720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</a:t>
            </a:r>
            <a:r>
              <a:rPr lang="zh-CN" altLang="en-US" sz="2400" b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泸县嘉明镇中心幼儿园</a:t>
            </a:r>
            <a:r>
              <a:rPr lang="en-US" altLang="zh-CN" sz="2400" b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400" b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温小力</a:t>
            </a:r>
            <a:endParaRPr lang="zh-CN" altLang="en-US" sz="2400" b="1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8658" name="标题 19865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dirty="0"/>
              <a:t>预防</a:t>
            </a:r>
            <a:endParaRPr lang="zh-CN" dirty="0"/>
          </a:p>
        </p:txBody>
      </p:sp>
      <p:sp>
        <p:nvSpPr>
          <p:cNvPr id="198659" name="文本占位符 198658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altLang="zh-CN" sz="2800" b="1" dirty="0">
                <a:latin typeface="+mj-ea"/>
              </a:rPr>
              <a:t>4.</a:t>
            </a:r>
            <a:r>
              <a:rPr lang="zh-CN" altLang="en-US" sz="2800" b="1" dirty="0">
                <a:latin typeface="+mj-ea"/>
              </a:rPr>
              <a:t>接种水痘疫苗后</a:t>
            </a:r>
            <a:r>
              <a:rPr lang="en-US" altLang="zh-CN" sz="2800" b="1" dirty="0">
                <a:latin typeface="+mj-ea"/>
              </a:rPr>
              <a:t>15</a:t>
            </a:r>
            <a:r>
              <a:rPr lang="zh-CN" altLang="en-US" sz="2800" b="1" dirty="0">
                <a:latin typeface="+mj-ea"/>
              </a:rPr>
              <a:t>天产生抗体，</a:t>
            </a:r>
            <a:r>
              <a:rPr lang="en-US" altLang="zh-CN" sz="2800" b="1" dirty="0">
                <a:latin typeface="+mj-ea"/>
              </a:rPr>
              <a:t>30</a:t>
            </a:r>
            <a:r>
              <a:rPr lang="zh-CN" altLang="en-US" sz="2800" b="1" dirty="0">
                <a:latin typeface="+mj-ea"/>
              </a:rPr>
              <a:t>天时抗体水平达高峰，免疫力持久，接种水痘疫苗是预防和控制水痘的有效方法。</a:t>
            </a:r>
            <a:endParaRPr lang="zh-CN" altLang="en-US" sz="2800" b="1" dirty="0">
              <a:latin typeface="+mj-ea"/>
            </a:endParaRPr>
          </a:p>
          <a:p>
            <a:endParaRPr lang="zh-CN" altLang="en-US" sz="3200" b="1" dirty="0">
              <a:latin typeface="+mj-ea"/>
            </a:endParaRPr>
          </a:p>
          <a:p>
            <a:pPr marL="0" indent="0">
              <a:buNone/>
            </a:pPr>
            <a:r>
              <a:rPr lang="en-US" altLang="zh-CN" sz="2800" b="1" dirty="0">
                <a:latin typeface="+mj-ea"/>
                <a:ea typeface="宋体" panose="02010600030101010101" pitchFamily="2" charset="-122"/>
                <a:sym typeface="+mn-ea"/>
              </a:rPr>
              <a:t>5.</a:t>
            </a:r>
            <a:r>
              <a:rPr lang="zh-CN" altLang="en-US" sz="2800" b="1" dirty="0">
                <a:latin typeface="+mj-ea"/>
                <a:ea typeface="宋体" panose="02010600030101010101" pitchFamily="2" charset="-122"/>
                <a:sym typeface="+mn-ea"/>
              </a:rPr>
              <a:t>保持室内空气新鲜，学校班级可采用紫外线消毒或含氯消毒剂消毒，避免易感者接触，尤其是体弱、免疫缺陷者更应加以保护。如已接触，应在接触水痘后应口服或者注射抗病毒药物，可起到预防或减轻症状的作用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98660" name="矩形 198659"/>
          <p:cNvSpPr/>
          <p:nvPr/>
        </p:nvSpPr>
        <p:spPr>
          <a:xfrm>
            <a:off x="654685" y="1271270"/>
            <a:ext cx="10635615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lvl="0" indent="-342900">
              <a:spcBef>
                <a:spcPct val="20000"/>
              </a:spcBef>
              <a:buChar char="•"/>
            </a:pP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5" name="矩形 1024"/>
          <p:cNvSpPr/>
          <p:nvPr>
            <p:custDataLst>
              <p:tags r:id="rId1"/>
            </p:custDataLst>
          </p:nvPr>
        </p:nvSpPr>
        <p:spPr bwMode="auto">
          <a:xfrm>
            <a:off x="1" y="1052513"/>
            <a:ext cx="1688814" cy="3097212"/>
          </a:xfrm>
          <a:custGeom>
            <a:avLst/>
            <a:gdLst>
              <a:gd name="T0" fmla="*/ 0 w 1475656"/>
              <a:gd name="T1" fmla="*/ 0 h 3096344"/>
              <a:gd name="T2" fmla="*/ 1477094 w 1475656"/>
              <a:gd name="T3" fmla="*/ 0 h 3096344"/>
              <a:gd name="T4" fmla="*/ 1477094 w 1475656"/>
              <a:gd name="T5" fmla="*/ 3098080 h 3096344"/>
              <a:gd name="T6" fmla="*/ 0 w 1475656"/>
              <a:gd name="T7" fmla="*/ 3098080 h 30963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5656" h="3096344">
                <a:moveTo>
                  <a:pt x="0" y="0"/>
                </a:moveTo>
                <a:lnTo>
                  <a:pt x="1475656" y="0"/>
                </a:lnTo>
                <a:lnTo>
                  <a:pt x="1475656" y="3096344"/>
                </a:lnTo>
                <a:lnTo>
                  <a:pt x="0" y="3096344"/>
                </a:lnTo>
              </a:path>
            </a:pathLst>
          </a:custGeom>
          <a:noFill/>
          <a:ln w="12700" cap="flat" cmpd="sng">
            <a:solidFill>
              <a:schemeClr val="accent1">
                <a:lumMod val="60000"/>
                <a:lumOff val="40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p>
            <a:pPr>
              <a:defRPr/>
            </a:pPr>
            <a:endParaRPr lang="zh-CN" altLang="en-US"/>
          </a:p>
        </p:txBody>
      </p:sp>
      <p:cxnSp>
        <p:nvCxnSpPr>
          <p:cNvPr id="3076" name="直接连接符 17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4" y="6237288"/>
            <a:ext cx="12191996" cy="0"/>
          </a:xfrm>
          <a:prstGeom prst="line">
            <a:avLst/>
          </a:prstGeom>
          <a:noFill/>
          <a:ln w="127000">
            <a:solidFill>
              <a:schemeClr val="accent1">
                <a:lumMod val="60000"/>
                <a:lumOff val="4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直接连接符 24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 flipV="1">
            <a:off x="1904713" y="0"/>
            <a:ext cx="12700" cy="6877050"/>
          </a:xfrm>
          <a:prstGeom prst="line">
            <a:avLst/>
          </a:prstGeom>
          <a:noFill/>
          <a:ln w="127000">
            <a:solidFill>
              <a:schemeClr val="accent1">
                <a:lumMod val="60000"/>
                <a:lumOff val="4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直接连接符 9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8047261" y="2699450"/>
            <a:ext cx="2746375" cy="0"/>
          </a:xfrm>
          <a:prstGeom prst="line">
            <a:avLst/>
          </a:prstGeom>
          <a:noFill/>
          <a:ln w="6350">
            <a:solidFill>
              <a:schemeClr val="accent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直接连接符 2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V="1">
            <a:off x="6074608" y="1274935"/>
            <a:ext cx="2574150" cy="4962353"/>
          </a:xfrm>
          <a:prstGeom prst="line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1" name="直接连接符 15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V="1">
            <a:off x="9968171" y="1930400"/>
            <a:ext cx="2215634" cy="4306889"/>
          </a:xfrm>
          <a:prstGeom prst="line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3" name="直接连接符 12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flipV="1">
            <a:off x="10868800" y="138545"/>
            <a:ext cx="1307998" cy="2560905"/>
          </a:xfrm>
          <a:prstGeom prst="line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矩形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49746" y="1365251"/>
            <a:ext cx="1254994" cy="2481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normAutofit lnSpcReduction="1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预防接种</a:t>
            </a:r>
            <a:endParaRPr lang="zh-CN" altLang="en-US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4" name="矩形 6"/>
          <p:cNvSpPr/>
          <p:nvPr>
            <p:custDataLst>
              <p:tags r:id="rId9"/>
            </p:custDataLst>
          </p:nvPr>
        </p:nvSpPr>
        <p:spPr bwMode="auto">
          <a:xfrm>
            <a:off x="3451225" y="3249295"/>
            <a:ext cx="7474585" cy="2988310"/>
          </a:xfrm>
          <a:custGeom>
            <a:avLst/>
            <a:gdLst>
              <a:gd name="T0" fmla="*/ 1459383 w 3444383"/>
              <a:gd name="T1" fmla="*/ 0 h 3024336"/>
              <a:gd name="T2" fmla="*/ 6044583 w 3444383"/>
              <a:gd name="T3" fmla="*/ 0 h 3024336"/>
              <a:gd name="T4" fmla="*/ 6044583 w 3444383"/>
              <a:gd name="T5" fmla="*/ 2169405 h 3024336"/>
              <a:gd name="T6" fmla="*/ 4437278 w 3444383"/>
              <a:gd name="T7" fmla="*/ 5308655 h 3024336"/>
              <a:gd name="T8" fmla="*/ 0 w 3444383"/>
              <a:gd name="T9" fmla="*/ 5308655 h 3024336"/>
              <a:gd name="T10" fmla="*/ 0 w 3444383"/>
              <a:gd name="T11" fmla="*/ 2850342 h 3024336"/>
              <a:gd name="T12" fmla="*/ 1459383 w 3444383"/>
              <a:gd name="T13" fmla="*/ 0 h 3024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44383" h="3024336">
                <a:moveTo>
                  <a:pt x="831600" y="0"/>
                </a:moveTo>
                <a:lnTo>
                  <a:pt x="3444383" y="0"/>
                </a:lnTo>
                <a:lnTo>
                  <a:pt x="3444383" y="1235908"/>
                </a:lnTo>
                <a:lnTo>
                  <a:pt x="2528493" y="3024336"/>
                </a:lnTo>
                <a:lnTo>
                  <a:pt x="0" y="3024336"/>
                </a:lnTo>
                <a:lnTo>
                  <a:pt x="0" y="1623837"/>
                </a:lnTo>
                <a:lnTo>
                  <a:pt x="831600" y="0"/>
                </a:lnTo>
                <a:close/>
              </a:path>
            </a:pathLst>
          </a:cu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" name="矩形 8"/>
          <p:cNvSpPr/>
          <p:nvPr>
            <p:custDataLst>
              <p:tags r:id="rId11"/>
            </p:custDataLst>
          </p:nvPr>
        </p:nvSpPr>
        <p:spPr bwMode="auto">
          <a:xfrm>
            <a:off x="4554220" y="211455"/>
            <a:ext cx="5774055" cy="3037840"/>
          </a:xfrm>
          <a:custGeom>
            <a:avLst/>
            <a:gdLst>
              <a:gd name="T0" fmla="*/ 329411 w 4008337"/>
              <a:gd name="T1" fmla="*/ 0 h 2319734"/>
              <a:gd name="T2" fmla="*/ 1124023 w 4008337"/>
              <a:gd name="T3" fmla="*/ 0 h 2319734"/>
              <a:gd name="T4" fmla="*/ 1124023 w 4008337"/>
              <a:gd name="T5" fmla="*/ 359533 h 2319734"/>
              <a:gd name="T6" fmla="*/ 990933 w 4008337"/>
              <a:gd name="T7" fmla="*/ 601416 h 2319734"/>
              <a:gd name="T8" fmla="*/ 47 w 4008337"/>
              <a:gd name="T9" fmla="*/ 605456 h 2319734"/>
              <a:gd name="T10" fmla="*/ 329411 w 4008337"/>
              <a:gd name="T11" fmla="*/ 0 h 23197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08337" h="2319734">
                <a:moveTo>
                  <a:pt x="1174701" y="0"/>
                </a:moveTo>
                <a:lnTo>
                  <a:pt x="4008337" y="0"/>
                </a:lnTo>
                <a:lnTo>
                  <a:pt x="4008337" y="1377509"/>
                </a:lnTo>
                <a:lnTo>
                  <a:pt x="3533731" y="2304256"/>
                </a:lnTo>
                <a:lnTo>
                  <a:pt x="168" y="2319734"/>
                </a:lnTo>
                <a:cubicBezTo>
                  <a:pt x="-13279" y="2318132"/>
                  <a:pt x="781939" y="781532"/>
                  <a:pt x="1174701" y="0"/>
                </a:cubicBezTo>
                <a:close/>
              </a:path>
            </a:pathLst>
          </a:cu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  <p:custDataLst>
      <p:tags r:id="rId13"/>
    </p:custData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71" name="直接连接符 70"/>
          <p:cNvCxnSpPr/>
          <p:nvPr>
            <p:custDataLst>
              <p:tags r:id="rId1"/>
            </p:custDataLst>
          </p:nvPr>
        </p:nvCxnSpPr>
        <p:spPr>
          <a:xfrm>
            <a:off x="2436770" y="1371540"/>
            <a:ext cx="731846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pPr algn="ctr"/>
            <a:r>
              <a:rPr lang="zh-CN" altLang="en-US" b="1" dirty="0">
                <a:latin typeface="+mj-lt"/>
                <a:ea typeface="+mj-ea"/>
              </a:rPr>
              <a:t>（一）</a:t>
            </a:r>
            <a:r>
              <a:rPr lang="en-US" altLang="zh-CN" b="1" dirty="0">
                <a:latin typeface="+mj-lt"/>
                <a:ea typeface="+mj-ea"/>
              </a:rPr>
              <a:t>.</a:t>
            </a:r>
            <a:r>
              <a:rPr lang="zh-CN" altLang="en-US" b="1" dirty="0">
                <a:latin typeface="+mj-lt"/>
                <a:ea typeface="+mj-ea"/>
              </a:rPr>
              <a:t>怎样预防水痘？</a:t>
            </a:r>
            <a:br>
              <a:rPr lang="zh-CN" altLang="en-US" b="1" dirty="0">
                <a:latin typeface="+mj-lt"/>
                <a:ea typeface="+mj-ea"/>
              </a:rPr>
            </a:br>
            <a:br>
              <a:rPr lang="zh-CN" altLang="en-US" b="1" dirty="0">
                <a:latin typeface="+mj-lt"/>
                <a:ea typeface="+mj-ea"/>
              </a:rPr>
            </a:br>
            <a:endParaRPr lang="zh-CN" altLang="en-US" b="1" dirty="0">
              <a:latin typeface="+mj-lt"/>
              <a:ea typeface="+mj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p>
            <a:pPr marL="0" indent="0">
              <a:lnSpc>
                <a:spcPct val="150000"/>
              </a:lnSpc>
              <a:buNone/>
            </a:pPr>
            <a:endParaRPr lang="en-US" altLang="zh-CN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228600" indent="-2286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+mn-lt"/>
                <a:ea typeface="+mn-ea"/>
              </a:rPr>
              <a:t>1.</a:t>
            </a:r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</a:rPr>
              <a:t>养成良好的卫生习惯，做到勤洗手，以免传染病交叉感染。</a:t>
            </a:r>
            <a:endParaRPr lang="zh-CN" altLang="en-US" sz="28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228600" indent="-2286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+mn-lt"/>
                <a:ea typeface="+mn-ea"/>
              </a:rPr>
              <a:t>2.</a:t>
            </a:r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</a:rPr>
              <a:t>不要到人群密集，通风不畅的地方。冬春季节的教室、宿舍要经常开窗通风，保持环境整洁，空气流通。</a:t>
            </a:r>
            <a:endParaRPr lang="zh-CN" altLang="en-US" sz="28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228600" indent="-2286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+mn-lt"/>
                <a:ea typeface="+mn-ea"/>
              </a:rPr>
              <a:t>3.</a:t>
            </a:r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</a:rPr>
              <a:t>发现水痘患者及时报告，隔离传染源。</a:t>
            </a:r>
            <a:endParaRPr lang="zh-CN" altLang="en-US" sz="28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228600" indent="-2286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+mn-lt"/>
                <a:ea typeface="+mn-ea"/>
              </a:rPr>
              <a:t>4.</a:t>
            </a:r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</a:rPr>
              <a:t>接种水痘疫苗。</a:t>
            </a:r>
            <a:endParaRPr lang="zh-CN" altLang="en-US" sz="280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lnSpc>
                <a:spcPct val="150000"/>
              </a:lnSpc>
              <a:buNone/>
            </a:pPr>
            <a:endParaRPr lang="zh-CN" altLang="en-US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228600" indent="-2286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0946" name="标题 210945"/>
          <p:cNvSpPr>
            <a:spLocks noGrp="1"/>
          </p:cNvSpPr>
          <p:nvPr>
            <p:ph type="title"/>
          </p:nvPr>
        </p:nvSpPr>
        <p:spPr>
          <a:xfrm>
            <a:off x="1543050" y="346710"/>
            <a:ext cx="8667750" cy="2324100"/>
          </a:xfrm>
        </p:spPr>
        <p:txBody>
          <a:bodyPr anchor="ctr">
            <a:normAutofit/>
          </a:bodyPr>
          <a:p>
            <a:pPr algn="ctr"/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（二）水痘患者在家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隔离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至什么时候才可上学？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210949" name="文本框 210948"/>
          <p:cNvSpPr txBox="1"/>
          <p:nvPr/>
        </p:nvSpPr>
        <p:spPr>
          <a:xfrm>
            <a:off x="2879725" y="2025650"/>
            <a:ext cx="525780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lvl="0" indent="-342900">
              <a:spcBef>
                <a:spcPct val="20000"/>
              </a:spcBef>
              <a:buChar char="•"/>
            </a:pPr>
            <a:endParaRPr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0950" name="文本框 210949"/>
          <p:cNvSpPr txBox="1"/>
          <p:nvPr/>
        </p:nvSpPr>
        <p:spPr>
          <a:xfrm>
            <a:off x="1147445" y="3262630"/>
            <a:ext cx="9139555" cy="16516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lvl="0" indent="-342900">
              <a:spcBef>
                <a:spcPct val="20000"/>
              </a:spcBef>
              <a:buChar char="•"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患病学生要在家隔离治疗，待水痘疱疹结痂干燥，自然脱落后，到卫生院开具复课证明方能复学。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lvl="0" indent="-342900">
              <a:spcBef>
                <a:spcPct val="20000"/>
              </a:spcBef>
              <a:buChar char="•"/>
            </a:pP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4018" name="标题 214017"/>
          <p:cNvSpPr>
            <a:spLocks noGrp="1"/>
          </p:cNvSpPr>
          <p:nvPr>
            <p:ph type="title"/>
          </p:nvPr>
        </p:nvSpPr>
        <p:spPr>
          <a:xfrm>
            <a:off x="1981200" y="274955"/>
            <a:ext cx="8229600" cy="1155700"/>
          </a:xfrm>
        </p:spPr>
        <p:txBody>
          <a:bodyPr anchor="ctr">
            <a:normAutofit fontScale="90000"/>
          </a:bodyPr>
          <a:p>
            <a:pPr algn="ctr"/>
            <a:r>
              <a:rPr lang="zh-CN" altLang="en-US" dirty="0">
                <a:solidFill>
                  <a:srgbClr val="FF0000"/>
                </a:solidFill>
                <a:sym typeface="+mn-ea"/>
              </a:rPr>
              <a:t>（三）接触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  <a:sym typeface="+mn-ea"/>
              </a:rPr>
              <a:t>水痘患者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怎么办？</a:t>
            </a:r>
            <a:br>
              <a:rPr lang="zh-CN" altLang="en-US" dirty="0"/>
            </a:br>
            <a:endParaRPr lang="zh-CN" sz="4000" dirty="0">
              <a:solidFill>
                <a:srgbClr val="FF0000"/>
              </a:solidFill>
            </a:endParaRPr>
          </a:p>
        </p:txBody>
      </p:sp>
      <p:sp>
        <p:nvSpPr>
          <p:cNvPr id="214020" name="文本框 214019"/>
          <p:cNvSpPr txBox="1"/>
          <p:nvPr/>
        </p:nvSpPr>
        <p:spPr>
          <a:xfrm>
            <a:off x="3108325" y="1949450"/>
            <a:ext cx="525780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lvl="0" indent="-342900">
              <a:spcBef>
                <a:spcPct val="20000"/>
              </a:spcBef>
              <a:buChar char="•"/>
            </a:pPr>
            <a:endParaRPr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4021" name="文本框 214020"/>
          <p:cNvSpPr txBox="1"/>
          <p:nvPr/>
        </p:nvSpPr>
        <p:spPr>
          <a:xfrm>
            <a:off x="1524000" y="1600200"/>
            <a:ext cx="9448165" cy="47720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lvl="0" indent="-342900">
              <a:spcBef>
                <a:spcPct val="20000"/>
              </a:spcBef>
              <a:buChar char="•"/>
            </a:pP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密切接触者有较高的感染风险，需进行医学观察，要经常检查自己的身体，发现异常及时报告给老师。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lvl="0" indent="-342900">
              <a:spcBef>
                <a:spcPct val="20000"/>
              </a:spcBef>
              <a:buChar char="•"/>
            </a:pP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避免与正在发病的病人接触，保持良好的个人卫生习惯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lvl="0" indent="-342900">
              <a:spcBef>
                <a:spcPct val="20000"/>
              </a:spcBef>
              <a:buChar char="•"/>
            </a:pP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密切接处者不必隔离，但要注意进行医学观察，如果密切接处者在观察期发病，则按患者处理，未发病可以解除观察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lvl="0" indent="-342900">
              <a:spcBef>
                <a:spcPct val="20000"/>
              </a:spcBef>
              <a:buChar char="•"/>
            </a:pP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8114" name="标题 218113"/>
          <p:cNvSpPr>
            <a:spLocks noGrp="1"/>
          </p:cNvSpPr>
          <p:nvPr>
            <p:ph type="title"/>
          </p:nvPr>
        </p:nvSpPr>
        <p:spPr>
          <a:xfrm>
            <a:off x="1919605" y="114300"/>
            <a:ext cx="8229600" cy="857250"/>
          </a:xfrm>
        </p:spPr>
        <p:txBody>
          <a:bodyPr anchor="ctr"/>
          <a:p>
            <a:r>
              <a:rPr lang="en-US" altLang="zh-CN" dirty="0"/>
              <a:t>           </a:t>
            </a:r>
            <a:r>
              <a:rPr lang="zh-CN" altLang="en-US" dirty="0"/>
              <a:t>规范洗手的步骤</a:t>
            </a:r>
            <a:endParaRPr lang="zh-CN" altLang="en-US" dirty="0"/>
          </a:p>
        </p:txBody>
      </p:sp>
      <p:sp>
        <p:nvSpPr>
          <p:cNvPr id="218115" name="灯片编号占位符 1"/>
          <p:cNvSpPr txBox="1">
            <a:spLocks noGrp="1"/>
          </p:cNvSpPr>
          <p:nvPr/>
        </p:nvSpPr>
        <p:spPr>
          <a:xfrm>
            <a:off x="8991600" y="6613525"/>
            <a:ext cx="2063750" cy="22225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/>
          <a:p>
            <a:pPr lvl="0" algn="r">
              <a:spcBef>
                <a:spcPct val="0"/>
              </a:spcBef>
            </a:pPr>
            <a:r>
              <a:rPr lang="en-US" altLang="zh-CN" sz="9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fld id="{9A0DB2DC-4C9A-4742-B13C-FB6460FD3503}" type="slidenum">
              <a:rPr lang="zh-CN" altLang="zh-CN" sz="9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r>
              <a:rPr lang="en-US" altLang="zh-CN" sz="900" b="1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900" b="1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811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125538"/>
            <a:ext cx="2268538" cy="1719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811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25538"/>
            <a:ext cx="2232025" cy="1692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8118" name="Picture 6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975" y="1125538"/>
            <a:ext cx="2233613" cy="175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8119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388" y="3989388"/>
            <a:ext cx="2520950" cy="203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8120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3600" y="1125538"/>
            <a:ext cx="2184400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8121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7663" y="3981450"/>
            <a:ext cx="2305050" cy="1968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8122" name="Text Box 11"/>
          <p:cNvSpPr txBox="1"/>
          <p:nvPr/>
        </p:nvSpPr>
        <p:spPr>
          <a:xfrm>
            <a:off x="1524000" y="3068638"/>
            <a:ext cx="2159000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0"/>
              </a:spcBef>
            </a:pPr>
            <a:r>
              <a:rPr lang="zh-CN" altLang="en-US" sz="1400" dirty="0">
                <a:latin typeface="黑体" panose="02010609060101010101" pitchFamily="2" charset="-122"/>
                <a:ea typeface="黑体" panose="02010609060101010101" pitchFamily="2" charset="-122"/>
              </a:rPr>
              <a:t>第一步</a:t>
            </a:r>
            <a:r>
              <a:rPr lang="en-US" altLang="zh-CN" sz="1400" dirty="0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1400" dirty="0">
                <a:latin typeface="黑体" panose="02010609060101010101" pitchFamily="2" charset="-122"/>
                <a:ea typeface="黑体" panose="02010609060101010101" pitchFamily="2" charset="-122"/>
              </a:rPr>
              <a:t>双手掌心相对摩擦 </a:t>
            </a:r>
            <a:endParaRPr lang="zh-CN" altLang="en-US" sz="1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8123" name="Text Box 12"/>
          <p:cNvSpPr txBox="1"/>
          <p:nvPr/>
        </p:nvSpPr>
        <p:spPr>
          <a:xfrm>
            <a:off x="3719513" y="2997200"/>
            <a:ext cx="2305050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0"/>
              </a:spcBef>
            </a:pPr>
            <a:r>
              <a:rPr lang="zh-CN" altLang="en-US" sz="1400" dirty="0">
                <a:latin typeface="黑体" panose="02010609060101010101" pitchFamily="2" charset="-122"/>
                <a:ea typeface="黑体" panose="02010609060101010101" pitchFamily="2" charset="-122"/>
              </a:rPr>
              <a:t>第二步</a:t>
            </a:r>
            <a:r>
              <a:rPr lang="en-US" altLang="zh-CN" sz="1400" dirty="0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1400" dirty="0">
                <a:latin typeface="黑体" panose="02010609060101010101" pitchFamily="2" charset="-122"/>
                <a:ea typeface="黑体" panose="02010609060101010101" pitchFamily="2" charset="-122"/>
              </a:rPr>
              <a:t>手心对手背，沿指缝相互搓擦，再交换</a:t>
            </a:r>
            <a:endParaRPr lang="zh-CN" altLang="en-US" sz="1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8124" name="Text Box 15"/>
          <p:cNvSpPr txBox="1"/>
          <p:nvPr/>
        </p:nvSpPr>
        <p:spPr>
          <a:xfrm>
            <a:off x="1774825" y="6165850"/>
            <a:ext cx="2497138" cy="5200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0"/>
              </a:spcBef>
            </a:pPr>
            <a:r>
              <a:rPr lang="zh-CN" altLang="en-US" sz="1400" b="1" dirty="0">
                <a:latin typeface="Verdana" panose="020B0604030504040204" pitchFamily="34" charset="0"/>
                <a:ea typeface="宋体" panose="02010600030101010101" pitchFamily="2" charset="-122"/>
              </a:rPr>
              <a:t>第五步</a:t>
            </a:r>
            <a:r>
              <a:rPr lang="en-US" altLang="zh-CN" sz="1400" b="1">
                <a:latin typeface="Verdana" panose="020B0604030504040204" pitchFamily="34" charset="0"/>
                <a:ea typeface="宋体" panose="02010600030101010101" pitchFamily="2" charset="-122"/>
              </a:rPr>
              <a:t>:</a:t>
            </a:r>
            <a:r>
              <a:rPr lang="zh-CN" altLang="en-US" sz="1400" dirty="0">
                <a:latin typeface="Verdana" panose="020B0604030504040204" pitchFamily="34" charset="0"/>
                <a:ea typeface="宋体" panose="02010600030101010101" pitchFamily="2" charset="-122"/>
              </a:rPr>
              <a:t>一只手握对侧手拇指旋转搓擦，再交换 </a:t>
            </a:r>
            <a:endParaRPr lang="zh-CN" altLang="en-US" sz="1400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18125" name="Text Box 16"/>
          <p:cNvSpPr txBox="1"/>
          <p:nvPr/>
        </p:nvSpPr>
        <p:spPr>
          <a:xfrm>
            <a:off x="8256588" y="6092825"/>
            <a:ext cx="2027237" cy="581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0"/>
              </a:spcBef>
            </a:pPr>
            <a:r>
              <a:rPr lang="zh-CN" altLang="en-US" sz="1400" b="1" dirty="0">
                <a:latin typeface="Verdana" panose="020B0604030504040204" pitchFamily="34" charset="0"/>
                <a:ea typeface="宋体" panose="02010600030101010101" pitchFamily="2" charset="-122"/>
              </a:rPr>
              <a:t>第七步</a:t>
            </a:r>
            <a:r>
              <a:rPr lang="en-US" altLang="zh-CN" sz="1400" b="1">
                <a:latin typeface="Verdana" panose="020B0604030504040204" pitchFamily="34" charset="0"/>
                <a:ea typeface="宋体" panose="02010600030101010101" pitchFamily="2" charset="-122"/>
              </a:rPr>
              <a:t>: </a:t>
            </a:r>
            <a:r>
              <a:rPr lang="zh-CN" altLang="en-US" sz="1400" dirty="0">
                <a:latin typeface="Verdana" panose="020B0604030504040204" pitchFamily="34" charset="0"/>
                <a:ea typeface="宋体" panose="02010600030101010101" pitchFamily="2" charset="-122"/>
              </a:rPr>
              <a:t>一只手搓擦对侧手腕，再交换</a:t>
            </a:r>
            <a:r>
              <a:rPr lang="zh-CN" altLang="en-US" sz="1800" dirty="0">
                <a:latin typeface="Verdana" panose="020B0604030504040204" pitchFamily="34" charset="0"/>
                <a:ea typeface="宋体" panose="02010600030101010101" pitchFamily="2" charset="-122"/>
              </a:rPr>
              <a:t> </a:t>
            </a:r>
            <a:endParaRPr lang="zh-CN" altLang="en-US" sz="1800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18126" name="Text Box 15"/>
          <p:cNvSpPr txBox="1"/>
          <p:nvPr/>
        </p:nvSpPr>
        <p:spPr>
          <a:xfrm>
            <a:off x="4800600" y="6092825"/>
            <a:ext cx="2497138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0"/>
              </a:spcBef>
            </a:pPr>
            <a:r>
              <a:rPr lang="zh-CN" altLang="en-US" sz="1400" b="1" dirty="0">
                <a:latin typeface="Verdana" panose="020B0604030504040204" pitchFamily="34" charset="0"/>
                <a:ea typeface="宋体" panose="02010600030101010101" pitchFamily="2" charset="-122"/>
              </a:rPr>
              <a:t>第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六</a:t>
            </a:r>
            <a:r>
              <a:rPr lang="zh-CN" altLang="en-US" sz="1400" b="1" dirty="0">
                <a:latin typeface="Verdana" panose="020B0604030504040204" pitchFamily="34" charset="0"/>
                <a:ea typeface="宋体" panose="02010600030101010101" pitchFamily="2" charset="-122"/>
              </a:rPr>
              <a:t>步</a:t>
            </a:r>
            <a:r>
              <a:rPr lang="en-US" altLang="zh-CN" sz="1400" b="1">
                <a:latin typeface="Verdana" panose="020B0604030504040204" pitchFamily="34" charset="0"/>
                <a:ea typeface="宋体" panose="02010600030101010101" pitchFamily="2" charset="-122"/>
              </a:rPr>
              <a:t>:</a:t>
            </a:r>
            <a:r>
              <a:rPr lang="zh-CN" altLang="en-US" sz="1400" dirty="0">
                <a:latin typeface="Verdana" panose="020B0604030504040204" pitchFamily="34" charset="0"/>
                <a:ea typeface="宋体" panose="02010600030101010101" pitchFamily="2" charset="-122"/>
              </a:rPr>
              <a:t>弯曲各手指关节，在另一手掌心旋转搓擦 再交换</a:t>
            </a:r>
            <a:endParaRPr lang="zh-CN" altLang="en-US" sz="1400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18127" name="图片 218126" descr="b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7575" y="4005263"/>
            <a:ext cx="2735263" cy="1958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8128" name="图片 2181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7575" y="3998278"/>
            <a:ext cx="2735263" cy="2014537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18129" name="图片 2181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7438" y="1125538"/>
            <a:ext cx="2305050" cy="1773237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18130" name="Text Box 11"/>
          <p:cNvSpPr txBox="1"/>
          <p:nvPr/>
        </p:nvSpPr>
        <p:spPr>
          <a:xfrm>
            <a:off x="6096000" y="2997200"/>
            <a:ext cx="2159000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0"/>
              </a:spcBef>
            </a:pPr>
            <a:r>
              <a:rPr lang="zh-CN" altLang="en-US" sz="1400" dirty="0">
                <a:latin typeface="黑体" panose="02010609060101010101" pitchFamily="2" charset="-122"/>
                <a:ea typeface="黑体" panose="02010609060101010101" pitchFamily="2" charset="-122"/>
              </a:rPr>
              <a:t>第三步</a:t>
            </a:r>
            <a:r>
              <a:rPr lang="en-US" altLang="zh-CN" sz="1400" dirty="0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1400" dirty="0">
                <a:latin typeface="黑体" panose="02010609060101010101" pitchFamily="2" charset="-122"/>
                <a:ea typeface="黑体" panose="02010609060101010101" pitchFamily="2" charset="-122"/>
              </a:rPr>
              <a:t>掌心相对双手交叉沿指缝相互搓擦</a:t>
            </a:r>
            <a:endParaRPr lang="zh-CN" altLang="en-US" sz="1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8131" name="Text Box 11"/>
          <p:cNvSpPr txBox="1"/>
          <p:nvPr/>
        </p:nvSpPr>
        <p:spPr>
          <a:xfrm>
            <a:off x="8328025" y="2997200"/>
            <a:ext cx="2159000" cy="731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0"/>
              </a:spcBef>
            </a:pPr>
            <a:r>
              <a:rPr lang="zh-CN" altLang="en-US" sz="1400" dirty="0">
                <a:latin typeface="黑体" panose="02010609060101010101" pitchFamily="2" charset="-122"/>
                <a:ea typeface="黑体" panose="02010609060101010101" pitchFamily="2" charset="-122"/>
              </a:rPr>
              <a:t>第四步</a:t>
            </a:r>
            <a:r>
              <a:rPr lang="en-US" altLang="zh-CN" sz="1400" dirty="0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1400" dirty="0">
                <a:latin typeface="黑体" panose="02010609060101010101" pitchFamily="2" charset="-122"/>
                <a:ea typeface="黑体" panose="02010609060101010101" pitchFamily="2" charset="-122"/>
              </a:rPr>
              <a:t>双手轻合成空拳，相互搓揉洗净指背，再交换</a:t>
            </a:r>
            <a:endParaRPr lang="zh-CN" altLang="en-US" sz="1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custDataLst>
      <p:tags r:id="rId10"/>
    </p:custData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926465" y="633730"/>
            <a:ext cx="6431280" cy="548195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p>
            <a:pPr>
              <a:lnSpc>
                <a:spcPct val="130000"/>
              </a:lnSpc>
            </a:pPr>
            <a:r>
              <a:rPr lang="en-US" altLang="zh-CN" sz="3200" dirty="0">
                <a:latin typeface="+mj-lt"/>
                <a:ea typeface="+mj-ea"/>
                <a:cs typeface="+mj-cs"/>
              </a:rPr>
              <a:t>  </a:t>
            </a:r>
            <a:endParaRPr lang="zh-CN" altLang="en-US" sz="3200" dirty="0">
              <a:latin typeface="+mj-lt"/>
              <a:ea typeface="+mj-ea"/>
              <a:cs typeface="+mj-cs"/>
            </a:endParaRPr>
          </a:p>
          <a:p>
            <a:pPr>
              <a:lnSpc>
                <a:spcPct val="130000"/>
              </a:lnSpc>
            </a:pPr>
            <a:endParaRPr lang="zh-CN" altLang="en-US" sz="3200" dirty="0">
              <a:latin typeface="+mj-lt"/>
              <a:ea typeface="+mj-ea"/>
              <a:cs typeface="+mj-cs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3200" dirty="0">
              <a:latin typeface="+mj-lt"/>
              <a:ea typeface="+mj-ea"/>
              <a:cs typeface="+mj-cs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7200" b="1" dirty="0">
                <a:solidFill>
                  <a:srgbClr val="EC5BC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谢谢你的聆听</a:t>
            </a:r>
            <a:r>
              <a:rPr lang="zh-CN" altLang="en-US" sz="7200" dirty="0">
                <a:sym typeface="+mn-ea"/>
              </a:rPr>
              <a:t>！</a:t>
            </a:r>
            <a:endParaRPr lang="zh-CN" altLang="en-US" sz="7200" dirty="0"/>
          </a:p>
          <a:p>
            <a:pPr>
              <a:lnSpc>
                <a:spcPct val="130000"/>
              </a:lnSpc>
            </a:pPr>
            <a:endParaRPr lang="zh-CN" altLang="en-US" sz="7200" dirty="0">
              <a:latin typeface="+mj-lt"/>
              <a:ea typeface="+mj-ea"/>
              <a:cs typeface="+mj-cs"/>
            </a:endParaRPr>
          </a:p>
        </p:txBody>
      </p:sp>
      <p:pic>
        <p:nvPicPr>
          <p:cNvPr id="10" name="图片 9"/>
          <p:cNvPicPr preferRelativeResize="0"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581775" y="2320925"/>
            <a:ext cx="4683760" cy="33737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560000" y="255735"/>
            <a:ext cx="9082800" cy="9396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r>
              <a:rPr lang="zh-CN" altLang="en-US" sz="3200">
                <a:latin typeface="+mj-lt"/>
                <a:ea typeface="+mj-ea"/>
                <a:cs typeface="+mj-cs"/>
              </a:rPr>
              <a:t>什么叫水痘？</a:t>
            </a:r>
            <a:endParaRPr lang="zh-CN" altLang="en-US" sz="3200">
              <a:latin typeface="+mj-lt"/>
              <a:ea typeface="+mj-ea"/>
              <a:cs typeface="+mj-cs"/>
            </a:endParaRPr>
          </a:p>
        </p:txBody>
      </p:sp>
      <p:pic>
        <p:nvPicPr>
          <p:cNvPr id="2" name="图片 1"/>
          <p:cNvPicPr preferRelativeResize="0"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82700" y="2844165"/>
            <a:ext cx="4439285" cy="358330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554285" y="1195634"/>
            <a:ext cx="9082800" cy="597600"/>
          </a:xfrm>
          <a:prstGeom prst="rect">
            <a:avLst/>
          </a:prstGeom>
          <a:noFill/>
        </p:spPr>
        <p:txBody>
          <a:bodyPr wrap="square" rtlCol="0">
            <a:normAutofit fontScale="25000"/>
          </a:bodyPr>
          <a:p>
            <a:pPr marL="228600" indent="-228600">
              <a:buSzTx/>
              <a:buFont typeface="Arial" panose="020B0604020202020204" pitchFamily="34" charset="0"/>
              <a:buChar char="•"/>
            </a:pPr>
            <a:r>
              <a:rPr lang="zh-CN" altLang="en-US" sz="11500"/>
              <a:t>水痘是由水痘一带状疱疹病毒引起的急性呼吸道传染病，好发于冬春季节。通过直接接触或间接接触感染上水痘病毒后发病</a:t>
            </a:r>
            <a:r>
              <a:rPr lang="en-US" altLang="zh-CN" sz="11500"/>
              <a:t>.</a:t>
            </a:r>
            <a:endParaRPr lang="en-US" altLang="zh-CN" sz="11500"/>
          </a:p>
          <a:p>
            <a:pPr marL="228600" indent="-228600">
              <a:buSzTx/>
              <a:buFont typeface="Arial" panose="020B0604020202020204" pitchFamily="34" charset="0"/>
              <a:buChar char="•"/>
            </a:pPr>
            <a:r>
              <a:rPr lang="en-US" altLang="zh-CN"/>
              <a:t>                            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900" y="2844165"/>
            <a:ext cx="4661535" cy="358330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926400" y="633735"/>
            <a:ext cx="4165200" cy="1602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p>
            <a:pPr>
              <a:lnSpc>
                <a:spcPct val="130000"/>
              </a:lnSpc>
            </a:pPr>
            <a:r>
              <a:rPr lang="en-US" altLang="zh-CN" sz="3200" dirty="0">
                <a:latin typeface="+mj-lt"/>
                <a:ea typeface="+mj-ea"/>
                <a:cs typeface="+mj-cs"/>
              </a:rPr>
              <a:t>LOREM IPSUM DOLOR</a:t>
            </a:r>
            <a:endParaRPr lang="zh-CN" alt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10" name="图片 9"/>
          <p:cNvPicPr preferRelativeResize="0"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76993" y="633735"/>
            <a:ext cx="5403215" cy="5403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45" y="633730"/>
            <a:ext cx="5142865" cy="54038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71" name="直接连接符 70"/>
          <p:cNvCxnSpPr/>
          <p:nvPr>
            <p:custDataLst>
              <p:tags r:id="rId1"/>
            </p:custDataLst>
          </p:nvPr>
        </p:nvCxnSpPr>
        <p:spPr>
          <a:xfrm>
            <a:off x="2436770" y="1371540"/>
            <a:ext cx="731846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pPr algn="ctr"/>
            <a:r>
              <a:rPr lang="zh-CN" altLang="en-US" b="1" dirty="0">
                <a:latin typeface="+mj-lt"/>
                <a:ea typeface="+mj-ea"/>
              </a:rPr>
              <a:t>水 痘临床表现</a:t>
            </a:r>
            <a:endParaRPr lang="zh-CN" altLang="en-US" b="1" dirty="0">
              <a:latin typeface="+mj-lt"/>
              <a:ea typeface="+mj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0000"/>
          </a:bodyPr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         </a:t>
            </a:r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</a:rPr>
              <a:t>初期可出现上呼吸道感染症状，但症状轻微，发病</a:t>
            </a:r>
            <a:r>
              <a:rPr lang="en-US" altLang="zh-CN" sz="2800" dirty="0">
                <a:solidFill>
                  <a:schemeClr val="tx1"/>
                </a:solidFill>
                <a:latin typeface="+mn-lt"/>
                <a:ea typeface="+mn-ea"/>
              </a:rPr>
              <a:t>1~2</a:t>
            </a:r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</a:rPr>
              <a:t>天后出疹，先见于躯干，头部，而后渐延至脸部及四肢，以躯干较多，四肢较少，呈向心性分布，皮疹初期为红色斑疹、后为斑丘疹、再后为椭圆形疱疹，特点为皮疹分批出现，壁薄表浅，大小不等，疱液清澈，后混浊，水泡很容易继发细菌感染而转化为脓疱，还有许多点状糜烂面和渗液，常伴瘙痒，同时伴有</a:t>
            </a:r>
            <a:r>
              <a:rPr lang="en-US" altLang="zh-CN" sz="2800" dirty="0">
                <a:solidFill>
                  <a:schemeClr val="tx1"/>
                </a:solidFill>
                <a:latin typeface="+mn-lt"/>
                <a:ea typeface="+mn-ea"/>
              </a:rPr>
              <a:t>39</a:t>
            </a:r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</a:rPr>
              <a:t>度以上高热，头痛、四肢酸痛、食欲不振、精神萎靡，少数患者会并发水痘肺炎，出现胸痛，呼吸急促，手足紫绀等。</a:t>
            </a:r>
            <a:endParaRPr lang="zh-CN" altLang="en-US" sz="2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71" name="直接连接符 70"/>
          <p:cNvCxnSpPr/>
          <p:nvPr>
            <p:custDataLst>
              <p:tags r:id="rId1"/>
            </p:custDataLst>
          </p:nvPr>
        </p:nvCxnSpPr>
        <p:spPr>
          <a:xfrm>
            <a:off x="2436770" y="1371540"/>
            <a:ext cx="731846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pPr algn="ctr"/>
            <a:r>
              <a:rPr lang="en-US" altLang="zh-CN" b="1" dirty="0">
                <a:latin typeface="+mj-lt"/>
                <a:ea typeface="+mj-ea"/>
              </a:rPr>
              <a:t>  </a:t>
            </a:r>
            <a:r>
              <a:rPr lang="zh-CN" altLang="en-US" b="1" dirty="0">
                <a:latin typeface="+mj-lt"/>
                <a:ea typeface="+mj-ea"/>
              </a:rPr>
              <a:t>流行病学</a:t>
            </a:r>
            <a:endParaRPr lang="zh-CN" altLang="en-US" b="1" dirty="0">
              <a:latin typeface="+mj-lt"/>
              <a:ea typeface="+mj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25000"/>
          </a:bodyPr>
          <a:p>
            <a:pPr marL="0" indent="0">
              <a:lnSpc>
                <a:spcPct val="150000"/>
              </a:lnSpc>
              <a:buNone/>
            </a:pPr>
            <a:endParaRPr lang="en-US" altLang="zh-CN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           </a:t>
            </a:r>
            <a:r>
              <a:rPr lang="zh-CN" altLang="en-US" sz="8000" dirty="0">
                <a:solidFill>
                  <a:schemeClr val="tx1"/>
                </a:solidFill>
                <a:latin typeface="+mn-lt"/>
                <a:ea typeface="+mn-ea"/>
              </a:rPr>
              <a:t>水痘病人是唯一的传染源，病毒存在于患儿上呼吸道鼻咽分泌物及疱疹液中，出疹前</a:t>
            </a:r>
            <a:r>
              <a:rPr lang="en-US" altLang="zh-CN" sz="8000" dirty="0">
                <a:solidFill>
                  <a:schemeClr val="tx1"/>
                </a:solidFill>
                <a:latin typeface="+mn-lt"/>
                <a:ea typeface="+mn-ea"/>
              </a:rPr>
              <a:t>1</a:t>
            </a:r>
            <a:r>
              <a:rPr lang="zh-CN" altLang="en-US" sz="8000" dirty="0">
                <a:solidFill>
                  <a:schemeClr val="tx1"/>
                </a:solidFill>
                <a:latin typeface="+mn-lt"/>
                <a:ea typeface="+mn-ea"/>
              </a:rPr>
              <a:t>日至疱疹全部结痂时均有传染性，且传染性极强。它的潜伏期为</a:t>
            </a:r>
            <a:r>
              <a:rPr lang="en-US" altLang="zh-CN" sz="8000" dirty="0">
                <a:solidFill>
                  <a:schemeClr val="tx1"/>
                </a:solidFill>
                <a:latin typeface="+mn-lt"/>
                <a:ea typeface="+mn-ea"/>
              </a:rPr>
              <a:t>2—3</a:t>
            </a:r>
            <a:r>
              <a:rPr lang="zh-CN" altLang="en-US" sz="8000" dirty="0">
                <a:solidFill>
                  <a:schemeClr val="tx1"/>
                </a:solidFill>
                <a:latin typeface="+mn-lt"/>
                <a:ea typeface="+mn-ea"/>
              </a:rPr>
              <a:t>周，起病急，可有发热、头痛、全身倦怠等症状。儿童与带状疱疹患者接触亦可发生水痘，因二者病因同一，经飞沫传播和直接接触传播，也可接触污染的用物间接感染。本病以冬春季发病为主，人群普遍易感，但一次发病可终身免疫。</a:t>
            </a:r>
            <a:endParaRPr lang="zh-CN" altLang="en-US" sz="80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228600" indent="-2286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altLang="zh-CN" sz="8000">
                <a:solidFill>
                  <a:schemeClr val="tx1"/>
                </a:solidFill>
                <a:latin typeface="+mn-lt"/>
                <a:ea typeface="+mn-ea"/>
              </a:rPr>
              <a:t>1.</a:t>
            </a:r>
            <a:r>
              <a:rPr lang="zh-CN" altLang="en-US" sz="8000" dirty="0">
                <a:solidFill>
                  <a:schemeClr val="tx1"/>
                </a:solidFill>
                <a:latin typeface="+mn-lt"/>
                <a:ea typeface="+mn-ea"/>
              </a:rPr>
              <a:t>传染源：水痘患者为主要传染源，自水痘出疹前</a:t>
            </a:r>
            <a:r>
              <a:rPr lang="en-US" altLang="zh-CN" sz="8000" dirty="0">
                <a:solidFill>
                  <a:schemeClr val="tx1"/>
                </a:solidFill>
                <a:latin typeface="+mn-lt"/>
                <a:ea typeface="+mn-ea"/>
              </a:rPr>
              <a:t>1~2</a:t>
            </a:r>
            <a:r>
              <a:rPr lang="zh-CN" altLang="en-US" sz="8000" dirty="0">
                <a:solidFill>
                  <a:schemeClr val="tx1"/>
                </a:solidFill>
                <a:latin typeface="+mn-lt"/>
                <a:ea typeface="+mn-ea"/>
              </a:rPr>
              <a:t>天至皮疹干燥结痂时，均具有传染性。</a:t>
            </a:r>
            <a:endParaRPr lang="zh-CN" altLang="en-US" sz="80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228600" indent="-2286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altLang="zh-CN" sz="8000">
                <a:solidFill>
                  <a:schemeClr val="tx1"/>
                </a:solidFill>
                <a:latin typeface="+mn-lt"/>
                <a:ea typeface="+mn-ea"/>
              </a:rPr>
              <a:t>2.</a:t>
            </a:r>
            <a:r>
              <a:rPr lang="zh-CN" altLang="en-US" sz="8000" dirty="0">
                <a:solidFill>
                  <a:schemeClr val="tx1"/>
                </a:solidFill>
                <a:latin typeface="+mn-lt"/>
                <a:ea typeface="+mn-ea"/>
              </a:rPr>
              <a:t>传播途径：主要通过飞沫和直接传播。在近距离、短时间内也可以通过健康人间接传播。</a:t>
            </a:r>
            <a:endParaRPr lang="zh-CN" altLang="en-US" sz="80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71" name="直接连接符 70"/>
          <p:cNvCxnSpPr/>
          <p:nvPr>
            <p:custDataLst>
              <p:tags r:id="rId1"/>
            </p:custDataLst>
          </p:nvPr>
        </p:nvCxnSpPr>
        <p:spPr>
          <a:xfrm>
            <a:off x="2436770" y="1371540"/>
            <a:ext cx="731846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pPr algn="ctr"/>
            <a:r>
              <a:rPr lang="zh-CN" altLang="en-US" b="1" dirty="0">
                <a:latin typeface="+mj-lt"/>
                <a:ea typeface="+mj-ea"/>
              </a:rPr>
              <a:t>水痘</a:t>
            </a:r>
            <a:endParaRPr lang="zh-CN" altLang="en-US" b="1" dirty="0">
              <a:latin typeface="+mj-lt"/>
              <a:ea typeface="+mj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499870"/>
            <a:ext cx="7585710" cy="4677410"/>
          </a:xfrm>
        </p:spPr>
        <p:txBody>
          <a:bodyPr>
            <a:noAutofit/>
          </a:bodyPr>
          <a:p>
            <a:pPr marL="0" indent="0">
              <a:lnSpc>
                <a:spcPct val="150000"/>
              </a:lnSpc>
              <a:buNone/>
            </a:pPr>
            <a:endParaRPr lang="en-US" altLang="zh-CN">
              <a:solidFill>
                <a:schemeClr val="tx1"/>
              </a:solidFill>
              <a:latin typeface="+mn-lt"/>
              <a:ea typeface="+mn-ea"/>
            </a:endParaRPr>
          </a:p>
          <a:p>
            <a:pPr marL="228600" indent="-2286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altLang="zh-CN" sz="3600">
                <a:solidFill>
                  <a:schemeClr val="tx1"/>
                </a:solidFill>
                <a:latin typeface="+mn-lt"/>
                <a:ea typeface="+mn-ea"/>
              </a:rPr>
              <a:t>3.</a:t>
            </a:r>
            <a:r>
              <a:rPr lang="zh-CN" altLang="en-US" sz="3600" dirty="0">
                <a:solidFill>
                  <a:schemeClr val="tx1"/>
                </a:solidFill>
                <a:latin typeface="+mn-lt"/>
                <a:ea typeface="+mn-ea"/>
              </a:rPr>
              <a:t>易感人群：普遍易感。但学龄前儿童发病较多。发病后获得持久免疫，但可发生带状疱疹。</a:t>
            </a:r>
            <a:endParaRPr lang="zh-CN" altLang="en-US" sz="36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228600" indent="-2286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altLang="zh-CN" sz="3600">
                <a:solidFill>
                  <a:schemeClr val="tx1"/>
                </a:solidFill>
                <a:latin typeface="+mn-lt"/>
                <a:ea typeface="+mn-ea"/>
              </a:rPr>
              <a:t>4.</a:t>
            </a:r>
            <a:r>
              <a:rPr lang="zh-CN" altLang="en-US" sz="3600" dirty="0">
                <a:solidFill>
                  <a:schemeClr val="tx1"/>
                </a:solidFill>
                <a:latin typeface="+mn-lt"/>
                <a:ea typeface="+mn-ea"/>
              </a:rPr>
              <a:t>流行特征：全年均可发生，冬春季多见。本病传染性很强，易感者接触患者后</a:t>
            </a:r>
            <a:r>
              <a:rPr lang="en-US" altLang="zh-CN" sz="3600" dirty="0">
                <a:solidFill>
                  <a:schemeClr val="tx1"/>
                </a:solidFill>
                <a:latin typeface="+mn-lt"/>
                <a:ea typeface="+mn-ea"/>
              </a:rPr>
              <a:t>90%</a:t>
            </a:r>
            <a:r>
              <a:rPr lang="zh-CN" altLang="en-US" sz="3600" dirty="0">
                <a:solidFill>
                  <a:schemeClr val="tx1"/>
                </a:solidFill>
                <a:latin typeface="+mn-lt"/>
                <a:ea typeface="+mn-ea"/>
              </a:rPr>
              <a:t>发病，易引起流行。</a:t>
            </a:r>
            <a:endParaRPr lang="zh-CN" altLang="en-US" sz="36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280" y="1691005"/>
            <a:ext cx="3394710" cy="418401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71" name="直接连接符 70"/>
          <p:cNvCxnSpPr/>
          <p:nvPr>
            <p:custDataLst>
              <p:tags r:id="rId1"/>
            </p:custDataLst>
          </p:nvPr>
        </p:nvCxnSpPr>
        <p:spPr>
          <a:xfrm>
            <a:off x="2436770" y="1371540"/>
            <a:ext cx="731846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pPr algn="ctr"/>
            <a:r>
              <a:rPr lang="zh-CN" altLang="en-US" b="1" dirty="0">
                <a:latin typeface="+mj-lt"/>
                <a:ea typeface="+mj-ea"/>
              </a:rPr>
              <a:t>【个人护理</a:t>
            </a:r>
            <a:r>
              <a:rPr lang="zh-CN" altLang="en-US" b="1">
                <a:latin typeface="+mj-lt"/>
                <a:ea typeface="+mj-ea"/>
              </a:rPr>
              <a:t>】</a:t>
            </a:r>
            <a:endParaRPr lang="zh-CN" altLang="en-US" b="1">
              <a:latin typeface="+mj-lt"/>
              <a:ea typeface="+mj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25625"/>
            <a:ext cx="7402830" cy="4351655"/>
          </a:xfrm>
        </p:spPr>
        <p:txBody>
          <a:bodyPr/>
          <a:p>
            <a:pPr marL="0" indent="0">
              <a:lnSpc>
                <a:spcPct val="150000"/>
              </a:lnSpc>
              <a:buNone/>
            </a:pPr>
            <a:r>
              <a:rPr lang="en-US" altLang="zh-CN" sz="9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+mn-lt"/>
                <a:ea typeface="+mn-ea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</a:rPr>
              <a:t>．恢复皮肤的完整性</a:t>
            </a:r>
            <a:br>
              <a:rPr lang="zh-CN" altLang="en-US" sz="2800" dirty="0">
                <a:solidFill>
                  <a:schemeClr val="tx1"/>
                </a:solidFill>
                <a:latin typeface="+mn-lt"/>
                <a:ea typeface="+mn-ea"/>
              </a:rPr>
            </a:br>
            <a:r>
              <a:rPr lang="en-US" altLang="zh-CN" sz="2800" dirty="0">
                <a:solidFill>
                  <a:schemeClr val="tx1"/>
                </a:solidFill>
                <a:latin typeface="+mn-lt"/>
                <a:ea typeface="+mn-ea"/>
              </a:rPr>
              <a:t>     (1)</a:t>
            </a:r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</a:rPr>
              <a:t>室温适宜，衣被不宜过厚，以免造成患儿不适，增加痒感。勤换内衣，保持皮肤清洁．防止继发感染。剪短指甲，可戴并指手套，以免抓伤皮肤，继发感染或留下疤痕。</a:t>
            </a:r>
            <a:br>
              <a:rPr lang="zh-CN" altLang="en-US" sz="2800" dirty="0">
                <a:solidFill>
                  <a:schemeClr val="tx1"/>
                </a:solidFill>
                <a:latin typeface="+mn-lt"/>
                <a:ea typeface="+mn-ea"/>
              </a:rPr>
            </a:br>
            <a:r>
              <a:rPr lang="en-US" altLang="zh-CN" sz="2800" dirty="0">
                <a:solidFill>
                  <a:schemeClr val="tx1"/>
                </a:solidFill>
                <a:latin typeface="+mn-lt"/>
                <a:ea typeface="+mn-ea"/>
              </a:rPr>
              <a:t>     (2)</a:t>
            </a:r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</a:rPr>
              <a:t>皮肤搔痒时，设法分散其注意力，或用温水洗浴、局部涂药，亦可遵医嘱口服药物。</a:t>
            </a:r>
            <a:endParaRPr lang="zh-CN" altLang="en-US" sz="2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820" y="1760220"/>
            <a:ext cx="3936365" cy="35623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71" name="直接连接符 70"/>
          <p:cNvCxnSpPr/>
          <p:nvPr>
            <p:custDataLst>
              <p:tags r:id="rId1"/>
            </p:custDataLst>
          </p:nvPr>
        </p:nvCxnSpPr>
        <p:spPr>
          <a:xfrm>
            <a:off x="2436770" y="1371540"/>
            <a:ext cx="731846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pPr algn="ctr"/>
            <a:r>
              <a:rPr lang="zh-CN" altLang="en-US" b="1" dirty="0">
                <a:latin typeface="+mj-lt"/>
                <a:ea typeface="+mj-ea"/>
              </a:rPr>
              <a:t>水痘</a:t>
            </a:r>
            <a:endParaRPr lang="zh-CN" altLang="en-US" b="1" dirty="0">
              <a:latin typeface="+mj-lt"/>
              <a:ea typeface="+mj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25625"/>
            <a:ext cx="8016240" cy="4351655"/>
          </a:xfrm>
        </p:spPr>
        <p:txBody>
          <a:bodyPr>
            <a:noAutofit/>
          </a:bodyPr>
          <a:p>
            <a:pPr marL="0" indent="0">
              <a:lnSpc>
                <a:spcPct val="150000"/>
              </a:lnSpc>
              <a:buNone/>
            </a:pPr>
            <a:endParaRPr lang="en-US" altLang="zh-CN" sz="3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228600" indent="-2286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tx1"/>
                </a:solidFill>
                <a:latin typeface="+mn-lt"/>
                <a:ea typeface="+mn-ea"/>
              </a:rPr>
              <a:t>2</a:t>
            </a:r>
            <a:r>
              <a:rPr lang="zh-CN" altLang="en-US" sz="3200" dirty="0">
                <a:solidFill>
                  <a:schemeClr val="tx1"/>
                </a:solidFill>
                <a:latin typeface="+mn-lt"/>
                <a:ea typeface="+mn-ea"/>
              </a:rPr>
              <a:t>．病情观察 注意观察精神、体温、食欲及有无呕吐等，如有口腔疱疹溃疡影响进食、如有高热，（注意观察有无发生播散性水痘、并发肺炎或脑炎，）及早发现，及时到医院治疗，并予以相应的治疗及护理。</a:t>
            </a:r>
            <a:br>
              <a:rPr lang="zh-CN" altLang="en-US" sz="3200" dirty="0">
                <a:solidFill>
                  <a:schemeClr val="tx1"/>
                </a:solidFill>
                <a:latin typeface="+mn-lt"/>
                <a:ea typeface="+mn-ea"/>
              </a:rPr>
            </a:br>
            <a:r>
              <a:rPr lang="en-US" altLang="zh-CN" sz="3200" dirty="0">
                <a:solidFill>
                  <a:schemeClr val="tx1"/>
                </a:solidFill>
                <a:latin typeface="+mn-lt"/>
                <a:ea typeface="+mn-ea"/>
              </a:rPr>
              <a:t>3</a:t>
            </a:r>
            <a:r>
              <a:rPr lang="zh-CN" altLang="en-US" sz="3200" dirty="0">
                <a:solidFill>
                  <a:schemeClr val="tx1"/>
                </a:solidFill>
                <a:latin typeface="+mn-lt"/>
                <a:ea typeface="+mn-ea"/>
              </a:rPr>
              <a:t>．避免使用些不当药物，而引起的感染。</a:t>
            </a:r>
            <a:br>
              <a:rPr lang="zh-CN" altLang="en-US" sz="3200" dirty="0">
                <a:solidFill>
                  <a:schemeClr val="tx1"/>
                </a:solidFill>
                <a:latin typeface="+mn-lt"/>
                <a:ea typeface="+mn-ea"/>
              </a:rPr>
            </a:br>
            <a:endParaRPr lang="zh-CN" altLang="en-US" sz="3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390" y="2025650"/>
            <a:ext cx="2933700" cy="30200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71" name="直接连接符 70"/>
          <p:cNvCxnSpPr/>
          <p:nvPr>
            <p:custDataLst>
              <p:tags r:id="rId1"/>
            </p:custDataLst>
          </p:nvPr>
        </p:nvCxnSpPr>
        <p:spPr>
          <a:xfrm>
            <a:off x="2436770" y="1371540"/>
            <a:ext cx="731846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pPr algn="ctr"/>
            <a:r>
              <a:rPr lang="zh-CN" altLang="en-US" b="1" dirty="0">
                <a:latin typeface="+mj-lt"/>
                <a:ea typeface="+mj-ea"/>
              </a:rPr>
              <a:t>预防原则</a:t>
            </a:r>
            <a:endParaRPr lang="zh-CN" altLang="en-US" b="1" dirty="0">
              <a:latin typeface="+mj-lt"/>
              <a:ea typeface="+mj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20000"/>
          </a:bodyPr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</a:rPr>
              <a:t> 1.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</a:rPr>
              <a:t>加强水痘防病防病宣传，教育和培养学生养成良好的卫生习惯，做到勤洗手，以免传染病交叉感染。</a:t>
            </a:r>
            <a:endParaRPr lang="zh-CN" altLang="en-US" sz="24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228600" indent="-2286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</a:rPr>
              <a:t>2.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</a:rPr>
              <a:t>家长和老师要注意少带学生到人群密集，通风不畅的地方。冬春季节的教室、宿舍要经常开窗通风，保持环境整洁，空气流通。</a:t>
            </a:r>
            <a:endParaRPr lang="zh-CN" altLang="en-US" sz="24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228600" indent="-2286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</a:rPr>
              <a:t>3.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</a:rPr>
              <a:t>学校班级每天晨检，发现水痘患者及时报告，隔离传染源，患病学生要在家隔离治疗，待水痘疱疹结痂干燥后自然脱落后到卫生院开具痊愈证明，方能复学。密切接处者不必隔离，但要注意进行医学观察，如果密切接处者在观察期发病，则按患者处理，未发病可以解除观察。</a:t>
            </a:r>
            <a:endParaRPr lang="zh-CN" altLang="en-US" sz="24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228600" indent="-2286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endParaRPr lang="zh-CN" altLang="en-US" sz="24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KSO_WM_TAG_VERSION" val="1.0"/>
  <p:tag name="KSO_WM_TEMPLATE_CATEGORY" val="basetag"/>
  <p:tag name="KSO_WM_TEMPLATE_INDEX" val="20163688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3"/>
  <p:tag name="KSO_WM_UNIT_TYPE" val="d"/>
  <p:tag name="KSO_WM_UNIT_INDEX" val="1"/>
  <p:tag name="KSO_WM_UNIT_ID" val="custom160393_4*d*1"/>
  <p:tag name="KSO_WM_UNIT_CLEAR" val="0"/>
  <p:tag name="KSO_WM_UNIT_LAYERLEVEL" val="1"/>
  <p:tag name="KSO_WM_UNIT_VALUE" val="1500*1714"/>
  <p:tag name="KSO_WM_UNIT_HIGHLIGHT" val="0"/>
  <p:tag name="KSO_WM_UNIT_COMPATIBLE" val="0"/>
</p:tagLst>
</file>

<file path=ppt/tags/tag11.xml><?xml version="1.0" encoding="utf-8"?>
<p:tagLst xmlns:p="http://schemas.openxmlformats.org/presentationml/2006/main">
  <p:tag name="KSO_WM_TEMPLATE_CATEGORY" val="basetag"/>
  <p:tag name="KSO_WM_TEMPLATE_INDEX" val="20163688"/>
  <p:tag name="KSO_WM_TAG_VERSION" val="1.0"/>
  <p:tag name="KSO_WM_SLIDE_ID" val="custom160393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73*50"/>
  <p:tag name="KSO_WM_SLIDE_SIZE" val="814*426"/>
  <p:tag name="KSO_WM_SPECIAL_SOURCE" val="bdnull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3_2*i*0"/>
  <p:tag name="KSO_WM_TEMPLATE_CATEGORY" val="custom"/>
  <p:tag name="KSO_WM_TEMPLATE_INDEX" val="160393"/>
  <p:tag name="KSO_WM_UNIT_INDEX" val="0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3"/>
  <p:tag name="KSO_WM_UNIT_TYPE" val="a"/>
  <p:tag name="KSO_WM_UNIT_INDEX" val="1"/>
  <p:tag name="KSO_WM_UNIT_ID" val="custom160393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3"/>
  <p:tag name="KSO_WM_UNIT_TYPE" val="f"/>
  <p:tag name="KSO_WM_UNIT_INDEX" val="1"/>
  <p:tag name="KSO_WM_UNIT_ID" val="custom160393_2*f*1"/>
  <p:tag name="KSO_WM_UNIT_CLEAR" val="1"/>
  <p:tag name="KSO_WM_UNIT_LAYERLEVEL" val="1"/>
  <p:tag name="KSO_WM_UNIT_VALUE" val="400"/>
  <p:tag name="KSO_WM_UNIT_HIGHLIGHT" val="0"/>
  <p:tag name="KSO_WM_UNIT_COMPATIBLE" val="0"/>
  <p:tag name="KSO_WM_UNIT_PRESET_TEXT_INDEX" val="5"/>
  <p:tag name="KSO_WM_UNIT_PRESET_TEXT_LEN" val="232"/>
</p:tagLst>
</file>

<file path=ppt/tags/tag15.xml><?xml version="1.0" encoding="utf-8"?>
<p:tagLst xmlns:p="http://schemas.openxmlformats.org/presentationml/2006/main">
  <p:tag name="KSO_WM_TEMPLATE_CATEGORY" val="basetag"/>
  <p:tag name="KSO_WM_TEMPLATE_INDEX" val="20163688"/>
  <p:tag name="KSO_WM_TAG_VERSION" val="1.0"/>
  <p:tag name="KSO_WM_SLIDE_ID" val="custom16039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17"/>
  <p:tag name="KSO_WM_SLIDE_SIZE" val="828*369"/>
  <p:tag name="KSO_WM_SPECIAL_SOURCE" val="bdnull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3_2*i*0"/>
  <p:tag name="KSO_WM_TEMPLATE_CATEGORY" val="custom"/>
  <p:tag name="KSO_WM_TEMPLATE_INDEX" val="160393"/>
  <p:tag name="KSO_WM_UNIT_INDEX" val="0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3"/>
  <p:tag name="KSO_WM_UNIT_TYPE" val="a"/>
  <p:tag name="KSO_WM_UNIT_INDEX" val="1"/>
  <p:tag name="KSO_WM_UNIT_ID" val="custom160393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3"/>
  <p:tag name="KSO_WM_UNIT_TYPE" val="f"/>
  <p:tag name="KSO_WM_UNIT_INDEX" val="1"/>
  <p:tag name="KSO_WM_UNIT_ID" val="custom160393_2*f*1"/>
  <p:tag name="KSO_WM_UNIT_CLEAR" val="1"/>
  <p:tag name="KSO_WM_UNIT_LAYERLEVEL" val="1"/>
  <p:tag name="KSO_WM_UNIT_VALUE" val="400"/>
  <p:tag name="KSO_WM_UNIT_HIGHLIGHT" val="0"/>
  <p:tag name="KSO_WM_UNIT_COMPATIBLE" val="0"/>
  <p:tag name="KSO_WM_UNIT_PRESET_TEXT_INDEX" val="5"/>
  <p:tag name="KSO_WM_UNIT_PRESET_TEXT_LEN" val="232"/>
</p:tagLst>
</file>

<file path=ppt/tags/tag19.xml><?xml version="1.0" encoding="utf-8"?>
<p:tagLst xmlns:p="http://schemas.openxmlformats.org/presentationml/2006/main">
  <p:tag name="KSO_WM_TEMPLATE_CATEGORY" val="basetag"/>
  <p:tag name="KSO_WM_TEMPLATE_INDEX" val="20163688"/>
  <p:tag name="KSO_WM_TAG_VERSION" val="1.0"/>
  <p:tag name="KSO_WM_SLIDE_ID" val="custom16039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17"/>
  <p:tag name="KSO_WM_SLIDE_SIZE" val="828*369"/>
  <p:tag name="KSO_WM_SPECIAL_SOURCE" val="bdnull"/>
</p:tagLst>
</file>

<file path=ppt/tags/tag2.xml><?xml version="1.0" encoding="utf-8"?>
<p:tagLst xmlns:p="http://schemas.openxmlformats.org/presentationml/2006/main">
  <p:tag name="KSO_WM_TAG_VERSION" val="1.0"/>
  <p:tag name="KSO_WM_TEMPLATE_CATEGORY" val="basetag"/>
  <p:tag name="KSO_WM_TEMPLATE_INDEX" val="20163688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3_2*i*0"/>
  <p:tag name="KSO_WM_TEMPLATE_CATEGORY" val="custom"/>
  <p:tag name="KSO_WM_TEMPLATE_INDEX" val="160393"/>
  <p:tag name="KSO_WM_UNIT_INDEX" val="0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3"/>
  <p:tag name="KSO_WM_UNIT_TYPE" val="a"/>
  <p:tag name="KSO_WM_UNIT_INDEX" val="1"/>
  <p:tag name="KSO_WM_UNIT_ID" val="custom160393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3"/>
  <p:tag name="KSO_WM_UNIT_TYPE" val="f"/>
  <p:tag name="KSO_WM_UNIT_INDEX" val="1"/>
  <p:tag name="KSO_WM_UNIT_ID" val="custom160393_2*f*1"/>
  <p:tag name="KSO_WM_UNIT_CLEAR" val="1"/>
  <p:tag name="KSO_WM_UNIT_LAYERLEVEL" val="1"/>
  <p:tag name="KSO_WM_UNIT_VALUE" val="400"/>
  <p:tag name="KSO_WM_UNIT_HIGHLIGHT" val="0"/>
  <p:tag name="KSO_WM_UNIT_COMPATIBLE" val="0"/>
  <p:tag name="KSO_WM_UNIT_PRESET_TEXT_INDEX" val="5"/>
  <p:tag name="KSO_WM_UNIT_PRESET_TEXT_LEN" val="232"/>
</p:tagLst>
</file>

<file path=ppt/tags/tag23.xml><?xml version="1.0" encoding="utf-8"?>
<p:tagLst xmlns:p="http://schemas.openxmlformats.org/presentationml/2006/main">
  <p:tag name="KSO_WM_TEMPLATE_CATEGORY" val="basetag"/>
  <p:tag name="KSO_WM_TEMPLATE_INDEX" val="20163688"/>
  <p:tag name="KSO_WM_TAG_VERSION" val="1.0"/>
  <p:tag name="KSO_WM_SLIDE_ID" val="custom16039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17"/>
  <p:tag name="KSO_WM_SLIDE_SIZE" val="828*369"/>
  <p:tag name="KSO_WM_SPECIAL_SOURCE" val="bdnull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3_2*i*0"/>
  <p:tag name="KSO_WM_TEMPLATE_CATEGORY" val="custom"/>
  <p:tag name="KSO_WM_TEMPLATE_INDEX" val="160393"/>
  <p:tag name="KSO_WM_UNIT_INDEX" val="0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3"/>
  <p:tag name="KSO_WM_UNIT_TYPE" val="a"/>
  <p:tag name="KSO_WM_UNIT_INDEX" val="1"/>
  <p:tag name="KSO_WM_UNIT_ID" val="custom160393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3"/>
  <p:tag name="KSO_WM_UNIT_TYPE" val="f"/>
  <p:tag name="KSO_WM_UNIT_INDEX" val="1"/>
  <p:tag name="KSO_WM_UNIT_ID" val="custom160393_2*f*1"/>
  <p:tag name="KSO_WM_UNIT_CLEAR" val="1"/>
  <p:tag name="KSO_WM_UNIT_LAYERLEVEL" val="1"/>
  <p:tag name="KSO_WM_UNIT_VALUE" val="400"/>
  <p:tag name="KSO_WM_UNIT_HIGHLIGHT" val="0"/>
  <p:tag name="KSO_WM_UNIT_COMPATIBLE" val="0"/>
  <p:tag name="KSO_WM_UNIT_PRESET_TEXT_INDEX" val="5"/>
  <p:tag name="KSO_WM_UNIT_PRESET_TEXT_LEN" val="232"/>
</p:tagLst>
</file>

<file path=ppt/tags/tag27.xml><?xml version="1.0" encoding="utf-8"?>
<p:tagLst xmlns:p="http://schemas.openxmlformats.org/presentationml/2006/main">
  <p:tag name="KSO_WM_TEMPLATE_CATEGORY" val="basetag"/>
  <p:tag name="KSO_WM_TEMPLATE_INDEX" val="20163688"/>
  <p:tag name="KSO_WM_TAG_VERSION" val="1.0"/>
  <p:tag name="KSO_WM_SLIDE_ID" val="custom16039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17"/>
  <p:tag name="KSO_WM_SLIDE_SIZE" val="828*369"/>
  <p:tag name="KSO_WM_SPECIAL_SOURCE" val="bdnull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3_2*i*0"/>
  <p:tag name="KSO_WM_TEMPLATE_CATEGORY" val="custom"/>
  <p:tag name="KSO_WM_TEMPLATE_INDEX" val="160393"/>
  <p:tag name="KSO_WM_UNIT_INDEX" val="0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3"/>
  <p:tag name="KSO_WM_UNIT_TYPE" val="a"/>
  <p:tag name="KSO_WM_UNIT_INDEX" val="1"/>
  <p:tag name="KSO_WM_UNIT_ID" val="custom160393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p="http://schemas.openxmlformats.org/presentationml/2006/main">
  <p:tag name="KSO_WM_TEMPLATE_CATEGORY" val="basetag"/>
  <p:tag name="KSO_WM_TEMPLATE_INDEX" val="20163688"/>
  <p:tag name="KSO_WM_TAG_VERSION" val="1.0"/>
  <p:tag name="KSO_WM_TEMPLATE_THUMBS_INDEX" val="1、6、7、8、10、14、17、19、20、22、23、24、32、33、34、35"/>
  <p:tag name="KSO_WM_BEAUTIFY_FLAG" val="#wm#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3"/>
  <p:tag name="KSO_WM_UNIT_TYPE" val="f"/>
  <p:tag name="KSO_WM_UNIT_INDEX" val="1"/>
  <p:tag name="KSO_WM_UNIT_ID" val="custom160393_2*f*1"/>
  <p:tag name="KSO_WM_UNIT_CLEAR" val="1"/>
  <p:tag name="KSO_WM_UNIT_LAYERLEVEL" val="1"/>
  <p:tag name="KSO_WM_UNIT_VALUE" val="400"/>
  <p:tag name="KSO_WM_UNIT_HIGHLIGHT" val="0"/>
  <p:tag name="KSO_WM_UNIT_COMPATIBLE" val="0"/>
  <p:tag name="KSO_WM_UNIT_PRESET_TEXT_INDEX" val="5"/>
  <p:tag name="KSO_WM_UNIT_PRESET_TEXT_LEN" val="232"/>
</p:tagLst>
</file>

<file path=ppt/tags/tag31.xml><?xml version="1.0" encoding="utf-8"?>
<p:tagLst xmlns:p="http://schemas.openxmlformats.org/presentationml/2006/main">
  <p:tag name="KSO_WM_TEMPLATE_CATEGORY" val="basetag"/>
  <p:tag name="KSO_WM_TEMPLATE_INDEX" val="20163688"/>
  <p:tag name="KSO_WM_TAG_VERSION" val="1.0"/>
  <p:tag name="KSO_WM_SLIDE_ID" val="custom16039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17"/>
  <p:tag name="KSO_WM_SLIDE_SIZE" val="828*369"/>
  <p:tag name="KSO_WM_SPECIAL_SOURCE" val="bdnull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3_2*i*0"/>
  <p:tag name="KSO_WM_TEMPLATE_CATEGORY" val="custom"/>
  <p:tag name="KSO_WM_TEMPLATE_INDEX" val="160393"/>
  <p:tag name="KSO_WM_UNIT_INDEX" val="0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3"/>
  <p:tag name="KSO_WM_UNIT_TYPE" val="a"/>
  <p:tag name="KSO_WM_UNIT_INDEX" val="1"/>
  <p:tag name="KSO_WM_UNIT_ID" val="custom160393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3"/>
  <p:tag name="KSO_WM_UNIT_TYPE" val="f"/>
  <p:tag name="KSO_WM_UNIT_INDEX" val="1"/>
  <p:tag name="KSO_WM_UNIT_ID" val="custom160393_2*f*1"/>
  <p:tag name="KSO_WM_UNIT_CLEAR" val="1"/>
  <p:tag name="KSO_WM_UNIT_LAYERLEVEL" val="1"/>
  <p:tag name="KSO_WM_UNIT_VALUE" val="400"/>
  <p:tag name="KSO_WM_UNIT_HIGHLIGHT" val="0"/>
  <p:tag name="KSO_WM_UNIT_COMPATIBLE" val="0"/>
  <p:tag name="KSO_WM_UNIT_PRESET_TEXT_INDEX" val="5"/>
  <p:tag name="KSO_WM_UNIT_PRESET_TEXT_LEN" val="232"/>
</p:tagLst>
</file>

<file path=ppt/tags/tag35.xml><?xml version="1.0" encoding="utf-8"?>
<p:tagLst xmlns:p="http://schemas.openxmlformats.org/presentationml/2006/main">
  <p:tag name="KSO_WM_TEMPLATE_CATEGORY" val="basetag"/>
  <p:tag name="KSO_WM_TEMPLATE_INDEX" val="20163688"/>
  <p:tag name="KSO_WM_TAG_VERSION" val="1.0"/>
  <p:tag name="KSO_WM_SLIDE_ID" val="custom16039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17"/>
  <p:tag name="KSO_WM_SLIDE_SIZE" val="828*369"/>
  <p:tag name="KSO_WM_SPECIAL_SOURCE" val="bdnull"/>
</p:tagLst>
</file>

<file path=ppt/tags/tag36.xml><?xml version="1.0" encoding="utf-8"?>
<p:tagLst xmlns:p="http://schemas.openxmlformats.org/presentationml/2006/main">
  <p:tag name="KSO_WM_TEMPLATE_CATEGORY" val="basetag"/>
  <p:tag name="KSO_WM_TEMPLATE_INDEX" val="20163688"/>
  <p:tag name="KSO_WM_SPECIAL_SOURCE" val="bdnull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3_16*i*0"/>
  <p:tag name="KSO_WM_TEMPLATE_CATEGORY" val="custom"/>
  <p:tag name="KSO_WM_TEMPLATE_INDEX" val="160393"/>
  <p:tag name="KSO_WM_UNIT_INDEX" val="0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3_16*i*1"/>
  <p:tag name="KSO_WM_TEMPLATE_CATEGORY" val="custom"/>
  <p:tag name="KSO_WM_TEMPLATE_INDEX" val="160393"/>
  <p:tag name="KSO_WM_UNIT_INDEX" val="1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3_16*i*2"/>
  <p:tag name="KSO_WM_TEMPLATE_CATEGORY" val="custom"/>
  <p:tag name="KSO_WM_TEMPLATE_INDEX" val="160393"/>
  <p:tag name="KSO_WM_UNIT_INDEX" val="2"/>
</p:tagLst>
</file>

<file path=ppt/tags/tag4.xml><?xml version="1.0" encoding="utf-8"?>
<p:tagLst xmlns:p="http://schemas.openxmlformats.org/presentationml/2006/main">
  <p:tag name="KSO_WM_TEMPLATE_CATEGORY" val="basetag"/>
  <p:tag name="KSO_WM_TEMPLATE_INDEX" val="20163688"/>
  <p:tag name="KSO_WM_TAG_VERSION" val="1.0"/>
  <p:tag name="KSO_WM_SLIDE_ID" val="custom16039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17"/>
  <p:tag name="KSO_WM_SLIDE_SIZE" val="828*369"/>
  <p:tag name="KSO_WM_SPECIAL_SOURCE" val="bdnull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3_16*i*4"/>
  <p:tag name="KSO_WM_TEMPLATE_CATEGORY" val="custom"/>
  <p:tag name="KSO_WM_TEMPLATE_INDEX" val="160393"/>
  <p:tag name="KSO_WM_UNIT_INDEX" val="4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3_16*i*6"/>
  <p:tag name="KSO_WM_TEMPLATE_CATEGORY" val="custom"/>
  <p:tag name="KSO_WM_TEMPLATE_INDEX" val="160393"/>
  <p:tag name="KSO_WM_UNIT_INDEX" val="6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3_16*i*7"/>
  <p:tag name="KSO_WM_TEMPLATE_CATEGORY" val="custom"/>
  <p:tag name="KSO_WM_TEMPLATE_INDEX" val="160393"/>
  <p:tag name="KSO_WM_UNIT_INDEX" val="7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3_16*i*8"/>
  <p:tag name="KSO_WM_TEMPLATE_CATEGORY" val="custom"/>
  <p:tag name="KSO_WM_TEMPLATE_INDEX" val="160393"/>
  <p:tag name="KSO_WM_UNIT_INDEX" val="8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3"/>
  <p:tag name="KSO_WM_UNIT_TYPE" val="a"/>
  <p:tag name="KSO_WM_UNIT_INDEX" val="1"/>
  <p:tag name="KSO_WM_UNIT_ID" val="custom160393_16*a*1"/>
  <p:tag name="KSO_WM_UNIT_CLEAR" val="1"/>
  <p:tag name="KSO_WM_UNIT_LAYERLEVEL" val="1"/>
  <p:tag name="KSO_WM_UNIT_VALUE" val="8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3"/>
  <p:tag name="KSO_WM_UNIT_TYPE" val="d"/>
  <p:tag name="KSO_WM_UNIT_INDEX" val="2"/>
  <p:tag name="KSO_WM_UNIT_ID" val="custom160393_16*d*2"/>
  <p:tag name="KSO_WM_UNIT_CLEAR" val="0"/>
  <p:tag name="KSO_WM_UNIT_LAYERLEVEL" val="1"/>
  <p:tag name="KSO_WM_UNIT_VALUE" val="957*1090"/>
  <p:tag name="KSO_WM_UNIT_HIGHLIGHT" val="0"/>
  <p:tag name="KSO_WM_UNIT_COMPATIBLE" val="0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3"/>
  <p:tag name="KSO_WM_UNIT_TYPE" val="d"/>
  <p:tag name="KSO_WM_UNIT_INDEX" val="1"/>
  <p:tag name="KSO_WM_UNIT_ID" val="custom160393_16*d*1"/>
  <p:tag name="KSO_WM_UNIT_CLEAR" val="0"/>
  <p:tag name="KSO_WM_UNIT_LAYERLEVEL" val="1"/>
  <p:tag name="KSO_WM_UNIT_VALUE" val="501*879"/>
  <p:tag name="KSO_WM_UNIT_HIGHLIGHT" val="0"/>
  <p:tag name="KSO_WM_UNIT_COMPATIBLE" val="0"/>
</p:tagLst>
</file>

<file path=ppt/tags/tag47.xml><?xml version="1.0" encoding="utf-8"?>
<p:tagLst xmlns:p="http://schemas.openxmlformats.org/presentationml/2006/main">
  <p:tag name="KSO_WM_TEMPLATE_CATEGORY" val="basetag"/>
  <p:tag name="KSO_WM_TEMPLATE_INDEX" val="20163688"/>
  <p:tag name="KSO_WM_TAG_VERSION" val="1.0"/>
  <p:tag name="KSO_WM_SLIDE_ID" val="custom160393_16"/>
  <p:tag name="KSO_WM_SLIDE_INDEX" val="16"/>
  <p:tag name="KSO_WM_SLIDE_ITEM_CNT" val="3"/>
  <p:tag name="KSO_WM_SLIDE_LAYOUT" val="a_f_d"/>
  <p:tag name="KSO_WM_SLIDE_LAYOUT_CNT" val="1_1_2"/>
  <p:tag name="KSO_WM_SLIDE_TYPE" val="text"/>
  <p:tag name="KSO_WM_BEAUTIFY_FLAG" val="#wm#"/>
  <p:tag name="KSO_WM_SLIDE_POSITION" val="238*64"/>
  <p:tag name="KSO_WM_SLIDE_SIZE" val="645*427"/>
  <p:tag name="KSO_WM_SPECIAL_SOURCE" val="bdnull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3_2*i*0"/>
  <p:tag name="KSO_WM_TEMPLATE_CATEGORY" val="custom"/>
  <p:tag name="KSO_WM_TEMPLATE_INDEX" val="160393"/>
  <p:tag name="KSO_WM_UNIT_INDEX" val="0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3"/>
  <p:tag name="KSO_WM_UNIT_TYPE" val="a"/>
  <p:tag name="KSO_WM_UNIT_INDEX" val="1"/>
  <p:tag name="KSO_WM_UNIT_ID" val="custom160393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3"/>
  <p:tag name="KSO_WM_UNIT_TYPE" val="a"/>
  <p:tag name="KSO_WM_UNIT_INDEX" val="1"/>
  <p:tag name="KSO_WM_UNIT_ID" val="custom160393_5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3"/>
  <p:tag name="KSO_WM_UNIT_TYPE" val="f"/>
  <p:tag name="KSO_WM_UNIT_INDEX" val="1"/>
  <p:tag name="KSO_WM_UNIT_ID" val="custom160393_2*f*1"/>
  <p:tag name="KSO_WM_UNIT_CLEAR" val="1"/>
  <p:tag name="KSO_WM_UNIT_LAYERLEVEL" val="1"/>
  <p:tag name="KSO_WM_UNIT_VALUE" val="400"/>
  <p:tag name="KSO_WM_UNIT_HIGHLIGHT" val="0"/>
  <p:tag name="KSO_WM_UNIT_COMPATIBLE" val="0"/>
  <p:tag name="KSO_WM_UNIT_PRESET_TEXT_INDEX" val="5"/>
  <p:tag name="KSO_WM_UNIT_PRESET_TEXT_LEN" val="232"/>
</p:tagLst>
</file>

<file path=ppt/tags/tag51.xml><?xml version="1.0" encoding="utf-8"?>
<p:tagLst xmlns:p="http://schemas.openxmlformats.org/presentationml/2006/main">
  <p:tag name="KSO_WM_TEMPLATE_CATEGORY" val="basetag"/>
  <p:tag name="KSO_WM_TEMPLATE_INDEX" val="20163688"/>
  <p:tag name="KSO_WM_TAG_VERSION" val="1.0"/>
  <p:tag name="KSO_WM_SLIDE_ID" val="custom16039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17"/>
  <p:tag name="KSO_WM_SLIDE_SIZE" val="828*369"/>
  <p:tag name="KSO_WM_SPECIAL_SOURCE" val="bdnull"/>
</p:tagLst>
</file>

<file path=ppt/tags/tag52.xml><?xml version="1.0" encoding="utf-8"?>
<p:tagLst xmlns:p="http://schemas.openxmlformats.org/presentationml/2006/main">
  <p:tag name="KSO_WM_TEMPLATE_CATEGORY" val="basetag"/>
  <p:tag name="KSO_WM_TEMPLATE_INDEX" val="20163688"/>
  <p:tag name="KSO_WM_SPECIAL_SOURCE" val="bdnull"/>
</p:tagLst>
</file>

<file path=ppt/tags/tag53.xml><?xml version="1.0" encoding="utf-8"?>
<p:tagLst xmlns:p="http://schemas.openxmlformats.org/presentationml/2006/main">
  <p:tag name="KSO_WM_TEMPLATE_CATEGORY" val="basetag"/>
  <p:tag name="KSO_WM_TEMPLATE_INDEX" val="20163688"/>
  <p:tag name="KSO_WM_SPECIAL_SOURCE" val="bdnull"/>
</p:tagLst>
</file>

<file path=ppt/tags/tag54.xml><?xml version="1.0" encoding="utf-8"?>
<p:tagLst xmlns:p="http://schemas.openxmlformats.org/presentationml/2006/main">
  <p:tag name="KSO_WM_TEMPLATE_CATEGORY" val="basetag"/>
  <p:tag name="KSO_WM_TEMPLATE_INDEX" val="20163688"/>
  <p:tag name="KSO_WM_SPECIAL_SOURCE" val="bdnull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3"/>
  <p:tag name="KSO_WM_UNIT_TYPE" val="a"/>
  <p:tag name="KSO_WM_UNIT_INDEX" val="1"/>
  <p:tag name="KSO_WM_UNIT_ID" val="custom160393_4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3"/>
  <p:tag name="KSO_WM_UNIT_TYPE" val="d"/>
  <p:tag name="KSO_WM_UNIT_INDEX" val="1"/>
  <p:tag name="KSO_WM_UNIT_ID" val="custom160393_4*d*1"/>
  <p:tag name="KSO_WM_UNIT_CLEAR" val="0"/>
  <p:tag name="KSO_WM_UNIT_LAYERLEVEL" val="1"/>
  <p:tag name="KSO_WM_UNIT_VALUE" val="1500*1714"/>
  <p:tag name="KSO_WM_UNIT_HIGHLIGHT" val="0"/>
  <p:tag name="KSO_WM_UNIT_COMPATIBLE" val="0"/>
</p:tagLst>
</file>

<file path=ppt/tags/tag57.xml><?xml version="1.0" encoding="utf-8"?>
<p:tagLst xmlns:p="http://schemas.openxmlformats.org/presentationml/2006/main">
  <p:tag name="KSO_WM_TEMPLATE_CATEGORY" val="basetag"/>
  <p:tag name="KSO_WM_TEMPLATE_INDEX" val="20163688"/>
  <p:tag name="KSO_WM_TAG_VERSION" val="1.0"/>
  <p:tag name="KSO_WM_SLIDE_ID" val="custom160393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73*50"/>
  <p:tag name="KSO_WM_SLIDE_SIZE" val="814*426"/>
  <p:tag name="KSO_WM_SPECIAL_SOURCE" val="bdnull"/>
</p:tagLst>
</file>

<file path=ppt/tags/tag58.xml><?xml version="1.0" encoding="utf-8"?>
<p:tagLst xmlns:p="http://schemas.openxmlformats.org/presentationml/2006/main">
  <p:tag name="KSO_DOCER_TEMPLATE_OPEN_ONCE_MARK" val="1"/>
  <p:tag name="KSO_WPP_MARK_KEY" val="73cfb16e-72e3-4109-903e-c5708b5e37d2"/>
  <p:tag name="COMMONDATA" val="eyJoZGlkIjoiNWRmMTRkMDQ3ZTYyNGIyOTIxYTJjMTJiODk1N2Q0MTQifQ==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3"/>
  <p:tag name="KSO_WM_UNIT_TYPE" val="d"/>
  <p:tag name="KSO_WM_UNIT_INDEX" val="1"/>
  <p:tag name="KSO_WM_UNIT_ID" val="custom160393_5*d*1"/>
  <p:tag name="KSO_WM_UNIT_CLEAR" val="0"/>
  <p:tag name="KSO_WM_UNIT_LAYERLEVEL" val="1"/>
  <p:tag name="KSO_WM_UNIT_VALUE" val="1261*2521"/>
  <p:tag name="KSO_WM_UNIT_HIGHLIGHT" val="0"/>
  <p:tag name="KSO_WM_UNIT_COMPATIBLE" val="0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3"/>
  <p:tag name="KSO_WM_UNIT_TYPE" val="f"/>
  <p:tag name="KSO_WM_UNIT_INDEX" val="1"/>
  <p:tag name="KSO_WM_UNIT_ID" val="custom160393_5*f*1"/>
  <p:tag name="KSO_WM_UNIT_CLEAR" val="1"/>
  <p:tag name="KSO_WM_UNIT_LAYERLEVEL" val="1"/>
  <p:tag name="KSO_WM_UNIT_VALUE" val="76"/>
  <p:tag name="KSO_WM_UNIT_HIGHLIGHT" val="0"/>
  <p:tag name="KSO_WM_UNIT_COMPATIBLE" val="0"/>
  <p:tag name="KSO_WM_UNIT_PRESET_TEXT_INDEX" val="4"/>
  <p:tag name="KSO_WM_UNIT_PRESET_TEXT_LEN" val="57"/>
</p:tagLst>
</file>

<file path=ppt/tags/tag8.xml><?xml version="1.0" encoding="utf-8"?>
<p:tagLst xmlns:p="http://schemas.openxmlformats.org/presentationml/2006/main">
  <p:tag name="KSO_WM_TEMPLATE_CATEGORY" val="basetag"/>
  <p:tag name="KSO_WM_TEMPLATE_INDEX" val="20163688"/>
  <p:tag name="KSO_WM_TAG_VERSION" val="1.0"/>
  <p:tag name="KSO_WM_SLIDE_ID" val="custom160393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00"/>
  <p:tag name="KSO_WM_SLIDE_SIZE" val="716*411"/>
  <p:tag name="KSO_WM_SPECIAL_SOURCE" val="bdnull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3"/>
  <p:tag name="KSO_WM_UNIT_TYPE" val="a"/>
  <p:tag name="KSO_WM_UNIT_INDEX" val="1"/>
  <p:tag name="KSO_WM_UNIT_ID" val="custom160393_4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1887</Words>
  <Application>WPS 演示</Application>
  <PresentationFormat>宽屏</PresentationFormat>
  <Paragraphs>93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Calibri Light</vt:lpstr>
      <vt:lpstr>Calibri</vt:lpstr>
      <vt:lpstr>楷体</vt:lpstr>
      <vt:lpstr>黑体</vt:lpstr>
      <vt:lpstr>Verdana</vt:lpstr>
      <vt:lpstr>楷体_GB2312</vt:lpstr>
      <vt:lpstr>新宋体</vt:lpstr>
      <vt:lpstr>微软雅黑</vt:lpstr>
      <vt:lpstr>Arial Unicode MS</vt:lpstr>
      <vt:lpstr>Office 主题</vt:lpstr>
      <vt:lpstr> 水痘知识讲座 </vt:lpstr>
      <vt:lpstr>PowerPoint 演示文稿</vt:lpstr>
      <vt:lpstr>PowerPoint 演示文稿</vt:lpstr>
      <vt:lpstr>水 痘临床表现</vt:lpstr>
      <vt:lpstr>  流行病学</vt:lpstr>
      <vt:lpstr>水痘</vt:lpstr>
      <vt:lpstr>【个人护理】</vt:lpstr>
      <vt:lpstr>水痘</vt:lpstr>
      <vt:lpstr>预防原则</vt:lpstr>
      <vt:lpstr>预防</vt:lpstr>
      <vt:lpstr>PowerPoint 演示文稿</vt:lpstr>
      <vt:lpstr>（一）.怎样预防水痘？  </vt:lpstr>
      <vt:lpstr>（二）水痘患者在家隔离至什么时候才可上学？</vt:lpstr>
      <vt:lpstr>（三）接触水痘患者怎么办？ </vt:lpstr>
      <vt:lpstr>           规范洗手的步骤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丹桂镇</dc:creator>
  <cp:lastModifiedBy>DELL</cp:lastModifiedBy>
  <cp:revision>10</cp:revision>
  <dcterms:created xsi:type="dcterms:W3CDTF">2018-10-18T07:18:00Z</dcterms:created>
  <dcterms:modified xsi:type="dcterms:W3CDTF">2023-09-17T14:10:21Z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A5B981B946534A36BFB45DFFF6F797FC_13</vt:lpwstr>
  </property>
</Properties>
</file>