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58" r:id="rId5"/>
    <p:sldId id="300" r:id="rId6"/>
    <p:sldId id="308" r:id="rId7"/>
    <p:sldId id="302" r:id="rId8"/>
    <p:sldId id="298" r:id="rId9"/>
    <p:sldId id="299" r:id="rId10"/>
    <p:sldId id="303" r:id="rId11"/>
    <p:sldId id="304" r:id="rId12"/>
    <p:sldId id="314" r:id="rId13"/>
    <p:sldId id="305" r:id="rId14"/>
    <p:sldId id="315" r:id="rId15"/>
    <p:sldId id="306" r:id="rId16"/>
    <p:sldId id="307" r:id="rId17"/>
    <p:sldId id="309" r:id="rId18"/>
    <p:sldId id="310" r:id="rId19"/>
    <p:sldId id="312" r:id="rId20"/>
    <p:sldId id="313" r:id="rId22"/>
    <p:sldId id="311" r:id="rId23"/>
    <p:sldId id="316" r:id="rId24"/>
    <p:sldId id="318" r:id="rId25"/>
    <p:sldId id="325" r:id="rId26"/>
    <p:sldId id="319" r:id="rId27"/>
    <p:sldId id="321" r:id="rId28"/>
    <p:sldId id="322" r:id="rId29"/>
    <p:sldId id="326" r:id="rId30"/>
    <p:sldId id="334" r:id="rId31"/>
    <p:sldId id="324" r:id="rId32"/>
    <p:sldId id="282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355"/>
    <a:srgbClr val="F7F7F7"/>
    <a:srgbClr val="1D6254"/>
    <a:srgbClr val="175E50"/>
    <a:srgbClr val="0D3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34583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rot="2700000">
            <a:off x="6225548" y="2047538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5661678" y="1669081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rot="2700000">
            <a:off x="3857624" y="1981197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2700000">
            <a:off x="8101567" y="2597539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2700000">
            <a:off x="9737704" y="3736720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2700000">
            <a:off x="3118803" y="345854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>
            <a:spLocks noChangeAspect="1"/>
          </p:cNvSpPr>
          <p:nvPr/>
        </p:nvSpPr>
        <p:spPr>
          <a:xfrm>
            <a:off x="2565025" y="2756163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rot="2700000">
            <a:off x="6406008" y="3409476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2700000">
            <a:off x="4492914" y="3791313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>
            <a:spLocks noChangeAspect="1"/>
          </p:cNvSpPr>
          <p:nvPr/>
        </p:nvSpPr>
        <p:spPr>
          <a:xfrm>
            <a:off x="10369476" y="1979638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603005" y="4170750"/>
            <a:ext cx="5785502" cy="635431"/>
          </a:xfrm>
          <a:prstGeom prst="roundRect">
            <a:avLst>
              <a:gd name="adj" fmla="val 50000"/>
            </a:avLst>
          </a:prstGeom>
          <a:solidFill>
            <a:srgbClr val="1F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5071492" y="4227589"/>
            <a:ext cx="3070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主讲：黄修莲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      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创艺简细圆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4870" y="2063750"/>
            <a:ext cx="8234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泸县方洞镇中心幼儿园</a:t>
            </a:r>
            <a:endParaRPr lang="zh-CN" altLang="en-US" sz="2400" u="sng"/>
          </a:p>
          <a:p>
            <a:pPr algn="ctr"/>
            <a:r>
              <a:rPr lang="zh-CN" altLang="en-US" sz="3600" u="sng"/>
              <a:t>教师信息技术应用能力提升工程</a:t>
            </a:r>
            <a:r>
              <a:rPr lang="en-US" altLang="zh-CN" sz="3600" u="sng"/>
              <a:t>2.0</a:t>
            </a:r>
            <a:endParaRPr lang="en-US" altLang="zh-CN" sz="3600" u="sng"/>
          </a:p>
        </p:txBody>
      </p:sp>
      <p:sp>
        <p:nvSpPr>
          <p:cNvPr id="3" name="文本框 2"/>
          <p:cNvSpPr txBox="1"/>
          <p:nvPr/>
        </p:nvSpPr>
        <p:spPr>
          <a:xfrm>
            <a:off x="2811780" y="3121025"/>
            <a:ext cx="7589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动员部署会暨集体培训活动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4446270" y="5172710"/>
            <a:ext cx="314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二</a:t>
            </a:r>
            <a:r>
              <a:rPr lang="en-US" altLang="zh-CN" sz="2400"/>
              <a:t>0</a:t>
            </a:r>
            <a:r>
              <a:rPr lang="zh-CN" altLang="en-US" sz="2400"/>
              <a:t>二二年四月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312420"/>
            <a:ext cx="11626850" cy="6233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1860550"/>
            <a:ext cx="5528945" cy="4171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17210" y="1146175"/>
            <a:ext cx="5053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方洞幼儿园（任务完成时间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月份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省级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样板校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县内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整校推进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试点校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80" y="1860550"/>
            <a:ext cx="378523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19207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设立目标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18770"/>
            <a:ext cx="11592560" cy="62845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19207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教师任务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" y="275590"/>
            <a:ext cx="11583035" cy="62776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11150"/>
            <a:ext cx="11627485" cy="62414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86385"/>
            <a:ext cx="11643995" cy="6285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979420"/>
            <a:ext cx="8152765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09880"/>
            <a:ext cx="11626215" cy="6224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" y="317500"/>
            <a:ext cx="11600815" cy="62179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18770"/>
            <a:ext cx="11781790" cy="6250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430291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sp>
        <p:nvSpPr>
          <p:cNvPr id="36" name="文本框 35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224048" y="1144386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42799" y="3385560"/>
            <a:ext cx="2024495" cy="2024495"/>
            <a:chOff x="8273871" y="1993658"/>
            <a:chExt cx="2024495" cy="2024495"/>
          </a:xfrm>
        </p:grpSpPr>
        <p:sp>
          <p:nvSpPr>
            <p:cNvPr id="38" name="椭圆 37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224048" y="3545482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录</a:t>
            </a:r>
            <a:endParaRPr lang="zh-CN" altLang="en-US" sz="9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rot="2700000">
            <a:off x="2634858" y="3776788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2700000">
            <a:off x="4270995" y="4915969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>
            <a:spLocks noChangeAspect="1"/>
          </p:cNvSpPr>
          <p:nvPr/>
        </p:nvSpPr>
        <p:spPr>
          <a:xfrm>
            <a:off x="4902767" y="3158887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845139" y="526440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 rot="2700000">
            <a:off x="7405846" y="950001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>
            <a:spLocks noChangeAspect="1"/>
          </p:cNvSpPr>
          <p:nvPr/>
        </p:nvSpPr>
        <p:spPr>
          <a:xfrm>
            <a:off x="6754521" y="709706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917667" y="523900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813389" y="1410746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/>
        </p:nvCxnSpPr>
        <p:spPr>
          <a:xfrm rot="2700000">
            <a:off x="7316946" y="2908727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>
            <a:spLocks noChangeAspect="1"/>
          </p:cNvSpPr>
          <p:nvPr/>
        </p:nvSpPr>
        <p:spPr>
          <a:xfrm>
            <a:off x="6665621" y="1629572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901157" y="1443766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803864" y="2380777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/>
          <p:nvPr/>
        </p:nvCxnSpPr>
        <p:spPr>
          <a:xfrm rot="2700000">
            <a:off x="7351871" y="3728263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>
            <a:spLocks noChangeAspect="1"/>
          </p:cNvSpPr>
          <p:nvPr/>
        </p:nvSpPr>
        <p:spPr>
          <a:xfrm>
            <a:off x="6666256" y="254943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92902" y="2403637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786084" y="3248903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 rot="2700000">
            <a:off x="7318216" y="5813049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>
            <a:spLocks noChangeAspect="1"/>
          </p:cNvSpPr>
          <p:nvPr/>
        </p:nvSpPr>
        <p:spPr>
          <a:xfrm>
            <a:off x="6668161" y="3468999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49722" y="3264778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738081" y="559232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学习文件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45067" y="1511669"/>
            <a:ext cx="3230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何为</a:t>
            </a:r>
            <a:r>
              <a:rPr lang="en-US" altLang="zh-CN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2.0</a:t>
            </a:r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提升工程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45177" y="2512856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设立目标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771103" y="339486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教师任务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rot="2700000">
            <a:off x="7365206" y="1890822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 rot="10800000" flipV="1">
            <a:off x="6808447" y="4425558"/>
            <a:ext cx="4395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45277" y="5167873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57509" y="5332892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35284" y="4291492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rot="2700000">
            <a:off x="7298531" y="4771014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52006" y="4337293"/>
            <a:ext cx="387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文本框 11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72326" y="5368533"/>
            <a:ext cx="387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661811" y="4530084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605931" y="5614664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36813" y="441975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工作步骤</a:t>
            </a:r>
            <a:endParaRPr lang="en-US" altLang="zh-CN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75548" y="5521480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机制和要求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18770"/>
            <a:ext cx="11600815" cy="63538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247650"/>
            <a:ext cx="11601450" cy="62941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" y="334645"/>
            <a:ext cx="11694795" cy="62007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19207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工作步骤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309245"/>
            <a:ext cx="11574780" cy="62953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300990"/>
            <a:ext cx="11626850" cy="62522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9880"/>
            <a:ext cx="11687175" cy="62166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3708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47548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机制和要求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1865" y="722630"/>
            <a:ext cx="6780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>
                <a:solidFill>
                  <a:srgbClr val="FF0000"/>
                </a:solidFill>
              </a:rPr>
              <a:t>教师信息技术应用能力提升工程</a:t>
            </a:r>
            <a:r>
              <a:rPr lang="en-US" altLang="zh-CN" sz="3200" b="1" u="sng">
                <a:solidFill>
                  <a:srgbClr val="FF0000"/>
                </a:solidFill>
              </a:rPr>
              <a:t>2.0</a:t>
            </a:r>
            <a:endParaRPr lang="en-US" altLang="zh-CN" sz="3200" b="1" u="sng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5900" y="1866265"/>
            <a:ext cx="85966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整体推进，营造良好氛围。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团队作战，共同学习。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注重过程管理，及时提醒帮助后进教师，解决遇到的问题。</a:t>
            </a:r>
            <a:endParaRPr lang="zh-CN" altLang="en-US" sz="2400"/>
          </a:p>
          <a:p>
            <a:r>
              <a:rPr lang="en-US" altLang="zh-CN" sz="2400"/>
              <a:t>4.</a:t>
            </a:r>
            <a:r>
              <a:rPr lang="zh-CN" altLang="en-US" sz="2400"/>
              <a:t>重视成果分享，总结表彰。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599565" y="1405890"/>
            <a:ext cx="328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工作机制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9565" y="3434715"/>
            <a:ext cx="328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总体要求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99565" y="3862070"/>
            <a:ext cx="85966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学校重视，宣传引导到位。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骨干现行，培训指导到位。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团队协作，问题化解到位。</a:t>
            </a:r>
            <a:endParaRPr lang="zh-CN" altLang="en-US" sz="2400"/>
          </a:p>
          <a:p>
            <a:r>
              <a:rPr lang="en-US" altLang="zh-CN" sz="2400"/>
              <a:t>4.</a:t>
            </a:r>
            <a:r>
              <a:rPr lang="zh-CN" altLang="en-US" sz="2400"/>
              <a:t>落实制度，考核评价到位。</a:t>
            </a:r>
            <a:endParaRPr lang="zh-CN" alt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309880"/>
            <a:ext cx="1160208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810126" y="2340373"/>
            <a:ext cx="12843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文件学习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36869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696418" y="1198081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2700000">
            <a:off x="6225548" y="2047538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5661678" y="1669081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812328" y="2300086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5310347" y="2300086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18335" y="2340833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聆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09508" y="2206311"/>
            <a:ext cx="2024495" cy="2024495"/>
            <a:chOff x="8273871" y="1993658"/>
            <a:chExt cx="2024495" cy="2024495"/>
          </a:xfrm>
        </p:grpSpPr>
        <p:sp>
          <p:nvSpPr>
            <p:cNvPr id="22" name="椭圆 21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8709053" y="2340833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</a:t>
            </a:r>
            <a:endParaRPr lang="zh-CN" altLang="en-US" sz="9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rot="2700000">
            <a:off x="3857624" y="1981197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2700000">
            <a:off x="8101567" y="2597539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2700000">
            <a:off x="9737704" y="3736720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589673" y="2609092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rot="2700000">
            <a:off x="3118803" y="345854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>
            <a:spLocks noChangeAspect="1"/>
          </p:cNvSpPr>
          <p:nvPr/>
        </p:nvSpPr>
        <p:spPr>
          <a:xfrm>
            <a:off x="2565025" y="2756163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rot="2700000">
            <a:off x="6406008" y="3409476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2700000">
            <a:off x="4492914" y="3791313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>
            <a:spLocks noChangeAspect="1"/>
          </p:cNvSpPr>
          <p:nvPr/>
        </p:nvSpPr>
        <p:spPr>
          <a:xfrm>
            <a:off x="10369476" y="1979638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931935" y="4880045"/>
            <a:ext cx="5785502" cy="635431"/>
          </a:xfrm>
          <a:prstGeom prst="roundRect">
            <a:avLst>
              <a:gd name="adj" fmla="val 50000"/>
            </a:avLst>
          </a:prstGeom>
          <a:solidFill>
            <a:srgbClr val="1F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5561712" y="4948949"/>
            <a:ext cx="31832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二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0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二二年四月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     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创艺简细圆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122637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38774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810126" y="2340373"/>
            <a:ext cx="12843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94930" y="2275186"/>
            <a:ext cx="4754880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何为</a:t>
            </a:r>
            <a:r>
              <a:rPr lang="en-US" altLang="zh-CN" sz="72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2.0</a:t>
            </a:r>
            <a:endParaRPr lang="en-US" altLang="zh-CN" sz="7200" dirty="0" smtClean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72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提升工程？</a:t>
            </a:r>
            <a:endParaRPr lang="zh-CN" altLang="en-US" sz="7200" dirty="0" smtClean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6855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976309" y="774822"/>
            <a:ext cx="816596" cy="816596"/>
          </a:xfrm>
          <a:prstGeom prst="ellipse">
            <a:avLst/>
          </a:prstGeom>
          <a:solidFill>
            <a:srgbClr val="F7F7F7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3054780" y="850832"/>
            <a:ext cx="684000" cy="684000"/>
          </a:xfrm>
          <a:prstGeom prst="ellipse">
            <a:avLst/>
          </a:prstGeom>
          <a:solidFill>
            <a:srgbClr val="1F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2700000">
            <a:off x="2852099" y="932627"/>
            <a:ext cx="435627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2700000">
            <a:off x="3512047" y="1392125"/>
            <a:ext cx="435627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>
            <a:spLocks noChangeAspect="1"/>
          </p:cNvSpPr>
          <p:nvPr/>
        </p:nvSpPr>
        <p:spPr>
          <a:xfrm>
            <a:off x="3766877" y="683392"/>
            <a:ext cx="151289" cy="15129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140488" y="1499405"/>
            <a:ext cx="58476" cy="58476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924609" y="922380"/>
            <a:ext cx="537644" cy="672215"/>
            <a:chOff x="5661678" y="1198081"/>
            <a:chExt cx="895352" cy="1119457"/>
          </a:xfrm>
        </p:grpSpPr>
        <p:sp>
          <p:nvSpPr>
            <p:cNvPr id="14" name="椭圆 13"/>
            <p:cNvSpPr/>
            <p:nvPr/>
          </p:nvSpPr>
          <p:spPr>
            <a:xfrm>
              <a:off x="5696418" y="1198081"/>
              <a:ext cx="860612" cy="860612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 rot="2700000">
              <a:off x="6225548" y="2047538"/>
              <a:ext cx="540000" cy="0"/>
            </a:xfrm>
            <a:prstGeom prst="line">
              <a:avLst/>
            </a:prstGeom>
            <a:ln>
              <a:solidFill>
                <a:srgbClr val="175E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661678" y="1669081"/>
              <a:ext cx="375075" cy="375075"/>
            </a:xfrm>
            <a:prstGeom prst="ellipse">
              <a:avLst/>
            </a:prstGeom>
            <a:solidFill>
              <a:srgbClr val="1F6355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29217" y="77733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课程定位</a:t>
            </a:r>
            <a:endParaRPr lang="zh-CN" altLang="en-US" sz="48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泪滴形 18"/>
          <p:cNvSpPr/>
          <p:nvPr/>
        </p:nvSpPr>
        <p:spPr>
          <a:xfrm rot="18911031">
            <a:off x="1060206" y="2641502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37031" y="323289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概 念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泪滴形 21"/>
          <p:cNvSpPr/>
          <p:nvPr/>
        </p:nvSpPr>
        <p:spPr>
          <a:xfrm rot="18911031">
            <a:off x="3785068" y="2641501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0402" y="323289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 展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泪滴形 24"/>
          <p:cNvSpPr/>
          <p:nvPr/>
        </p:nvSpPr>
        <p:spPr>
          <a:xfrm rot="18911031">
            <a:off x="6509928" y="2641500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716625" y="323289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性 质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泪滴形 27"/>
          <p:cNvSpPr/>
          <p:nvPr/>
        </p:nvSpPr>
        <p:spPr>
          <a:xfrm rot="18911031">
            <a:off x="9234787" y="2641500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421073" y="3194463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应 用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988029" y="4804234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3712890" y="4804234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437750" y="4796685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9162611" y="4796685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5" name="泪滴形 34"/>
          <p:cNvSpPr/>
          <p:nvPr/>
        </p:nvSpPr>
        <p:spPr>
          <a:xfrm rot="18911031">
            <a:off x="2016959" y="2279305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48"/>
          <p:cNvSpPr>
            <a:spLocks noEditPoints="1"/>
          </p:cNvSpPr>
          <p:nvPr/>
        </p:nvSpPr>
        <p:spPr bwMode="auto">
          <a:xfrm>
            <a:off x="2210615" y="2404014"/>
            <a:ext cx="451812" cy="432474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泪滴形 37"/>
          <p:cNvSpPr/>
          <p:nvPr/>
        </p:nvSpPr>
        <p:spPr>
          <a:xfrm rot="18911031">
            <a:off x="4741821" y="2279304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4976786" y="2492718"/>
            <a:ext cx="378868" cy="398051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1" name="泪滴形 40"/>
          <p:cNvSpPr/>
          <p:nvPr/>
        </p:nvSpPr>
        <p:spPr>
          <a:xfrm rot="18911031">
            <a:off x="7466681" y="2279303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1"/>
          <p:cNvSpPr>
            <a:spLocks noEditPoints="1"/>
          </p:cNvSpPr>
          <p:nvPr/>
        </p:nvSpPr>
        <p:spPr bwMode="auto">
          <a:xfrm>
            <a:off x="7755069" y="2485094"/>
            <a:ext cx="348089" cy="437749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4" name="泪滴形 43"/>
          <p:cNvSpPr/>
          <p:nvPr/>
        </p:nvSpPr>
        <p:spPr>
          <a:xfrm rot="18911031">
            <a:off x="10191540" y="2279303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16"/>
          <p:cNvSpPr>
            <a:spLocks noEditPoints="1"/>
          </p:cNvSpPr>
          <p:nvPr/>
        </p:nvSpPr>
        <p:spPr bwMode="auto">
          <a:xfrm>
            <a:off x="10360145" y="2514442"/>
            <a:ext cx="512122" cy="408401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" y="241935"/>
            <a:ext cx="11583670" cy="633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302260"/>
            <a:ext cx="11736705" cy="6242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328295"/>
            <a:ext cx="11600815" cy="6232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100,&quot;width&quot;:14400}"/>
</p:tagLst>
</file>

<file path=ppt/tags/tag2.xml><?xml version="1.0" encoding="utf-8"?>
<p:tagLst xmlns:p="http://schemas.openxmlformats.org/presentationml/2006/main">
  <p:tag name="KSO_WPP_MARK_KEY" val="dd8b46d0-d3ae-4a52-a85f-0d53dc255598"/>
  <p:tag name="COMMONDATA" val="eyJjb3VudCI6NSwiaGRpZCI6ImY4OGViZWMyYmI5MDAyYWU2MjdlNDQ4MGY2ZGIwODcy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WPS 演示</Application>
  <PresentationFormat>宽屏</PresentationFormat>
  <Paragraphs>113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Calibri Light</vt:lpstr>
      <vt:lpstr>方正宋刻本秀楷简体</vt:lpstr>
      <vt:lpstr>微软雅黑</vt:lpstr>
      <vt:lpstr>创艺简细圆</vt:lpstr>
      <vt:lpstr>华文中宋</vt:lpstr>
      <vt:lpstr>幼圆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WPS_965670805</cp:lastModifiedBy>
  <cp:revision>142</cp:revision>
  <dcterms:created xsi:type="dcterms:W3CDTF">2017-06-29T03:12:00Z</dcterms:created>
  <dcterms:modified xsi:type="dcterms:W3CDTF">2023-09-19T07:04:14Z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KSOTemplateUUID">
    <vt:lpwstr>v1.0_mb_KgtHFcNkLgDZjEqdlcvoHQ==</vt:lpwstr>
  </property>
  <property fmtid="{D5CDD505-2E9C-101B-9397-08002B2CF9AE}" pid="4" name="ICV">
    <vt:lpwstr>4728D21BFEDE453DA6ED43C7FD5602D9</vt:lpwstr>
  </property>
</Properties>
</file>