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807" r:id="rId3"/>
    <p:sldId id="1497" r:id="rId5"/>
    <p:sldId id="1499" r:id="rId6"/>
    <p:sldId id="1253" r:id="rId7"/>
    <p:sldId id="1500" r:id="rId8"/>
    <p:sldId id="1501" r:id="rId9"/>
    <p:sldId id="1492" r:id="rId10"/>
    <p:sldId id="1493" r:id="rId11"/>
    <p:sldId id="1494" r:id="rId12"/>
    <p:sldId id="1495" r:id="rId13"/>
    <p:sldId id="1504" r:id="rId14"/>
    <p:sldId id="1506" r:id="rId15"/>
    <p:sldId id="1507" r:id="rId16"/>
    <p:sldId id="1303" r:id="rId17"/>
    <p:sldId id="1082" r:id="rId18"/>
    <p:sldId id="1080" r:id="rId19"/>
    <p:sldId id="1254" r:id="rId20"/>
    <p:sldId id="1255" r:id="rId21"/>
    <p:sldId id="1256" r:id="rId22"/>
    <p:sldId id="1306" r:id="rId23"/>
    <p:sldId id="1307" r:id="rId24"/>
    <p:sldId id="1308" r:id="rId25"/>
    <p:sldId id="1309" r:id="rId26"/>
    <p:sldId id="1310" r:id="rId27"/>
    <p:sldId id="1262" r:id="rId28"/>
    <p:sldId id="1263" r:id="rId29"/>
  </p:sldIdLst>
  <p:sldSz cx="9144000" cy="6858000" type="screen4x3"/>
  <p:notesSz cx="6858000" cy="9144000"/>
  <p:custDataLst>
    <p:tags r:id="rId33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3" userDrawn="1">
          <p15:clr>
            <a:srgbClr val="A4A3A4"/>
          </p15:clr>
        </p15:guide>
        <p15:guide id="2" pos="29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6BE"/>
    <a:srgbClr val="0066FF"/>
    <a:srgbClr val="FF0066"/>
    <a:srgbClr val="CC00FF"/>
    <a:srgbClr val="00FF00"/>
    <a:srgbClr val="00FFFF"/>
    <a:srgbClr val="CC00CC"/>
    <a:srgbClr val="99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73"/>
        <p:guide pos="2938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gs" Target="tags/tag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76618-DE28-446A-AAD8-45B8B9C199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emf"/><Relationship Id="rId8" Type="http://schemas.openxmlformats.org/officeDocument/2006/relationships/image" Target="../media/image14.emf"/><Relationship Id="rId7" Type="http://schemas.openxmlformats.org/officeDocument/2006/relationships/image" Target="../media/image13.emf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Relationship Id="rId3" Type="http://schemas.openxmlformats.org/officeDocument/2006/relationships/image" Target="../media/image9.emf"/><Relationship Id="rId23" Type="http://schemas.openxmlformats.org/officeDocument/2006/relationships/slideLayout" Target="../slideLayouts/slideLayout1.xml"/><Relationship Id="rId22" Type="http://schemas.openxmlformats.org/officeDocument/2006/relationships/image" Target="../media/image28.emf"/><Relationship Id="rId21" Type="http://schemas.openxmlformats.org/officeDocument/2006/relationships/image" Target="../media/image27.emf"/><Relationship Id="rId20" Type="http://schemas.openxmlformats.org/officeDocument/2006/relationships/image" Target="../media/image26.emf"/><Relationship Id="rId2" Type="http://schemas.openxmlformats.org/officeDocument/2006/relationships/image" Target="../media/image8.emf"/><Relationship Id="rId19" Type="http://schemas.openxmlformats.org/officeDocument/2006/relationships/image" Target="../media/image25.emf"/><Relationship Id="rId18" Type="http://schemas.openxmlformats.org/officeDocument/2006/relationships/image" Target="../media/image24.emf"/><Relationship Id="rId17" Type="http://schemas.openxmlformats.org/officeDocument/2006/relationships/image" Target="../media/image23.emf"/><Relationship Id="rId16" Type="http://schemas.openxmlformats.org/officeDocument/2006/relationships/image" Target="../media/image22.emf"/><Relationship Id="rId15" Type="http://schemas.openxmlformats.org/officeDocument/2006/relationships/image" Target="../media/image21.emf"/><Relationship Id="rId14" Type="http://schemas.openxmlformats.org/officeDocument/2006/relationships/image" Target="../media/image20.emf"/><Relationship Id="rId13" Type="http://schemas.openxmlformats.org/officeDocument/2006/relationships/image" Target="../media/image19.emf"/><Relationship Id="rId12" Type="http://schemas.openxmlformats.org/officeDocument/2006/relationships/image" Target="../media/image18.emf"/><Relationship Id="rId11" Type="http://schemas.openxmlformats.org/officeDocument/2006/relationships/image" Target="../media/image17.emf"/><Relationship Id="rId10" Type="http://schemas.openxmlformats.org/officeDocument/2006/relationships/image" Target="../media/image16.emf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1.wav"/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emf"/><Relationship Id="rId8" Type="http://schemas.openxmlformats.org/officeDocument/2006/relationships/image" Target="../media/image14.emf"/><Relationship Id="rId7" Type="http://schemas.openxmlformats.org/officeDocument/2006/relationships/image" Target="../media/image13.emf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Relationship Id="rId3" Type="http://schemas.openxmlformats.org/officeDocument/2006/relationships/image" Target="../media/image9.emf"/><Relationship Id="rId23" Type="http://schemas.openxmlformats.org/officeDocument/2006/relationships/slideLayout" Target="../slideLayouts/slideLayout1.xml"/><Relationship Id="rId22" Type="http://schemas.openxmlformats.org/officeDocument/2006/relationships/image" Target="../media/image28.emf"/><Relationship Id="rId21" Type="http://schemas.openxmlformats.org/officeDocument/2006/relationships/image" Target="../media/image27.emf"/><Relationship Id="rId20" Type="http://schemas.openxmlformats.org/officeDocument/2006/relationships/image" Target="../media/image26.emf"/><Relationship Id="rId2" Type="http://schemas.openxmlformats.org/officeDocument/2006/relationships/image" Target="../media/image8.emf"/><Relationship Id="rId19" Type="http://schemas.openxmlformats.org/officeDocument/2006/relationships/image" Target="../media/image25.emf"/><Relationship Id="rId18" Type="http://schemas.openxmlformats.org/officeDocument/2006/relationships/image" Target="../media/image24.emf"/><Relationship Id="rId17" Type="http://schemas.openxmlformats.org/officeDocument/2006/relationships/image" Target="../media/image23.emf"/><Relationship Id="rId16" Type="http://schemas.openxmlformats.org/officeDocument/2006/relationships/image" Target="../media/image22.emf"/><Relationship Id="rId15" Type="http://schemas.openxmlformats.org/officeDocument/2006/relationships/image" Target="../media/image21.emf"/><Relationship Id="rId14" Type="http://schemas.openxmlformats.org/officeDocument/2006/relationships/image" Target="../media/image20.emf"/><Relationship Id="rId13" Type="http://schemas.openxmlformats.org/officeDocument/2006/relationships/image" Target="../media/image19.emf"/><Relationship Id="rId12" Type="http://schemas.openxmlformats.org/officeDocument/2006/relationships/image" Target="../media/image18.emf"/><Relationship Id="rId11" Type="http://schemas.openxmlformats.org/officeDocument/2006/relationships/image" Target="../media/image17.emf"/><Relationship Id="rId10" Type="http://schemas.openxmlformats.org/officeDocument/2006/relationships/image" Target="../media/image16.emf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emf"/><Relationship Id="rId8" Type="http://schemas.openxmlformats.org/officeDocument/2006/relationships/image" Target="../media/image14.emf"/><Relationship Id="rId7" Type="http://schemas.openxmlformats.org/officeDocument/2006/relationships/image" Target="../media/image13.emf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Relationship Id="rId3" Type="http://schemas.openxmlformats.org/officeDocument/2006/relationships/image" Target="../media/image9.emf"/><Relationship Id="rId23" Type="http://schemas.openxmlformats.org/officeDocument/2006/relationships/slideLayout" Target="../slideLayouts/slideLayout1.xml"/><Relationship Id="rId22" Type="http://schemas.openxmlformats.org/officeDocument/2006/relationships/image" Target="../media/image28.emf"/><Relationship Id="rId21" Type="http://schemas.openxmlformats.org/officeDocument/2006/relationships/image" Target="../media/image27.emf"/><Relationship Id="rId20" Type="http://schemas.openxmlformats.org/officeDocument/2006/relationships/image" Target="../media/image26.emf"/><Relationship Id="rId2" Type="http://schemas.openxmlformats.org/officeDocument/2006/relationships/image" Target="../media/image8.emf"/><Relationship Id="rId19" Type="http://schemas.openxmlformats.org/officeDocument/2006/relationships/image" Target="../media/image25.emf"/><Relationship Id="rId18" Type="http://schemas.openxmlformats.org/officeDocument/2006/relationships/image" Target="../media/image24.emf"/><Relationship Id="rId17" Type="http://schemas.openxmlformats.org/officeDocument/2006/relationships/image" Target="../media/image23.emf"/><Relationship Id="rId16" Type="http://schemas.openxmlformats.org/officeDocument/2006/relationships/image" Target="../media/image22.emf"/><Relationship Id="rId15" Type="http://schemas.openxmlformats.org/officeDocument/2006/relationships/image" Target="../media/image21.emf"/><Relationship Id="rId14" Type="http://schemas.openxmlformats.org/officeDocument/2006/relationships/image" Target="../media/image20.emf"/><Relationship Id="rId13" Type="http://schemas.openxmlformats.org/officeDocument/2006/relationships/image" Target="../media/image19.emf"/><Relationship Id="rId12" Type="http://schemas.openxmlformats.org/officeDocument/2006/relationships/image" Target="../media/image18.emf"/><Relationship Id="rId11" Type="http://schemas.openxmlformats.org/officeDocument/2006/relationships/image" Target="../media/image17.emf"/><Relationship Id="rId10" Type="http://schemas.openxmlformats.org/officeDocument/2006/relationships/image" Target="../media/image16.emf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9278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181860" y="-1927225"/>
            <a:ext cx="4326255" cy="914527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62120"/>
            <a:ext cx="2134870" cy="266573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682105" y="0"/>
            <a:ext cx="2438400" cy="3348355"/>
          </a:xfrm>
          <a:prstGeom prst="rect">
            <a:avLst/>
          </a:prstGeom>
        </p:spPr>
      </p:pic>
      <p:sp>
        <p:nvSpPr>
          <p:cNvPr id="21" name="直接连接符 20"/>
          <p:cNvSpPr>
            <a:spLocks noChangeShapeType="1"/>
          </p:cNvSpPr>
          <p:nvPr/>
        </p:nvSpPr>
        <p:spPr bwMode="auto">
          <a:xfrm>
            <a:off x="3308564" y="3775737"/>
            <a:ext cx="4122986" cy="30048"/>
          </a:xfrm>
          <a:prstGeom prst="line">
            <a:avLst/>
          </a:prstGeom>
          <a:noFill/>
          <a:ln w="6350">
            <a:solidFill>
              <a:schemeClr val="bg1"/>
            </a:solidFill>
            <a:prstDash val="lg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</a:endParaRPr>
          </a:p>
        </p:txBody>
      </p:sp>
      <p:sp>
        <p:nvSpPr>
          <p:cNvPr id="3078" name="Text Box 7"/>
          <p:cNvSpPr txBox="1"/>
          <p:nvPr/>
        </p:nvSpPr>
        <p:spPr>
          <a:xfrm>
            <a:off x="381000" y="1524000"/>
            <a:ext cx="8074660" cy="1938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zh-CN" altLang="en-US" sz="48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方正隶书简体" pitchFamily="2" charset="-122"/>
                <a:ea typeface="汉仪中隶书简" panose="02010609000101010101" pitchFamily="1" charset="-122"/>
              </a:rPr>
              <a:t>核心经验视野下</a:t>
            </a:r>
            <a:endParaRPr lang="zh-CN" altLang="en-US" sz="48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方正隶书简体" pitchFamily="2" charset="-122"/>
              <a:ea typeface="汉仪中隶书简" panose="02010609000101010101" pitchFamily="1" charset="-122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zh-CN" altLang="en-US" sz="48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方正隶书简体" pitchFamily="2" charset="-122"/>
                <a:ea typeface="汉仪中隶书简" panose="02010609000101010101" pitchFamily="1" charset="-122"/>
              </a:rPr>
              <a:t>幼儿园数学活动新思考</a:t>
            </a:r>
            <a:endParaRPr lang="zh-CN" altLang="en-US" sz="48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方正隶书简体" pitchFamily="2" charset="-122"/>
              <a:ea typeface="汉仪中隶书简" panose="02010609000101010101" pitchFamily="1" charset="-122"/>
            </a:endParaRPr>
          </a:p>
        </p:txBody>
      </p:sp>
      <p:sp>
        <p:nvSpPr>
          <p:cNvPr id="3077" name="Text Box 6"/>
          <p:cNvSpPr txBox="1"/>
          <p:nvPr/>
        </p:nvSpPr>
        <p:spPr>
          <a:xfrm>
            <a:off x="838200" y="5029200"/>
            <a:ext cx="728345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36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汉仪中隶书简" panose="02010609000101010101" pitchFamily="1" charset="-122"/>
                <a:ea typeface="汉仪中隶书简" panose="02010609000101010101" pitchFamily="1" charset="-122"/>
              </a:rPr>
              <a:t>泸县城东幼儿园</a:t>
            </a:r>
            <a:r>
              <a:rPr lang="en-US" altLang="zh-CN" sz="36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汉仪中隶书简" panose="02010609000101010101" pitchFamily="1" charset="-122"/>
                <a:ea typeface="汉仪中隶书简" panose="02010609000101010101" pitchFamily="1" charset="-122"/>
              </a:rPr>
              <a:t> </a:t>
            </a:r>
            <a:endParaRPr lang="en-US" altLang="zh-CN" sz="3600" b="1" dirty="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latin typeface="汉仪中隶书简" panose="02010609000101010101" pitchFamily="1" charset="-122"/>
              <a:ea typeface="汉仪中隶书简" panose="02010609000101010101" pitchFamily="1" charset="-122"/>
            </a:endParaRPr>
          </a:p>
          <a:p>
            <a:pPr algn="ctr"/>
            <a:r>
              <a:rPr lang="zh-CN" altLang="en-US" sz="36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汉仪中隶书简" panose="02010609000101010101" pitchFamily="1" charset="-122"/>
                <a:ea typeface="汉仪中隶书简" panose="02010609000101010101" pitchFamily="1" charset="-122"/>
              </a:rPr>
              <a:t>莫乾梅</a:t>
            </a:r>
            <a:endParaRPr lang="zh-CN" altLang="en-US" sz="3600" b="1" dirty="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latin typeface="汉仪中隶书简" panose="02010609000101010101" pitchFamily="1" charset="-122"/>
              <a:ea typeface="汉仪中隶书简" panose="02010609000101010101" pitchFamily="1" charset="-122"/>
            </a:endParaRPr>
          </a:p>
          <a:p>
            <a:pPr algn="ctr"/>
            <a:endParaRPr lang="en-US" altLang="zh-CN" sz="3600" b="1" dirty="0" smtClean="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latin typeface="汉仪中隶书简" panose="02010609000101010101" pitchFamily="1" charset="-122"/>
              <a:ea typeface="汉仪中隶书简" panose="02010609000101010101" pitchFamily="1" charset="-122"/>
            </a:endParaRPr>
          </a:p>
        </p:txBody>
      </p:sp>
      <p:pic>
        <p:nvPicPr>
          <p:cNvPr id="3076" name="Picture 5" descr="铜幼标志 logo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5045" y="1524000"/>
            <a:ext cx="1139825" cy="10198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矩形 5"/>
          <p:cNvSpPr/>
          <p:nvPr/>
        </p:nvSpPr>
        <p:spPr>
          <a:xfrm>
            <a:off x="152400" y="1600200"/>
            <a:ext cx="8923338" cy="1584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5400" b="1" dirty="0">
                <a:solidFill>
                  <a:srgbClr val="009900"/>
                </a:solidFill>
                <a:latin typeface="汉仪中隶书简" panose="02010609000101010101" pitchFamily="1" charset="-122"/>
                <a:ea typeface="汉仪中隶书简" panose="02010609000101010101" pitchFamily="1" charset="-122"/>
              </a:rPr>
              <a:t>数的守恒：</a:t>
            </a:r>
            <a:r>
              <a:rPr lang="zh-CN" altLang="en-US" sz="4400" b="1" dirty="0">
                <a:solidFill>
                  <a:srgbClr val="0033CC"/>
                </a:solidFill>
                <a:latin typeface="Arial" panose="020B0604020202020204" pitchFamily="34" charset="0"/>
                <a:ea typeface="汉仪中隶书简" panose="02010609000101010101" pitchFamily="1" charset="-122"/>
              </a:rPr>
              <a:t>指一组物体的数目，不因其大小、排列形式改变而改变。</a:t>
            </a:r>
            <a:endParaRPr lang="zh-CN" altLang="en-US" sz="4400" b="1" dirty="0">
              <a:solidFill>
                <a:srgbClr val="0033CC"/>
              </a:solidFill>
              <a:latin typeface="Arial" panose="020B0604020202020204" pitchFamily="34" charset="0"/>
              <a:ea typeface="汉仪中隶书简" panose="02010609000101010101" pitchFamily="1" charset="-122"/>
            </a:endParaRPr>
          </a:p>
        </p:txBody>
      </p:sp>
      <p:sp>
        <p:nvSpPr>
          <p:cNvPr id="10243" name="矩形 5"/>
          <p:cNvSpPr/>
          <p:nvPr/>
        </p:nvSpPr>
        <p:spPr>
          <a:xfrm>
            <a:off x="228600" y="304800"/>
            <a:ext cx="8680450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5400" b="1" dirty="0">
                <a:solidFill>
                  <a:srgbClr val="009900"/>
                </a:solidFill>
                <a:latin typeface="汉仪中隶书简" panose="02010609000101010101" pitchFamily="1" charset="-122"/>
                <a:ea typeface="汉仪中隶书简" panose="02010609000101010101" pitchFamily="1" charset="-122"/>
              </a:rPr>
              <a:t>点数：</a:t>
            </a:r>
            <a:r>
              <a:rPr lang="zh-CN" altLang="en-US" sz="4400" b="1" dirty="0">
                <a:solidFill>
                  <a:srgbClr val="0033CC"/>
                </a:solidFill>
                <a:latin typeface="Arial" panose="020B0604020202020204" pitchFamily="34" charset="0"/>
                <a:ea typeface="汉仪中隶书简" panose="02010609000101010101" pitchFamily="1" charset="-122"/>
              </a:rPr>
              <a:t>手口一致逐一按物数数。</a:t>
            </a:r>
            <a:endParaRPr lang="zh-CN" altLang="en-US" sz="4000" b="1" dirty="0">
              <a:solidFill>
                <a:srgbClr val="0066FF"/>
              </a:solidFill>
              <a:latin typeface="汉仪中隶书简" panose="02010609000101010101" pitchFamily="1" charset="-122"/>
              <a:ea typeface="汉仪中隶书简" panose="02010609000101010101" pitchFamily="1" charset="-122"/>
            </a:endParaRPr>
          </a:p>
        </p:txBody>
      </p:sp>
      <p:sp>
        <p:nvSpPr>
          <p:cNvPr id="10244" name="矩形 5"/>
          <p:cNvSpPr/>
          <p:nvPr/>
        </p:nvSpPr>
        <p:spPr>
          <a:xfrm>
            <a:off x="152400" y="3581400"/>
            <a:ext cx="8831263" cy="2865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5400" b="1" dirty="0">
                <a:solidFill>
                  <a:srgbClr val="009900"/>
                </a:solidFill>
                <a:latin typeface="汉仪中隶书简" panose="02010609000101010101" pitchFamily="1" charset="-122"/>
                <a:ea typeface="汉仪中隶书简" panose="02010609000101010101" pitchFamily="1" charset="-122"/>
              </a:rPr>
              <a:t>数的组成：</a:t>
            </a:r>
            <a:r>
              <a:rPr lang="zh-CN" altLang="en-US" sz="4400" b="1" dirty="0">
                <a:solidFill>
                  <a:srgbClr val="0033CC"/>
                </a:solidFill>
                <a:latin typeface="Arial" panose="020B0604020202020204" pitchFamily="34" charset="0"/>
                <a:ea typeface="汉仪中隶书简" panose="02010609000101010101" pitchFamily="1" charset="-122"/>
              </a:rPr>
              <a:t>除1以外的任一个自然数都可以分成两个部分数，两个部分数合起来就是原来的数。</a:t>
            </a:r>
            <a:endParaRPr lang="zh-CN" altLang="en-US" sz="4400" b="1" dirty="0">
              <a:solidFill>
                <a:srgbClr val="0033CC"/>
              </a:solidFill>
              <a:latin typeface="Arial" panose="020B0604020202020204" pitchFamily="34" charset="0"/>
              <a:ea typeface="汉仪中隶书简" panose="02010609000101010101" pitchFamily="1" charset="-122"/>
            </a:endParaRPr>
          </a:p>
          <a:p>
            <a:endParaRPr lang="zh-CN" altLang="en-US" sz="4000" b="1" dirty="0">
              <a:solidFill>
                <a:srgbClr val="0066FF"/>
              </a:solidFill>
              <a:latin typeface="汉仪中隶书简" panose="02010609000101010101" pitchFamily="1" charset="-122"/>
              <a:ea typeface="汉仪中隶书简" panose="02010609000101010101" pitchFamily="1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矩形 5"/>
          <p:cNvSpPr/>
          <p:nvPr/>
        </p:nvSpPr>
        <p:spPr>
          <a:xfrm>
            <a:off x="228600" y="1905000"/>
            <a:ext cx="9096375" cy="1584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5400" b="1" dirty="0">
                <a:solidFill>
                  <a:srgbClr val="009900"/>
                </a:solidFill>
                <a:latin typeface="汉仪中隶书简" panose="02010609000101010101" pitchFamily="1" charset="-122"/>
                <a:ea typeface="汉仪中隶书简" panose="02010609000101010101" pitchFamily="1" charset="-122"/>
              </a:rPr>
              <a:t>单数：</a:t>
            </a:r>
            <a:r>
              <a:rPr lang="zh-CN" altLang="en-US" sz="4400" b="1" dirty="0">
                <a:solidFill>
                  <a:srgbClr val="0033CC"/>
                </a:solidFill>
                <a:latin typeface="Arial" panose="020B0604020202020204" pitchFamily="34" charset="0"/>
                <a:ea typeface="汉仪中隶书简" panose="02010609000101010101" pitchFamily="1" charset="-122"/>
              </a:rPr>
              <a:t>指二个，二个的数，数下来有一个多余的数。 </a:t>
            </a:r>
            <a:endParaRPr lang="zh-CN" altLang="en-US" sz="4400" b="1" dirty="0">
              <a:solidFill>
                <a:srgbClr val="0033CC"/>
              </a:solidFill>
              <a:latin typeface="Arial" panose="020B0604020202020204" pitchFamily="34" charset="0"/>
              <a:ea typeface="汉仪中隶书简" panose="02010609000101010101" pitchFamily="1" charset="-122"/>
            </a:endParaRPr>
          </a:p>
        </p:txBody>
      </p:sp>
      <p:sp>
        <p:nvSpPr>
          <p:cNvPr id="11267" name="矩形 5"/>
          <p:cNvSpPr/>
          <p:nvPr/>
        </p:nvSpPr>
        <p:spPr>
          <a:xfrm>
            <a:off x="228600" y="304800"/>
            <a:ext cx="8680450" cy="1584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5400" b="1" dirty="0">
                <a:solidFill>
                  <a:srgbClr val="009900"/>
                </a:solidFill>
                <a:latin typeface="汉仪中隶书简" panose="02010609000101010101" pitchFamily="1" charset="-122"/>
                <a:ea typeface="汉仪中隶书简" panose="02010609000101010101" pitchFamily="1" charset="-122"/>
              </a:rPr>
              <a:t>双数：</a:t>
            </a:r>
            <a:r>
              <a:rPr lang="zh-CN" altLang="en-US" sz="4400" b="1" dirty="0">
                <a:solidFill>
                  <a:srgbClr val="0033CC"/>
                </a:solidFill>
                <a:latin typeface="Arial" panose="020B0604020202020204" pitchFamily="34" charset="0"/>
                <a:ea typeface="汉仪中隶书简" panose="02010609000101010101" pitchFamily="1" charset="-122"/>
              </a:rPr>
              <a:t>二个，二个的数，数下来没有多余的数。 </a:t>
            </a:r>
            <a:endParaRPr lang="zh-CN" altLang="en-US" sz="4400" b="1" dirty="0">
              <a:solidFill>
                <a:srgbClr val="0033CC"/>
              </a:solidFill>
              <a:latin typeface="Arial" panose="020B0604020202020204" pitchFamily="34" charset="0"/>
              <a:ea typeface="汉仪中隶书简" panose="02010609000101010101" pitchFamily="1" charset="-122"/>
            </a:endParaRPr>
          </a:p>
        </p:txBody>
      </p:sp>
      <p:sp>
        <p:nvSpPr>
          <p:cNvPr id="11268" name="矩形 5"/>
          <p:cNvSpPr/>
          <p:nvPr/>
        </p:nvSpPr>
        <p:spPr>
          <a:xfrm>
            <a:off x="152400" y="3505200"/>
            <a:ext cx="8831263" cy="29533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5400" b="1" dirty="0">
                <a:solidFill>
                  <a:srgbClr val="009900"/>
                </a:solidFill>
                <a:latin typeface="汉仪中隶书简" panose="02010609000101010101" pitchFamily="1" charset="-122"/>
                <a:ea typeface="汉仪中隶书简" panose="02010609000101010101" pitchFamily="1" charset="-122"/>
              </a:rPr>
              <a:t>自然测量：</a:t>
            </a:r>
            <a:r>
              <a:rPr lang="zh-CN" altLang="en-US" sz="4400" b="1" dirty="0">
                <a:solidFill>
                  <a:srgbClr val="0033CC"/>
                </a:solidFill>
                <a:latin typeface="Arial" panose="020B0604020202020204" pitchFamily="34" charset="0"/>
                <a:ea typeface="汉仪中隶书简" panose="02010609000101010101" pitchFamily="1" charset="-122"/>
              </a:rPr>
              <a:t>利用自然物（如小棒、竹片、纸条、小瓶等）测量物体的长短，粗细，宽窄，厚薄，容积等，或用脚步测量距离的远近。</a:t>
            </a:r>
            <a:endParaRPr lang="zh-CN" altLang="en-US" sz="4400" b="1" dirty="0">
              <a:solidFill>
                <a:srgbClr val="0033CC"/>
              </a:solidFill>
              <a:latin typeface="Arial" panose="020B0604020202020204" pitchFamily="34" charset="0"/>
              <a:ea typeface="汉仪中隶书简" panose="02010609000101010101" pitchFamily="1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8" name="矩形 5"/>
          <p:cNvSpPr/>
          <p:nvPr/>
        </p:nvSpPr>
        <p:spPr>
          <a:xfrm>
            <a:off x="533400" y="116205"/>
            <a:ext cx="7981315" cy="67392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4400" b="1">
                <a:solidFill>
                  <a:srgbClr val="00B050"/>
                </a:solidFill>
                <a:latin typeface="汉仪中隶书简" panose="02010609000101010101" pitchFamily="1" charset="-122"/>
                <a:ea typeface="汉仪中隶书简" panose="02010609000101010101" pitchFamily="1" charset="-122"/>
                <a:sym typeface="+mn-ea"/>
              </a:rPr>
              <a:t>量的比较：</a:t>
            </a:r>
            <a:endParaRPr lang="zh-CN" altLang="en-US" sz="4400" b="1">
              <a:solidFill>
                <a:srgbClr val="00B050"/>
              </a:solidFill>
              <a:latin typeface="汉仪中隶书简" panose="02010609000101010101" pitchFamily="1" charset="-122"/>
              <a:ea typeface="汉仪中隶书简" panose="02010609000101010101" pitchFamily="1" charset="-122"/>
              <a:sym typeface="+mn-ea"/>
            </a:endParaRPr>
          </a:p>
          <a:p>
            <a:r>
              <a:rPr lang="en-US" altLang="zh-CN" sz="4400" b="1">
                <a:solidFill>
                  <a:srgbClr val="00B050"/>
                </a:solidFill>
                <a:latin typeface="汉仪中隶书简" panose="02010609000101010101" pitchFamily="1" charset="-122"/>
                <a:ea typeface="汉仪中隶书简" panose="02010609000101010101" pitchFamily="1" charset="-122"/>
                <a:sym typeface="+mn-ea"/>
              </a:rPr>
              <a:t>“</a:t>
            </a:r>
            <a:r>
              <a:rPr lang="zh-CN" altLang="en-US" sz="4400" b="1">
                <a:solidFill>
                  <a:srgbClr val="00B050"/>
                </a:solidFill>
                <a:latin typeface="汉仪中隶书简" panose="02010609000101010101" pitchFamily="1" charset="-122"/>
                <a:ea typeface="汉仪中隶书简" panose="02010609000101010101" pitchFamily="1" charset="-122"/>
                <a:sym typeface="+mn-ea"/>
              </a:rPr>
              <a:t>量</a:t>
            </a:r>
            <a:r>
              <a:rPr lang="en-US" altLang="zh-CN" sz="4400" b="1">
                <a:solidFill>
                  <a:srgbClr val="00B050"/>
                </a:solidFill>
                <a:latin typeface="汉仪中隶书简" panose="02010609000101010101" pitchFamily="1" charset="-122"/>
                <a:ea typeface="汉仪中隶书简" panose="02010609000101010101" pitchFamily="1" charset="-122"/>
                <a:sym typeface="+mn-ea"/>
              </a:rPr>
              <a:t>”</a:t>
            </a:r>
            <a:r>
              <a:rPr lang="zh-CN" altLang="en-US" sz="3200">
                <a:solidFill>
                  <a:srgbClr val="0106BE"/>
                </a:solidFill>
                <a:latin typeface="汉仪中隶书简" panose="02010609000101010101" pitchFamily="1" charset="-122"/>
                <a:ea typeface="汉仪中隶书简" panose="02010609000101010101" pitchFamily="1" charset="-122"/>
                <a:cs typeface="汉仪中隶书简" panose="02010609000101010101" pitchFamily="1" charset="-122"/>
                <a:sym typeface="+mn-ea"/>
              </a:rPr>
              <a:t>是指客观世界中物体或现象所具有的可以定性区别或测定的属性，一般可以分为连续量和不连续量。</a:t>
            </a:r>
            <a:endParaRPr lang="zh-CN" altLang="en-US" sz="3200">
              <a:solidFill>
                <a:srgbClr val="0106BE"/>
              </a:solidFill>
              <a:latin typeface="汉仪中隶书简" panose="02010609000101010101" pitchFamily="1" charset="-122"/>
              <a:ea typeface="汉仪中隶书简" panose="02010609000101010101" pitchFamily="1" charset="-122"/>
              <a:cs typeface="汉仪中隶书简" panose="02010609000101010101" pitchFamily="1" charset="-122"/>
              <a:sym typeface="+mn-ea"/>
            </a:endParaRPr>
          </a:p>
          <a:p>
            <a:r>
              <a:rPr lang="zh-CN" altLang="en-US" sz="3200">
                <a:solidFill>
                  <a:srgbClr val="0106BE"/>
                </a:solidFill>
                <a:latin typeface="汉仪中隶书简" panose="02010609000101010101" pitchFamily="1" charset="-122"/>
                <a:ea typeface="汉仪中隶书简" panose="02010609000101010101" pitchFamily="1" charset="-122"/>
                <a:cs typeface="汉仪中隶书简" panose="02010609000101010101" pitchFamily="1" charset="-122"/>
                <a:sym typeface="+mn-ea"/>
              </a:rPr>
              <a:t>不连续量也叫分离量，是表示物体的集合元素多少的量;连续量也叫相关量，是表示物体属性的量，如长度、面积、体积等</a:t>
            </a:r>
            <a:r>
              <a:rPr lang="zh-CN" altLang="en-US" sz="4400">
                <a:solidFill>
                  <a:srgbClr val="0106BE"/>
                </a:solidFill>
                <a:sym typeface="+mn-ea"/>
              </a:rPr>
              <a:t>。</a:t>
            </a:r>
            <a:endParaRPr lang="zh-CN" altLang="en-US" sz="4400">
              <a:solidFill>
                <a:srgbClr val="0106BE"/>
              </a:solidFill>
              <a:sym typeface="+mn-ea"/>
            </a:endParaRPr>
          </a:p>
          <a:p>
            <a:r>
              <a:rPr lang="en-US" altLang="zh-CN" sz="4400" b="1">
                <a:solidFill>
                  <a:srgbClr val="00B050"/>
                </a:solidFill>
                <a:latin typeface="汉仪中隶书简" panose="02010609000101010101" pitchFamily="1" charset="-122"/>
                <a:ea typeface="汉仪中隶书简" panose="02010609000101010101" pitchFamily="1" charset="-122"/>
                <a:sym typeface="+mn-ea"/>
              </a:rPr>
              <a:t>“比较”</a:t>
            </a:r>
            <a:r>
              <a:rPr lang="zh-CN" altLang="en-US" sz="3200">
                <a:solidFill>
                  <a:srgbClr val="0106BE"/>
                </a:solidFill>
                <a:latin typeface="汉仪中隶书简" panose="02010609000101010101" pitchFamily="1" charset="-122"/>
                <a:ea typeface="汉仪中隶书简" panose="02010609000101010101" pitchFamily="1" charset="-122"/>
                <a:sym typeface="+mn-ea"/>
              </a:rPr>
              <a:t>是指根据某些具体属性建立两个或两组物品间的关系，是儿童数学学习的常用方法之一，也是个体思维的基本过程。对学前儿童而言，学会正确地比较是其数学学习所应追求的重要价值之一。</a:t>
            </a:r>
            <a:endParaRPr lang="zh-CN" altLang="en-US" sz="4400" b="1" dirty="0">
              <a:solidFill>
                <a:srgbClr val="0033CC"/>
              </a:solidFill>
              <a:latin typeface="Arial" panose="020B0604020202020204" pitchFamily="34" charset="0"/>
              <a:ea typeface="汉仪中隶书简" panose="02010609000101010101" pitchFamily="1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8" name="矩形 5"/>
          <p:cNvSpPr/>
          <p:nvPr/>
        </p:nvSpPr>
        <p:spPr>
          <a:xfrm>
            <a:off x="467995" y="548640"/>
            <a:ext cx="8237220" cy="61239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200">
                <a:solidFill>
                  <a:srgbClr val="00B050"/>
                </a:solidFill>
                <a:latin typeface="汉仪中隶书简" panose="02010609000101010101" pitchFamily="1" charset="-122"/>
                <a:ea typeface="汉仪中隶书简" panose="02010609000101010101" pitchFamily="1" charset="-122"/>
                <a:cs typeface="汉仪中隶书简" panose="02010609000101010101" pitchFamily="1" charset="-122"/>
                <a:sym typeface="+mn-ea"/>
              </a:rPr>
              <a:t>量的比较既包含不连续量的比较，也包含连续量的比较。</a:t>
            </a:r>
            <a:endParaRPr lang="zh-CN" altLang="en-US" sz="3200">
              <a:solidFill>
                <a:srgbClr val="0106BE"/>
              </a:solidFill>
              <a:latin typeface="汉仪中隶书简" panose="02010609000101010101" pitchFamily="1" charset="-122"/>
              <a:ea typeface="汉仪中隶书简" panose="02010609000101010101" pitchFamily="1" charset="-122"/>
              <a:cs typeface="汉仪中隶书简" panose="02010609000101010101" pitchFamily="1" charset="-122"/>
              <a:sym typeface="+mn-ea"/>
            </a:endParaRPr>
          </a:p>
          <a:p>
            <a:r>
              <a:rPr lang="zh-CN" altLang="en-US" sz="3200">
                <a:solidFill>
                  <a:srgbClr val="00B050"/>
                </a:solidFill>
                <a:latin typeface="汉仪中隶书简" panose="02010609000101010101" pitchFamily="1" charset="-122"/>
                <a:ea typeface="汉仪中隶书简" panose="02010609000101010101" pitchFamily="1" charset="-122"/>
                <a:cs typeface="汉仪中隶书简" panose="02010609000101010101" pitchFamily="1" charset="-122"/>
                <a:sym typeface="+mn-ea"/>
              </a:rPr>
              <a:t>不连续量的比较：</a:t>
            </a:r>
            <a:r>
              <a:rPr lang="zh-CN" altLang="en-US" sz="3200">
                <a:solidFill>
                  <a:srgbClr val="0106BE"/>
                </a:solidFill>
                <a:latin typeface="汉仪中隶书简" panose="02010609000101010101" pitchFamily="1" charset="-122"/>
                <a:ea typeface="汉仪中隶书简" panose="02010609000101010101" pitchFamily="1" charset="-122"/>
                <a:cs typeface="汉仪中隶书简" panose="02010609000101010101" pitchFamily="1" charset="-122"/>
                <a:sym typeface="+mn-ea"/>
              </a:rPr>
              <a:t>是指对两个集合元素数量多少的比较。</a:t>
            </a:r>
            <a:endParaRPr lang="zh-CN" altLang="en-US" sz="3200">
              <a:solidFill>
                <a:srgbClr val="0106BE"/>
              </a:solidFill>
              <a:latin typeface="汉仪中隶书简" panose="02010609000101010101" pitchFamily="1" charset="-122"/>
              <a:ea typeface="汉仪中隶书简" panose="02010609000101010101" pitchFamily="1" charset="-122"/>
              <a:cs typeface="汉仪中隶书简" panose="02010609000101010101" pitchFamily="1" charset="-122"/>
              <a:sym typeface="+mn-ea"/>
            </a:endParaRPr>
          </a:p>
          <a:p>
            <a:r>
              <a:rPr lang="zh-CN" altLang="en-US" sz="3200">
                <a:solidFill>
                  <a:srgbClr val="0106BE"/>
                </a:solidFill>
                <a:latin typeface="汉仪中隶书简" panose="02010609000101010101" pitchFamily="1" charset="-122"/>
                <a:ea typeface="汉仪中隶书简" panose="02010609000101010101" pitchFamily="1" charset="-122"/>
                <a:cs typeface="汉仪中隶书简" panose="02010609000101010101" pitchFamily="1" charset="-122"/>
                <a:sym typeface="+mn-ea"/>
              </a:rPr>
              <a:t>一般采用</a:t>
            </a:r>
            <a:r>
              <a:rPr lang="zh-CN" altLang="en-US" sz="3200">
                <a:solidFill>
                  <a:srgbClr val="FF0000"/>
                </a:solidFill>
                <a:latin typeface="汉仪中隶书简" panose="02010609000101010101" pitchFamily="1" charset="-122"/>
                <a:ea typeface="汉仪中隶书简" panose="02010609000101010101" pitchFamily="1" charset="-122"/>
                <a:cs typeface="汉仪中隶书简" panose="02010609000101010101" pitchFamily="1" charset="-122"/>
                <a:sym typeface="+mn-ea"/>
              </a:rPr>
              <a:t>重叠、并放、连线的方法一一对应地</a:t>
            </a:r>
            <a:r>
              <a:rPr lang="zh-CN" altLang="en-US" sz="3200">
                <a:solidFill>
                  <a:srgbClr val="0106BE"/>
                </a:solidFill>
                <a:latin typeface="汉仪中隶书简" panose="02010609000101010101" pitchFamily="1" charset="-122"/>
                <a:ea typeface="汉仪中隶书简" panose="02010609000101010101" pitchFamily="1" charset="-122"/>
                <a:cs typeface="汉仪中隶书简" panose="02010609000101010101" pitchFamily="1" charset="-122"/>
                <a:sym typeface="+mn-ea"/>
              </a:rPr>
              <a:t>进行，数量比较通常放在“数概念”的范畴。</a:t>
            </a:r>
            <a:endParaRPr lang="zh-CN" altLang="en-US" sz="3200">
              <a:solidFill>
                <a:srgbClr val="0106BE"/>
              </a:solidFill>
              <a:latin typeface="汉仪中隶书简" panose="02010609000101010101" pitchFamily="1" charset="-122"/>
              <a:ea typeface="汉仪中隶书简" panose="02010609000101010101" pitchFamily="1" charset="-122"/>
              <a:cs typeface="汉仪中隶书简" panose="02010609000101010101" pitchFamily="1" charset="-122"/>
              <a:sym typeface="+mn-ea"/>
            </a:endParaRPr>
          </a:p>
          <a:p>
            <a:endParaRPr lang="zh-CN" altLang="en-US" sz="3200">
              <a:solidFill>
                <a:srgbClr val="0106BE"/>
              </a:solidFill>
              <a:latin typeface="汉仪中隶书简" panose="02010609000101010101" pitchFamily="1" charset="-122"/>
              <a:ea typeface="汉仪中隶书简" panose="02010609000101010101" pitchFamily="1" charset="-122"/>
              <a:cs typeface="汉仪中隶书简" panose="02010609000101010101" pitchFamily="1" charset="-122"/>
              <a:sym typeface="+mn-ea"/>
            </a:endParaRPr>
          </a:p>
          <a:p>
            <a:r>
              <a:rPr lang="zh-CN" altLang="en-US" sz="4000">
                <a:solidFill>
                  <a:srgbClr val="00B050"/>
                </a:solidFill>
                <a:latin typeface="汉仪中隶书简" panose="02010609000101010101" pitchFamily="1" charset="-122"/>
                <a:ea typeface="汉仪中隶书简" panose="02010609000101010101" pitchFamily="1" charset="-122"/>
                <a:cs typeface="汉仪中隶书简" panose="02010609000101010101" pitchFamily="1" charset="-122"/>
                <a:sym typeface="+mn-ea"/>
              </a:rPr>
              <a:t>连续量的比较</a:t>
            </a:r>
            <a:r>
              <a:rPr lang="zh-CN" altLang="en-US" sz="3200">
                <a:solidFill>
                  <a:srgbClr val="0106BE"/>
                </a:solidFill>
                <a:latin typeface="汉仪中隶书简" panose="02010609000101010101" pitchFamily="1" charset="-122"/>
                <a:ea typeface="汉仪中隶书简" panose="02010609000101010101" pitchFamily="1" charset="-122"/>
                <a:cs typeface="汉仪中隶书简" panose="02010609000101010101" pitchFamily="1" charset="-122"/>
                <a:sym typeface="+mn-ea"/>
              </a:rPr>
              <a:t>是指对物体的属性</a:t>
            </a:r>
            <a:r>
              <a:rPr lang="en-US" altLang="zh-CN" sz="3200">
                <a:solidFill>
                  <a:srgbClr val="0106BE"/>
                </a:solidFill>
                <a:latin typeface="汉仪中隶书简" panose="02010609000101010101" pitchFamily="1" charset="-122"/>
                <a:ea typeface="汉仪中隶书简" panose="02010609000101010101" pitchFamily="1" charset="-122"/>
                <a:cs typeface="汉仪中隶书简" panose="02010609000101010101" pitchFamily="1" charset="-122"/>
                <a:sym typeface="+mn-ea"/>
              </a:rPr>
              <a:t>——</a:t>
            </a:r>
            <a:r>
              <a:rPr lang="zh-CN" altLang="en-US" sz="3200">
                <a:solidFill>
                  <a:srgbClr val="FF0000"/>
                </a:solidFill>
                <a:latin typeface="汉仪中隶书简" panose="02010609000101010101" pitchFamily="1" charset="-122"/>
                <a:ea typeface="汉仪中隶书简" panose="02010609000101010101" pitchFamily="1" charset="-122"/>
                <a:cs typeface="汉仪中隶书简" panose="02010609000101010101" pitchFamily="1" charset="-122"/>
                <a:sym typeface="+mn-ea"/>
              </a:rPr>
              <a:t>大小、长短、粗细、高矮、厚薄、宽窄、轻重、远近、快慢</a:t>
            </a:r>
            <a:r>
              <a:rPr lang="zh-CN" altLang="en-US" sz="3200">
                <a:solidFill>
                  <a:srgbClr val="0106BE"/>
                </a:solidFill>
                <a:latin typeface="汉仪中隶书简" panose="02010609000101010101" pitchFamily="1" charset="-122"/>
                <a:ea typeface="汉仪中隶书简" panose="02010609000101010101" pitchFamily="1" charset="-122"/>
                <a:cs typeface="汉仪中隶书简" panose="02010609000101010101" pitchFamily="1" charset="-122"/>
                <a:sym typeface="+mn-ea"/>
              </a:rPr>
              <a:t>等进行的比较。</a:t>
            </a:r>
            <a:endParaRPr lang="zh-CN" altLang="en-US" sz="3200">
              <a:solidFill>
                <a:srgbClr val="0106BE"/>
              </a:solidFill>
              <a:latin typeface="汉仪中隶书简" panose="02010609000101010101" pitchFamily="1" charset="-122"/>
              <a:ea typeface="汉仪中隶书简" panose="02010609000101010101" pitchFamily="1" charset="-122"/>
              <a:cs typeface="汉仪中隶书简" panose="02010609000101010101" pitchFamily="1" charset="-122"/>
            </a:endParaRPr>
          </a:p>
          <a:p>
            <a:r>
              <a:rPr lang="zh-CN" altLang="en-US" sz="3200" b="1" dirty="0">
                <a:solidFill>
                  <a:srgbClr val="0106BE"/>
                </a:solidFill>
                <a:latin typeface="汉仪中隶书简" panose="02010609000101010101" pitchFamily="1" charset="-122"/>
                <a:ea typeface="汉仪中隶书简" panose="02010609000101010101" pitchFamily="1" charset="-122"/>
                <a:cs typeface="汉仪中隶书简" panose="02010609000101010101" pitchFamily="1" charset="-122"/>
              </a:rPr>
              <a:t> </a:t>
            </a:r>
            <a:endParaRPr lang="zh-CN" altLang="en-US" sz="3200" b="1" dirty="0">
              <a:solidFill>
                <a:srgbClr val="0106BE"/>
              </a:solidFill>
              <a:latin typeface="汉仪中隶书简" panose="02010609000101010101" pitchFamily="1" charset="-122"/>
              <a:ea typeface="汉仪中隶书简" panose="02010609000101010101" pitchFamily="1" charset="-122"/>
              <a:cs typeface="汉仪中隶书简" panose="02010609000101010101" pitchFamily="1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927850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 rot="1560000">
            <a:off x="923925" y="3286125"/>
            <a:ext cx="3034904" cy="1215629"/>
            <a:chOff x="0" y="57462"/>
            <a:chExt cx="8752805" cy="4346356"/>
          </a:xfrm>
        </p:grpSpPr>
        <p:pic>
          <p:nvPicPr>
            <p:cNvPr id="6147" name="图片 30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42647" y="2646556"/>
              <a:ext cx="771967" cy="68424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48" name="图片 3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2594" y="1588036"/>
              <a:ext cx="938641" cy="137725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49" name="图片 3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38904" y="1166727"/>
              <a:ext cx="803270" cy="122449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50" name="图片 3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02723" y="847451"/>
              <a:ext cx="1165721" cy="7738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51" name="图片 3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58024" y="2185705"/>
              <a:ext cx="1244089" cy="82286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52" name="图片 3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02693" y="2826131"/>
              <a:ext cx="1537969" cy="96000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53" name="Freeform 1219"/>
            <p:cNvSpPr/>
            <p:nvPr/>
          </p:nvSpPr>
          <p:spPr>
            <a:xfrm>
              <a:off x="884532" y="2798692"/>
              <a:ext cx="1277488" cy="653598"/>
            </a:xfrm>
            <a:custGeom>
              <a:avLst/>
              <a:gdLst/>
              <a:ahLst/>
              <a:cxnLst>
                <a:cxn ang="0">
                  <a:pos x="950757" y="357852"/>
                </a:cxn>
                <a:cxn ang="0">
                  <a:pos x="1115594" y="17744"/>
                </a:cxn>
                <a:cxn ang="0">
                  <a:pos x="1097933" y="8872"/>
                </a:cxn>
                <a:cxn ang="0">
                  <a:pos x="965474" y="269128"/>
                </a:cxn>
                <a:cxn ang="0">
                  <a:pos x="847733" y="393341"/>
                </a:cxn>
                <a:cxn ang="0">
                  <a:pos x="921321" y="100553"/>
                </a:cxn>
                <a:cxn ang="0">
                  <a:pos x="815355" y="381511"/>
                </a:cxn>
                <a:cxn ang="0">
                  <a:pos x="785920" y="434746"/>
                </a:cxn>
                <a:cxn ang="0">
                  <a:pos x="621082" y="505725"/>
                </a:cxn>
                <a:cxn ang="0">
                  <a:pos x="782976" y="56191"/>
                </a:cxn>
                <a:cxn ang="0">
                  <a:pos x="624026" y="461363"/>
                </a:cxn>
                <a:cxn ang="0">
                  <a:pos x="488624" y="538257"/>
                </a:cxn>
                <a:cxn ang="0">
                  <a:pos x="23548" y="529384"/>
                </a:cxn>
                <a:cxn ang="0">
                  <a:pos x="14717" y="556001"/>
                </a:cxn>
                <a:cxn ang="0">
                  <a:pos x="715275" y="526427"/>
                </a:cxn>
                <a:cxn ang="0">
                  <a:pos x="900717" y="405171"/>
                </a:cxn>
                <a:cxn ang="0">
                  <a:pos x="997853" y="384469"/>
                </a:cxn>
                <a:cxn ang="0">
                  <a:pos x="1277488" y="476150"/>
                </a:cxn>
                <a:cxn ang="0">
                  <a:pos x="950757" y="357852"/>
                </a:cxn>
              </a:cxnLst>
              <a:rect l="0" t="0" r="0" b="0"/>
              <a:pathLst>
                <a:path w="434" h="221">
                  <a:moveTo>
                    <a:pt x="323" y="121"/>
                  </a:moveTo>
                  <a:cubicBezTo>
                    <a:pt x="351" y="89"/>
                    <a:pt x="370" y="49"/>
                    <a:pt x="379" y="6"/>
                  </a:cubicBezTo>
                  <a:cubicBezTo>
                    <a:pt x="379" y="3"/>
                    <a:pt x="375" y="0"/>
                    <a:pt x="373" y="3"/>
                  </a:cubicBezTo>
                  <a:cubicBezTo>
                    <a:pt x="359" y="33"/>
                    <a:pt x="347" y="64"/>
                    <a:pt x="328" y="91"/>
                  </a:cubicBezTo>
                  <a:cubicBezTo>
                    <a:pt x="317" y="107"/>
                    <a:pt x="304" y="121"/>
                    <a:pt x="288" y="133"/>
                  </a:cubicBezTo>
                  <a:cubicBezTo>
                    <a:pt x="292" y="124"/>
                    <a:pt x="290" y="70"/>
                    <a:pt x="313" y="34"/>
                  </a:cubicBezTo>
                  <a:cubicBezTo>
                    <a:pt x="289" y="54"/>
                    <a:pt x="281" y="118"/>
                    <a:pt x="277" y="129"/>
                  </a:cubicBezTo>
                  <a:cubicBezTo>
                    <a:pt x="275" y="136"/>
                    <a:pt x="271" y="142"/>
                    <a:pt x="267" y="147"/>
                  </a:cubicBezTo>
                  <a:cubicBezTo>
                    <a:pt x="245" y="167"/>
                    <a:pt x="227" y="170"/>
                    <a:pt x="211" y="171"/>
                  </a:cubicBezTo>
                  <a:cubicBezTo>
                    <a:pt x="266" y="120"/>
                    <a:pt x="263" y="69"/>
                    <a:pt x="266" y="19"/>
                  </a:cubicBezTo>
                  <a:cubicBezTo>
                    <a:pt x="254" y="117"/>
                    <a:pt x="224" y="143"/>
                    <a:pt x="212" y="156"/>
                  </a:cubicBezTo>
                  <a:cubicBezTo>
                    <a:pt x="199" y="169"/>
                    <a:pt x="183" y="176"/>
                    <a:pt x="166" y="182"/>
                  </a:cubicBezTo>
                  <a:cubicBezTo>
                    <a:pt x="116" y="201"/>
                    <a:pt x="57" y="194"/>
                    <a:pt x="8" y="179"/>
                  </a:cubicBezTo>
                  <a:cubicBezTo>
                    <a:pt x="3" y="178"/>
                    <a:pt x="0" y="186"/>
                    <a:pt x="5" y="188"/>
                  </a:cubicBezTo>
                  <a:cubicBezTo>
                    <a:pt x="76" y="221"/>
                    <a:pt x="172" y="204"/>
                    <a:pt x="243" y="178"/>
                  </a:cubicBezTo>
                  <a:cubicBezTo>
                    <a:pt x="262" y="170"/>
                    <a:pt x="295" y="145"/>
                    <a:pt x="306" y="137"/>
                  </a:cubicBezTo>
                  <a:cubicBezTo>
                    <a:pt x="316" y="133"/>
                    <a:pt x="335" y="130"/>
                    <a:pt x="339" y="130"/>
                  </a:cubicBezTo>
                  <a:cubicBezTo>
                    <a:pt x="351" y="128"/>
                    <a:pt x="414" y="132"/>
                    <a:pt x="434" y="161"/>
                  </a:cubicBezTo>
                  <a:cubicBezTo>
                    <a:pt x="420" y="123"/>
                    <a:pt x="364" y="110"/>
                    <a:pt x="323" y="121"/>
                  </a:cubicBezTo>
                  <a:close/>
                </a:path>
              </a:pathLst>
            </a:custGeom>
            <a:solidFill>
              <a:srgbClr val="99E300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6154" name="Freeform 1215"/>
            <p:cNvSpPr/>
            <p:nvPr/>
          </p:nvSpPr>
          <p:spPr>
            <a:xfrm>
              <a:off x="0" y="2356372"/>
              <a:ext cx="5889812" cy="2047446"/>
            </a:xfrm>
            <a:custGeom>
              <a:avLst/>
              <a:gdLst/>
              <a:ahLst/>
              <a:cxnLst>
                <a:cxn ang="0">
                  <a:pos x="5889812" y="0"/>
                </a:cxn>
                <a:cxn ang="0">
                  <a:pos x="2425044" y="1571569"/>
                </a:cxn>
                <a:cxn ang="0">
                  <a:pos x="0" y="364251"/>
                </a:cxn>
                <a:cxn ang="0">
                  <a:pos x="0" y="364251"/>
                </a:cxn>
                <a:cxn ang="0">
                  <a:pos x="0" y="540502"/>
                </a:cxn>
                <a:cxn ang="0">
                  <a:pos x="1956436" y="1512818"/>
                </a:cxn>
                <a:cxn ang="0">
                  <a:pos x="5889812" y="0"/>
                </a:cxn>
              </a:cxnLst>
              <a:rect l="0" t="0" r="0" b="0"/>
              <a:pathLst>
                <a:path w="2011" h="697">
                  <a:moveTo>
                    <a:pt x="2011" y="0"/>
                  </a:moveTo>
                  <a:cubicBezTo>
                    <a:pt x="1675" y="354"/>
                    <a:pt x="1371" y="631"/>
                    <a:pt x="828" y="535"/>
                  </a:cubicBezTo>
                  <a:cubicBezTo>
                    <a:pt x="496" y="476"/>
                    <a:pt x="275" y="255"/>
                    <a:pt x="0" y="124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227" y="261"/>
                    <a:pt x="414" y="443"/>
                    <a:pt x="668" y="515"/>
                  </a:cubicBezTo>
                  <a:cubicBezTo>
                    <a:pt x="1305" y="697"/>
                    <a:pt x="1670" y="388"/>
                    <a:pt x="2011" y="0"/>
                  </a:cubicBezTo>
                  <a:close/>
                </a:path>
              </a:pathLst>
            </a:custGeom>
            <a:solidFill>
              <a:srgbClr val="99E300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pic>
          <p:nvPicPr>
            <p:cNvPr id="6155" name="图片 3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91216" y="2614983"/>
              <a:ext cx="1552705" cy="76319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56" name="图片 3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71537" y="2225935"/>
              <a:ext cx="1421120" cy="69301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57" name="Freeform 1351"/>
            <p:cNvSpPr/>
            <p:nvPr/>
          </p:nvSpPr>
          <p:spPr>
            <a:xfrm>
              <a:off x="3034113" y="2704193"/>
              <a:ext cx="1484032" cy="1347967"/>
            </a:xfrm>
            <a:custGeom>
              <a:avLst/>
              <a:gdLst/>
              <a:ahLst/>
              <a:cxnLst>
                <a:cxn ang="0">
                  <a:pos x="1464865" y="112330"/>
                </a:cxn>
                <a:cxn ang="0">
                  <a:pos x="1117131" y="232880"/>
                </a:cxn>
                <a:cxn ang="0">
                  <a:pos x="1051417" y="295895"/>
                </a:cxn>
                <a:cxn ang="0">
                  <a:pos x="1045941" y="8219"/>
                </a:cxn>
                <a:cxn ang="0">
                  <a:pos x="1034989" y="8219"/>
                </a:cxn>
                <a:cxn ang="0">
                  <a:pos x="991180" y="416445"/>
                </a:cxn>
                <a:cxn ang="0">
                  <a:pos x="761182" y="849328"/>
                </a:cxn>
                <a:cxn ang="0">
                  <a:pos x="580470" y="1035633"/>
                </a:cxn>
                <a:cxn ang="0">
                  <a:pos x="544875" y="600009"/>
                </a:cxn>
                <a:cxn ang="0">
                  <a:pos x="544875" y="1068510"/>
                </a:cxn>
                <a:cxn ang="0">
                  <a:pos x="459995" y="1131525"/>
                </a:cxn>
                <a:cxn ang="0">
                  <a:pos x="282020" y="1230156"/>
                </a:cxn>
                <a:cxn ang="0">
                  <a:pos x="10952" y="1290431"/>
                </a:cxn>
                <a:cxn ang="0">
                  <a:pos x="8214" y="1306870"/>
                </a:cxn>
                <a:cxn ang="0">
                  <a:pos x="432614" y="1194539"/>
                </a:cxn>
                <a:cxn ang="0">
                  <a:pos x="777610" y="893165"/>
                </a:cxn>
                <a:cxn ang="0">
                  <a:pos x="1037727" y="391787"/>
                </a:cxn>
                <a:cxn ang="0">
                  <a:pos x="1062369" y="350690"/>
                </a:cxn>
                <a:cxn ang="0">
                  <a:pos x="1185582" y="238360"/>
                </a:cxn>
                <a:cxn ang="0">
                  <a:pos x="1473079" y="131508"/>
                </a:cxn>
                <a:cxn ang="0">
                  <a:pos x="1464865" y="112330"/>
                </a:cxn>
              </a:cxnLst>
              <a:rect l="0" t="0" r="0" b="0"/>
              <a:pathLst>
                <a:path w="542" h="492">
                  <a:moveTo>
                    <a:pt x="535" y="41"/>
                  </a:moveTo>
                  <a:cubicBezTo>
                    <a:pt x="491" y="48"/>
                    <a:pt x="445" y="59"/>
                    <a:pt x="408" y="85"/>
                  </a:cubicBezTo>
                  <a:cubicBezTo>
                    <a:pt x="399" y="91"/>
                    <a:pt x="391" y="99"/>
                    <a:pt x="384" y="108"/>
                  </a:cubicBezTo>
                  <a:cubicBezTo>
                    <a:pt x="388" y="73"/>
                    <a:pt x="386" y="36"/>
                    <a:pt x="382" y="3"/>
                  </a:cubicBezTo>
                  <a:cubicBezTo>
                    <a:pt x="382" y="0"/>
                    <a:pt x="378" y="0"/>
                    <a:pt x="378" y="3"/>
                  </a:cubicBezTo>
                  <a:cubicBezTo>
                    <a:pt x="377" y="53"/>
                    <a:pt x="377" y="104"/>
                    <a:pt x="362" y="152"/>
                  </a:cubicBezTo>
                  <a:cubicBezTo>
                    <a:pt x="347" y="200"/>
                    <a:pt x="308" y="272"/>
                    <a:pt x="278" y="310"/>
                  </a:cubicBezTo>
                  <a:cubicBezTo>
                    <a:pt x="258" y="335"/>
                    <a:pt x="236" y="358"/>
                    <a:pt x="212" y="378"/>
                  </a:cubicBezTo>
                  <a:cubicBezTo>
                    <a:pt x="235" y="341"/>
                    <a:pt x="264" y="224"/>
                    <a:pt x="199" y="219"/>
                  </a:cubicBezTo>
                  <a:cubicBezTo>
                    <a:pt x="250" y="246"/>
                    <a:pt x="224" y="325"/>
                    <a:pt x="199" y="390"/>
                  </a:cubicBezTo>
                  <a:cubicBezTo>
                    <a:pt x="189" y="398"/>
                    <a:pt x="178" y="405"/>
                    <a:pt x="168" y="413"/>
                  </a:cubicBezTo>
                  <a:cubicBezTo>
                    <a:pt x="147" y="427"/>
                    <a:pt x="126" y="439"/>
                    <a:pt x="103" y="449"/>
                  </a:cubicBezTo>
                  <a:cubicBezTo>
                    <a:pt x="70" y="465"/>
                    <a:pt x="39" y="467"/>
                    <a:pt x="4" y="471"/>
                  </a:cubicBezTo>
                  <a:cubicBezTo>
                    <a:pt x="1" y="472"/>
                    <a:pt x="0" y="476"/>
                    <a:pt x="3" y="477"/>
                  </a:cubicBezTo>
                  <a:cubicBezTo>
                    <a:pt x="55" y="492"/>
                    <a:pt x="114" y="462"/>
                    <a:pt x="158" y="436"/>
                  </a:cubicBezTo>
                  <a:cubicBezTo>
                    <a:pt x="206" y="407"/>
                    <a:pt x="248" y="369"/>
                    <a:pt x="284" y="326"/>
                  </a:cubicBezTo>
                  <a:cubicBezTo>
                    <a:pt x="318" y="287"/>
                    <a:pt x="376" y="161"/>
                    <a:pt x="379" y="143"/>
                  </a:cubicBezTo>
                  <a:cubicBezTo>
                    <a:pt x="382" y="138"/>
                    <a:pt x="385" y="133"/>
                    <a:pt x="388" y="128"/>
                  </a:cubicBezTo>
                  <a:cubicBezTo>
                    <a:pt x="397" y="109"/>
                    <a:pt x="415" y="97"/>
                    <a:pt x="433" y="87"/>
                  </a:cubicBezTo>
                  <a:cubicBezTo>
                    <a:pt x="466" y="69"/>
                    <a:pt x="504" y="64"/>
                    <a:pt x="538" y="48"/>
                  </a:cubicBezTo>
                  <a:cubicBezTo>
                    <a:pt x="542" y="46"/>
                    <a:pt x="539" y="40"/>
                    <a:pt x="535" y="41"/>
                  </a:cubicBezTo>
                  <a:close/>
                </a:path>
              </a:pathLst>
            </a:custGeom>
            <a:solidFill>
              <a:srgbClr val="99E300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pic>
          <p:nvPicPr>
            <p:cNvPr id="6158" name="图片 41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81491" y="2757113"/>
              <a:ext cx="1111328" cy="9805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59" name="图片 42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01996" y="1537028"/>
              <a:ext cx="808982" cy="138916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60" name="图片 43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28718" y="1435451"/>
              <a:ext cx="1152186" cy="136464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61" name="图片 44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44844" y="2264686"/>
              <a:ext cx="1634306" cy="8334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62" name="图片 45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073092" y="459955"/>
              <a:ext cx="768106" cy="112536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63" name="图片 46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952043" y="1629967"/>
              <a:ext cx="1187884" cy="87528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64" name="图片 47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216935" y="57462"/>
              <a:ext cx="1464760" cy="146476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65" name="Freeform 1355"/>
            <p:cNvSpPr/>
            <p:nvPr/>
          </p:nvSpPr>
          <p:spPr>
            <a:xfrm>
              <a:off x="5557137" y="2300684"/>
              <a:ext cx="1693882" cy="917520"/>
            </a:xfrm>
            <a:custGeom>
              <a:avLst/>
              <a:gdLst/>
              <a:ahLst/>
              <a:cxnLst>
                <a:cxn ang="0">
                  <a:pos x="1669940" y="563924"/>
                </a:cxn>
                <a:cxn ang="0">
                  <a:pos x="8978" y="371885"/>
                </a:cxn>
                <a:cxn ang="0">
                  <a:pos x="11970" y="390174"/>
                </a:cxn>
                <a:cxn ang="0">
                  <a:pos x="556646" y="323113"/>
                </a:cxn>
                <a:cxn ang="0">
                  <a:pos x="1693882" y="573068"/>
                </a:cxn>
                <a:cxn ang="0">
                  <a:pos x="1669940" y="563924"/>
                </a:cxn>
              </a:cxnLst>
              <a:rect l="0" t="0" r="0" b="0"/>
              <a:pathLst>
                <a:path w="566" h="301">
                  <a:moveTo>
                    <a:pt x="558" y="185"/>
                  </a:moveTo>
                  <a:cubicBezTo>
                    <a:pt x="539" y="301"/>
                    <a:pt x="227" y="0"/>
                    <a:pt x="3" y="122"/>
                  </a:cubicBezTo>
                  <a:cubicBezTo>
                    <a:pt x="0" y="124"/>
                    <a:pt x="1" y="129"/>
                    <a:pt x="4" y="128"/>
                  </a:cubicBezTo>
                  <a:cubicBezTo>
                    <a:pt x="69" y="103"/>
                    <a:pt x="121" y="101"/>
                    <a:pt x="186" y="106"/>
                  </a:cubicBezTo>
                  <a:cubicBezTo>
                    <a:pt x="338" y="119"/>
                    <a:pt x="543" y="288"/>
                    <a:pt x="566" y="188"/>
                  </a:cubicBezTo>
                  <a:cubicBezTo>
                    <a:pt x="566" y="186"/>
                    <a:pt x="558" y="196"/>
                    <a:pt x="558" y="185"/>
                  </a:cubicBezTo>
                  <a:close/>
                </a:path>
              </a:pathLst>
            </a:custGeom>
            <a:solidFill>
              <a:srgbClr val="99E300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pic>
          <p:nvPicPr>
            <p:cNvPr id="6166" name="图片 49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039457" y="2010297"/>
              <a:ext cx="732187" cy="92681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67" name="图片 50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557208" y="2410711"/>
              <a:ext cx="1195597" cy="5838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68" name="图片 51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169211" y="2704048"/>
              <a:ext cx="1204865" cy="74145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69" name="图片 52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841484" y="1650720"/>
              <a:ext cx="797064" cy="75999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61732" y="1910722"/>
              <a:ext cx="1096543" cy="115795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525526" y="1537028"/>
              <a:ext cx="798284" cy="119303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" name="文本框 7"/>
          <p:cNvSpPr txBox="1"/>
          <p:nvPr/>
        </p:nvSpPr>
        <p:spPr>
          <a:xfrm>
            <a:off x="2336830" y="2539768"/>
            <a:ext cx="875030" cy="1411879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zh-CN" altLang="en-US" sz="4500" b="1" noProof="1"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导航</a:t>
            </a:r>
            <a:endParaRPr lang="zh-CN" altLang="en-US" sz="4500" b="1" noProof="1">
              <a:solidFill>
                <a:srgbClr val="FF0066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弧形 9"/>
          <p:cNvSpPr/>
          <p:nvPr/>
        </p:nvSpPr>
        <p:spPr>
          <a:xfrm rot="19874720" flipH="1">
            <a:off x="1865710" y="2288381"/>
            <a:ext cx="1895475" cy="1895475"/>
          </a:xfrm>
          <a:prstGeom prst="arc">
            <a:avLst>
              <a:gd name="adj1" fmla="val 15053908"/>
              <a:gd name="adj2" fmla="val 8932182"/>
            </a:avLst>
          </a:prstGeom>
          <a:ln>
            <a:solidFill>
              <a:schemeClr val="tx1">
                <a:lumMod val="75000"/>
                <a:lumOff val="2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2813447" y="1500188"/>
            <a:ext cx="0" cy="57864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 flipV="1">
            <a:off x="2813447" y="4401741"/>
            <a:ext cx="0" cy="95607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3575050" y="2078990"/>
            <a:ext cx="5323840" cy="17532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3600" b="1" strike="noStrike" noProof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汉仪中隶书简" panose="02010609000101010101" pitchFamily="1" charset="-122"/>
                <a:ea typeface="汉仪中隶书简" panose="02010609000101010101" pitchFamily="1" charset="-122"/>
              </a:rPr>
              <a:t>二</a:t>
            </a:r>
            <a:endParaRPr lang="zh-CN" altLang="en-US" sz="3600" b="1" strike="noStrike" noProof="1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汉仪中隶书简" panose="02010609000101010101" pitchFamily="1" charset="-122"/>
              <a:ea typeface="汉仪中隶书简" panose="02010609000101010101" pitchFamily="1" charset="-122"/>
            </a:endParaRP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3600" b="1" strike="noStrike" noProof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汉仪中隶书简" panose="02010609000101010101" pitchFamily="1" charset="-122"/>
                <a:ea typeface="汉仪中隶书简" panose="02010609000101010101" pitchFamily="1" charset="-122"/>
              </a:rPr>
              <a:t>学前儿童数学学习与发展核心经验</a:t>
            </a:r>
            <a:endParaRPr lang="zh-CN" altLang="en-US" sz="3600" b="1" strike="noStrike" noProof="1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汉仪中隶书简" panose="02010609000101010101" pitchFamily="1" charset="-122"/>
              <a:ea typeface="汉仪中隶书简" panose="02010609000101010101" pitchFamily="1" charset="-122"/>
            </a:endParaRPr>
          </a:p>
        </p:txBody>
      </p:sp>
      <p:sp>
        <p:nvSpPr>
          <p:cNvPr id="22" name="文本框 23"/>
          <p:cNvSpPr txBox="1"/>
          <p:nvPr/>
        </p:nvSpPr>
        <p:spPr>
          <a:xfrm>
            <a:off x="4586288" y="4154091"/>
            <a:ext cx="309880" cy="3683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t">
            <a:spAutoFit/>
          </a:bodyPr>
          <a:lstStyle/>
          <a:p>
            <a:endParaRPr lang="zh-CN" altLang="en-US" sz="18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930254" y="2038350"/>
            <a:ext cx="119063" cy="120254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16" name="椭圆 15"/>
          <p:cNvSpPr/>
          <p:nvPr/>
        </p:nvSpPr>
        <p:spPr>
          <a:xfrm>
            <a:off x="3912156" y="3260408"/>
            <a:ext cx="119063" cy="119063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 bldLvl="0" animBg="1"/>
      <p:bldP spid="22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" name="图片 16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080" y="9525"/>
            <a:ext cx="9144000" cy="6858635"/>
          </a:xfrm>
          <a:prstGeom prst="rect">
            <a:avLst/>
          </a:prstGeom>
        </p:spPr>
      </p:pic>
      <p:sp>
        <p:nvSpPr>
          <p:cNvPr id="24" name="Text Box 7"/>
          <p:cNvSpPr txBox="1"/>
          <p:nvPr/>
        </p:nvSpPr>
        <p:spPr>
          <a:xfrm>
            <a:off x="857885" y="168275"/>
            <a:ext cx="7884160" cy="72936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 eaLnBrk="0" hangingPunct="0">
              <a:spcBef>
                <a:spcPct val="50000"/>
              </a:spcBef>
            </a:pPr>
            <a:endParaRPr lang="zh-CN" altLang="en-US" sz="3600" b="1" dirty="0">
              <a:solidFill>
                <a:srgbClr val="00B0F0"/>
              </a:solidFill>
              <a:latin typeface="方正隶书简体" pitchFamily="2" charset="-122"/>
              <a:ea typeface="汉仪中隶书简" panose="02010609000101010101" pitchFamily="1" charset="-122"/>
              <a:sym typeface="+mn-ea"/>
            </a:endParaRPr>
          </a:p>
          <a:p>
            <a:pPr algn="l" eaLnBrk="0" hangingPunct="0"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方正隶书简体" pitchFamily="2" charset="-122"/>
                <a:ea typeface="汉仪中隶书简" panose="02010609000101010101" pitchFamily="1" charset="-122"/>
                <a:sym typeface="+mn-ea"/>
              </a:rPr>
              <a:t>“</a:t>
            </a:r>
            <a:r>
              <a:rPr lang="zh-CN" altLang="en-US" sz="3600" b="1" dirty="0">
                <a:solidFill>
                  <a:srgbClr val="FF0000"/>
                </a:solidFill>
                <a:latin typeface="方正隶书简体" pitchFamily="2" charset="-122"/>
                <a:ea typeface="汉仪中隶书简" panose="02010609000101010101" pitchFamily="1" charset="-122"/>
                <a:sym typeface="+mn-ea"/>
              </a:rPr>
              <a:t>核心经验”</a:t>
            </a:r>
            <a:r>
              <a:rPr lang="zh-CN" altLang="en-US" sz="36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方正隶书简体" pitchFamily="2" charset="-122"/>
                <a:ea typeface="汉仪中隶书简" panose="02010609000101010101" pitchFamily="1" charset="-122"/>
                <a:sym typeface="+mn-ea"/>
              </a:rPr>
              <a:t>在内涵上类似于</a:t>
            </a:r>
            <a:r>
              <a:rPr lang="en-US" altLang="zh-CN" sz="36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方正隶书简体" pitchFamily="2" charset="-122"/>
                <a:ea typeface="汉仪中隶书简" panose="02010609000101010101" pitchFamily="1" charset="-122"/>
                <a:sym typeface="+mn-ea"/>
              </a:rPr>
              <a:t>“</a:t>
            </a:r>
            <a:r>
              <a:rPr lang="zh-CN" altLang="en-US" sz="36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方正隶书简体" pitchFamily="2" charset="-122"/>
                <a:ea typeface="汉仪中隶书简" panose="02010609000101010101" pitchFamily="1" charset="-122"/>
                <a:sym typeface="+mn-ea"/>
              </a:rPr>
              <a:t>大概念”( big ideas ) , 从领域的角度来说,核心经验就是这个领域中</a:t>
            </a:r>
            <a:r>
              <a:rPr lang="zh-CN" altLang="en-US" sz="3600" b="1" dirty="0">
                <a:solidFill>
                  <a:srgbClr val="FF0000"/>
                </a:solidFill>
                <a:latin typeface="方正隶书简体" pitchFamily="2" charset="-122"/>
                <a:ea typeface="汉仪中隶书简" panose="02010609000101010101" pitchFamily="1" charset="-122"/>
                <a:sym typeface="+mn-ea"/>
              </a:rPr>
              <a:t>最重要的、具有节点性的知识</a:t>
            </a:r>
            <a:r>
              <a:rPr lang="zh-CN" altLang="en-US" sz="36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方正隶书简体" pitchFamily="2" charset="-122"/>
                <a:ea typeface="汉仪中隶书简" panose="02010609000101010101" pitchFamily="1" charset="-122"/>
                <a:sym typeface="+mn-ea"/>
              </a:rPr>
              <a:t>,但核心经验并不等同于我们所说的一个个具体的知识,不等同于-个个具体的活动。</a:t>
            </a:r>
            <a:endParaRPr lang="zh-CN" altLang="en-US" sz="36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方正隶书简体" pitchFamily="2" charset="-122"/>
              <a:ea typeface="汉仪中隶书简" panose="02010609000101010101" pitchFamily="1" charset="-122"/>
              <a:sym typeface="+mn-ea"/>
            </a:endParaRPr>
          </a:p>
          <a:p>
            <a:pPr algn="l" eaLnBrk="0" hangingPunct="0">
              <a:spcBef>
                <a:spcPct val="50000"/>
              </a:spcBef>
            </a:pPr>
            <a:endParaRPr lang="zh-CN" altLang="en-US" sz="36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方正隶书简体" pitchFamily="2" charset="-122"/>
              <a:ea typeface="汉仪中隶书简" panose="02010609000101010101" pitchFamily="1" charset="-122"/>
              <a:sym typeface="+mn-ea"/>
            </a:endParaRPr>
          </a:p>
          <a:p>
            <a:pPr algn="l" eaLnBrk="0" hangingPunct="0">
              <a:spcBef>
                <a:spcPct val="50000"/>
              </a:spcBef>
            </a:pPr>
            <a:endParaRPr lang="zh-CN" altLang="en-US" sz="48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方正隶书简体" pitchFamily="2" charset="-122"/>
              <a:ea typeface="汉仪中隶书简" panose="02010609000101010101" pitchFamily="1" charset="-122"/>
              <a:sym typeface="+mn-ea"/>
            </a:endParaRPr>
          </a:p>
          <a:p>
            <a:pPr algn="ctr" eaLnBrk="0" hangingPunct="0">
              <a:spcBef>
                <a:spcPct val="50000"/>
              </a:spcBef>
            </a:pPr>
            <a:endParaRPr lang="zh-CN" altLang="en-US" sz="48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方正隶书简体" pitchFamily="2" charset="-122"/>
              <a:ea typeface="汉仪中隶书简" panose="02010609000101010101" pitchFamily="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" name="图片 16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080" y="9525"/>
            <a:ext cx="9144000" cy="6858635"/>
          </a:xfrm>
          <a:prstGeom prst="rect">
            <a:avLst/>
          </a:prstGeom>
        </p:spPr>
      </p:pic>
      <p:sp>
        <p:nvSpPr>
          <p:cNvPr id="24" name="Text Box 7"/>
          <p:cNvSpPr txBox="1"/>
          <p:nvPr/>
        </p:nvSpPr>
        <p:spPr>
          <a:xfrm>
            <a:off x="1187450" y="908685"/>
            <a:ext cx="6696075" cy="43846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l" eaLnBrk="0" hangingPunct="0"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方正隶书简体" pitchFamily="2" charset="-122"/>
                <a:ea typeface="汉仪中隶书简" panose="02010609000101010101" pitchFamily="1" charset="-122"/>
                <a:sym typeface="+mn-ea"/>
              </a:rPr>
              <a:t>   </a:t>
            </a:r>
            <a:r>
              <a:rPr lang="en-US" altLang="zh-CN" sz="54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方正隶书简体" pitchFamily="2" charset="-122"/>
                <a:ea typeface="汉仪中隶书简" panose="02010609000101010101" pitchFamily="1" charset="-122"/>
                <a:sym typeface="+mn-ea"/>
              </a:rPr>
              <a:t> </a:t>
            </a:r>
            <a:r>
              <a:rPr lang="zh-CN" altLang="en-US" sz="54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方正隶书简体" pitchFamily="2" charset="-122"/>
                <a:ea typeface="汉仪中隶书简" panose="02010609000101010101" pitchFamily="1" charset="-122"/>
                <a:sym typeface="+mn-ea"/>
              </a:rPr>
              <a:t>核心经验</a:t>
            </a:r>
            <a:r>
              <a:rPr lang="zh-CN" altLang="en-US" sz="36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方正隶书简体" pitchFamily="2" charset="-122"/>
                <a:ea typeface="汉仪中隶书简" panose="02010609000101010101" pitchFamily="1" charset="-122"/>
                <a:sym typeface="+mn-ea"/>
              </a:rPr>
              <a:t>包括</a:t>
            </a:r>
            <a:r>
              <a:rPr lang="zh-CN" altLang="en-US" sz="3600" b="1" dirty="0">
                <a:solidFill>
                  <a:srgbClr val="FF0000"/>
                </a:solidFill>
                <a:latin typeface="方正隶书简体" pitchFamily="2" charset="-122"/>
                <a:ea typeface="汉仪中隶书简" panose="02010609000101010101" pitchFamily="1" charset="-122"/>
                <a:sym typeface="+mn-ea"/>
              </a:rPr>
              <a:t>知识</a:t>
            </a:r>
            <a:r>
              <a:rPr lang="zh-CN" altLang="en-US" sz="36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方正隶书简体" pitchFamily="2" charset="-122"/>
                <a:ea typeface="汉仪中隶书简" panose="02010609000101010101" pitchFamily="1" charset="-122"/>
                <a:sym typeface="+mn-ea"/>
              </a:rPr>
              <a:t>,但是是某个领域具有</a:t>
            </a:r>
            <a:r>
              <a:rPr lang="zh-CN" altLang="en-US" sz="3600" b="1" dirty="0">
                <a:solidFill>
                  <a:srgbClr val="FF0000"/>
                </a:solidFill>
                <a:latin typeface="方正隶书简体" pitchFamily="2" charset="-122"/>
                <a:ea typeface="汉仪中隶书简" panose="02010609000101010101" pitchFamily="1" charset="-122"/>
                <a:sym typeface="+mn-ea"/>
              </a:rPr>
              <a:t>节点性、基础性和可迁移</a:t>
            </a:r>
            <a:r>
              <a:rPr lang="zh-CN" altLang="en-US" sz="36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方正隶书简体" pitchFamily="2" charset="-122"/>
                <a:ea typeface="汉仪中隶书简" panose="02010609000101010101" pitchFamily="1" charset="-122"/>
                <a:sym typeface="+mn-ea"/>
              </a:rPr>
              <a:t>的知识。</a:t>
            </a:r>
            <a:endParaRPr lang="zh-CN" altLang="en-US" sz="36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方正隶书简体" pitchFamily="2" charset="-122"/>
              <a:ea typeface="汉仪中隶书简" panose="02010609000101010101" pitchFamily="1" charset="-122"/>
              <a:sym typeface="+mn-ea"/>
            </a:endParaRPr>
          </a:p>
          <a:p>
            <a:pPr algn="l" eaLnBrk="0" hangingPunct="0"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方正隶书简体" pitchFamily="2" charset="-122"/>
                <a:ea typeface="汉仪中隶书简" panose="02010609000101010101" pitchFamily="1" charset="-122"/>
                <a:sym typeface="+mn-ea"/>
              </a:rPr>
              <a:t>  </a:t>
            </a:r>
            <a:r>
              <a:rPr lang="en-US" altLang="zh-CN" sz="54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方正隶书简体" pitchFamily="2" charset="-122"/>
                <a:ea typeface="汉仪中隶书简" panose="02010609000101010101" pitchFamily="1" charset="-122"/>
                <a:sym typeface="+mn-ea"/>
              </a:rPr>
              <a:t>  </a:t>
            </a:r>
            <a:r>
              <a:rPr lang="zh-CN" altLang="en-US" sz="54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方正隶书简体" pitchFamily="2" charset="-122"/>
                <a:ea typeface="汉仪中隶书简" panose="02010609000101010101" pitchFamily="1" charset="-122"/>
                <a:sym typeface="+mn-ea"/>
              </a:rPr>
              <a:t>核心经验</a:t>
            </a:r>
            <a:r>
              <a:rPr lang="zh-CN" altLang="en-US" sz="36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方正隶书简体" pitchFamily="2" charset="-122"/>
                <a:ea typeface="汉仪中隶书简" panose="02010609000101010101" pitchFamily="1" charset="-122"/>
                <a:sym typeface="+mn-ea"/>
              </a:rPr>
              <a:t>包含</a:t>
            </a:r>
            <a:r>
              <a:rPr lang="zh-CN" altLang="en-US" sz="3600" b="1" dirty="0">
                <a:solidFill>
                  <a:srgbClr val="FF0000"/>
                </a:solidFill>
                <a:latin typeface="方正隶书简体" pitchFamily="2" charset="-122"/>
                <a:ea typeface="汉仪中隶书简" panose="02010609000101010101" pitchFamily="1" charset="-122"/>
                <a:sym typeface="+mn-ea"/>
              </a:rPr>
              <a:t>学习品质</a:t>
            </a:r>
            <a:r>
              <a:rPr lang="zh-CN" altLang="en-US" sz="36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方正隶书简体" pitchFamily="2" charset="-122"/>
                <a:ea typeface="汉仪中隶书简" panose="02010609000101010101" pitchFamily="1" charset="-122"/>
                <a:sym typeface="+mn-ea"/>
              </a:rPr>
              <a:t>,但是是某一领域中</a:t>
            </a:r>
            <a:r>
              <a:rPr lang="zh-CN" altLang="en-US" sz="3600" b="1" dirty="0">
                <a:solidFill>
                  <a:srgbClr val="FF0000"/>
                </a:solidFill>
                <a:latin typeface="方正隶书简体" pitchFamily="2" charset="-122"/>
                <a:ea typeface="汉仪中隶书简" panose="02010609000101010101" pitchFamily="1" charset="-122"/>
                <a:sym typeface="+mn-ea"/>
              </a:rPr>
              <a:t>最凸显的</a:t>
            </a:r>
            <a:r>
              <a:rPr lang="zh-CN" altLang="en-US" sz="36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方正隶书简体" pitchFamily="2" charset="-122"/>
                <a:ea typeface="汉仪中隶书简" panose="02010609000101010101" pitchFamily="1" charset="-122"/>
                <a:sym typeface="+mn-ea"/>
              </a:rPr>
              <a:t>学习品质。</a:t>
            </a:r>
            <a:endParaRPr lang="zh-CN" altLang="en-US" sz="36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方正隶书简体" pitchFamily="2" charset="-122"/>
              <a:ea typeface="汉仪中隶书简" panose="02010609000101010101" pitchFamily="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7315" y="116205"/>
            <a:ext cx="9168765" cy="6745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2230" y="106680"/>
            <a:ext cx="8901430" cy="6557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91135" y="142240"/>
            <a:ext cx="8798560" cy="6601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927850"/>
          </a:xfrm>
          <a:prstGeom prst="rect">
            <a:avLst/>
          </a:prstGeom>
        </p:spPr>
      </p:pic>
      <p:sp>
        <p:nvSpPr>
          <p:cNvPr id="3075" name="Rectangle 3"/>
          <p:cNvSpPr/>
          <p:nvPr/>
        </p:nvSpPr>
        <p:spPr>
          <a:xfrm>
            <a:off x="8174038" y="47625"/>
            <a:ext cx="973137" cy="6929438"/>
          </a:xfrm>
          <a:prstGeom prst="rect">
            <a:avLst/>
          </a:prstGeom>
          <a:solidFill>
            <a:srgbClr val="DDDDDD">
              <a:alpha val="56078"/>
            </a:srgbClr>
          </a:solidFill>
          <a:ln w="9525">
            <a:noFill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101" name="Rectangle 5"/>
          <p:cNvSpPr/>
          <p:nvPr/>
        </p:nvSpPr>
        <p:spPr>
          <a:xfrm>
            <a:off x="1332230" y="1268730"/>
            <a:ext cx="7086600" cy="14452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88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隶书" pitchFamily="1" charset="-122"/>
                <a:ea typeface="汉仪中隶书简" panose="02010609000101010101" pitchFamily="1" charset="-122"/>
              </a:rPr>
              <a:t>幼儿数学?</a:t>
            </a:r>
            <a:endParaRPr lang="zh-CN" altLang="en-US" sz="88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隶书" pitchFamily="1" charset="-122"/>
              <a:ea typeface="汉仪中隶书简" panose="02010609000101010101" pitchFamily="1" charset="-122"/>
            </a:endParaRPr>
          </a:p>
        </p:txBody>
      </p:sp>
      <p:sp>
        <p:nvSpPr>
          <p:cNvPr id="5124" name="Rectangle 5"/>
          <p:cNvSpPr/>
          <p:nvPr/>
        </p:nvSpPr>
        <p:spPr>
          <a:xfrm>
            <a:off x="1259840" y="3140710"/>
            <a:ext cx="5293360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zh-CN" altLang="en-US" sz="48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隶书" pitchFamily="1" charset="-122"/>
                <a:ea typeface="汉仪中隶书简" panose="02010609000101010101" pitchFamily="1" charset="-122"/>
              </a:rPr>
              <a:t>请用关键词来描述</a:t>
            </a:r>
            <a:endParaRPr lang="zh-CN" altLang="en-US" sz="48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隶书" pitchFamily="1" charset="-122"/>
              <a:ea typeface="汉仪中隶书简" panose="02010609000101010101" pitchFamily="1" charset="-122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zh-CN" altLang="en-US" sz="48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隶书" pitchFamily="1" charset="-122"/>
                <a:ea typeface="汉仪中隶书简" panose="02010609000101010101" pitchFamily="1" charset="-122"/>
              </a:rPr>
              <a:t>幼儿数学</a:t>
            </a:r>
            <a:endParaRPr lang="zh-CN" altLang="en-US" sz="48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隶书" pitchFamily="1" charset="-122"/>
              <a:ea typeface="汉仪中隶书简" panose="02010609000101010101" pitchFamily="1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682105" y="0"/>
            <a:ext cx="2438400" cy="334835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62120"/>
            <a:ext cx="2134870" cy="26657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101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101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bldLvl="0" build="allAtOnce"/>
      <p:bldP spid="4101" grpId="1" bldLvl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705" y="44450"/>
            <a:ext cx="8857615" cy="662241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27405" y="404495"/>
            <a:ext cx="648335" cy="504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371975" y="6092825"/>
            <a:ext cx="473075" cy="4019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" y="116205"/>
            <a:ext cx="8522335" cy="6451600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4428490" y="6021070"/>
            <a:ext cx="473075" cy="4019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605" y="188595"/>
            <a:ext cx="8561070" cy="6412865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4371975" y="6035040"/>
            <a:ext cx="476885" cy="4597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360" y="274955"/>
            <a:ext cx="8366125" cy="6297930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4500245" y="6038850"/>
            <a:ext cx="508000" cy="4591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360" y="188595"/>
            <a:ext cx="8383270" cy="6348730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4427855" y="5800090"/>
            <a:ext cx="537845" cy="551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1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22250" y="169545"/>
            <a:ext cx="8438515" cy="6323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1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32410" y="161925"/>
            <a:ext cx="8465820" cy="6374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图片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57200" y="19050"/>
            <a:ext cx="10058400" cy="6819900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123" name="图片 2" descr="psbCAZNLYL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4463"/>
            <a:ext cx="5502275" cy="10683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927850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 rot="1560000">
            <a:off x="923925" y="3286125"/>
            <a:ext cx="3034904" cy="1215629"/>
            <a:chOff x="0" y="57462"/>
            <a:chExt cx="8752805" cy="4346356"/>
          </a:xfrm>
        </p:grpSpPr>
        <p:pic>
          <p:nvPicPr>
            <p:cNvPr id="6147" name="图片 30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42647" y="2646556"/>
              <a:ext cx="771967" cy="68424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48" name="图片 3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2594" y="1588036"/>
              <a:ext cx="938641" cy="137725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49" name="图片 3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38904" y="1166727"/>
              <a:ext cx="803270" cy="122449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50" name="图片 3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02723" y="847451"/>
              <a:ext cx="1165721" cy="7738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51" name="图片 3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58024" y="2185705"/>
              <a:ext cx="1244089" cy="82286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52" name="图片 3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02693" y="2826131"/>
              <a:ext cx="1537969" cy="96000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53" name="Freeform 1219"/>
            <p:cNvSpPr/>
            <p:nvPr/>
          </p:nvSpPr>
          <p:spPr>
            <a:xfrm>
              <a:off x="884532" y="2798692"/>
              <a:ext cx="1277488" cy="653598"/>
            </a:xfrm>
            <a:custGeom>
              <a:avLst/>
              <a:gdLst/>
              <a:ahLst/>
              <a:cxnLst>
                <a:cxn ang="0">
                  <a:pos x="950757" y="357852"/>
                </a:cxn>
                <a:cxn ang="0">
                  <a:pos x="1115594" y="17744"/>
                </a:cxn>
                <a:cxn ang="0">
                  <a:pos x="1097933" y="8872"/>
                </a:cxn>
                <a:cxn ang="0">
                  <a:pos x="965474" y="269128"/>
                </a:cxn>
                <a:cxn ang="0">
                  <a:pos x="847733" y="393341"/>
                </a:cxn>
                <a:cxn ang="0">
                  <a:pos x="921321" y="100553"/>
                </a:cxn>
                <a:cxn ang="0">
                  <a:pos x="815355" y="381511"/>
                </a:cxn>
                <a:cxn ang="0">
                  <a:pos x="785920" y="434746"/>
                </a:cxn>
                <a:cxn ang="0">
                  <a:pos x="621082" y="505725"/>
                </a:cxn>
                <a:cxn ang="0">
                  <a:pos x="782976" y="56191"/>
                </a:cxn>
                <a:cxn ang="0">
                  <a:pos x="624026" y="461363"/>
                </a:cxn>
                <a:cxn ang="0">
                  <a:pos x="488624" y="538257"/>
                </a:cxn>
                <a:cxn ang="0">
                  <a:pos x="23548" y="529384"/>
                </a:cxn>
                <a:cxn ang="0">
                  <a:pos x="14717" y="556001"/>
                </a:cxn>
                <a:cxn ang="0">
                  <a:pos x="715275" y="526427"/>
                </a:cxn>
                <a:cxn ang="0">
                  <a:pos x="900717" y="405171"/>
                </a:cxn>
                <a:cxn ang="0">
                  <a:pos x="997853" y="384469"/>
                </a:cxn>
                <a:cxn ang="0">
                  <a:pos x="1277488" y="476150"/>
                </a:cxn>
                <a:cxn ang="0">
                  <a:pos x="950757" y="357852"/>
                </a:cxn>
              </a:cxnLst>
              <a:rect l="0" t="0" r="0" b="0"/>
              <a:pathLst>
                <a:path w="434" h="221">
                  <a:moveTo>
                    <a:pt x="323" y="121"/>
                  </a:moveTo>
                  <a:cubicBezTo>
                    <a:pt x="351" y="89"/>
                    <a:pt x="370" y="49"/>
                    <a:pt x="379" y="6"/>
                  </a:cubicBezTo>
                  <a:cubicBezTo>
                    <a:pt x="379" y="3"/>
                    <a:pt x="375" y="0"/>
                    <a:pt x="373" y="3"/>
                  </a:cubicBezTo>
                  <a:cubicBezTo>
                    <a:pt x="359" y="33"/>
                    <a:pt x="347" y="64"/>
                    <a:pt x="328" y="91"/>
                  </a:cubicBezTo>
                  <a:cubicBezTo>
                    <a:pt x="317" y="107"/>
                    <a:pt x="304" y="121"/>
                    <a:pt x="288" y="133"/>
                  </a:cubicBezTo>
                  <a:cubicBezTo>
                    <a:pt x="292" y="124"/>
                    <a:pt x="290" y="70"/>
                    <a:pt x="313" y="34"/>
                  </a:cubicBezTo>
                  <a:cubicBezTo>
                    <a:pt x="289" y="54"/>
                    <a:pt x="281" y="118"/>
                    <a:pt x="277" y="129"/>
                  </a:cubicBezTo>
                  <a:cubicBezTo>
                    <a:pt x="275" y="136"/>
                    <a:pt x="271" y="142"/>
                    <a:pt x="267" y="147"/>
                  </a:cubicBezTo>
                  <a:cubicBezTo>
                    <a:pt x="245" y="167"/>
                    <a:pt x="227" y="170"/>
                    <a:pt x="211" y="171"/>
                  </a:cubicBezTo>
                  <a:cubicBezTo>
                    <a:pt x="266" y="120"/>
                    <a:pt x="263" y="69"/>
                    <a:pt x="266" y="19"/>
                  </a:cubicBezTo>
                  <a:cubicBezTo>
                    <a:pt x="254" y="117"/>
                    <a:pt x="224" y="143"/>
                    <a:pt x="212" y="156"/>
                  </a:cubicBezTo>
                  <a:cubicBezTo>
                    <a:pt x="199" y="169"/>
                    <a:pt x="183" y="176"/>
                    <a:pt x="166" y="182"/>
                  </a:cubicBezTo>
                  <a:cubicBezTo>
                    <a:pt x="116" y="201"/>
                    <a:pt x="57" y="194"/>
                    <a:pt x="8" y="179"/>
                  </a:cubicBezTo>
                  <a:cubicBezTo>
                    <a:pt x="3" y="178"/>
                    <a:pt x="0" y="186"/>
                    <a:pt x="5" y="188"/>
                  </a:cubicBezTo>
                  <a:cubicBezTo>
                    <a:pt x="76" y="221"/>
                    <a:pt x="172" y="204"/>
                    <a:pt x="243" y="178"/>
                  </a:cubicBezTo>
                  <a:cubicBezTo>
                    <a:pt x="262" y="170"/>
                    <a:pt x="295" y="145"/>
                    <a:pt x="306" y="137"/>
                  </a:cubicBezTo>
                  <a:cubicBezTo>
                    <a:pt x="316" y="133"/>
                    <a:pt x="335" y="130"/>
                    <a:pt x="339" y="130"/>
                  </a:cubicBezTo>
                  <a:cubicBezTo>
                    <a:pt x="351" y="128"/>
                    <a:pt x="414" y="132"/>
                    <a:pt x="434" y="161"/>
                  </a:cubicBezTo>
                  <a:cubicBezTo>
                    <a:pt x="420" y="123"/>
                    <a:pt x="364" y="110"/>
                    <a:pt x="323" y="121"/>
                  </a:cubicBezTo>
                  <a:close/>
                </a:path>
              </a:pathLst>
            </a:custGeom>
            <a:solidFill>
              <a:srgbClr val="99E300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6154" name="Freeform 1215"/>
            <p:cNvSpPr/>
            <p:nvPr/>
          </p:nvSpPr>
          <p:spPr>
            <a:xfrm>
              <a:off x="0" y="2356372"/>
              <a:ext cx="5889812" cy="2047446"/>
            </a:xfrm>
            <a:custGeom>
              <a:avLst/>
              <a:gdLst/>
              <a:ahLst/>
              <a:cxnLst>
                <a:cxn ang="0">
                  <a:pos x="5889812" y="0"/>
                </a:cxn>
                <a:cxn ang="0">
                  <a:pos x="2425044" y="1571569"/>
                </a:cxn>
                <a:cxn ang="0">
                  <a:pos x="0" y="364251"/>
                </a:cxn>
                <a:cxn ang="0">
                  <a:pos x="0" y="364251"/>
                </a:cxn>
                <a:cxn ang="0">
                  <a:pos x="0" y="540502"/>
                </a:cxn>
                <a:cxn ang="0">
                  <a:pos x="1956436" y="1512818"/>
                </a:cxn>
                <a:cxn ang="0">
                  <a:pos x="5889812" y="0"/>
                </a:cxn>
              </a:cxnLst>
              <a:rect l="0" t="0" r="0" b="0"/>
              <a:pathLst>
                <a:path w="2011" h="697">
                  <a:moveTo>
                    <a:pt x="2011" y="0"/>
                  </a:moveTo>
                  <a:cubicBezTo>
                    <a:pt x="1675" y="354"/>
                    <a:pt x="1371" y="631"/>
                    <a:pt x="828" y="535"/>
                  </a:cubicBezTo>
                  <a:cubicBezTo>
                    <a:pt x="496" y="476"/>
                    <a:pt x="275" y="255"/>
                    <a:pt x="0" y="124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227" y="261"/>
                    <a:pt x="414" y="443"/>
                    <a:pt x="668" y="515"/>
                  </a:cubicBezTo>
                  <a:cubicBezTo>
                    <a:pt x="1305" y="697"/>
                    <a:pt x="1670" y="388"/>
                    <a:pt x="2011" y="0"/>
                  </a:cubicBezTo>
                  <a:close/>
                </a:path>
              </a:pathLst>
            </a:custGeom>
            <a:solidFill>
              <a:srgbClr val="99E300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pic>
          <p:nvPicPr>
            <p:cNvPr id="6155" name="图片 3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91216" y="2614983"/>
              <a:ext cx="1552705" cy="76319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56" name="图片 3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71537" y="2225935"/>
              <a:ext cx="1421120" cy="69301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57" name="Freeform 1351"/>
            <p:cNvSpPr/>
            <p:nvPr/>
          </p:nvSpPr>
          <p:spPr>
            <a:xfrm>
              <a:off x="3034113" y="2704193"/>
              <a:ext cx="1484032" cy="1347967"/>
            </a:xfrm>
            <a:custGeom>
              <a:avLst/>
              <a:gdLst/>
              <a:ahLst/>
              <a:cxnLst>
                <a:cxn ang="0">
                  <a:pos x="1464865" y="112330"/>
                </a:cxn>
                <a:cxn ang="0">
                  <a:pos x="1117131" y="232880"/>
                </a:cxn>
                <a:cxn ang="0">
                  <a:pos x="1051417" y="295895"/>
                </a:cxn>
                <a:cxn ang="0">
                  <a:pos x="1045941" y="8219"/>
                </a:cxn>
                <a:cxn ang="0">
                  <a:pos x="1034989" y="8219"/>
                </a:cxn>
                <a:cxn ang="0">
                  <a:pos x="991180" y="416445"/>
                </a:cxn>
                <a:cxn ang="0">
                  <a:pos x="761182" y="849328"/>
                </a:cxn>
                <a:cxn ang="0">
                  <a:pos x="580470" y="1035633"/>
                </a:cxn>
                <a:cxn ang="0">
                  <a:pos x="544875" y="600009"/>
                </a:cxn>
                <a:cxn ang="0">
                  <a:pos x="544875" y="1068510"/>
                </a:cxn>
                <a:cxn ang="0">
                  <a:pos x="459995" y="1131525"/>
                </a:cxn>
                <a:cxn ang="0">
                  <a:pos x="282020" y="1230156"/>
                </a:cxn>
                <a:cxn ang="0">
                  <a:pos x="10952" y="1290431"/>
                </a:cxn>
                <a:cxn ang="0">
                  <a:pos x="8214" y="1306870"/>
                </a:cxn>
                <a:cxn ang="0">
                  <a:pos x="432614" y="1194539"/>
                </a:cxn>
                <a:cxn ang="0">
                  <a:pos x="777610" y="893165"/>
                </a:cxn>
                <a:cxn ang="0">
                  <a:pos x="1037727" y="391787"/>
                </a:cxn>
                <a:cxn ang="0">
                  <a:pos x="1062369" y="350690"/>
                </a:cxn>
                <a:cxn ang="0">
                  <a:pos x="1185582" y="238360"/>
                </a:cxn>
                <a:cxn ang="0">
                  <a:pos x="1473079" y="131508"/>
                </a:cxn>
                <a:cxn ang="0">
                  <a:pos x="1464865" y="112330"/>
                </a:cxn>
              </a:cxnLst>
              <a:rect l="0" t="0" r="0" b="0"/>
              <a:pathLst>
                <a:path w="542" h="492">
                  <a:moveTo>
                    <a:pt x="535" y="41"/>
                  </a:moveTo>
                  <a:cubicBezTo>
                    <a:pt x="491" y="48"/>
                    <a:pt x="445" y="59"/>
                    <a:pt x="408" y="85"/>
                  </a:cubicBezTo>
                  <a:cubicBezTo>
                    <a:pt x="399" y="91"/>
                    <a:pt x="391" y="99"/>
                    <a:pt x="384" y="108"/>
                  </a:cubicBezTo>
                  <a:cubicBezTo>
                    <a:pt x="388" y="73"/>
                    <a:pt x="386" y="36"/>
                    <a:pt x="382" y="3"/>
                  </a:cubicBezTo>
                  <a:cubicBezTo>
                    <a:pt x="382" y="0"/>
                    <a:pt x="378" y="0"/>
                    <a:pt x="378" y="3"/>
                  </a:cubicBezTo>
                  <a:cubicBezTo>
                    <a:pt x="377" y="53"/>
                    <a:pt x="377" y="104"/>
                    <a:pt x="362" y="152"/>
                  </a:cubicBezTo>
                  <a:cubicBezTo>
                    <a:pt x="347" y="200"/>
                    <a:pt x="308" y="272"/>
                    <a:pt x="278" y="310"/>
                  </a:cubicBezTo>
                  <a:cubicBezTo>
                    <a:pt x="258" y="335"/>
                    <a:pt x="236" y="358"/>
                    <a:pt x="212" y="378"/>
                  </a:cubicBezTo>
                  <a:cubicBezTo>
                    <a:pt x="235" y="341"/>
                    <a:pt x="264" y="224"/>
                    <a:pt x="199" y="219"/>
                  </a:cubicBezTo>
                  <a:cubicBezTo>
                    <a:pt x="250" y="246"/>
                    <a:pt x="224" y="325"/>
                    <a:pt x="199" y="390"/>
                  </a:cubicBezTo>
                  <a:cubicBezTo>
                    <a:pt x="189" y="398"/>
                    <a:pt x="178" y="405"/>
                    <a:pt x="168" y="413"/>
                  </a:cubicBezTo>
                  <a:cubicBezTo>
                    <a:pt x="147" y="427"/>
                    <a:pt x="126" y="439"/>
                    <a:pt x="103" y="449"/>
                  </a:cubicBezTo>
                  <a:cubicBezTo>
                    <a:pt x="70" y="465"/>
                    <a:pt x="39" y="467"/>
                    <a:pt x="4" y="471"/>
                  </a:cubicBezTo>
                  <a:cubicBezTo>
                    <a:pt x="1" y="472"/>
                    <a:pt x="0" y="476"/>
                    <a:pt x="3" y="477"/>
                  </a:cubicBezTo>
                  <a:cubicBezTo>
                    <a:pt x="55" y="492"/>
                    <a:pt x="114" y="462"/>
                    <a:pt x="158" y="436"/>
                  </a:cubicBezTo>
                  <a:cubicBezTo>
                    <a:pt x="206" y="407"/>
                    <a:pt x="248" y="369"/>
                    <a:pt x="284" y="326"/>
                  </a:cubicBezTo>
                  <a:cubicBezTo>
                    <a:pt x="318" y="287"/>
                    <a:pt x="376" y="161"/>
                    <a:pt x="379" y="143"/>
                  </a:cubicBezTo>
                  <a:cubicBezTo>
                    <a:pt x="382" y="138"/>
                    <a:pt x="385" y="133"/>
                    <a:pt x="388" y="128"/>
                  </a:cubicBezTo>
                  <a:cubicBezTo>
                    <a:pt x="397" y="109"/>
                    <a:pt x="415" y="97"/>
                    <a:pt x="433" y="87"/>
                  </a:cubicBezTo>
                  <a:cubicBezTo>
                    <a:pt x="466" y="69"/>
                    <a:pt x="504" y="64"/>
                    <a:pt x="538" y="48"/>
                  </a:cubicBezTo>
                  <a:cubicBezTo>
                    <a:pt x="542" y="46"/>
                    <a:pt x="539" y="40"/>
                    <a:pt x="535" y="41"/>
                  </a:cubicBezTo>
                  <a:close/>
                </a:path>
              </a:pathLst>
            </a:custGeom>
            <a:solidFill>
              <a:srgbClr val="99E300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pic>
          <p:nvPicPr>
            <p:cNvPr id="6158" name="图片 41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81491" y="2757113"/>
              <a:ext cx="1111328" cy="9805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59" name="图片 42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01996" y="1537028"/>
              <a:ext cx="808982" cy="138916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60" name="图片 43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28718" y="1435451"/>
              <a:ext cx="1152186" cy="136464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61" name="图片 44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44844" y="2264686"/>
              <a:ext cx="1634306" cy="8334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62" name="图片 45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073092" y="459955"/>
              <a:ext cx="768106" cy="112536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63" name="图片 46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952043" y="1629967"/>
              <a:ext cx="1187884" cy="87528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64" name="图片 47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216935" y="57462"/>
              <a:ext cx="1464760" cy="146476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65" name="Freeform 1355"/>
            <p:cNvSpPr/>
            <p:nvPr/>
          </p:nvSpPr>
          <p:spPr>
            <a:xfrm>
              <a:off x="5557137" y="2300684"/>
              <a:ext cx="1693882" cy="917520"/>
            </a:xfrm>
            <a:custGeom>
              <a:avLst/>
              <a:gdLst/>
              <a:ahLst/>
              <a:cxnLst>
                <a:cxn ang="0">
                  <a:pos x="1669940" y="563924"/>
                </a:cxn>
                <a:cxn ang="0">
                  <a:pos x="8978" y="371885"/>
                </a:cxn>
                <a:cxn ang="0">
                  <a:pos x="11970" y="390174"/>
                </a:cxn>
                <a:cxn ang="0">
                  <a:pos x="556646" y="323113"/>
                </a:cxn>
                <a:cxn ang="0">
                  <a:pos x="1693882" y="573068"/>
                </a:cxn>
                <a:cxn ang="0">
                  <a:pos x="1669940" y="563924"/>
                </a:cxn>
              </a:cxnLst>
              <a:rect l="0" t="0" r="0" b="0"/>
              <a:pathLst>
                <a:path w="566" h="301">
                  <a:moveTo>
                    <a:pt x="558" y="185"/>
                  </a:moveTo>
                  <a:cubicBezTo>
                    <a:pt x="539" y="301"/>
                    <a:pt x="227" y="0"/>
                    <a:pt x="3" y="122"/>
                  </a:cubicBezTo>
                  <a:cubicBezTo>
                    <a:pt x="0" y="124"/>
                    <a:pt x="1" y="129"/>
                    <a:pt x="4" y="128"/>
                  </a:cubicBezTo>
                  <a:cubicBezTo>
                    <a:pt x="69" y="103"/>
                    <a:pt x="121" y="101"/>
                    <a:pt x="186" y="106"/>
                  </a:cubicBezTo>
                  <a:cubicBezTo>
                    <a:pt x="338" y="119"/>
                    <a:pt x="543" y="288"/>
                    <a:pt x="566" y="188"/>
                  </a:cubicBezTo>
                  <a:cubicBezTo>
                    <a:pt x="566" y="186"/>
                    <a:pt x="558" y="196"/>
                    <a:pt x="558" y="185"/>
                  </a:cubicBezTo>
                  <a:close/>
                </a:path>
              </a:pathLst>
            </a:custGeom>
            <a:solidFill>
              <a:srgbClr val="99E300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pic>
          <p:nvPicPr>
            <p:cNvPr id="6166" name="图片 49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039457" y="2010297"/>
              <a:ext cx="732187" cy="92681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67" name="图片 50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557208" y="2410711"/>
              <a:ext cx="1195597" cy="5838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68" name="图片 51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169211" y="2704048"/>
              <a:ext cx="1204865" cy="74145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69" name="图片 52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841484" y="1650720"/>
              <a:ext cx="797064" cy="75999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61732" y="1910722"/>
              <a:ext cx="1096543" cy="115795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525526" y="1537028"/>
              <a:ext cx="798284" cy="119303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" name="文本框 7"/>
          <p:cNvSpPr txBox="1"/>
          <p:nvPr/>
        </p:nvSpPr>
        <p:spPr>
          <a:xfrm>
            <a:off x="2336830" y="2539768"/>
            <a:ext cx="875030" cy="1411879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zh-CN" altLang="en-US" sz="4500" b="1" noProof="1"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导航</a:t>
            </a:r>
            <a:endParaRPr lang="zh-CN" altLang="en-US" sz="4500" b="1" noProof="1">
              <a:solidFill>
                <a:srgbClr val="FF0066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弧形 9"/>
          <p:cNvSpPr/>
          <p:nvPr/>
        </p:nvSpPr>
        <p:spPr>
          <a:xfrm rot="19874720" flipH="1">
            <a:off x="1865710" y="2288381"/>
            <a:ext cx="1895475" cy="1895475"/>
          </a:xfrm>
          <a:prstGeom prst="arc">
            <a:avLst>
              <a:gd name="adj1" fmla="val 15053908"/>
              <a:gd name="adj2" fmla="val 8932182"/>
            </a:avLst>
          </a:prstGeom>
          <a:ln>
            <a:solidFill>
              <a:schemeClr val="tx1">
                <a:lumMod val="75000"/>
                <a:lumOff val="2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2813447" y="1500188"/>
            <a:ext cx="0" cy="57864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 flipV="1">
            <a:off x="2813447" y="4401741"/>
            <a:ext cx="0" cy="95607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3636010" y="2348865"/>
            <a:ext cx="5323840" cy="119888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3600" b="1" strike="noStrike" noProof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汉仪中隶书简" panose="02010609000101010101" pitchFamily="1" charset="-122"/>
                <a:ea typeface="汉仪中隶书简" panose="02010609000101010101" pitchFamily="1" charset="-122"/>
              </a:rPr>
              <a:t>学前儿童数学学习与发展核心经验</a:t>
            </a:r>
            <a:endParaRPr lang="zh-CN" altLang="en-US" sz="3600" b="1" strike="noStrike" noProof="1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汉仪中隶书简" panose="02010609000101010101" pitchFamily="1" charset="-122"/>
              <a:ea typeface="汉仪中隶书简" panose="02010609000101010101" pitchFamily="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048601" y="4195128"/>
            <a:ext cx="4531043" cy="119888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36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汉仪中隶书简" panose="02010609000101010101" pitchFamily="1" charset="-122"/>
                <a:ea typeface="汉仪中隶书简" panose="02010609000101010101" pitchFamily="1" charset="-122"/>
                <a:sym typeface="宋体" panose="02010600030101010101" pitchFamily="2" charset="-122"/>
              </a:rPr>
              <a:t>幼儿园数学活动</a:t>
            </a:r>
            <a:endParaRPr lang="zh-CN" altLang="en-US" sz="36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汉仪中隶书简" panose="02010609000101010101" pitchFamily="1" charset="-122"/>
              <a:ea typeface="汉仪中隶书简" panose="02010609000101010101" pitchFamily="1" charset="-122"/>
              <a:sym typeface="宋体" panose="02010600030101010101" pitchFamily="2" charset="-122"/>
            </a:endParaRPr>
          </a:p>
          <a:p>
            <a:pPr algn="ctr"/>
            <a:r>
              <a:rPr lang="zh-CN" altLang="en-US" sz="36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汉仪中隶书简" panose="02010609000101010101" pitchFamily="1" charset="-122"/>
                <a:ea typeface="汉仪中隶书简" panose="02010609000101010101" pitchFamily="1" charset="-122"/>
                <a:sym typeface="宋体" panose="02010600030101010101" pitchFamily="2" charset="-122"/>
              </a:rPr>
              <a:t>新思考</a:t>
            </a:r>
            <a:endParaRPr lang="zh-CN" altLang="en-US" sz="36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汉仪中隶书简" panose="02010609000101010101" pitchFamily="1" charset="-122"/>
              <a:ea typeface="汉仪中隶书简" panose="0201060900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930254" y="2038350"/>
            <a:ext cx="119063" cy="120254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16" name="椭圆 15"/>
          <p:cNvSpPr/>
          <p:nvPr/>
        </p:nvSpPr>
        <p:spPr>
          <a:xfrm>
            <a:off x="3912156" y="3260408"/>
            <a:ext cx="119063" cy="119063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2" name="文本框 1"/>
          <p:cNvSpPr txBox="1"/>
          <p:nvPr/>
        </p:nvSpPr>
        <p:spPr>
          <a:xfrm>
            <a:off x="4030821" y="908368"/>
            <a:ext cx="4531043" cy="64516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36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汉仪中隶书简" panose="02010609000101010101" pitchFamily="1" charset="-122"/>
                <a:ea typeface="汉仪中隶书简" panose="02010609000101010101" pitchFamily="1" charset="-122"/>
                <a:sym typeface="宋体" panose="02010600030101010101" pitchFamily="2" charset="-122"/>
              </a:rPr>
              <a:t>幼儿园数学概念</a:t>
            </a:r>
            <a:endParaRPr lang="zh-CN" altLang="en-US" sz="36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汉仪中隶书简" panose="02010609000101010101" pitchFamily="1" charset="-122"/>
              <a:ea typeface="汉仪中隶书简" panose="02010609000101010101" pitchFamily="1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 bldLvl="0" animBg="1"/>
      <p:bldP spid="21" grpId="0" bldLvl="0" animBg="1"/>
      <p:bldP spid="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927850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 rot="1560000">
            <a:off x="923925" y="3286125"/>
            <a:ext cx="3034904" cy="1215629"/>
            <a:chOff x="0" y="57462"/>
            <a:chExt cx="8752805" cy="4346356"/>
          </a:xfrm>
        </p:grpSpPr>
        <p:pic>
          <p:nvPicPr>
            <p:cNvPr id="6147" name="图片 30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42647" y="2646556"/>
              <a:ext cx="771967" cy="68424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48" name="图片 3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2594" y="1588036"/>
              <a:ext cx="938641" cy="137725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49" name="图片 3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38904" y="1166727"/>
              <a:ext cx="803270" cy="122449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50" name="图片 3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02723" y="847451"/>
              <a:ext cx="1165721" cy="7738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51" name="图片 3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58024" y="2185705"/>
              <a:ext cx="1244089" cy="82286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52" name="图片 3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02693" y="2826131"/>
              <a:ext cx="1537969" cy="96000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53" name="Freeform 1219"/>
            <p:cNvSpPr/>
            <p:nvPr/>
          </p:nvSpPr>
          <p:spPr>
            <a:xfrm>
              <a:off x="884532" y="2798692"/>
              <a:ext cx="1277488" cy="653598"/>
            </a:xfrm>
            <a:custGeom>
              <a:avLst/>
              <a:gdLst/>
              <a:ahLst/>
              <a:cxnLst>
                <a:cxn ang="0">
                  <a:pos x="950757" y="357852"/>
                </a:cxn>
                <a:cxn ang="0">
                  <a:pos x="1115594" y="17744"/>
                </a:cxn>
                <a:cxn ang="0">
                  <a:pos x="1097933" y="8872"/>
                </a:cxn>
                <a:cxn ang="0">
                  <a:pos x="965474" y="269128"/>
                </a:cxn>
                <a:cxn ang="0">
                  <a:pos x="847733" y="393341"/>
                </a:cxn>
                <a:cxn ang="0">
                  <a:pos x="921321" y="100553"/>
                </a:cxn>
                <a:cxn ang="0">
                  <a:pos x="815355" y="381511"/>
                </a:cxn>
                <a:cxn ang="0">
                  <a:pos x="785920" y="434746"/>
                </a:cxn>
                <a:cxn ang="0">
                  <a:pos x="621082" y="505725"/>
                </a:cxn>
                <a:cxn ang="0">
                  <a:pos x="782976" y="56191"/>
                </a:cxn>
                <a:cxn ang="0">
                  <a:pos x="624026" y="461363"/>
                </a:cxn>
                <a:cxn ang="0">
                  <a:pos x="488624" y="538257"/>
                </a:cxn>
                <a:cxn ang="0">
                  <a:pos x="23548" y="529384"/>
                </a:cxn>
                <a:cxn ang="0">
                  <a:pos x="14717" y="556001"/>
                </a:cxn>
                <a:cxn ang="0">
                  <a:pos x="715275" y="526427"/>
                </a:cxn>
                <a:cxn ang="0">
                  <a:pos x="900717" y="405171"/>
                </a:cxn>
                <a:cxn ang="0">
                  <a:pos x="997853" y="384469"/>
                </a:cxn>
                <a:cxn ang="0">
                  <a:pos x="1277488" y="476150"/>
                </a:cxn>
                <a:cxn ang="0">
                  <a:pos x="950757" y="357852"/>
                </a:cxn>
              </a:cxnLst>
              <a:rect l="0" t="0" r="0" b="0"/>
              <a:pathLst>
                <a:path w="434" h="221">
                  <a:moveTo>
                    <a:pt x="323" y="121"/>
                  </a:moveTo>
                  <a:cubicBezTo>
                    <a:pt x="351" y="89"/>
                    <a:pt x="370" y="49"/>
                    <a:pt x="379" y="6"/>
                  </a:cubicBezTo>
                  <a:cubicBezTo>
                    <a:pt x="379" y="3"/>
                    <a:pt x="375" y="0"/>
                    <a:pt x="373" y="3"/>
                  </a:cubicBezTo>
                  <a:cubicBezTo>
                    <a:pt x="359" y="33"/>
                    <a:pt x="347" y="64"/>
                    <a:pt x="328" y="91"/>
                  </a:cubicBezTo>
                  <a:cubicBezTo>
                    <a:pt x="317" y="107"/>
                    <a:pt x="304" y="121"/>
                    <a:pt x="288" y="133"/>
                  </a:cubicBezTo>
                  <a:cubicBezTo>
                    <a:pt x="292" y="124"/>
                    <a:pt x="290" y="70"/>
                    <a:pt x="313" y="34"/>
                  </a:cubicBezTo>
                  <a:cubicBezTo>
                    <a:pt x="289" y="54"/>
                    <a:pt x="281" y="118"/>
                    <a:pt x="277" y="129"/>
                  </a:cubicBezTo>
                  <a:cubicBezTo>
                    <a:pt x="275" y="136"/>
                    <a:pt x="271" y="142"/>
                    <a:pt x="267" y="147"/>
                  </a:cubicBezTo>
                  <a:cubicBezTo>
                    <a:pt x="245" y="167"/>
                    <a:pt x="227" y="170"/>
                    <a:pt x="211" y="171"/>
                  </a:cubicBezTo>
                  <a:cubicBezTo>
                    <a:pt x="266" y="120"/>
                    <a:pt x="263" y="69"/>
                    <a:pt x="266" y="19"/>
                  </a:cubicBezTo>
                  <a:cubicBezTo>
                    <a:pt x="254" y="117"/>
                    <a:pt x="224" y="143"/>
                    <a:pt x="212" y="156"/>
                  </a:cubicBezTo>
                  <a:cubicBezTo>
                    <a:pt x="199" y="169"/>
                    <a:pt x="183" y="176"/>
                    <a:pt x="166" y="182"/>
                  </a:cubicBezTo>
                  <a:cubicBezTo>
                    <a:pt x="116" y="201"/>
                    <a:pt x="57" y="194"/>
                    <a:pt x="8" y="179"/>
                  </a:cubicBezTo>
                  <a:cubicBezTo>
                    <a:pt x="3" y="178"/>
                    <a:pt x="0" y="186"/>
                    <a:pt x="5" y="188"/>
                  </a:cubicBezTo>
                  <a:cubicBezTo>
                    <a:pt x="76" y="221"/>
                    <a:pt x="172" y="204"/>
                    <a:pt x="243" y="178"/>
                  </a:cubicBezTo>
                  <a:cubicBezTo>
                    <a:pt x="262" y="170"/>
                    <a:pt x="295" y="145"/>
                    <a:pt x="306" y="137"/>
                  </a:cubicBezTo>
                  <a:cubicBezTo>
                    <a:pt x="316" y="133"/>
                    <a:pt x="335" y="130"/>
                    <a:pt x="339" y="130"/>
                  </a:cubicBezTo>
                  <a:cubicBezTo>
                    <a:pt x="351" y="128"/>
                    <a:pt x="414" y="132"/>
                    <a:pt x="434" y="161"/>
                  </a:cubicBezTo>
                  <a:cubicBezTo>
                    <a:pt x="420" y="123"/>
                    <a:pt x="364" y="110"/>
                    <a:pt x="323" y="121"/>
                  </a:cubicBezTo>
                  <a:close/>
                </a:path>
              </a:pathLst>
            </a:custGeom>
            <a:solidFill>
              <a:srgbClr val="99E300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6154" name="Freeform 1215"/>
            <p:cNvSpPr/>
            <p:nvPr/>
          </p:nvSpPr>
          <p:spPr>
            <a:xfrm>
              <a:off x="0" y="2356372"/>
              <a:ext cx="5889812" cy="2047446"/>
            </a:xfrm>
            <a:custGeom>
              <a:avLst/>
              <a:gdLst/>
              <a:ahLst/>
              <a:cxnLst>
                <a:cxn ang="0">
                  <a:pos x="5889812" y="0"/>
                </a:cxn>
                <a:cxn ang="0">
                  <a:pos x="2425044" y="1571569"/>
                </a:cxn>
                <a:cxn ang="0">
                  <a:pos x="0" y="364251"/>
                </a:cxn>
                <a:cxn ang="0">
                  <a:pos x="0" y="364251"/>
                </a:cxn>
                <a:cxn ang="0">
                  <a:pos x="0" y="540502"/>
                </a:cxn>
                <a:cxn ang="0">
                  <a:pos x="1956436" y="1512818"/>
                </a:cxn>
                <a:cxn ang="0">
                  <a:pos x="5889812" y="0"/>
                </a:cxn>
              </a:cxnLst>
              <a:rect l="0" t="0" r="0" b="0"/>
              <a:pathLst>
                <a:path w="2011" h="697">
                  <a:moveTo>
                    <a:pt x="2011" y="0"/>
                  </a:moveTo>
                  <a:cubicBezTo>
                    <a:pt x="1675" y="354"/>
                    <a:pt x="1371" y="631"/>
                    <a:pt x="828" y="535"/>
                  </a:cubicBezTo>
                  <a:cubicBezTo>
                    <a:pt x="496" y="476"/>
                    <a:pt x="275" y="255"/>
                    <a:pt x="0" y="124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227" y="261"/>
                    <a:pt x="414" y="443"/>
                    <a:pt x="668" y="515"/>
                  </a:cubicBezTo>
                  <a:cubicBezTo>
                    <a:pt x="1305" y="697"/>
                    <a:pt x="1670" y="388"/>
                    <a:pt x="2011" y="0"/>
                  </a:cubicBezTo>
                  <a:close/>
                </a:path>
              </a:pathLst>
            </a:custGeom>
            <a:solidFill>
              <a:srgbClr val="99E300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pic>
          <p:nvPicPr>
            <p:cNvPr id="6155" name="图片 3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91216" y="2614983"/>
              <a:ext cx="1552705" cy="76319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56" name="图片 3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71537" y="2225935"/>
              <a:ext cx="1421120" cy="69301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57" name="Freeform 1351"/>
            <p:cNvSpPr/>
            <p:nvPr/>
          </p:nvSpPr>
          <p:spPr>
            <a:xfrm>
              <a:off x="3034113" y="2704193"/>
              <a:ext cx="1484032" cy="1347967"/>
            </a:xfrm>
            <a:custGeom>
              <a:avLst/>
              <a:gdLst/>
              <a:ahLst/>
              <a:cxnLst>
                <a:cxn ang="0">
                  <a:pos x="1464865" y="112330"/>
                </a:cxn>
                <a:cxn ang="0">
                  <a:pos x="1117131" y="232880"/>
                </a:cxn>
                <a:cxn ang="0">
                  <a:pos x="1051417" y="295895"/>
                </a:cxn>
                <a:cxn ang="0">
                  <a:pos x="1045941" y="8219"/>
                </a:cxn>
                <a:cxn ang="0">
                  <a:pos x="1034989" y="8219"/>
                </a:cxn>
                <a:cxn ang="0">
                  <a:pos x="991180" y="416445"/>
                </a:cxn>
                <a:cxn ang="0">
                  <a:pos x="761182" y="849328"/>
                </a:cxn>
                <a:cxn ang="0">
                  <a:pos x="580470" y="1035633"/>
                </a:cxn>
                <a:cxn ang="0">
                  <a:pos x="544875" y="600009"/>
                </a:cxn>
                <a:cxn ang="0">
                  <a:pos x="544875" y="1068510"/>
                </a:cxn>
                <a:cxn ang="0">
                  <a:pos x="459995" y="1131525"/>
                </a:cxn>
                <a:cxn ang="0">
                  <a:pos x="282020" y="1230156"/>
                </a:cxn>
                <a:cxn ang="0">
                  <a:pos x="10952" y="1290431"/>
                </a:cxn>
                <a:cxn ang="0">
                  <a:pos x="8214" y="1306870"/>
                </a:cxn>
                <a:cxn ang="0">
                  <a:pos x="432614" y="1194539"/>
                </a:cxn>
                <a:cxn ang="0">
                  <a:pos x="777610" y="893165"/>
                </a:cxn>
                <a:cxn ang="0">
                  <a:pos x="1037727" y="391787"/>
                </a:cxn>
                <a:cxn ang="0">
                  <a:pos x="1062369" y="350690"/>
                </a:cxn>
                <a:cxn ang="0">
                  <a:pos x="1185582" y="238360"/>
                </a:cxn>
                <a:cxn ang="0">
                  <a:pos x="1473079" y="131508"/>
                </a:cxn>
                <a:cxn ang="0">
                  <a:pos x="1464865" y="112330"/>
                </a:cxn>
              </a:cxnLst>
              <a:rect l="0" t="0" r="0" b="0"/>
              <a:pathLst>
                <a:path w="542" h="492">
                  <a:moveTo>
                    <a:pt x="535" y="41"/>
                  </a:moveTo>
                  <a:cubicBezTo>
                    <a:pt x="491" y="48"/>
                    <a:pt x="445" y="59"/>
                    <a:pt x="408" y="85"/>
                  </a:cubicBezTo>
                  <a:cubicBezTo>
                    <a:pt x="399" y="91"/>
                    <a:pt x="391" y="99"/>
                    <a:pt x="384" y="108"/>
                  </a:cubicBezTo>
                  <a:cubicBezTo>
                    <a:pt x="388" y="73"/>
                    <a:pt x="386" y="36"/>
                    <a:pt x="382" y="3"/>
                  </a:cubicBezTo>
                  <a:cubicBezTo>
                    <a:pt x="382" y="0"/>
                    <a:pt x="378" y="0"/>
                    <a:pt x="378" y="3"/>
                  </a:cubicBezTo>
                  <a:cubicBezTo>
                    <a:pt x="377" y="53"/>
                    <a:pt x="377" y="104"/>
                    <a:pt x="362" y="152"/>
                  </a:cubicBezTo>
                  <a:cubicBezTo>
                    <a:pt x="347" y="200"/>
                    <a:pt x="308" y="272"/>
                    <a:pt x="278" y="310"/>
                  </a:cubicBezTo>
                  <a:cubicBezTo>
                    <a:pt x="258" y="335"/>
                    <a:pt x="236" y="358"/>
                    <a:pt x="212" y="378"/>
                  </a:cubicBezTo>
                  <a:cubicBezTo>
                    <a:pt x="235" y="341"/>
                    <a:pt x="264" y="224"/>
                    <a:pt x="199" y="219"/>
                  </a:cubicBezTo>
                  <a:cubicBezTo>
                    <a:pt x="250" y="246"/>
                    <a:pt x="224" y="325"/>
                    <a:pt x="199" y="390"/>
                  </a:cubicBezTo>
                  <a:cubicBezTo>
                    <a:pt x="189" y="398"/>
                    <a:pt x="178" y="405"/>
                    <a:pt x="168" y="413"/>
                  </a:cubicBezTo>
                  <a:cubicBezTo>
                    <a:pt x="147" y="427"/>
                    <a:pt x="126" y="439"/>
                    <a:pt x="103" y="449"/>
                  </a:cubicBezTo>
                  <a:cubicBezTo>
                    <a:pt x="70" y="465"/>
                    <a:pt x="39" y="467"/>
                    <a:pt x="4" y="471"/>
                  </a:cubicBezTo>
                  <a:cubicBezTo>
                    <a:pt x="1" y="472"/>
                    <a:pt x="0" y="476"/>
                    <a:pt x="3" y="477"/>
                  </a:cubicBezTo>
                  <a:cubicBezTo>
                    <a:pt x="55" y="492"/>
                    <a:pt x="114" y="462"/>
                    <a:pt x="158" y="436"/>
                  </a:cubicBezTo>
                  <a:cubicBezTo>
                    <a:pt x="206" y="407"/>
                    <a:pt x="248" y="369"/>
                    <a:pt x="284" y="326"/>
                  </a:cubicBezTo>
                  <a:cubicBezTo>
                    <a:pt x="318" y="287"/>
                    <a:pt x="376" y="161"/>
                    <a:pt x="379" y="143"/>
                  </a:cubicBezTo>
                  <a:cubicBezTo>
                    <a:pt x="382" y="138"/>
                    <a:pt x="385" y="133"/>
                    <a:pt x="388" y="128"/>
                  </a:cubicBezTo>
                  <a:cubicBezTo>
                    <a:pt x="397" y="109"/>
                    <a:pt x="415" y="97"/>
                    <a:pt x="433" y="87"/>
                  </a:cubicBezTo>
                  <a:cubicBezTo>
                    <a:pt x="466" y="69"/>
                    <a:pt x="504" y="64"/>
                    <a:pt x="538" y="48"/>
                  </a:cubicBezTo>
                  <a:cubicBezTo>
                    <a:pt x="542" y="46"/>
                    <a:pt x="539" y="40"/>
                    <a:pt x="535" y="41"/>
                  </a:cubicBezTo>
                  <a:close/>
                </a:path>
              </a:pathLst>
            </a:custGeom>
            <a:solidFill>
              <a:srgbClr val="99E300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pic>
          <p:nvPicPr>
            <p:cNvPr id="6158" name="图片 41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81491" y="2757113"/>
              <a:ext cx="1111328" cy="9805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59" name="图片 42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01996" y="1537028"/>
              <a:ext cx="808982" cy="138916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60" name="图片 43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28718" y="1435451"/>
              <a:ext cx="1152186" cy="136464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61" name="图片 44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44844" y="2264686"/>
              <a:ext cx="1634306" cy="8334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62" name="图片 45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073092" y="459955"/>
              <a:ext cx="768106" cy="112536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63" name="图片 46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952043" y="1629967"/>
              <a:ext cx="1187884" cy="87528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64" name="图片 47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216935" y="57462"/>
              <a:ext cx="1464760" cy="146476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65" name="Freeform 1355"/>
            <p:cNvSpPr/>
            <p:nvPr/>
          </p:nvSpPr>
          <p:spPr>
            <a:xfrm>
              <a:off x="5557137" y="2300684"/>
              <a:ext cx="1693882" cy="917520"/>
            </a:xfrm>
            <a:custGeom>
              <a:avLst/>
              <a:gdLst/>
              <a:ahLst/>
              <a:cxnLst>
                <a:cxn ang="0">
                  <a:pos x="1669940" y="563924"/>
                </a:cxn>
                <a:cxn ang="0">
                  <a:pos x="8978" y="371885"/>
                </a:cxn>
                <a:cxn ang="0">
                  <a:pos x="11970" y="390174"/>
                </a:cxn>
                <a:cxn ang="0">
                  <a:pos x="556646" y="323113"/>
                </a:cxn>
                <a:cxn ang="0">
                  <a:pos x="1693882" y="573068"/>
                </a:cxn>
                <a:cxn ang="0">
                  <a:pos x="1669940" y="563924"/>
                </a:cxn>
              </a:cxnLst>
              <a:rect l="0" t="0" r="0" b="0"/>
              <a:pathLst>
                <a:path w="566" h="301">
                  <a:moveTo>
                    <a:pt x="558" y="185"/>
                  </a:moveTo>
                  <a:cubicBezTo>
                    <a:pt x="539" y="301"/>
                    <a:pt x="227" y="0"/>
                    <a:pt x="3" y="122"/>
                  </a:cubicBezTo>
                  <a:cubicBezTo>
                    <a:pt x="0" y="124"/>
                    <a:pt x="1" y="129"/>
                    <a:pt x="4" y="128"/>
                  </a:cubicBezTo>
                  <a:cubicBezTo>
                    <a:pt x="69" y="103"/>
                    <a:pt x="121" y="101"/>
                    <a:pt x="186" y="106"/>
                  </a:cubicBezTo>
                  <a:cubicBezTo>
                    <a:pt x="338" y="119"/>
                    <a:pt x="543" y="288"/>
                    <a:pt x="566" y="188"/>
                  </a:cubicBezTo>
                  <a:cubicBezTo>
                    <a:pt x="566" y="186"/>
                    <a:pt x="558" y="196"/>
                    <a:pt x="558" y="185"/>
                  </a:cubicBezTo>
                  <a:close/>
                </a:path>
              </a:pathLst>
            </a:custGeom>
            <a:solidFill>
              <a:srgbClr val="99E300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pic>
          <p:nvPicPr>
            <p:cNvPr id="6166" name="图片 49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039457" y="2010297"/>
              <a:ext cx="732187" cy="92681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67" name="图片 50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557208" y="2410711"/>
              <a:ext cx="1195597" cy="5838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68" name="图片 51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169211" y="2704048"/>
              <a:ext cx="1204865" cy="74145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69" name="图片 52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841484" y="1650720"/>
              <a:ext cx="797064" cy="75999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61732" y="1910722"/>
              <a:ext cx="1096543" cy="115795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525526" y="1537028"/>
              <a:ext cx="798284" cy="119303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" name="文本框 7"/>
          <p:cNvSpPr txBox="1"/>
          <p:nvPr/>
        </p:nvSpPr>
        <p:spPr>
          <a:xfrm>
            <a:off x="2321590" y="2534688"/>
            <a:ext cx="875030" cy="1411879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zh-CN" altLang="en-US" sz="4500" b="1" noProof="1"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导航</a:t>
            </a:r>
            <a:endParaRPr lang="zh-CN" altLang="en-US" sz="4500" b="1" noProof="1">
              <a:solidFill>
                <a:srgbClr val="FF0066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弧形 9"/>
          <p:cNvSpPr/>
          <p:nvPr/>
        </p:nvSpPr>
        <p:spPr>
          <a:xfrm rot="19874720" flipH="1">
            <a:off x="1865710" y="2288381"/>
            <a:ext cx="1895475" cy="1895475"/>
          </a:xfrm>
          <a:prstGeom prst="arc">
            <a:avLst>
              <a:gd name="adj1" fmla="val 15053908"/>
              <a:gd name="adj2" fmla="val 8932182"/>
            </a:avLst>
          </a:prstGeom>
          <a:ln>
            <a:solidFill>
              <a:schemeClr val="tx1">
                <a:lumMod val="75000"/>
                <a:lumOff val="2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2813447" y="1500188"/>
            <a:ext cx="0" cy="57864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 flipV="1">
            <a:off x="2813447" y="4401741"/>
            <a:ext cx="0" cy="95607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3"/>
          <p:cNvSpPr txBox="1"/>
          <p:nvPr/>
        </p:nvSpPr>
        <p:spPr>
          <a:xfrm>
            <a:off x="4586288" y="4154091"/>
            <a:ext cx="309880" cy="3683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t">
            <a:spAutoFit/>
          </a:bodyPr>
          <a:lstStyle/>
          <a:p>
            <a:endParaRPr lang="zh-CN" altLang="en-US" sz="18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930254" y="2038350"/>
            <a:ext cx="119063" cy="120254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16" name="椭圆 15"/>
          <p:cNvSpPr/>
          <p:nvPr/>
        </p:nvSpPr>
        <p:spPr>
          <a:xfrm>
            <a:off x="3912156" y="3260408"/>
            <a:ext cx="119063" cy="119063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2" name="文本框 1"/>
          <p:cNvSpPr txBox="1"/>
          <p:nvPr/>
        </p:nvSpPr>
        <p:spPr>
          <a:xfrm>
            <a:off x="3602990" y="2497455"/>
            <a:ext cx="5303520" cy="175323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54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汉仪中隶书简" panose="02010609000101010101" pitchFamily="1" charset="-122"/>
                <a:ea typeface="汉仪中隶书简" panose="02010609000101010101" pitchFamily="1" charset="-122"/>
                <a:sym typeface="宋体" panose="02010600030101010101" pitchFamily="2" charset="-122"/>
              </a:rPr>
              <a:t>一</a:t>
            </a:r>
            <a:endParaRPr lang="zh-CN" altLang="en-US" sz="54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汉仪中隶书简" panose="02010609000101010101" pitchFamily="1" charset="-122"/>
              <a:ea typeface="汉仪中隶书简" panose="02010609000101010101" pitchFamily="1" charset="-122"/>
              <a:sym typeface="宋体" panose="02010600030101010101" pitchFamily="2" charset="-122"/>
            </a:endParaRPr>
          </a:p>
          <a:p>
            <a:pPr algn="ctr"/>
            <a:r>
              <a:rPr lang="zh-CN" altLang="en-US" sz="54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汉仪中隶书简" panose="02010609000101010101" pitchFamily="1" charset="-122"/>
                <a:ea typeface="汉仪中隶书简" panose="02010609000101010101" pitchFamily="1" charset="-122"/>
                <a:sym typeface="宋体" panose="02010600030101010101" pitchFamily="2" charset="-122"/>
              </a:rPr>
              <a:t>幼儿园数学概念</a:t>
            </a:r>
            <a:endParaRPr lang="zh-CN" altLang="en-US" sz="54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汉仪中隶书简" panose="02010609000101010101" pitchFamily="1" charset="-122"/>
              <a:ea typeface="汉仪中隶书简" panose="02010609000101010101" pitchFamily="1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 bldLvl="0" animBg="1"/>
      <p:bldP spid="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" name="图片 16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080" y="9525"/>
            <a:ext cx="9144000" cy="6858635"/>
          </a:xfrm>
          <a:prstGeom prst="rect">
            <a:avLst/>
          </a:prstGeom>
        </p:spPr>
      </p:pic>
      <p:sp>
        <p:nvSpPr>
          <p:cNvPr id="24" name="Text Box 7"/>
          <p:cNvSpPr txBox="1"/>
          <p:nvPr/>
        </p:nvSpPr>
        <p:spPr>
          <a:xfrm>
            <a:off x="611505" y="908685"/>
            <a:ext cx="8186420" cy="47999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zh-CN" altLang="en-US" sz="36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方正隶书简体" pitchFamily="2" charset="-122"/>
                <a:ea typeface="汉仪中隶书简" panose="02010609000101010101" pitchFamily="1" charset="-122"/>
                <a:sym typeface="+mn-ea"/>
              </a:rPr>
              <a:t>幼儿园数学内容</a:t>
            </a:r>
            <a:endParaRPr lang="zh-CN" altLang="en-US" sz="36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方正隶书简体" pitchFamily="2" charset="-122"/>
              <a:ea typeface="汉仪中隶书简" panose="02010609000101010101" pitchFamily="1" charset="-122"/>
              <a:sym typeface="+mn-ea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zh-CN" altLang="en-US" sz="36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方正隶书简体" pitchFamily="2" charset="-122"/>
                <a:ea typeface="汉仪中隶书简" panose="02010609000101010101" pitchFamily="1" charset="-122"/>
                <a:sym typeface="+mn-ea"/>
              </a:rPr>
              <a:t>包含四个方面的概念：</a:t>
            </a:r>
            <a:endParaRPr lang="zh-CN" altLang="en-US" sz="36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方正隶书简体" pitchFamily="2" charset="-122"/>
              <a:ea typeface="汉仪中隶书简" panose="02010609000101010101" pitchFamily="1" charset="-122"/>
              <a:sym typeface="+mn-ea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zh-CN" altLang="en-US" sz="36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方正隶书简体" pitchFamily="2" charset="-122"/>
                <a:ea typeface="汉仪中隶书简" panose="02010609000101010101" pitchFamily="1" charset="-122"/>
                <a:sym typeface="+mn-ea"/>
              </a:rPr>
              <a:t>集合概念</a:t>
            </a:r>
            <a:endParaRPr lang="zh-CN" altLang="en-US" sz="36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方正隶书简体" pitchFamily="2" charset="-122"/>
              <a:ea typeface="汉仪中隶书简" panose="02010609000101010101" pitchFamily="1" charset="-122"/>
              <a:sym typeface="+mn-ea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zh-CN" altLang="en-US" sz="36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方正隶书简体" pitchFamily="2" charset="-122"/>
                <a:ea typeface="汉仪中隶书简" panose="02010609000101010101" pitchFamily="1" charset="-122"/>
                <a:sym typeface="+mn-ea"/>
              </a:rPr>
              <a:t>数概念</a:t>
            </a:r>
            <a:endParaRPr lang="zh-CN" altLang="en-US" sz="36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方正隶书简体" pitchFamily="2" charset="-122"/>
              <a:ea typeface="汉仪中隶书简" panose="02010609000101010101" pitchFamily="1" charset="-122"/>
              <a:sym typeface="+mn-ea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zh-CN" altLang="en-US" sz="36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方正隶书简体" pitchFamily="2" charset="-122"/>
                <a:ea typeface="汉仪中隶书简" panose="02010609000101010101" pitchFamily="1" charset="-122"/>
                <a:sym typeface="+mn-ea"/>
              </a:rPr>
              <a:t>图形和空间概念</a:t>
            </a:r>
            <a:endParaRPr lang="zh-CN" altLang="en-US" sz="36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方正隶书简体" pitchFamily="2" charset="-122"/>
              <a:ea typeface="汉仪中隶书简" panose="02010609000101010101" pitchFamily="1" charset="-122"/>
              <a:sym typeface="+mn-ea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zh-CN" altLang="en-US" sz="36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方正隶书简体" pitchFamily="2" charset="-122"/>
                <a:ea typeface="汉仪中隶书简" panose="02010609000101010101" pitchFamily="1" charset="-122"/>
                <a:sym typeface="+mn-ea"/>
              </a:rPr>
              <a:t>量概念</a:t>
            </a:r>
            <a:endParaRPr lang="zh-CN" altLang="en-US" sz="36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方正隶书简体" pitchFamily="2" charset="-122"/>
              <a:ea typeface="汉仪中隶书简" panose="02010609000101010101" pitchFamily="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矩形 5"/>
          <p:cNvSpPr/>
          <p:nvPr/>
        </p:nvSpPr>
        <p:spPr>
          <a:xfrm>
            <a:off x="228600" y="76200"/>
            <a:ext cx="8751888" cy="1584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5400" b="1" dirty="0">
                <a:solidFill>
                  <a:srgbClr val="009900"/>
                </a:solidFill>
                <a:latin typeface="汉仪中隶书简" panose="02010609000101010101" pitchFamily="1" charset="-122"/>
                <a:ea typeface="汉仪中隶书简" panose="02010609000101010101" pitchFamily="1" charset="-122"/>
              </a:rPr>
              <a:t>集合：</a:t>
            </a:r>
            <a:r>
              <a:rPr lang="zh-CN" altLang="en-US" sz="4400" b="1" dirty="0">
                <a:solidFill>
                  <a:srgbClr val="0033CC"/>
                </a:solidFill>
                <a:latin typeface="Arial" panose="020B0604020202020204" pitchFamily="34" charset="0"/>
                <a:ea typeface="汉仪中隶书简" panose="02010609000101010101" pitchFamily="1" charset="-122"/>
              </a:rPr>
              <a:t>具有相同特征的事物组成的一个整体。 </a:t>
            </a:r>
            <a:endParaRPr lang="zh-CN" altLang="en-US" sz="4400" b="1" dirty="0">
              <a:solidFill>
                <a:srgbClr val="0033CC"/>
              </a:solidFill>
              <a:latin typeface="Arial" panose="020B0604020202020204" pitchFamily="34" charset="0"/>
              <a:ea typeface="汉仪中隶书简" panose="02010609000101010101" pitchFamily="1" charset="-122"/>
            </a:endParaRPr>
          </a:p>
        </p:txBody>
      </p:sp>
      <p:sp>
        <p:nvSpPr>
          <p:cNvPr id="7171" name="矩形 5"/>
          <p:cNvSpPr/>
          <p:nvPr/>
        </p:nvSpPr>
        <p:spPr>
          <a:xfrm>
            <a:off x="152400" y="1524000"/>
            <a:ext cx="9096375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5400" b="1" dirty="0">
                <a:solidFill>
                  <a:srgbClr val="009900"/>
                </a:solidFill>
                <a:latin typeface="汉仪中隶书简" panose="02010609000101010101" pitchFamily="1" charset="-122"/>
                <a:ea typeface="汉仪中隶书简" panose="02010609000101010101" pitchFamily="1" charset="-122"/>
              </a:rPr>
              <a:t>元素：</a:t>
            </a:r>
            <a:r>
              <a:rPr lang="zh-CN" altLang="en-US" sz="4400" b="1" dirty="0">
                <a:solidFill>
                  <a:srgbClr val="0033CC"/>
                </a:solidFill>
                <a:latin typeface="Arial" panose="020B0604020202020204" pitchFamily="34" charset="0"/>
                <a:ea typeface="汉仪中隶书简" panose="02010609000101010101" pitchFamily="1" charset="-122"/>
              </a:rPr>
              <a:t>集合中的每一个对象。 </a:t>
            </a:r>
            <a:endParaRPr lang="zh-CN" altLang="en-US" sz="4400" b="1" dirty="0">
              <a:solidFill>
                <a:srgbClr val="0033CC"/>
              </a:solidFill>
              <a:latin typeface="Arial" panose="020B0604020202020204" pitchFamily="34" charset="0"/>
              <a:ea typeface="汉仪中隶书简" panose="02010609000101010101" pitchFamily="1" charset="-122"/>
            </a:endParaRPr>
          </a:p>
        </p:txBody>
      </p:sp>
      <p:sp>
        <p:nvSpPr>
          <p:cNvPr id="7172" name="矩形 5"/>
          <p:cNvSpPr/>
          <p:nvPr/>
        </p:nvSpPr>
        <p:spPr>
          <a:xfrm>
            <a:off x="152400" y="2438400"/>
            <a:ext cx="8680450" cy="2925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5400" b="1" dirty="0">
                <a:solidFill>
                  <a:srgbClr val="009900"/>
                </a:solidFill>
                <a:latin typeface="汉仪中隶书简" panose="02010609000101010101" pitchFamily="1" charset="-122"/>
                <a:ea typeface="汉仪中隶书简" panose="02010609000101010101" pitchFamily="1" charset="-122"/>
              </a:rPr>
              <a:t>重叠对应：</a:t>
            </a:r>
            <a:r>
              <a:rPr lang="zh-CN" altLang="en-US" sz="4400" b="1" dirty="0">
                <a:solidFill>
                  <a:srgbClr val="0033CC"/>
                </a:solidFill>
                <a:latin typeface="Arial" panose="020B0604020202020204" pitchFamily="34" charset="0"/>
                <a:ea typeface="汉仪中隶书简" panose="02010609000101010101" pitchFamily="1" charset="-122"/>
              </a:rPr>
              <a:t>把一个集合中的物体从左到右或从上到下排成一行，再把另一个集合中的物体一个对一个的分别跌放上去。 </a:t>
            </a:r>
            <a:endParaRPr lang="zh-CN" altLang="en-US" sz="4400" b="1" dirty="0">
              <a:solidFill>
                <a:srgbClr val="0033CC"/>
              </a:solidFill>
              <a:latin typeface="Arial" panose="020B0604020202020204" pitchFamily="34" charset="0"/>
              <a:ea typeface="汉仪中隶书简" panose="02010609000101010101" pitchFamily="1" charset="-122"/>
            </a:endParaRPr>
          </a:p>
        </p:txBody>
      </p:sp>
      <p:sp>
        <p:nvSpPr>
          <p:cNvPr id="7173" name="矩形 5"/>
          <p:cNvSpPr/>
          <p:nvPr/>
        </p:nvSpPr>
        <p:spPr>
          <a:xfrm>
            <a:off x="228600" y="5562600"/>
            <a:ext cx="9096375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5400" b="1" dirty="0">
                <a:solidFill>
                  <a:srgbClr val="009900"/>
                </a:solidFill>
                <a:latin typeface="汉仪中隶书简" panose="02010609000101010101" pitchFamily="1" charset="-122"/>
                <a:ea typeface="汉仪中隶书简" panose="02010609000101010101" pitchFamily="1" charset="-122"/>
              </a:rPr>
              <a:t>分类：</a:t>
            </a:r>
            <a:r>
              <a:rPr lang="zh-CN" altLang="en-US" sz="4400" b="1" dirty="0">
                <a:solidFill>
                  <a:srgbClr val="0033CC"/>
                </a:solidFill>
                <a:latin typeface="Arial" panose="020B0604020202020204" pitchFamily="34" charset="0"/>
                <a:ea typeface="汉仪中隶书简" panose="02010609000101010101" pitchFamily="1" charset="-122"/>
              </a:rPr>
              <a:t>根据事物的特征进行排列。 </a:t>
            </a:r>
            <a:endParaRPr lang="zh-CN" altLang="en-US" sz="4400" b="1" dirty="0">
              <a:solidFill>
                <a:srgbClr val="0033CC"/>
              </a:solidFill>
              <a:latin typeface="Arial" panose="020B0604020202020204" pitchFamily="34" charset="0"/>
              <a:ea typeface="汉仪中隶书简" panose="02010609000101010101" pitchFamily="1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矩形 5"/>
          <p:cNvSpPr/>
          <p:nvPr/>
        </p:nvSpPr>
        <p:spPr>
          <a:xfrm>
            <a:off x="228600" y="76200"/>
            <a:ext cx="8751888" cy="2865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5400" b="1" dirty="0">
                <a:solidFill>
                  <a:srgbClr val="009900"/>
                </a:solidFill>
                <a:latin typeface="汉仪中隶书简" panose="02010609000101010101" pitchFamily="1" charset="-122"/>
                <a:ea typeface="汉仪中隶书简" panose="02010609000101010101" pitchFamily="1" charset="-122"/>
              </a:rPr>
              <a:t>自然数：</a:t>
            </a:r>
            <a:r>
              <a:rPr lang="zh-CN" altLang="en-US" sz="4400" b="1" dirty="0">
                <a:solidFill>
                  <a:srgbClr val="0033CC"/>
                </a:solidFill>
                <a:latin typeface="汉仪中隶书简" panose="02010609000101010101" pitchFamily="1" charset="-122"/>
                <a:ea typeface="汉仪中隶书简" panose="02010609000101010101" pitchFamily="1" charset="-122"/>
              </a:rPr>
              <a:t>又叫整数，即1，2，3，4</a:t>
            </a:r>
            <a:r>
              <a:rPr lang="zh-CN" altLang="en-US" sz="4400" b="1" dirty="0">
                <a:solidFill>
                  <a:srgbClr val="0033CC"/>
                </a:solidFill>
                <a:latin typeface="Arial" panose="020B0604020202020204" pitchFamily="34" charset="0"/>
                <a:ea typeface="汉仪中隶书简" panose="02010609000101010101" pitchFamily="1" charset="-122"/>
              </a:rPr>
              <a:t>……</a:t>
            </a:r>
            <a:r>
              <a:rPr lang="zh-CN" altLang="en-US" sz="4400" b="1" dirty="0">
                <a:solidFill>
                  <a:srgbClr val="0033CC"/>
                </a:solidFill>
                <a:latin typeface="汉仪中隶书简" panose="02010609000101010101" pitchFamily="1" charset="-122"/>
                <a:ea typeface="汉仪中隶书简" panose="02010609000101010101" pitchFamily="1" charset="-122"/>
              </a:rPr>
              <a:t>用以表示事物的个数和次序数。</a:t>
            </a:r>
            <a:endParaRPr lang="zh-CN" altLang="en-US" sz="3200" b="1" dirty="0">
              <a:solidFill>
                <a:srgbClr val="0066FF"/>
              </a:solidFill>
              <a:latin typeface="汉仪中隶书简" panose="02010609000101010101" pitchFamily="1" charset="-122"/>
              <a:ea typeface="汉仪中隶书简" panose="02010609000101010101" pitchFamily="1" charset="-122"/>
            </a:endParaRPr>
          </a:p>
          <a:p>
            <a:endParaRPr lang="zh-CN" altLang="en-US" sz="4000" b="1" dirty="0">
              <a:solidFill>
                <a:srgbClr val="0066FF"/>
              </a:solidFill>
              <a:latin typeface="汉仪中隶书简" panose="02010609000101010101" pitchFamily="1" charset="-122"/>
              <a:ea typeface="汉仪中隶书简" panose="02010609000101010101" pitchFamily="1" charset="-122"/>
            </a:endParaRPr>
          </a:p>
        </p:txBody>
      </p:sp>
      <p:sp>
        <p:nvSpPr>
          <p:cNvPr id="8195" name="矩形 5"/>
          <p:cNvSpPr/>
          <p:nvPr/>
        </p:nvSpPr>
        <p:spPr>
          <a:xfrm>
            <a:off x="228600" y="2667000"/>
            <a:ext cx="9096375" cy="1584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5400" b="1" dirty="0">
                <a:solidFill>
                  <a:srgbClr val="009900"/>
                </a:solidFill>
                <a:latin typeface="汉仪中隶书简" panose="02010609000101010101" pitchFamily="1" charset="-122"/>
                <a:ea typeface="汉仪中隶书简" panose="02010609000101010101" pitchFamily="1" charset="-122"/>
              </a:rPr>
              <a:t>基数：</a:t>
            </a:r>
            <a:r>
              <a:rPr lang="zh-CN" altLang="en-US" sz="4400" b="1" dirty="0">
                <a:solidFill>
                  <a:srgbClr val="0033CC"/>
                </a:solidFill>
                <a:latin typeface="Arial" panose="020B0604020202020204" pitchFamily="34" charset="0"/>
                <a:ea typeface="汉仪中隶书简" panose="02010609000101010101" pitchFamily="1" charset="-122"/>
              </a:rPr>
              <a:t>表示集合中元素的个数。（即数量的多少） </a:t>
            </a:r>
            <a:endParaRPr lang="zh-CN" altLang="en-US" sz="4400" b="1" dirty="0">
              <a:solidFill>
                <a:srgbClr val="0033CC"/>
              </a:solidFill>
              <a:latin typeface="Arial" panose="020B0604020202020204" pitchFamily="34" charset="0"/>
              <a:ea typeface="汉仪中隶书简" panose="02010609000101010101" pitchFamily="1" charset="-122"/>
            </a:endParaRPr>
          </a:p>
        </p:txBody>
      </p:sp>
      <p:sp>
        <p:nvSpPr>
          <p:cNvPr id="8196" name="矩形 5"/>
          <p:cNvSpPr/>
          <p:nvPr/>
        </p:nvSpPr>
        <p:spPr>
          <a:xfrm>
            <a:off x="228600" y="4495800"/>
            <a:ext cx="8680450" cy="219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5400" b="1" dirty="0">
                <a:solidFill>
                  <a:srgbClr val="009900"/>
                </a:solidFill>
                <a:latin typeface="汉仪中隶书简" panose="02010609000101010101" pitchFamily="1" charset="-122"/>
                <a:ea typeface="汉仪中隶书简" panose="02010609000101010101" pitchFamily="1" charset="-122"/>
              </a:rPr>
              <a:t>序数：</a:t>
            </a:r>
            <a:r>
              <a:rPr lang="zh-CN" altLang="en-US" sz="4400" b="1" dirty="0">
                <a:solidFill>
                  <a:srgbClr val="0033CC"/>
                </a:solidFill>
                <a:latin typeface="汉仪中隶书简" panose="02010609000101010101" pitchFamily="1" charset="-122"/>
                <a:ea typeface="汉仪中隶书简" panose="02010609000101010101" pitchFamily="1" charset="-122"/>
              </a:rPr>
              <a:t>又</a:t>
            </a:r>
            <a:r>
              <a:rPr lang="zh-CN" altLang="en-US" sz="4400" b="1" dirty="0">
                <a:solidFill>
                  <a:srgbClr val="0033CC"/>
                </a:solidFill>
                <a:latin typeface="Arial" panose="020B0604020202020204" pitchFamily="34" charset="0"/>
                <a:ea typeface="汉仪中隶书简" panose="02010609000101010101" pitchFamily="1" charset="-122"/>
              </a:rPr>
              <a:t>表示集合中元素排列的次序。（即第几号）</a:t>
            </a:r>
            <a:endParaRPr lang="zh-CN" altLang="en-US" sz="4400" b="1" dirty="0">
              <a:solidFill>
                <a:srgbClr val="0033CC"/>
              </a:solidFill>
              <a:latin typeface="Arial" panose="020B0604020202020204" pitchFamily="34" charset="0"/>
              <a:ea typeface="汉仪中隶书简" panose="02010609000101010101" pitchFamily="1" charset="-122"/>
            </a:endParaRPr>
          </a:p>
          <a:p>
            <a:endParaRPr lang="zh-CN" altLang="en-US" sz="4000" b="1" dirty="0">
              <a:solidFill>
                <a:srgbClr val="0066FF"/>
              </a:solidFill>
              <a:latin typeface="汉仪中隶书简" panose="02010609000101010101" pitchFamily="1" charset="-122"/>
              <a:ea typeface="汉仪中隶书简" panose="02010609000101010101" pitchFamily="1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矩形 5"/>
          <p:cNvSpPr/>
          <p:nvPr/>
        </p:nvSpPr>
        <p:spPr>
          <a:xfrm>
            <a:off x="152400" y="2209800"/>
            <a:ext cx="9096375" cy="1584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5400" b="1" dirty="0">
                <a:solidFill>
                  <a:srgbClr val="009900"/>
                </a:solidFill>
                <a:latin typeface="汉仪中隶书简" panose="02010609000101010101" pitchFamily="1" charset="-122"/>
                <a:ea typeface="汉仪中隶书简" panose="02010609000101010101" pitchFamily="1" charset="-122"/>
              </a:rPr>
              <a:t>单元数数：</a:t>
            </a:r>
            <a:r>
              <a:rPr lang="zh-CN" altLang="en-US" sz="4400" b="1" dirty="0">
                <a:solidFill>
                  <a:srgbClr val="0033CC"/>
                </a:solidFill>
                <a:latin typeface="Arial" panose="020B0604020202020204" pitchFamily="34" charset="0"/>
                <a:ea typeface="汉仪中隶书简" panose="02010609000101010101" pitchFamily="1" charset="-122"/>
              </a:rPr>
              <a:t>一个一个的数数，又叫逐一数数。 </a:t>
            </a:r>
            <a:endParaRPr lang="zh-CN" altLang="en-US" sz="4400" b="1" dirty="0">
              <a:solidFill>
                <a:srgbClr val="0033CC"/>
              </a:solidFill>
              <a:latin typeface="Arial" panose="020B0604020202020204" pitchFamily="34" charset="0"/>
              <a:ea typeface="汉仪中隶书简" panose="02010609000101010101" pitchFamily="1" charset="-122"/>
            </a:endParaRPr>
          </a:p>
        </p:txBody>
      </p:sp>
      <p:sp>
        <p:nvSpPr>
          <p:cNvPr id="9219" name="矩形 5"/>
          <p:cNvSpPr/>
          <p:nvPr/>
        </p:nvSpPr>
        <p:spPr>
          <a:xfrm>
            <a:off x="152400" y="76200"/>
            <a:ext cx="8680450" cy="219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5400" b="1" dirty="0">
                <a:solidFill>
                  <a:srgbClr val="009900"/>
                </a:solidFill>
                <a:latin typeface="汉仪中隶书简" panose="02010609000101010101" pitchFamily="1" charset="-122"/>
                <a:ea typeface="汉仪中隶书简" panose="02010609000101010101" pitchFamily="1" charset="-122"/>
              </a:rPr>
              <a:t>数序：</a:t>
            </a:r>
            <a:r>
              <a:rPr lang="zh-CN" altLang="en-US" sz="4400" b="1" dirty="0">
                <a:solidFill>
                  <a:srgbClr val="0033CC"/>
                </a:solidFill>
                <a:latin typeface="Arial" panose="020B0604020202020204" pitchFamily="34" charset="0"/>
                <a:ea typeface="汉仪中隶书简" panose="02010609000101010101" pitchFamily="1" charset="-122"/>
              </a:rPr>
              <a:t>从1开始由小到大按顺序排列的自然熟的顺序。</a:t>
            </a:r>
            <a:endParaRPr lang="zh-CN" altLang="en-US" sz="4400" b="1" dirty="0">
              <a:solidFill>
                <a:srgbClr val="0033CC"/>
              </a:solidFill>
              <a:latin typeface="Arial" panose="020B0604020202020204" pitchFamily="34" charset="0"/>
              <a:ea typeface="汉仪中隶书简" panose="02010609000101010101" pitchFamily="1" charset="-122"/>
            </a:endParaRPr>
          </a:p>
          <a:p>
            <a:endParaRPr lang="zh-CN" altLang="en-US" sz="4000" b="1" dirty="0">
              <a:solidFill>
                <a:srgbClr val="0066FF"/>
              </a:solidFill>
              <a:latin typeface="汉仪中隶书简" panose="02010609000101010101" pitchFamily="1" charset="-122"/>
              <a:ea typeface="汉仪中隶书简" panose="02010609000101010101" pitchFamily="1" charset="-122"/>
            </a:endParaRPr>
          </a:p>
        </p:txBody>
      </p:sp>
      <p:sp>
        <p:nvSpPr>
          <p:cNvPr id="9220" name="矩形 5"/>
          <p:cNvSpPr/>
          <p:nvPr/>
        </p:nvSpPr>
        <p:spPr>
          <a:xfrm>
            <a:off x="228600" y="4114800"/>
            <a:ext cx="8831263" cy="219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5400" b="1" dirty="0">
                <a:solidFill>
                  <a:srgbClr val="009900"/>
                </a:solidFill>
                <a:latin typeface="汉仪中隶书简" panose="02010609000101010101" pitchFamily="1" charset="-122"/>
                <a:ea typeface="汉仪中隶书简" panose="02010609000101010101" pitchFamily="1" charset="-122"/>
              </a:rPr>
              <a:t>按群数数：</a:t>
            </a:r>
            <a:r>
              <a:rPr lang="zh-CN" altLang="en-US" sz="4400" b="1" dirty="0">
                <a:solidFill>
                  <a:srgbClr val="0033CC"/>
                </a:solidFill>
                <a:latin typeface="Arial" panose="020B0604020202020204" pitchFamily="34" charset="0"/>
                <a:ea typeface="汉仪中隶书简" panose="02010609000101010101" pitchFamily="1" charset="-122"/>
              </a:rPr>
              <a:t>两个两个的数数，五个五个的数数，十个十个的数数。</a:t>
            </a:r>
            <a:endParaRPr lang="zh-CN" altLang="en-US" sz="4400" b="1" dirty="0">
              <a:solidFill>
                <a:srgbClr val="0033CC"/>
              </a:solidFill>
              <a:latin typeface="Arial" panose="020B0604020202020204" pitchFamily="34" charset="0"/>
              <a:ea typeface="汉仪中隶书简" panose="02010609000101010101" pitchFamily="1" charset="-122"/>
            </a:endParaRPr>
          </a:p>
          <a:p>
            <a:endParaRPr lang="zh-CN" altLang="en-US" sz="4000" b="1" dirty="0">
              <a:solidFill>
                <a:srgbClr val="0066FF"/>
              </a:solidFill>
              <a:latin typeface="汉仪中隶书简" panose="02010609000101010101" pitchFamily="1" charset="-122"/>
              <a:ea typeface="汉仪中隶书简" panose="02010609000101010101" pitchFamily="1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WM5NjI2ZjdmM2VmZGQyMTg2ZjQwZjIwZGNjZTMyND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a:style>
    </a:lnDef>
  </a:objectDefaul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1098</Words>
  <Application>WPS 演示</Application>
  <PresentationFormat>在屏幕上显示</PresentationFormat>
  <Paragraphs>95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7" baseType="lpstr">
      <vt:lpstr>Arial</vt:lpstr>
      <vt:lpstr>宋体</vt:lpstr>
      <vt:lpstr>Wingdings</vt:lpstr>
      <vt:lpstr>汉仪家书简</vt:lpstr>
      <vt:lpstr>方正隶书简体</vt:lpstr>
      <vt:lpstr>汉仪中隶书简</vt:lpstr>
      <vt:lpstr>隶书</vt:lpstr>
      <vt:lpstr>Arial Unicode MS</vt:lpstr>
      <vt:lpstr>Calibri</vt:lpstr>
      <vt:lpstr>微软雅黑</vt:lpstr>
      <vt:lpstr>Verdana</vt:lpstr>
      <vt:lpstr>汉仪太极体简</vt:lpstr>
      <vt:lpstr>迷你简卡通</vt:lpstr>
      <vt:lpstr>站酷快乐体2016修订版</vt:lpstr>
      <vt:lpstr>Arial</vt:lpstr>
      <vt:lpstr>黑体</vt:lpstr>
      <vt:lpstr>Times New Roman</vt:lpstr>
      <vt:lpstr>仿宋</vt:lpstr>
      <vt:lpstr>楷体_GB2312</vt:lpstr>
      <vt:lpstr>新宋体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WwW.YlmF.CoM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YlmF</dc:creator>
  <cp:lastModifiedBy>WPS_1633747049</cp:lastModifiedBy>
  <cp:revision>114</cp:revision>
  <dcterms:created xsi:type="dcterms:W3CDTF">2009-03-15T14:44:00Z</dcterms:created>
  <dcterms:modified xsi:type="dcterms:W3CDTF">2023-09-19T05:24:16Z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5CC2706A959946BBAB055FDAFEADBF78</vt:lpwstr>
  </property>
  <property fmtid="{D5CDD505-2E9C-101B-9397-08002B2CF9AE}" pid="4" name="commondata">
    <vt:lpwstr>eyJoZGlkIjoiYTNkOGM5MTZiZDlkM2Y2MjRjZThhNWFlZDFiOTZhMWUifQ==</vt:lpwstr>
  </property>
</Properties>
</file>