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6"/>
  </p:handoutMasterIdLst>
  <p:sldIdLst>
    <p:sldId id="410" r:id="rId3"/>
    <p:sldId id="411" r:id="rId5"/>
    <p:sldId id="412" r:id="rId6"/>
    <p:sldId id="450" r:id="rId7"/>
    <p:sldId id="451" r:id="rId8"/>
    <p:sldId id="433" r:id="rId9"/>
    <p:sldId id="452" r:id="rId10"/>
    <p:sldId id="453" r:id="rId11"/>
    <p:sldId id="423" r:id="rId12"/>
    <p:sldId id="434" r:id="rId13"/>
    <p:sldId id="455" r:id="rId14"/>
    <p:sldId id="477" r:id="rId15"/>
    <p:sldId id="478" r:id="rId16"/>
    <p:sldId id="479" r:id="rId17"/>
    <p:sldId id="480" r:id="rId18"/>
    <p:sldId id="482" r:id="rId19"/>
    <p:sldId id="487" r:id="rId20"/>
    <p:sldId id="488" r:id="rId21"/>
    <p:sldId id="435" r:id="rId22"/>
    <p:sldId id="415" r:id="rId23"/>
    <p:sldId id="470" r:id="rId24"/>
    <p:sldId id="436"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2FDB2607-1784-4EEB-B798-7EB5836EED8A}">
        <p14:showMediaCtrls xmlns:p14="http://schemas.microsoft.com/office/powerpoint/2010/main" val="1"/>
      </p:ext>
    </p:extLst>
  </p:showPr>
  <p:clrMru>
    <a:srgbClr val="FFFFFF"/>
    <a:srgbClr val="E59F33"/>
    <a:srgbClr val="FFFCF5"/>
    <a:srgbClr val="E69F33"/>
    <a:srgbClr val="FDD537"/>
    <a:srgbClr val="DCDCDC"/>
    <a:srgbClr val="F0F0F0"/>
    <a:srgbClr val="E6E6E6"/>
    <a:srgbClr val="C8C8C8"/>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89" d="100"/>
          <a:sy n="89" d="100"/>
        </p:scale>
        <p:origin x="-678" y="-96"/>
      </p:cViewPr>
      <p:guideLst>
        <p:guide orient="horz" pos="2072"/>
        <p:guide pos="3832"/>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0" Type="http://schemas.openxmlformats.org/officeDocument/2006/relationships/commentAuthors" Target="commentAuthors.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handoutMaster" Target="handoutMasters/handoutMaster1.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pitchFamily="34" charset="-122"/>
                <a:ea typeface="微软雅黑" panose="020B0503020204020204" pitchFamily="34" charset="-122"/>
              </a:rPr>
            </a:fld>
            <a:endParaRPr lang="zh-CN" altLang="en-US">
              <a:latin typeface="微软雅黑" panose="020B0503020204020204" pitchFamily="34" charset="-122"/>
              <a:ea typeface="微软雅黑"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pitchFamily="34" charset="-122"/>
                <a:ea typeface="微软雅黑" panose="020B0503020204020204" pitchFamily="34" charset="-122"/>
              </a:rPr>
            </a:fld>
            <a:endParaRPr lang="zh-CN" altLang="en-US">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7CFD0B-0134-44AB-B283-A2225A7049B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a:lnSpc>
                <a:spcPct val="130000"/>
              </a:lnSpc>
              <a:buFont typeface="Wingdings" panose="05000000000000000000" pitchFamily="2" charset="2"/>
              <a:buChar char="l"/>
              <a:defRPr spc="150" baseline="0">
                <a:solidFill>
                  <a:schemeClr val="tx1">
                    <a:lumMod val="65000"/>
                    <a:lumOff val="35000"/>
                  </a:schemeClr>
                </a:solidFill>
              </a:defRPr>
            </a:lvl1pPr>
            <a:lvl2pPr marL="685800" indent="-228600">
              <a:lnSpc>
                <a:spcPct val="130000"/>
              </a:lnSpc>
              <a:buFont typeface="Wingdings" panose="05000000000000000000" pitchFamily="2" charset="2"/>
              <a:buChar char="l"/>
              <a:defRPr spc="150" baseline="0">
                <a:solidFill>
                  <a:schemeClr val="tx1">
                    <a:lumMod val="65000"/>
                    <a:lumOff val="35000"/>
                  </a:schemeClr>
                </a:solidFill>
              </a:defRPr>
            </a:lvl2pPr>
            <a:lvl3pPr marL="1143000" indent="-228600">
              <a:lnSpc>
                <a:spcPct val="130000"/>
              </a:lnSpc>
              <a:buFont typeface="Wingdings" panose="05000000000000000000" pitchFamily="2" charset="2"/>
              <a:buChar char="l"/>
              <a:defRPr spc="150" baseline="0">
                <a:solidFill>
                  <a:schemeClr val="tx1">
                    <a:lumMod val="65000"/>
                    <a:lumOff val="35000"/>
                  </a:schemeClr>
                </a:solidFill>
              </a:defRPr>
            </a:lvl3pPr>
            <a:lvl4pPr marL="1600200" indent="-228600">
              <a:lnSpc>
                <a:spcPct val="130000"/>
              </a:lnSpc>
              <a:buFont typeface="Wingdings" panose="05000000000000000000" pitchFamily="2" charset="2"/>
              <a:buChar char="l"/>
              <a:defRPr spc="150" baseline="0">
                <a:solidFill>
                  <a:schemeClr val="tx1">
                    <a:lumMod val="65000"/>
                    <a:lumOff val="35000"/>
                  </a:schemeClr>
                </a:solidFill>
              </a:defRPr>
            </a:lvl4pPr>
            <a:lvl5pPr marL="2057400" indent="-228600">
              <a:lnSpc>
                <a:spcPct val="130000"/>
              </a:lnSpc>
              <a:buFont typeface="Wingdings" panose="05000000000000000000" pitchFamily="2" charset="2"/>
              <a:buChar char="l"/>
              <a:defRPr spc="150" baseline="0">
                <a:solidFill>
                  <a:schemeClr val="tx1">
                    <a:lumMod val="65000"/>
                    <a:lumOff val="3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标题幻灯片">
    <p:spTree>
      <p:nvGrpSpPr>
        <p:cNvPr id="1" name=""/>
        <p:cNvGrpSpPr/>
        <p:nvPr/>
      </p:nvGrpSpPr>
      <p:grpSpPr>
        <a:xfrm>
          <a:off x="0" y="0"/>
          <a:ext cx="0" cy="0"/>
          <a:chOff x="0" y="0"/>
          <a:chExt cx="0" cy="0"/>
        </a:xfrm>
      </p:grpSpPr>
      <p:grpSp>
        <p:nvGrpSpPr>
          <p:cNvPr id="10" name="组合 9"/>
          <p:cNvGrpSpPr/>
          <p:nvPr userDrawn="1"/>
        </p:nvGrpSpPr>
        <p:grpSpPr>
          <a:xfrm rot="10800000">
            <a:off x="-8" y="-5"/>
            <a:ext cx="12192000" cy="6858003"/>
            <a:chOff x="1638892" y="-39624"/>
            <a:chExt cx="7933199" cy="5143501"/>
          </a:xfrm>
        </p:grpSpPr>
        <p:sp>
          <p:nvSpPr>
            <p:cNvPr id="15" name="矩形 14"/>
            <p:cNvSpPr/>
            <p:nvPr/>
          </p:nvSpPr>
          <p:spPr>
            <a:xfrm>
              <a:off x="3229075" y="-39624"/>
              <a:ext cx="1587652" cy="5143500"/>
            </a:xfrm>
            <a:prstGeom prst="rect">
              <a:avLst/>
            </a:prstGeom>
            <a:solidFill>
              <a:srgbClr val="8EBBE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6" name="矩形 15"/>
            <p:cNvSpPr/>
            <p:nvPr/>
          </p:nvSpPr>
          <p:spPr>
            <a:xfrm>
              <a:off x="4811664" y="-39624"/>
              <a:ext cx="1587652" cy="5143500"/>
            </a:xfrm>
            <a:prstGeom prst="rect">
              <a:avLst/>
            </a:prstGeom>
            <a:solidFill>
              <a:srgbClr val="B8D6EE"/>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7" name="矩形 16"/>
            <p:cNvSpPr/>
            <p:nvPr/>
          </p:nvSpPr>
          <p:spPr>
            <a:xfrm>
              <a:off x="6394255" y="-39624"/>
              <a:ext cx="1587652" cy="5143500"/>
            </a:xfrm>
            <a:prstGeom prst="rect">
              <a:avLst/>
            </a:prstGeom>
            <a:solidFill>
              <a:srgbClr val="DAECF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8" name="矩形 17"/>
            <p:cNvSpPr/>
            <p:nvPr userDrawn="1"/>
          </p:nvSpPr>
          <p:spPr>
            <a:xfrm>
              <a:off x="7981909" y="-39623"/>
              <a:ext cx="1590182" cy="5143500"/>
            </a:xfrm>
            <a:prstGeom prst="rect">
              <a:avLst/>
            </a:prstGeom>
            <a:solidFill>
              <a:srgbClr val="EAF7F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9" name="矩形 18"/>
            <p:cNvSpPr/>
            <p:nvPr userDrawn="1"/>
          </p:nvSpPr>
          <p:spPr>
            <a:xfrm>
              <a:off x="1638892" y="-39624"/>
              <a:ext cx="1587652" cy="5143500"/>
            </a:xfrm>
            <a:prstGeom prst="rect">
              <a:avLst/>
            </a:prstGeom>
            <a:solidFill>
              <a:srgbClr val="4D6798"/>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14" name="矩形 13"/>
          <p:cNvSpPr/>
          <p:nvPr userDrawn="1"/>
        </p:nvSpPr>
        <p:spPr>
          <a:xfrm>
            <a:off x="-2428" y="455765"/>
            <a:ext cx="12192000" cy="59464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91440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371600"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18288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pitchFamily="2" charset="2"/>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a:lnSpc>
                <a:spcPct val="130000"/>
              </a:lnSpc>
              <a:buFont typeface="Wingdings" panose="05000000000000000000" pitchFamily="2" charset="2"/>
              <a:buChar char="l"/>
              <a:defRPr sz="1600" spc="15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a:lnSpc>
                <a:spcPct val="130000"/>
              </a:lnSpc>
              <a:buFont typeface="Wingdings" panose="05000000000000000000" pitchFamily="2" charset="2"/>
              <a:buChar char="l"/>
              <a:defRPr sz="1600" spc="15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a:lnSpc>
                <a:spcPct val="130000"/>
              </a:lnSpc>
              <a:buFont typeface="Wingdings" panose="05000000000000000000" pitchFamily="2" charset="2"/>
              <a:buChar char="l"/>
              <a:defRPr sz="1600" spc="15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a:lnSpc>
                <a:spcPct val="130000"/>
              </a:lnSpc>
              <a:buFont typeface="Wingdings" panose="05000000000000000000" pitchFamily="2" charset="2"/>
              <a:buChar char="l"/>
              <a:defRPr sz="1600" spc="150" baseline="0">
                <a:solidFill>
                  <a:schemeClr val="tx1">
                    <a:lumMod val="65000"/>
                    <a:lumOff val="35000"/>
                  </a:schemeClr>
                </a:solidFill>
                <a:latin typeface="Arial" panose="020B0604020202020204" pitchFamily="34" charset="0"/>
                <a:ea typeface="微软雅黑" panose="020B0503020204020204" pitchFamily="34" charset="-122"/>
              </a:defRPr>
            </a:lvl4pPr>
            <a:lvl5pPr>
              <a:lnSpc>
                <a:spcPct val="13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pitchFamily="2" charset="2"/>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pitchFamily="2" charset="2"/>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1264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hasCustomPrompt="1"/>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4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stStyle>
          <a:p>
            <a:pPr lvl="0"/>
            <a:r>
              <a:rPr dirty="0">
                <a:sym typeface="+mn-ea"/>
              </a:rPr>
              <a:t>单击此处编辑文本</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hasCustomPrompt="1"/>
            <p:custDataLst>
              <p:tags r:id="rId3"/>
            </p:custDataLst>
          </p:nvPr>
        </p:nvSpPr>
        <p:spPr>
          <a:xfrm>
            <a:off x="914400" y="914400"/>
            <a:ext cx="9169200" cy="5029200"/>
          </a:xfrm>
        </p:spPr>
        <p:txBody>
          <a:bodyPr vert="eaVert" lIns="46800" tIns="46800" rIns="46800" bIns="46800"/>
          <a:lstStyle>
            <a:lvl1pPr indent="0" eaLnBrk="1" fontAlgn="auto" latinLnBrk="0" hangingPunct="1">
              <a:lnSpc>
                <a:spcPct val="160000"/>
              </a:lnSpc>
              <a:spcAft>
                <a:spcPts val="1600"/>
              </a:spcAft>
              <a:buNone/>
              <a:defRPr spc="300" baseline="0">
                <a:solidFill>
                  <a:schemeClr val="tx1">
                    <a:lumMod val="65000"/>
                    <a:lumOff val="35000"/>
                  </a:schemeClr>
                </a:solidFill>
              </a:defRPr>
            </a:lvl1pPr>
            <a:lvl2pPr indent="0" eaLnBrk="1" fontAlgn="auto" latinLnBrk="0" hangingPunct="1">
              <a:lnSpc>
                <a:spcPct val="160000"/>
              </a:lnSpc>
              <a:spcAft>
                <a:spcPts val="1600"/>
              </a:spcAft>
              <a:buNone/>
              <a:defRPr spc="300" baseline="0">
                <a:solidFill>
                  <a:schemeClr val="tx1">
                    <a:lumMod val="65000"/>
                    <a:lumOff val="35000"/>
                  </a:schemeClr>
                </a:solidFill>
              </a:defRPr>
            </a:lvl2pPr>
            <a:lvl3pPr indent="0" eaLnBrk="1" fontAlgn="auto" latinLnBrk="0" hangingPunct="1">
              <a:lnSpc>
                <a:spcPct val="160000"/>
              </a:lnSpc>
              <a:spcAft>
                <a:spcPts val="1600"/>
              </a:spcAft>
              <a:buNone/>
              <a:defRPr spc="300" baseline="0">
                <a:solidFill>
                  <a:schemeClr val="tx1">
                    <a:lumMod val="65000"/>
                    <a:lumOff val="35000"/>
                  </a:schemeClr>
                </a:solidFill>
              </a:defRPr>
            </a:lvl3pPr>
            <a:lvl4pPr indent="0" eaLnBrk="1" fontAlgn="auto" latinLnBrk="0" hangingPunct="1">
              <a:lnSpc>
                <a:spcPct val="160000"/>
              </a:lnSpc>
              <a:spcAft>
                <a:spcPts val="1600"/>
              </a:spcAft>
              <a:buNone/>
              <a:defRPr spc="300" baseline="0">
                <a:solidFill>
                  <a:schemeClr val="tx1">
                    <a:lumMod val="65000"/>
                    <a:lumOff val="35000"/>
                  </a:schemeClr>
                </a:solidFill>
              </a:defRPr>
            </a:lvl4pPr>
            <a:lvl5pPr indent="0" eaLnBrk="1" fontAlgn="auto" latinLnBrk="0" hangingPunct="1">
              <a:lnSpc>
                <a:spcPct val="160000"/>
              </a:lnSpc>
              <a:spcAft>
                <a:spcPts val="1600"/>
              </a:spcAft>
              <a:buNone/>
              <a:defRPr spc="300" baseline="0">
                <a:solidFill>
                  <a:schemeClr val="tx1">
                    <a:lumMod val="65000"/>
                    <a:lumOff val="35000"/>
                  </a:schemeClr>
                </a:solidFill>
              </a:defRPr>
            </a:lvl5pPr>
          </a:lstStyle>
          <a:p>
            <a:pPr lvl="0"/>
            <a:r>
              <a:rPr lang="zh-CN" altLang="en-US" dirty="0"/>
              <a:t>单击此处编辑文本</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tags" Target="../tags/tag62.xml"/><Relationship Id="rId18" Type="http://schemas.openxmlformats.org/officeDocument/2006/relationships/tags" Target="../tags/tag61.xml"/><Relationship Id="rId17" Type="http://schemas.openxmlformats.org/officeDocument/2006/relationships/tags" Target="../tags/tag60.xml"/><Relationship Id="rId16" Type="http://schemas.openxmlformats.org/officeDocument/2006/relationships/tags" Target="../tags/tag59.xml"/><Relationship Id="rId15" Type="http://schemas.openxmlformats.org/officeDocument/2006/relationships/tags" Target="../tags/tag58.xml"/><Relationship Id="rId14" Type="http://schemas.openxmlformats.org/officeDocument/2006/relationships/tags" Target="../tags/tag57.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cstate="prin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648000"/>
          </a:xfrm>
          <a:prstGeom prst="rect">
            <a:avLst/>
          </a:prstGeom>
        </p:spPr>
        <p:txBody>
          <a:bodyPr vert="horz" lIns="101600" tIns="38100" rIns="76200" bIns="3810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5"/>
            </p:custDataLst>
          </p:nvPr>
        </p:nvSpPr>
        <p:spPr>
          <a:xfrm>
            <a:off x="608400" y="1515600"/>
            <a:ext cx="10969200" cy="473688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19"/>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9" Type="http://schemas.openxmlformats.org/officeDocument/2006/relationships/tags" Target="../tags/tag85.xml"/><Relationship Id="rId8" Type="http://schemas.openxmlformats.org/officeDocument/2006/relationships/tags" Target="../tags/tag84.xml"/><Relationship Id="rId7" Type="http://schemas.openxmlformats.org/officeDocument/2006/relationships/tags" Target="../tags/tag83.xml"/><Relationship Id="rId6" Type="http://schemas.openxmlformats.org/officeDocument/2006/relationships/tags" Target="../tags/tag82.xml"/><Relationship Id="rId5" Type="http://schemas.openxmlformats.org/officeDocument/2006/relationships/tags" Target="../tags/tag81.xml"/><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2" Type="http://schemas.openxmlformats.org/officeDocument/2006/relationships/slideLayout" Target="../slideLayouts/slideLayout6.xml"/><Relationship Id="rId11" Type="http://schemas.openxmlformats.org/officeDocument/2006/relationships/tags" Target="../tags/tag87.xml"/><Relationship Id="rId10" Type="http://schemas.openxmlformats.org/officeDocument/2006/relationships/tags" Target="../tags/tag86.xml"/><Relationship Id="rId1" Type="http://schemas.openxmlformats.org/officeDocument/2006/relationships/tags" Target="../tags/tag7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9" Type="http://schemas.openxmlformats.org/officeDocument/2006/relationships/tags" Target="../tags/tag71.xml"/><Relationship Id="rId8" Type="http://schemas.openxmlformats.org/officeDocument/2006/relationships/tags" Target="../tags/tag70.xml"/><Relationship Id="rId7" Type="http://schemas.openxmlformats.org/officeDocument/2006/relationships/tags" Target="../tags/tag69.xml"/><Relationship Id="rId6" Type="http://schemas.openxmlformats.org/officeDocument/2006/relationships/tags" Target="../tags/tag68.xml"/><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5" Type="http://schemas.openxmlformats.org/officeDocument/2006/relationships/slideLayout" Target="../slideLayouts/slideLayout6.xml"/><Relationship Id="rId14" Type="http://schemas.openxmlformats.org/officeDocument/2006/relationships/tags" Target="../tags/tag76.xml"/><Relationship Id="rId13" Type="http://schemas.openxmlformats.org/officeDocument/2006/relationships/tags" Target="../tags/tag75.xml"/><Relationship Id="rId12" Type="http://schemas.openxmlformats.org/officeDocument/2006/relationships/tags" Target="../tags/tag74.xml"/><Relationship Id="rId11" Type="http://schemas.openxmlformats.org/officeDocument/2006/relationships/tags" Target="../tags/tag73.xml"/><Relationship Id="rId10" Type="http://schemas.openxmlformats.org/officeDocument/2006/relationships/tags" Target="../tags/tag72.xml"/><Relationship Id="rId1" Type="http://schemas.openxmlformats.org/officeDocument/2006/relationships/tags" Target="../tags/tag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3" name="椭圆 2"/>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14449" y="3657600"/>
            <a:ext cx="9077437"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2" name="文本框 1"/>
          <p:cNvSpPr txBox="1"/>
          <p:nvPr/>
        </p:nvSpPr>
        <p:spPr>
          <a:xfrm>
            <a:off x="2129790" y="3778250"/>
            <a:ext cx="5196168" cy="2122805"/>
          </a:xfrm>
          <a:prstGeom prst="rect">
            <a:avLst/>
          </a:prstGeom>
          <a:noFill/>
          <a:ln>
            <a:noFill/>
          </a:ln>
        </p:spPr>
        <p:txBody>
          <a:bodyPr wrap="square" rtlCol="0">
            <a:spAutoFit/>
          </a:bodyPr>
          <a:lstStyle/>
          <a:p>
            <a:pPr algn="ctr">
              <a:defRPr/>
            </a:pPr>
            <a:r>
              <a:rPr lang="zh-CN" altLang="en-US" sz="4400" dirty="0">
                <a:effectLst/>
                <a:latin typeface="字魂162号-元气酪酪体" panose="00000500000000000000" charset="-122"/>
                <a:ea typeface="字魂162号-元气酪酪体" panose="00000500000000000000" charset="-122"/>
                <a:sym typeface="+mn-ea"/>
              </a:rPr>
              <a:t>家庭教育</a:t>
            </a:r>
            <a:endParaRPr lang="zh-CN" altLang="en-US" sz="4400" dirty="0">
              <a:effectLst/>
              <a:latin typeface="字魂162号-元气酪酪体" panose="00000500000000000000" charset="-122"/>
              <a:ea typeface="字魂162号-元气酪酪体" panose="00000500000000000000" charset="-122"/>
            </a:endParaRPr>
          </a:p>
          <a:p>
            <a:pPr algn="ctr">
              <a:defRPr/>
            </a:pPr>
            <a:r>
              <a:rPr lang="zh-CN" altLang="en-US" sz="4400" dirty="0">
                <a:effectLst/>
                <a:latin typeface="字魂162号-元气酪酪体" panose="00000500000000000000" charset="-122"/>
                <a:ea typeface="字魂162号-元气酪酪体" panose="00000500000000000000" charset="-122"/>
              </a:rPr>
              <a:t>送给家长一堂课</a:t>
            </a:r>
            <a:endParaRPr lang="zh-CN" altLang="en-US" sz="4400" dirty="0">
              <a:effectLst/>
              <a:latin typeface="字魂162号-元气酪酪体" panose="00000500000000000000" charset="-122"/>
              <a:ea typeface="字魂162号-元气酪酪体" panose="00000500000000000000" charset="-122"/>
            </a:endParaRPr>
          </a:p>
          <a:p>
            <a:pPr algn="dist"/>
            <a:endParaRPr lang="zh-CN" altLang="en-US" sz="4400" dirty="0">
              <a:solidFill>
                <a:schemeClr val="tx1"/>
              </a:solidFill>
              <a:effectLst/>
              <a:latin typeface="字魂162号-元气酪酪体" panose="00000500000000000000" charset="-122"/>
              <a:ea typeface="字魂162号-元气酪酪体" panose="00000500000000000000" charset="-122"/>
            </a:endParaRPr>
          </a:p>
        </p:txBody>
      </p:sp>
      <p:sp>
        <p:nvSpPr>
          <p:cNvPr id="6" name="文本框 5"/>
          <p:cNvSpPr txBox="1"/>
          <p:nvPr/>
        </p:nvSpPr>
        <p:spPr>
          <a:xfrm>
            <a:off x="2546089" y="5242261"/>
            <a:ext cx="4672293" cy="338554"/>
          </a:xfrm>
          <a:prstGeom prst="rect">
            <a:avLst/>
          </a:prstGeom>
          <a:noFill/>
          <a:ln>
            <a:noFill/>
          </a:ln>
        </p:spPr>
        <p:txBody>
          <a:bodyPr wrap="square" rtlCol="0">
            <a:spAutoFit/>
          </a:bodyPr>
          <a:lstStyle/>
          <a:p>
            <a:pPr algn="ctr"/>
            <a:r>
              <a:rPr lang="zh-CN" altLang="en-US" sz="1600" dirty="0">
                <a:solidFill>
                  <a:schemeClr val="tx1"/>
                </a:solidFill>
                <a:effectLst/>
                <a:latin typeface="字魂162号-元气酪酪体" panose="00000500000000000000" charset="-122"/>
                <a:ea typeface="字魂162号-元气酪酪体" panose="00000500000000000000" charset="-122"/>
              </a:rPr>
              <a:t>授课人</a:t>
            </a:r>
            <a:r>
              <a:rPr lang="zh-CN" altLang="en-US" sz="1600" dirty="0" smtClean="0">
                <a:solidFill>
                  <a:schemeClr val="tx1"/>
                </a:solidFill>
                <a:effectLst/>
                <a:latin typeface="字魂162号-元气酪酪体" panose="00000500000000000000" charset="-122"/>
                <a:ea typeface="字魂162号-元气酪酪体" panose="00000500000000000000" charset="-122"/>
              </a:rPr>
              <a:t>：李明秀</a:t>
            </a:r>
            <a:r>
              <a:rPr lang="en-US" altLang="zh-CN" sz="1600" dirty="0" smtClean="0">
                <a:solidFill>
                  <a:schemeClr val="tx1"/>
                </a:solidFill>
                <a:effectLst/>
                <a:latin typeface="字魂162号-元气酪酪体" panose="00000500000000000000" charset="-122"/>
                <a:ea typeface="字魂162号-元气酪酪体" panose="00000500000000000000" charset="-122"/>
              </a:rPr>
              <a:t>   </a:t>
            </a:r>
            <a:r>
              <a:rPr lang="en-US" altLang="zh-CN" sz="1600" dirty="0">
                <a:solidFill>
                  <a:schemeClr val="tx1"/>
                </a:solidFill>
                <a:effectLst/>
                <a:latin typeface="字魂162号-元气酪酪体" panose="00000500000000000000" charset="-122"/>
                <a:ea typeface="字魂162号-元气酪酪体" panose="00000500000000000000" charset="-122"/>
              </a:rPr>
              <a:t>|    </a:t>
            </a:r>
            <a:r>
              <a:rPr lang="zh-CN" altLang="en-US" sz="1600" dirty="0">
                <a:solidFill>
                  <a:schemeClr val="tx1"/>
                </a:solidFill>
                <a:effectLst/>
                <a:latin typeface="字魂162号-元气酪酪体" panose="00000500000000000000" charset="-122"/>
                <a:ea typeface="字魂162号-元气酪酪体" panose="00000500000000000000" charset="-122"/>
              </a:rPr>
              <a:t>时间</a:t>
            </a:r>
            <a:r>
              <a:rPr lang="zh-CN" altLang="en-US" sz="1600" dirty="0" smtClean="0">
                <a:solidFill>
                  <a:schemeClr val="tx1"/>
                </a:solidFill>
                <a:effectLst/>
                <a:latin typeface="字魂162号-元气酪酪体" panose="00000500000000000000" charset="-122"/>
                <a:ea typeface="字魂162号-元气酪酪体" panose="00000500000000000000" charset="-122"/>
              </a:rPr>
              <a:t>：</a:t>
            </a:r>
            <a:r>
              <a:rPr lang="en-US" altLang="zh-CN" sz="1600" dirty="0" smtClean="0">
                <a:solidFill>
                  <a:schemeClr val="tx1"/>
                </a:solidFill>
                <a:effectLst/>
                <a:latin typeface="字魂162号-元气酪酪体" panose="00000500000000000000" charset="-122"/>
                <a:ea typeface="字魂162号-元气酪酪体" panose="00000500000000000000" charset="-122"/>
              </a:rPr>
              <a:t>2021.3.30</a:t>
            </a:r>
            <a:endParaRPr lang="en-US" altLang="zh-CN" sz="1600" dirty="0">
              <a:solidFill>
                <a:schemeClr val="tx1"/>
              </a:solidFill>
              <a:effectLst/>
              <a:latin typeface="字魂162号-元气酪酪体" panose="00000500000000000000" charset="-122"/>
              <a:ea typeface="字魂162号-元气酪酪体" panose="00000500000000000000" charset="-122"/>
            </a:endParaRPr>
          </a:p>
        </p:txBody>
      </p:sp>
      <p:pic>
        <p:nvPicPr>
          <p:cNvPr id="7" name="图片 6"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529"/>
          <p:cNvSpPr/>
          <p:nvPr/>
        </p:nvSpPr>
        <p:spPr bwMode="auto">
          <a:xfrm>
            <a:off x="7990985" y="1278147"/>
            <a:ext cx="3826284" cy="2366124"/>
          </a:xfrm>
          <a:custGeom>
            <a:avLst/>
            <a:gdLst>
              <a:gd name="T0" fmla="*/ 233 w 2042"/>
              <a:gd name="T1" fmla="*/ 727 h 1419"/>
              <a:gd name="T2" fmla="*/ 653 w 2042"/>
              <a:gd name="T3" fmla="*/ 367 h 1419"/>
              <a:gd name="T4" fmla="*/ 893 w 2042"/>
              <a:gd name="T5" fmla="*/ 523 h 1419"/>
              <a:gd name="T6" fmla="*/ 1097 w 2042"/>
              <a:gd name="T7" fmla="*/ 115 h 1419"/>
              <a:gd name="T8" fmla="*/ 1673 w 2042"/>
              <a:gd name="T9" fmla="*/ 187 h 1419"/>
              <a:gd name="T10" fmla="*/ 1751 w 2042"/>
              <a:gd name="T11" fmla="*/ 541 h 1419"/>
              <a:gd name="T12" fmla="*/ 1997 w 2042"/>
              <a:gd name="T13" fmla="*/ 655 h 1419"/>
              <a:gd name="T14" fmla="*/ 1943 w 2042"/>
              <a:gd name="T15" fmla="*/ 919 h 1419"/>
              <a:gd name="T16" fmla="*/ 1967 w 2042"/>
              <a:gd name="T17" fmla="*/ 1063 h 1419"/>
              <a:gd name="T18" fmla="*/ 1649 w 2042"/>
              <a:gd name="T19" fmla="*/ 1285 h 1419"/>
              <a:gd name="T20" fmla="*/ 125 w 2042"/>
              <a:gd name="T21" fmla="*/ 1183 h 1419"/>
              <a:gd name="T22" fmla="*/ 11 w 2042"/>
              <a:gd name="T23" fmla="*/ 943 h 1419"/>
              <a:gd name="T24" fmla="*/ 233 w 2042"/>
              <a:gd name="T25" fmla="*/ 727 h 1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2" h="1419">
                <a:moveTo>
                  <a:pt x="233" y="727"/>
                </a:moveTo>
                <a:cubicBezTo>
                  <a:pt x="292" y="492"/>
                  <a:pt x="482" y="348"/>
                  <a:pt x="653" y="367"/>
                </a:cubicBezTo>
                <a:cubicBezTo>
                  <a:pt x="787" y="382"/>
                  <a:pt x="871" y="492"/>
                  <a:pt x="893" y="523"/>
                </a:cubicBezTo>
                <a:cubicBezTo>
                  <a:pt x="893" y="505"/>
                  <a:pt x="892" y="249"/>
                  <a:pt x="1097" y="115"/>
                </a:cubicBezTo>
                <a:cubicBezTo>
                  <a:pt x="1275" y="0"/>
                  <a:pt x="1538" y="22"/>
                  <a:pt x="1673" y="187"/>
                </a:cubicBezTo>
                <a:cubicBezTo>
                  <a:pt x="1789" y="329"/>
                  <a:pt x="1757" y="510"/>
                  <a:pt x="1751" y="541"/>
                </a:cubicBezTo>
                <a:cubicBezTo>
                  <a:pt x="1850" y="518"/>
                  <a:pt x="1952" y="565"/>
                  <a:pt x="1997" y="655"/>
                </a:cubicBezTo>
                <a:cubicBezTo>
                  <a:pt x="2042" y="745"/>
                  <a:pt x="2020" y="854"/>
                  <a:pt x="1943" y="919"/>
                </a:cubicBezTo>
                <a:cubicBezTo>
                  <a:pt x="1960" y="952"/>
                  <a:pt x="1980" y="1006"/>
                  <a:pt x="1967" y="1063"/>
                </a:cubicBezTo>
                <a:cubicBezTo>
                  <a:pt x="1937" y="1199"/>
                  <a:pt x="1744" y="1257"/>
                  <a:pt x="1649" y="1285"/>
                </a:cubicBezTo>
                <a:cubicBezTo>
                  <a:pt x="1207" y="1419"/>
                  <a:pt x="326" y="1228"/>
                  <a:pt x="125" y="1183"/>
                </a:cubicBezTo>
                <a:cubicBezTo>
                  <a:pt x="44" y="1129"/>
                  <a:pt x="0" y="1036"/>
                  <a:pt x="11" y="943"/>
                </a:cubicBezTo>
                <a:cubicBezTo>
                  <a:pt x="25" y="833"/>
                  <a:pt x="116" y="743"/>
                  <a:pt x="233" y="727"/>
                </a:cubicBezTo>
                <a:close/>
              </a:path>
            </a:pathLst>
          </a:custGeom>
          <a:gradFill flip="none" rotWithShape="1">
            <a:gsLst>
              <a:gs pos="22000">
                <a:schemeClr val="bg1">
                  <a:alpha val="69000"/>
                </a:schemeClr>
              </a:gs>
              <a:gs pos="70000">
                <a:schemeClr val="bg1">
                  <a:alpha val="0"/>
                </a:schemeClr>
              </a:gs>
            </a:gsLst>
            <a:lin ang="5400000" scaled="1"/>
            <a:tileRect/>
          </a:gradFill>
          <a:ln>
            <a:noFill/>
          </a:ln>
        </p:spPr>
        <p:txBody>
          <a:bodyPr vert="horz" wrap="square" lIns="91440" tIns="45720" rIns="91440" bIns="45720" numCol="1" anchor="t" anchorCtr="0" compatLnSpc="1"/>
          <a:lstStyle/>
          <a:p>
            <a:endParaRPr lang="zh-CN" altLang="en-US"/>
          </a:p>
        </p:txBody>
      </p:sp>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14450" y="3657600"/>
            <a:ext cx="7334250"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9" name="文本框 8"/>
          <p:cNvSpPr txBox="1"/>
          <p:nvPr/>
        </p:nvSpPr>
        <p:spPr>
          <a:xfrm>
            <a:off x="2130425" y="3896360"/>
            <a:ext cx="5734050" cy="706755"/>
          </a:xfrm>
          <a:prstGeom prst="rect">
            <a:avLst/>
          </a:prstGeom>
          <a:noFill/>
          <a:ln>
            <a:noFill/>
          </a:ln>
        </p:spPr>
        <p:txBody>
          <a:bodyPr wrap="square" rtlCol="0">
            <a:spAutoFit/>
          </a:bodyPr>
          <a:lstStyle/>
          <a:p>
            <a:pPr algn="dist"/>
            <a:r>
              <a:rPr lang="en-US" altLang="zh-CN" sz="4000">
                <a:solidFill>
                  <a:schemeClr val="tx1"/>
                </a:solidFill>
                <a:effectLst/>
                <a:latin typeface="字魂162号-元气酪酪体" panose="00000500000000000000" charset="-122"/>
                <a:ea typeface="字魂162号-元气酪酪体" panose="00000500000000000000" charset="-122"/>
              </a:rPr>
              <a:t>03.</a:t>
            </a:r>
            <a:r>
              <a:rPr lang="zh-CN" altLang="en-US" sz="4000">
                <a:solidFill>
                  <a:schemeClr val="tx1"/>
                </a:solidFill>
                <a:effectLst/>
                <a:latin typeface="字魂162号-元气酪酪体" panose="00000500000000000000" charset="-122"/>
                <a:ea typeface="字魂162号-元气酪酪体" panose="00000500000000000000" charset="-122"/>
              </a:rPr>
              <a:t>家庭教育现状与分析</a:t>
            </a:r>
            <a:endParaRPr lang="zh-CN" altLang="en-US" sz="4000">
              <a:solidFill>
                <a:schemeClr val="tx1"/>
              </a:solidFill>
              <a:effectLst/>
              <a:latin typeface="字魂162号-元气酪酪体" panose="00000500000000000000" charset="-122"/>
              <a:ea typeface="字魂162号-元气酪酪体" panose="00000500000000000000" charset="-122"/>
            </a:endParaRPr>
          </a:p>
        </p:txBody>
      </p:sp>
      <p:pic>
        <p:nvPicPr>
          <p:cNvPr id="13" name="图片 12"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36015" y="552450"/>
            <a:ext cx="10163810" cy="5692775"/>
          </a:xfrm>
          <a:prstGeom prst="rect">
            <a:avLst/>
          </a:prstGeom>
          <a:noFill/>
        </p:spPr>
        <p:txBody>
          <a:bodyPr wrap="square" rtlCol="0">
            <a:spAutoFit/>
          </a:bodyPr>
          <a:lstStyle/>
          <a:p>
            <a:r>
              <a:rPr lang="zh-CN" altLang="en-US" sz="2800" dirty="0">
                <a:solidFill>
                  <a:schemeClr val="accent5"/>
                </a:solidFill>
              </a:rPr>
              <a:t>案例一：被强迫的交往</a:t>
            </a:r>
            <a:endParaRPr lang="zh-CN" altLang="en-US" sz="2800" dirty="0">
              <a:solidFill>
                <a:schemeClr val="accent5"/>
              </a:solidFill>
            </a:endParaRPr>
          </a:p>
          <a:p>
            <a:endParaRPr lang="zh-CN" altLang="en-US" sz="2400" dirty="0"/>
          </a:p>
          <a:p>
            <a:r>
              <a:rPr lang="zh-CN" altLang="en-US" sz="2400" dirty="0"/>
              <a:t>       </a:t>
            </a:r>
            <a:r>
              <a:rPr lang="zh-CN" altLang="en-US" sz="2400" dirty="0" smtClean="0"/>
              <a:t>我一个朋友的女儿，名字叫桐桐。大概是在孩子2</a:t>
            </a:r>
            <a:r>
              <a:rPr lang="zh-CN" altLang="en-US" sz="2400" dirty="0"/>
              <a:t>岁时</a:t>
            </a:r>
            <a:r>
              <a:rPr lang="zh-CN" altLang="en-US" sz="2400" dirty="0" smtClean="0"/>
              <a:t>，我朋友觉得</a:t>
            </a:r>
            <a:r>
              <a:rPr lang="zh-CN" altLang="en-US" sz="2400" dirty="0"/>
              <a:t>孩子应该多交朋友，所以总是特别热情地拉着她跟小朋友打招呼。可桐桐偏偏不爱说话，急性子</a:t>
            </a:r>
            <a:r>
              <a:rPr lang="zh-CN" altLang="en-US" sz="2400" dirty="0" smtClean="0"/>
              <a:t>的她就</a:t>
            </a:r>
            <a:r>
              <a:rPr lang="zh-CN" altLang="en-US" sz="2400" dirty="0"/>
              <a:t>替她说，不想玩游</a:t>
            </a:r>
            <a:r>
              <a:rPr lang="zh-CN" altLang="en-US" sz="2400" dirty="0" smtClean="0"/>
              <a:t>戏就</a:t>
            </a:r>
            <a:r>
              <a:rPr lang="zh-CN" altLang="en-US" sz="2400" dirty="0"/>
              <a:t>替她参加，桐桐总</a:t>
            </a:r>
            <a:r>
              <a:rPr lang="zh-CN" altLang="en-US" sz="2400" dirty="0" smtClean="0"/>
              <a:t>是被强制牵引式跟</a:t>
            </a:r>
            <a:r>
              <a:rPr lang="zh-CN" altLang="en-US" sz="2400" dirty="0"/>
              <a:t>在后面。后来，</a:t>
            </a:r>
            <a:r>
              <a:rPr lang="zh-CN" altLang="en-US" sz="2400" dirty="0" smtClean="0"/>
              <a:t>我朋友发</a:t>
            </a:r>
            <a:r>
              <a:rPr lang="zh-CN" altLang="en-US" sz="2400" dirty="0"/>
              <a:t>现桐桐一个人的时候，竟然不知道自己玩什么，而且特别在乎别人是否把她当朋友。上幼儿园之后，她经常说不想去幼儿园，因为没有好朋友。</a:t>
            </a:r>
            <a:r>
              <a:rPr lang="zh-CN" altLang="en-US" sz="2400" dirty="0" smtClean="0"/>
              <a:t>我跟她讲了之后我朋友开</a:t>
            </a:r>
            <a:r>
              <a:rPr lang="zh-CN" altLang="en-US" sz="2400" dirty="0"/>
              <a:t>始意识</a:t>
            </a:r>
            <a:r>
              <a:rPr lang="zh-CN" altLang="en-US" sz="2400" dirty="0" smtClean="0"/>
              <a:t>到自己</a:t>
            </a:r>
            <a:r>
              <a:rPr lang="zh-CN" altLang="en-US" sz="2400" dirty="0" smtClean="0">
                <a:solidFill>
                  <a:schemeClr val="tx1"/>
                </a:solidFill>
              </a:rPr>
              <a:t>强</a:t>
            </a:r>
            <a:r>
              <a:rPr lang="zh-CN" altLang="en-US" sz="2400" dirty="0">
                <a:solidFill>
                  <a:schemeClr val="tx1"/>
                </a:solidFill>
              </a:rPr>
              <a:t>迫孩子交往已经给她带来了深深的焦虑和不安。</a:t>
            </a:r>
            <a:endParaRPr lang="zh-CN" altLang="en-US" sz="2400" dirty="0">
              <a:solidFill>
                <a:schemeClr val="tx1"/>
              </a:solidFill>
            </a:endParaRPr>
          </a:p>
          <a:p>
            <a:endParaRPr lang="zh-CN" altLang="en-US" sz="2400" dirty="0"/>
          </a:p>
          <a:p>
            <a:r>
              <a:rPr lang="zh-CN" altLang="en-US" sz="2400" dirty="0"/>
              <a:t>       </a:t>
            </a:r>
            <a:r>
              <a:rPr lang="zh-CN" altLang="en-US" sz="2400" dirty="0" smtClean="0"/>
              <a:t>后来再</a:t>
            </a:r>
            <a:r>
              <a:rPr lang="zh-CN" altLang="en-US" sz="2400" dirty="0"/>
              <a:t>也不强迫桐桐了，开始带她出去慢慢引导她自己玩。</a:t>
            </a:r>
            <a:r>
              <a:rPr lang="zh-CN" altLang="en-US" sz="2400" dirty="0" smtClean="0"/>
              <a:t>我朋友的</a:t>
            </a:r>
            <a:r>
              <a:rPr lang="zh-CN" altLang="en-US" sz="2400" dirty="0"/>
              <a:t>转变也带来了孩子的转变</a:t>
            </a:r>
            <a:r>
              <a:rPr lang="zh-CN" altLang="en-US" sz="2400" dirty="0" smtClean="0"/>
              <a:t>，桐桐变</a:t>
            </a:r>
            <a:r>
              <a:rPr lang="zh-CN" altLang="en-US" sz="2400" dirty="0"/>
              <a:t>得越来越自信，跟小朋友打招呼也很自然，朋友逐渐多起来。这件</a:t>
            </a:r>
            <a:r>
              <a:rPr lang="zh-CN" altLang="en-US" sz="2400" dirty="0" smtClean="0"/>
              <a:t>事例让我们要明白：</a:t>
            </a:r>
            <a:r>
              <a:rPr lang="zh-CN" altLang="en-US" sz="2400" dirty="0">
                <a:solidFill>
                  <a:srgbClr val="0070C0"/>
                </a:solidFill>
              </a:rPr>
              <a:t>每个孩子有他独特的个性，他需要按照自己的节奏成长，父母只要适宜呵护就好，而不是去干涉甚至包办他的人生。</a:t>
            </a:r>
            <a:endParaRPr lang="zh-CN" altLang="en-US" sz="2400" dirty="0">
              <a:solidFill>
                <a:srgbClr val="0070C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58265" y="1761490"/>
            <a:ext cx="9476105" cy="2676525"/>
          </a:xfrm>
          <a:prstGeom prst="rect">
            <a:avLst/>
          </a:prstGeom>
          <a:noFill/>
        </p:spPr>
        <p:txBody>
          <a:bodyPr wrap="square" rtlCol="0" anchor="t">
            <a:spAutoFit/>
          </a:bodyPr>
          <a:lstStyle/>
          <a:p>
            <a:pPr fontAlgn="auto">
              <a:lnSpc>
                <a:spcPct val="150000"/>
              </a:lnSpc>
            </a:pPr>
            <a:r>
              <a:rPr lang="en-US" altLang="zh-CN" sz="2800"/>
              <a:t>        </a:t>
            </a:r>
            <a:r>
              <a:rPr lang="zh-CN" altLang="en-US" sz="2800"/>
              <a:t>孩子各有不同，教育没有统一标准，更不可能从书本中找到适合每个孩子的方法。家长与其抱着书本焦虑，不如蹲下来倾听孩子的心声，只有尊重了孩子，孩子才会获得安全自信，自然而然地学会交往。</a:t>
            </a:r>
            <a:endParaRPr lang="zh-CN" altLang="en-US"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515745" y="868680"/>
            <a:ext cx="9688830" cy="5600700"/>
          </a:xfrm>
          <a:prstGeom prst="rect">
            <a:avLst/>
          </a:prstGeom>
          <a:noFill/>
        </p:spPr>
        <p:txBody>
          <a:bodyPr wrap="square" rtlCol="0" anchor="t">
            <a:spAutoFit/>
          </a:bodyPr>
          <a:lstStyle/>
          <a:p>
            <a:r>
              <a:rPr lang="zh-CN" altLang="en-US" sz="2800">
                <a:solidFill>
                  <a:schemeClr val="accent5"/>
                </a:solidFill>
              </a:rPr>
              <a:t>案例二：为什么不给爷爷奶奶吃？</a:t>
            </a:r>
            <a:endParaRPr lang="zh-CN" altLang="en-US" sz="2800">
              <a:solidFill>
                <a:schemeClr val="accent5"/>
              </a:solidFill>
            </a:endParaRPr>
          </a:p>
          <a:p>
            <a:endParaRPr lang="zh-CN" altLang="en-US"/>
          </a:p>
          <a:p>
            <a:pPr fontAlgn="auto">
              <a:lnSpc>
                <a:spcPct val="150000"/>
              </a:lnSpc>
            </a:pPr>
            <a:r>
              <a:rPr lang="zh-CN" altLang="en-US" sz="2400"/>
              <a:t>        儿子有什么好东西总愿意和爸爸分享，爷爷对此“颇有微词”：“什么东西都要给爸爸吃，爷爷奶奶要尝尝都不给，这孩子白疼了。”其实，儿子原来是很大方的，有好吃的都愿意和爷爷奶奶分享。但每次孩子的手递过去后，他们赶紧又说：“好孩子，爷爷奶奶不吃，你自己吃吧！”几次之后，孩子就不再当回事儿了。而当儿子与爸爸分享时，爸爸会道谢并真的与他分吃，还夸他的东西好吃，儿子也乐得与他分享。爷爷奶奶甚至还责怪老公说：“大人怎么还吃孩子的东西！”</a:t>
            </a:r>
            <a:endParaRPr lang="zh-CN" altLang="en-US" sz="2400"/>
          </a:p>
          <a:p>
            <a:pPr fontAlgn="auto">
              <a:lnSpc>
                <a:spcPct val="150000"/>
              </a:lnSpc>
            </a:pPr>
            <a:endParaRPr lang="zh-CN" altLang="en-US" sz="2400"/>
          </a:p>
          <a:p>
            <a:endParaRPr lang="zh-CN"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596390" y="1305560"/>
            <a:ext cx="8999220" cy="4246245"/>
          </a:xfrm>
          <a:prstGeom prst="rect">
            <a:avLst/>
          </a:prstGeom>
          <a:noFill/>
        </p:spPr>
        <p:txBody>
          <a:bodyPr wrap="square" rtlCol="0" anchor="t">
            <a:spAutoFit/>
          </a:bodyPr>
          <a:lstStyle/>
          <a:p>
            <a:endParaRPr lang="zh-CN" altLang="en-US"/>
          </a:p>
          <a:p>
            <a:pPr fontAlgn="auto">
              <a:lnSpc>
                <a:spcPct val="150000"/>
              </a:lnSpc>
            </a:pPr>
            <a:r>
              <a:rPr lang="zh-CN" altLang="en-US">
                <a:sym typeface="+mn-ea"/>
              </a:rPr>
              <a:t>        </a:t>
            </a:r>
            <a:r>
              <a:rPr lang="zh-CN" altLang="en-US" sz="2800">
                <a:sym typeface="+mn-ea"/>
              </a:rPr>
              <a:t>孩子的心是单纯而美好的，他会把成人世界的每个要求都当真。作为成人，最重要的是尊重孩子的这份单纯和美好，而不是为了好玩或者表示亲昵逗弄孩子。生活中很多对待孩子看似搞笑的无意之举，背后却是对孩子深深的不尊重。爱孩子，就请将他作为一个平等的人来对待。</a:t>
            </a:r>
            <a:endParaRPr lang="zh-CN" altLang="en-US" sz="2800">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0595" y="215265"/>
            <a:ext cx="10429240" cy="6432530"/>
          </a:xfrm>
          <a:prstGeom prst="rect">
            <a:avLst/>
          </a:prstGeom>
          <a:noFill/>
        </p:spPr>
        <p:txBody>
          <a:bodyPr wrap="square" rtlCol="0" anchor="t">
            <a:spAutoFit/>
          </a:bodyPr>
          <a:lstStyle/>
          <a:p>
            <a:r>
              <a:rPr lang="zh-CN" altLang="en-US" sz="2800" dirty="0">
                <a:solidFill>
                  <a:schemeClr val="accent5"/>
                </a:solidFill>
              </a:rPr>
              <a:t>案例三：“蜗牛</a:t>
            </a:r>
            <a:r>
              <a:rPr lang="zh-CN" altLang="en-US" sz="2800" dirty="0" smtClean="0">
                <a:solidFill>
                  <a:schemeClr val="accent5"/>
                </a:solidFill>
              </a:rPr>
              <a:t>”给我的温暖</a:t>
            </a:r>
            <a:endParaRPr lang="zh-CN" altLang="en-US" sz="2800" dirty="0">
              <a:solidFill>
                <a:schemeClr val="accent5"/>
              </a:solidFill>
            </a:endParaRPr>
          </a:p>
          <a:p>
            <a:endParaRPr lang="zh-CN" altLang="en-US" sz="2400" dirty="0"/>
          </a:p>
          <a:p>
            <a:pPr fontAlgn="auto">
              <a:lnSpc>
                <a:spcPct val="150000"/>
              </a:lnSpc>
            </a:pPr>
            <a:r>
              <a:rPr lang="zh-CN" altLang="en-US" sz="2400" dirty="0"/>
              <a:t>        </a:t>
            </a:r>
            <a:r>
              <a:rPr lang="zh-CN" altLang="en-US" sz="2400" dirty="0" smtClean="0"/>
              <a:t>一天早</a:t>
            </a:r>
            <a:r>
              <a:rPr lang="zh-CN" altLang="en-US" sz="2400" dirty="0"/>
              <a:t>晨，我像往常一样催促儿子快点起床去幼儿园，然</a:t>
            </a:r>
            <a:r>
              <a:rPr lang="zh-CN" altLang="en-US" sz="2400" dirty="0" smtClean="0"/>
              <a:t>后我要去开会，</a:t>
            </a:r>
            <a:r>
              <a:rPr lang="zh-CN" altLang="en-US" sz="2400" dirty="0"/>
              <a:t>因</a:t>
            </a:r>
            <a:r>
              <a:rPr lang="zh-CN" altLang="en-US" sz="2400" dirty="0" smtClean="0"/>
              <a:t>为马上要迟到了。</a:t>
            </a:r>
            <a:r>
              <a:rPr lang="zh-CN" altLang="en-US" sz="2400" dirty="0"/>
              <a:t>我心急火燎，却发现儿子把牙刷咬在嘴里，站在玩具架前玩玩具。我气坏了，大声喊他的名字，并狠狠打了他屁股一巴掌。儿子被我突如其来的举动吓坏了，傻傻地站在那儿，眼里充满了恐惧，手里还拿着没拼好的磁力棒。等我批评完，儿子怯怯地说：“妈妈，我想拼一</a:t>
            </a:r>
            <a:r>
              <a:rPr lang="zh-CN" altLang="en-US" sz="2400" dirty="0" smtClean="0"/>
              <a:t>个和你裙子上一样太</a:t>
            </a:r>
            <a:r>
              <a:rPr lang="zh-CN" altLang="en-US" sz="2400" dirty="0"/>
              <a:t>阳</a:t>
            </a:r>
            <a:r>
              <a:rPr lang="zh-CN" altLang="en-US" sz="2400" dirty="0" smtClean="0"/>
              <a:t>花</a:t>
            </a:r>
            <a:r>
              <a:rPr lang="zh-CN" altLang="en-US" sz="2400" dirty="0" smtClean="0"/>
              <a:t>送给你</a:t>
            </a:r>
            <a:r>
              <a:rPr lang="zh-CN" altLang="en-US" sz="2400" dirty="0" smtClean="0"/>
              <a:t>。”</a:t>
            </a:r>
            <a:r>
              <a:rPr lang="zh-CN" altLang="en-US" sz="2400" dirty="0"/>
              <a:t>我愣住了，一把把他拥在怀中，说不出话来。</a:t>
            </a:r>
            <a:endParaRPr lang="zh-CN" altLang="en-US" sz="2400" dirty="0"/>
          </a:p>
          <a:p>
            <a:pPr fontAlgn="auto">
              <a:lnSpc>
                <a:spcPct val="150000"/>
              </a:lnSpc>
            </a:pPr>
            <a:r>
              <a:rPr lang="zh-CN" altLang="en-US" sz="2400" dirty="0"/>
              <a:t>        工作和生活的压力常常让我身心俱疲、浮躁焦虑，难免迁怒于儿子。可我的“小蜗牛”却用他的爱和善良把我浮躁的心熨平了。</a:t>
            </a:r>
            <a:endParaRPr lang="zh-CN" altLang="en-US" sz="2400" dirty="0"/>
          </a:p>
          <a:p>
            <a:pPr fontAlgn="auto">
              <a:lnSpc>
                <a:spcPct val="150000"/>
              </a:lnSpc>
            </a:pPr>
            <a:endParaRPr lang="zh-CN" altLang="en-US" sz="2400" dirty="0"/>
          </a:p>
          <a:p>
            <a:pPr fontAlgn="auto">
              <a:lnSpc>
                <a:spcPct val="150000"/>
              </a:lnSpc>
            </a:pPr>
            <a:endParaRPr lang="zh-CN" alt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34110" y="1498600"/>
            <a:ext cx="9923145" cy="4892675"/>
          </a:xfrm>
          <a:prstGeom prst="rect">
            <a:avLst/>
          </a:prstGeom>
          <a:noFill/>
        </p:spPr>
        <p:txBody>
          <a:bodyPr wrap="square" rtlCol="0" anchor="t">
            <a:spAutoFit/>
          </a:bodyPr>
          <a:lstStyle/>
          <a:p>
            <a:endParaRPr lang="zh-CN" altLang="en-US"/>
          </a:p>
          <a:p>
            <a:pPr fontAlgn="auto">
              <a:lnSpc>
                <a:spcPct val="150000"/>
              </a:lnSpc>
            </a:pPr>
            <a:r>
              <a:rPr lang="zh-CN" altLang="en-US">
                <a:sym typeface="+mn-ea"/>
              </a:rPr>
              <a:t>        </a:t>
            </a:r>
            <a:r>
              <a:rPr lang="zh-CN" altLang="en-US" sz="2800">
                <a:sym typeface="+mn-ea"/>
              </a:rPr>
              <a:t>当孩子表现出不符合成人期望的行为时，成人常常会简单、粗暴地加以批评，甚至打骂，这是对孩子极大的不尊重。其实，如果耐心倾听孩子“为什么要这样做”，你会发现，回报你的，一定是像“太阳花”一般温暖幸福的爱和惊喜。</a:t>
            </a:r>
            <a:r>
              <a:rPr lang="zh-CN" sz="2800">
                <a:latin typeface="微软雅黑" panose="020B0503020204020204" pitchFamily="34" charset="-122"/>
                <a:ea typeface="微软雅黑" panose="020B0503020204020204" pitchFamily="34" charset="-122"/>
                <a:cs typeface="微软雅黑" panose="020B0503020204020204" pitchFamily="34" charset="-122"/>
                <a:sym typeface="+mn-ea"/>
              </a:rPr>
              <a:t>   学龄前孩子最大的特点是在游戏中获得属于自己的知识经验，父母要用适合孩子年龄特点的方式方法与孩子沟通和交流。</a:t>
            </a:r>
            <a:endParaRPr lang="zh-CN" sz="2800" b="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endParaRPr lang="zh-CN" altLang="en-US" sz="2800">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38505" y="370205"/>
            <a:ext cx="10461625" cy="6185535"/>
          </a:xfrm>
          <a:prstGeom prst="rect">
            <a:avLst/>
          </a:prstGeom>
          <a:noFill/>
        </p:spPr>
        <p:txBody>
          <a:bodyPr wrap="square" rtlCol="0" anchor="t">
            <a:spAutoFit/>
          </a:bodyPr>
          <a:lstStyle/>
          <a:p>
            <a:r>
              <a:rPr lang="zh-CN" altLang="en-US" sz="2800">
                <a:solidFill>
                  <a:schemeClr val="accent5"/>
                </a:solidFill>
              </a:rPr>
              <a:t>案例五：别让强制的学习夺走童年的快乐</a:t>
            </a:r>
            <a:endParaRPr lang="zh-CN" altLang="en-US" sz="2800">
              <a:solidFill>
                <a:schemeClr val="accent5"/>
              </a:solidFill>
            </a:endParaRPr>
          </a:p>
          <a:p>
            <a:endParaRPr lang="zh-CN" altLang="en-US" sz="2800">
              <a:solidFill>
                <a:schemeClr val="accent5"/>
              </a:solidFill>
            </a:endParaRPr>
          </a:p>
          <a:p>
            <a:r>
              <a:rPr lang="zh-CN" altLang="en-US" sz="2400"/>
              <a:t>       </a:t>
            </a:r>
            <a:r>
              <a:rPr lang="zh-CN" altLang="en-US" sz="2800"/>
              <a:t> </a:t>
            </a:r>
            <a:r>
              <a:rPr lang="zh-CN" altLang="en-US" sz="2400"/>
              <a:t>在“望子成龙”</a:t>
            </a:r>
            <a:r>
              <a:rPr lang="en-US" altLang="zh-CN" sz="2400"/>
              <a:t>,”</a:t>
            </a:r>
            <a:r>
              <a:rPr lang="zh-CN" altLang="zh-CN" sz="2400"/>
              <a:t>望女成凤</a:t>
            </a:r>
            <a:r>
              <a:rPr lang="en-US" altLang="zh-CN" sz="2400"/>
              <a:t>”</a:t>
            </a:r>
            <a:r>
              <a:rPr lang="zh-CN" altLang="en-US" sz="2400"/>
              <a:t>的心态驱使下，现在给过孩子很多强制的“爱”。比如周末，很多家长都会给孩子安排了一整天的课程，没有考虑孩子是否能承受这些学习的压力。但是当他稍有退步有些家长便会大发雷霆，甚至动用家庭暴力，常常能看到孩子眼中的怨恨与不满。当看到孩子不满时，家长们可能又是好言相劝，又是物质奖励，把自以为的“特殊的爱”强加在他身上。直到有一天，才发现物质已不再有吸引力，孩子对学习没有了兴趣，不知不觉也无情地拉开了家长和孩子的距离。</a:t>
            </a:r>
            <a:r>
              <a:rPr lang="zh-CN" altLang="en-US" sz="2400">
                <a:solidFill>
                  <a:srgbClr val="FF0000"/>
                </a:solidFill>
              </a:rPr>
              <a:t>（看视频）</a:t>
            </a:r>
            <a:endParaRPr lang="zh-CN" altLang="en-US" sz="2400">
              <a:solidFill>
                <a:srgbClr val="FF0000"/>
              </a:solidFill>
            </a:endParaRPr>
          </a:p>
          <a:p>
            <a:r>
              <a:rPr lang="zh-CN" altLang="en-US" sz="2400"/>
              <a:t>       家长们，我们也要学会反思自己，为什么会成为现在这个样子！去年我参加了教育心理学的培训，我懂得了很多，重新找到了爱的方向。作为母亲要让孩子在兴趣的促使下主动学习，而不应把自己的意愿强加到孩子身上，让孩子在焦虑与紧张的氛围下生活。我要改变，先从放下自己的期望开始，尊重孩子的兴趣。</a:t>
            </a:r>
            <a:endParaRPr lang="zh-CN" altLang="en-US" sz="2400"/>
          </a:p>
          <a:p>
            <a:endParaRPr lang="zh-CN" altLang="en-US" sz="2400"/>
          </a:p>
          <a:p>
            <a:endParaRPr lang="zh-CN" altLang="en-US"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012190" y="1779270"/>
            <a:ext cx="9569450" cy="2614930"/>
          </a:xfrm>
          <a:prstGeom prst="rect">
            <a:avLst/>
          </a:prstGeom>
          <a:noFill/>
        </p:spPr>
        <p:txBody>
          <a:bodyPr wrap="square" rtlCol="0" anchor="t">
            <a:spAutoFit/>
          </a:bodyPr>
          <a:lstStyle/>
          <a:p>
            <a:endParaRPr lang="zh-CN" altLang="en-US"/>
          </a:p>
          <a:p>
            <a:endParaRPr lang="zh-CN" altLang="en-US"/>
          </a:p>
          <a:p>
            <a:r>
              <a:rPr lang="zh-CN" altLang="en-US" sz="3200"/>
              <a:t>       我们常常借“爱”的名义绑架孩子，让孩子背负我们的焦虑，完成我们未完成的期待。让孩子成为他自己，按他的节奏成长，胜过所有“爱”的语言和物质。</a:t>
            </a:r>
            <a:endParaRPr lang="zh-CN" altLang="en-US" sz="3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529"/>
          <p:cNvSpPr/>
          <p:nvPr/>
        </p:nvSpPr>
        <p:spPr bwMode="auto">
          <a:xfrm>
            <a:off x="7990985" y="1278147"/>
            <a:ext cx="3826284" cy="2366124"/>
          </a:xfrm>
          <a:custGeom>
            <a:avLst/>
            <a:gdLst>
              <a:gd name="T0" fmla="*/ 233 w 2042"/>
              <a:gd name="T1" fmla="*/ 727 h 1419"/>
              <a:gd name="T2" fmla="*/ 653 w 2042"/>
              <a:gd name="T3" fmla="*/ 367 h 1419"/>
              <a:gd name="T4" fmla="*/ 893 w 2042"/>
              <a:gd name="T5" fmla="*/ 523 h 1419"/>
              <a:gd name="T6" fmla="*/ 1097 w 2042"/>
              <a:gd name="T7" fmla="*/ 115 h 1419"/>
              <a:gd name="T8" fmla="*/ 1673 w 2042"/>
              <a:gd name="T9" fmla="*/ 187 h 1419"/>
              <a:gd name="T10" fmla="*/ 1751 w 2042"/>
              <a:gd name="T11" fmla="*/ 541 h 1419"/>
              <a:gd name="T12" fmla="*/ 1997 w 2042"/>
              <a:gd name="T13" fmla="*/ 655 h 1419"/>
              <a:gd name="T14" fmla="*/ 1943 w 2042"/>
              <a:gd name="T15" fmla="*/ 919 h 1419"/>
              <a:gd name="T16" fmla="*/ 1967 w 2042"/>
              <a:gd name="T17" fmla="*/ 1063 h 1419"/>
              <a:gd name="T18" fmla="*/ 1649 w 2042"/>
              <a:gd name="T19" fmla="*/ 1285 h 1419"/>
              <a:gd name="T20" fmla="*/ 125 w 2042"/>
              <a:gd name="T21" fmla="*/ 1183 h 1419"/>
              <a:gd name="T22" fmla="*/ 11 w 2042"/>
              <a:gd name="T23" fmla="*/ 943 h 1419"/>
              <a:gd name="T24" fmla="*/ 233 w 2042"/>
              <a:gd name="T25" fmla="*/ 727 h 1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2" h="1419">
                <a:moveTo>
                  <a:pt x="233" y="727"/>
                </a:moveTo>
                <a:cubicBezTo>
                  <a:pt x="292" y="492"/>
                  <a:pt x="482" y="348"/>
                  <a:pt x="653" y="367"/>
                </a:cubicBezTo>
                <a:cubicBezTo>
                  <a:pt x="787" y="382"/>
                  <a:pt x="871" y="492"/>
                  <a:pt x="893" y="523"/>
                </a:cubicBezTo>
                <a:cubicBezTo>
                  <a:pt x="893" y="505"/>
                  <a:pt x="892" y="249"/>
                  <a:pt x="1097" y="115"/>
                </a:cubicBezTo>
                <a:cubicBezTo>
                  <a:pt x="1275" y="0"/>
                  <a:pt x="1538" y="22"/>
                  <a:pt x="1673" y="187"/>
                </a:cubicBezTo>
                <a:cubicBezTo>
                  <a:pt x="1789" y="329"/>
                  <a:pt x="1757" y="510"/>
                  <a:pt x="1751" y="541"/>
                </a:cubicBezTo>
                <a:cubicBezTo>
                  <a:pt x="1850" y="518"/>
                  <a:pt x="1952" y="565"/>
                  <a:pt x="1997" y="655"/>
                </a:cubicBezTo>
                <a:cubicBezTo>
                  <a:pt x="2042" y="745"/>
                  <a:pt x="2020" y="854"/>
                  <a:pt x="1943" y="919"/>
                </a:cubicBezTo>
                <a:cubicBezTo>
                  <a:pt x="1960" y="952"/>
                  <a:pt x="1980" y="1006"/>
                  <a:pt x="1967" y="1063"/>
                </a:cubicBezTo>
                <a:cubicBezTo>
                  <a:pt x="1937" y="1199"/>
                  <a:pt x="1744" y="1257"/>
                  <a:pt x="1649" y="1285"/>
                </a:cubicBezTo>
                <a:cubicBezTo>
                  <a:pt x="1207" y="1419"/>
                  <a:pt x="326" y="1228"/>
                  <a:pt x="125" y="1183"/>
                </a:cubicBezTo>
                <a:cubicBezTo>
                  <a:pt x="44" y="1129"/>
                  <a:pt x="0" y="1036"/>
                  <a:pt x="11" y="943"/>
                </a:cubicBezTo>
                <a:cubicBezTo>
                  <a:pt x="25" y="833"/>
                  <a:pt x="116" y="743"/>
                  <a:pt x="233" y="727"/>
                </a:cubicBezTo>
                <a:close/>
              </a:path>
            </a:pathLst>
          </a:custGeom>
          <a:gradFill flip="none" rotWithShape="1">
            <a:gsLst>
              <a:gs pos="22000">
                <a:schemeClr val="bg1">
                  <a:alpha val="69000"/>
                </a:schemeClr>
              </a:gs>
              <a:gs pos="70000">
                <a:schemeClr val="bg1">
                  <a:alpha val="0"/>
                </a:schemeClr>
              </a:gs>
            </a:gsLst>
            <a:lin ang="5400000" scaled="1"/>
            <a:tileRect/>
          </a:gradFill>
          <a:ln>
            <a:noFill/>
          </a:ln>
        </p:spPr>
        <p:txBody>
          <a:bodyPr vert="horz" wrap="square" lIns="91440" tIns="45720" rIns="91440" bIns="45720" numCol="1" anchor="t" anchorCtr="0" compatLnSpc="1"/>
          <a:lstStyle/>
          <a:p>
            <a:endParaRPr lang="zh-CN" altLang="en-US"/>
          </a:p>
        </p:txBody>
      </p:sp>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14450" y="3657600"/>
            <a:ext cx="7334250"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9" name="文本框 8"/>
          <p:cNvSpPr txBox="1"/>
          <p:nvPr/>
        </p:nvSpPr>
        <p:spPr>
          <a:xfrm>
            <a:off x="2129790" y="3778250"/>
            <a:ext cx="5615940" cy="829945"/>
          </a:xfrm>
          <a:prstGeom prst="rect">
            <a:avLst/>
          </a:prstGeom>
          <a:noFill/>
          <a:ln>
            <a:noFill/>
          </a:ln>
        </p:spPr>
        <p:txBody>
          <a:bodyPr wrap="square" rtlCol="0">
            <a:spAutoFit/>
          </a:bodyPr>
          <a:lstStyle/>
          <a:p>
            <a:pPr algn="dist"/>
            <a:r>
              <a:rPr lang="zh-CN" altLang="en-US" sz="4800">
                <a:solidFill>
                  <a:schemeClr val="tx1">
                    <a:lumMod val="85000"/>
                    <a:lumOff val="15000"/>
                  </a:schemeClr>
                </a:solidFill>
                <a:latin typeface="字魂162号-元气酪酪体" panose="00000500000000000000" charset="-122"/>
                <a:ea typeface="字魂162号-元气酪酪体" panose="00000500000000000000" charset="-122"/>
                <a:sym typeface="+mn-ea"/>
              </a:rPr>
              <a:t>如何优化家庭教育</a:t>
            </a:r>
            <a:endParaRPr lang="zh-CN" altLang="en-US" sz="4800">
              <a:solidFill>
                <a:schemeClr val="tx1">
                  <a:lumMod val="85000"/>
                  <a:lumOff val="15000"/>
                </a:schemeClr>
              </a:solidFill>
              <a:latin typeface="字魂162号-元气酪酪体" panose="00000500000000000000" charset="-122"/>
              <a:ea typeface="字魂162号-元气酪酪体" panose="00000500000000000000" charset="-122"/>
              <a:sym typeface="+mn-ea"/>
            </a:endParaRPr>
          </a:p>
        </p:txBody>
      </p:sp>
      <p:pic>
        <p:nvPicPr>
          <p:cNvPr id="13" name="图片 12"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³È×ÓË®¹ûÍ¸Ã÷Ê³ÎïËØ²Ä"/>
          <p:cNvPicPr>
            <a:picLocks noChangeAspect="1"/>
          </p:cNvPicPr>
          <p:nvPr/>
        </p:nvPicPr>
        <p:blipFill>
          <a:blip r:embed="rId1" cstate="print"/>
          <a:stretch>
            <a:fillRect/>
          </a:stretch>
        </p:blipFill>
        <p:spPr>
          <a:xfrm>
            <a:off x="1831340" y="1951990"/>
            <a:ext cx="971550" cy="971550"/>
          </a:xfrm>
          <a:prstGeom prst="rect">
            <a:avLst/>
          </a:prstGeom>
        </p:spPr>
      </p:pic>
      <p:sp>
        <p:nvSpPr>
          <p:cNvPr id="2" name="文本框 1"/>
          <p:cNvSpPr txBox="1"/>
          <p:nvPr/>
        </p:nvSpPr>
        <p:spPr>
          <a:xfrm>
            <a:off x="1888490" y="2923540"/>
            <a:ext cx="613410" cy="2324100"/>
          </a:xfrm>
          <a:prstGeom prst="rect">
            <a:avLst/>
          </a:prstGeom>
          <a:noFill/>
        </p:spPr>
        <p:txBody>
          <a:bodyPr vert="eaVert" wrap="square" rtlCol="0">
            <a:spAutoFit/>
          </a:bodyPr>
          <a:lstStyle/>
          <a:p>
            <a:r>
              <a:rPr lang="zh-CN" altLang="en-US" sz="2800">
                <a:solidFill>
                  <a:schemeClr val="tx1">
                    <a:lumMod val="85000"/>
                    <a:lumOff val="15000"/>
                  </a:schemeClr>
                </a:solidFill>
                <a:latin typeface="字魂162号-元气酪酪体" panose="00000500000000000000" charset="-122"/>
                <a:ea typeface="字魂162号-元气酪酪体" panose="00000500000000000000" charset="-122"/>
              </a:rPr>
              <a:t>前言</a:t>
            </a:r>
            <a:endParaRPr lang="en-US" altLang="zh-CN"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3" name="文本框 2"/>
          <p:cNvSpPr txBox="1"/>
          <p:nvPr/>
        </p:nvSpPr>
        <p:spPr>
          <a:xfrm>
            <a:off x="1964690" y="2252980"/>
            <a:ext cx="613410" cy="521970"/>
          </a:xfrm>
          <a:prstGeom prst="rect">
            <a:avLst/>
          </a:prstGeom>
          <a:noFill/>
        </p:spPr>
        <p:txBody>
          <a:bodyPr vert="horz" wrap="square" rtlCol="0">
            <a:spAutoFit/>
          </a:bodyPr>
          <a:lstStyle/>
          <a:p>
            <a:r>
              <a:rPr lang="en-US" altLang="zh-CN" sz="2800">
                <a:solidFill>
                  <a:schemeClr val="tx1">
                    <a:lumMod val="85000"/>
                    <a:lumOff val="15000"/>
                  </a:schemeClr>
                </a:solidFill>
                <a:latin typeface="字魂162号-元气酪酪体" panose="00000500000000000000" charset="-122"/>
                <a:ea typeface="字魂162号-元气酪酪体" panose="00000500000000000000" charset="-122"/>
              </a:rPr>
              <a:t>01</a:t>
            </a:r>
            <a:endParaRPr lang="en-US" altLang="zh-CN"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pic>
        <p:nvPicPr>
          <p:cNvPr id="4" name="图片 3" descr="³È×ÓË®¹ûÍ¸Ã÷Ê³ÎïËØ²Ä"/>
          <p:cNvPicPr>
            <a:picLocks noChangeAspect="1"/>
          </p:cNvPicPr>
          <p:nvPr/>
        </p:nvPicPr>
        <p:blipFill>
          <a:blip r:embed="rId1" cstate="print"/>
          <a:stretch>
            <a:fillRect/>
          </a:stretch>
        </p:blipFill>
        <p:spPr>
          <a:xfrm>
            <a:off x="3888740" y="1951990"/>
            <a:ext cx="971550" cy="971550"/>
          </a:xfrm>
          <a:prstGeom prst="rect">
            <a:avLst/>
          </a:prstGeom>
        </p:spPr>
      </p:pic>
      <p:sp>
        <p:nvSpPr>
          <p:cNvPr id="5" name="文本框 4"/>
          <p:cNvSpPr txBox="1"/>
          <p:nvPr/>
        </p:nvSpPr>
        <p:spPr>
          <a:xfrm>
            <a:off x="3945890" y="2923540"/>
            <a:ext cx="613410" cy="2706370"/>
          </a:xfrm>
          <a:prstGeom prst="rect">
            <a:avLst/>
          </a:prstGeom>
          <a:noFill/>
        </p:spPr>
        <p:txBody>
          <a:bodyPr vert="eaVert" wrap="square" rtlCol="0">
            <a:spAutoFit/>
          </a:bodyPr>
          <a:lstStyle/>
          <a:p>
            <a:r>
              <a:rPr lang="zh-CN" altLang="en-US" sz="2800">
                <a:solidFill>
                  <a:schemeClr val="tx1">
                    <a:lumMod val="85000"/>
                    <a:lumOff val="15000"/>
                  </a:schemeClr>
                </a:solidFill>
                <a:latin typeface="字魂162号-元气酪酪体" panose="00000500000000000000" charset="-122"/>
                <a:ea typeface="字魂162号-元气酪酪体" panose="00000500000000000000" charset="-122"/>
              </a:rPr>
              <a:t>家庭教育的内涵</a:t>
            </a:r>
            <a:endParaRPr lang="zh-CN" altLang="en-US"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6" name="文本框 5"/>
          <p:cNvSpPr txBox="1"/>
          <p:nvPr/>
        </p:nvSpPr>
        <p:spPr>
          <a:xfrm>
            <a:off x="4022090" y="2252980"/>
            <a:ext cx="613410" cy="521970"/>
          </a:xfrm>
          <a:prstGeom prst="rect">
            <a:avLst/>
          </a:prstGeom>
          <a:noFill/>
        </p:spPr>
        <p:txBody>
          <a:bodyPr vert="horz" wrap="square" rtlCol="0">
            <a:spAutoFit/>
          </a:bodyPr>
          <a:lstStyle/>
          <a:p>
            <a:r>
              <a:rPr lang="en-US" altLang="zh-CN" sz="2800">
                <a:solidFill>
                  <a:schemeClr val="tx1">
                    <a:lumMod val="85000"/>
                    <a:lumOff val="15000"/>
                  </a:schemeClr>
                </a:solidFill>
                <a:latin typeface="字魂162号-元气酪酪体" panose="00000500000000000000" charset="-122"/>
                <a:ea typeface="字魂162号-元气酪酪体" panose="00000500000000000000" charset="-122"/>
              </a:rPr>
              <a:t>02</a:t>
            </a:r>
            <a:endParaRPr lang="en-US" altLang="zh-CN"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pic>
        <p:nvPicPr>
          <p:cNvPr id="8" name="图片 7" descr="³È×ÓË®¹ûÍ¸Ã÷Ê³ÎïËØ²Ä"/>
          <p:cNvPicPr>
            <a:picLocks noChangeAspect="1"/>
          </p:cNvPicPr>
          <p:nvPr/>
        </p:nvPicPr>
        <p:blipFill>
          <a:blip r:embed="rId1" cstate="print"/>
          <a:stretch>
            <a:fillRect/>
          </a:stretch>
        </p:blipFill>
        <p:spPr>
          <a:xfrm>
            <a:off x="6136640" y="1951990"/>
            <a:ext cx="971550" cy="971550"/>
          </a:xfrm>
          <a:prstGeom prst="rect">
            <a:avLst/>
          </a:prstGeom>
        </p:spPr>
      </p:pic>
      <p:sp>
        <p:nvSpPr>
          <p:cNvPr id="9" name="文本框 8"/>
          <p:cNvSpPr txBox="1"/>
          <p:nvPr/>
        </p:nvSpPr>
        <p:spPr>
          <a:xfrm>
            <a:off x="6193790" y="2923540"/>
            <a:ext cx="613410" cy="3434715"/>
          </a:xfrm>
          <a:prstGeom prst="rect">
            <a:avLst/>
          </a:prstGeom>
          <a:noFill/>
        </p:spPr>
        <p:txBody>
          <a:bodyPr vert="eaVert" wrap="square" rtlCol="0">
            <a:spAutoFit/>
          </a:bodyPr>
          <a:lstStyle/>
          <a:p>
            <a:r>
              <a:rPr lang="zh-CN" altLang="en-US" sz="2800">
                <a:solidFill>
                  <a:schemeClr val="tx1">
                    <a:lumMod val="85000"/>
                    <a:lumOff val="15000"/>
                  </a:schemeClr>
                </a:solidFill>
                <a:latin typeface="字魂162号-元气酪酪体" panose="00000500000000000000" charset="-122"/>
                <a:ea typeface="字魂162号-元气酪酪体" panose="00000500000000000000" charset="-122"/>
                <a:sym typeface="+mn-ea"/>
              </a:rPr>
              <a:t>家庭教育现状分析</a:t>
            </a:r>
            <a:endParaRPr lang="zh-CN" altLang="en-US"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0" name="文本框 9"/>
          <p:cNvSpPr txBox="1"/>
          <p:nvPr/>
        </p:nvSpPr>
        <p:spPr>
          <a:xfrm>
            <a:off x="6269990" y="2252980"/>
            <a:ext cx="613410" cy="521970"/>
          </a:xfrm>
          <a:prstGeom prst="rect">
            <a:avLst/>
          </a:prstGeom>
          <a:noFill/>
        </p:spPr>
        <p:txBody>
          <a:bodyPr vert="horz" wrap="square" rtlCol="0">
            <a:spAutoFit/>
          </a:bodyPr>
          <a:lstStyle/>
          <a:p>
            <a:r>
              <a:rPr lang="en-US" altLang="zh-CN" sz="2800">
                <a:solidFill>
                  <a:schemeClr val="tx1">
                    <a:lumMod val="85000"/>
                    <a:lumOff val="15000"/>
                  </a:schemeClr>
                </a:solidFill>
                <a:latin typeface="字魂162号-元气酪酪体" panose="00000500000000000000" charset="-122"/>
                <a:ea typeface="字魂162号-元气酪酪体" panose="00000500000000000000" charset="-122"/>
              </a:rPr>
              <a:t>03</a:t>
            </a:r>
            <a:endParaRPr lang="en-US" altLang="zh-CN"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pic>
        <p:nvPicPr>
          <p:cNvPr id="11" name="图片 10" descr="³È×ÓË®¹ûÍ¸Ã÷Ê³ÎïËØ²Ä"/>
          <p:cNvPicPr>
            <a:picLocks noChangeAspect="1"/>
          </p:cNvPicPr>
          <p:nvPr/>
        </p:nvPicPr>
        <p:blipFill>
          <a:blip r:embed="rId1" cstate="print"/>
          <a:stretch>
            <a:fillRect/>
          </a:stretch>
        </p:blipFill>
        <p:spPr>
          <a:xfrm>
            <a:off x="8194040" y="1951990"/>
            <a:ext cx="971550" cy="971550"/>
          </a:xfrm>
          <a:prstGeom prst="rect">
            <a:avLst/>
          </a:prstGeom>
        </p:spPr>
      </p:pic>
      <p:sp>
        <p:nvSpPr>
          <p:cNvPr id="12" name="文本框 11"/>
          <p:cNvSpPr txBox="1"/>
          <p:nvPr/>
        </p:nvSpPr>
        <p:spPr>
          <a:xfrm>
            <a:off x="8251190" y="2923540"/>
            <a:ext cx="613410" cy="3015615"/>
          </a:xfrm>
          <a:prstGeom prst="rect">
            <a:avLst/>
          </a:prstGeom>
          <a:noFill/>
        </p:spPr>
        <p:txBody>
          <a:bodyPr vert="eaVert" wrap="square" rtlCol="0">
            <a:spAutoFit/>
          </a:bodyPr>
          <a:lstStyle/>
          <a:p>
            <a:r>
              <a:rPr lang="zh-CN" altLang="en-US" sz="2800">
                <a:solidFill>
                  <a:schemeClr val="tx1">
                    <a:lumMod val="85000"/>
                    <a:lumOff val="15000"/>
                  </a:schemeClr>
                </a:solidFill>
                <a:latin typeface="字魂162号-元气酪酪体" panose="00000500000000000000" charset="-122"/>
                <a:ea typeface="字魂162号-元气酪酪体" panose="00000500000000000000" charset="-122"/>
              </a:rPr>
              <a:t>如何优化家庭教育</a:t>
            </a:r>
            <a:endParaRPr lang="zh-CN" altLang="en-US"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3" name="文本框 12"/>
          <p:cNvSpPr txBox="1"/>
          <p:nvPr/>
        </p:nvSpPr>
        <p:spPr>
          <a:xfrm>
            <a:off x="8327390" y="2252980"/>
            <a:ext cx="613410" cy="521970"/>
          </a:xfrm>
          <a:prstGeom prst="rect">
            <a:avLst/>
          </a:prstGeom>
          <a:noFill/>
        </p:spPr>
        <p:txBody>
          <a:bodyPr vert="horz" wrap="square" rtlCol="0">
            <a:spAutoFit/>
          </a:bodyPr>
          <a:lstStyle/>
          <a:p>
            <a:r>
              <a:rPr lang="en-US" altLang="zh-CN" sz="2800">
                <a:solidFill>
                  <a:schemeClr val="tx1">
                    <a:lumMod val="85000"/>
                    <a:lumOff val="15000"/>
                  </a:schemeClr>
                </a:solidFill>
                <a:latin typeface="字魂162号-元气酪酪体" panose="00000500000000000000" charset="-122"/>
                <a:ea typeface="字魂162号-元气酪酪体" panose="00000500000000000000" charset="-122"/>
              </a:rPr>
              <a:t>04</a:t>
            </a:r>
            <a:endParaRPr lang="en-US" altLang="zh-CN"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8" name="文本框 17"/>
          <p:cNvSpPr txBox="1"/>
          <p:nvPr/>
        </p:nvSpPr>
        <p:spPr>
          <a:xfrm>
            <a:off x="10803890" y="351790"/>
            <a:ext cx="613410" cy="1351915"/>
          </a:xfrm>
          <a:prstGeom prst="rect">
            <a:avLst/>
          </a:prstGeom>
          <a:noFill/>
        </p:spPr>
        <p:txBody>
          <a:bodyPr vert="eaVert" wrap="square" rtlCol="0">
            <a:spAutoFit/>
          </a:bodyPr>
          <a:lstStyle/>
          <a:p>
            <a:r>
              <a:rPr lang="zh-CN" altLang="en-US" sz="2800">
                <a:solidFill>
                  <a:schemeClr val="tx1">
                    <a:lumMod val="85000"/>
                    <a:lumOff val="15000"/>
                  </a:schemeClr>
                </a:solidFill>
                <a:latin typeface="字魂162号-元气酪酪体" panose="00000500000000000000" charset="-122"/>
                <a:ea typeface="字魂162号-元气酪酪体" panose="00000500000000000000" charset="-122"/>
              </a:rPr>
              <a:t>目录页</a:t>
            </a:r>
            <a:endParaRPr lang="zh-CN" altLang="en-US"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PA-肘形连接符 4"/>
          <p:cNvCxnSpPr/>
          <p:nvPr>
            <p:custDataLst>
              <p:tags r:id="rId1"/>
            </p:custDataLst>
          </p:nvPr>
        </p:nvCxnSpPr>
        <p:spPr>
          <a:xfrm rot="5400000" flipH="1" flipV="1">
            <a:off x="3255645" y="732790"/>
            <a:ext cx="1807210" cy="3960495"/>
          </a:xfrm>
          <a:prstGeom prst="bentConnector3">
            <a:avLst/>
          </a:prstGeom>
          <a:ln>
            <a:solidFill>
              <a:srgbClr val="E59F32"/>
            </a:solidFill>
          </a:ln>
        </p:spPr>
        <p:style>
          <a:lnRef idx="1">
            <a:schemeClr val="accent1"/>
          </a:lnRef>
          <a:fillRef idx="0">
            <a:schemeClr val="accent1"/>
          </a:fillRef>
          <a:effectRef idx="0">
            <a:schemeClr val="accent1"/>
          </a:effectRef>
          <a:fontRef idx="minor">
            <a:schemeClr val="tx1"/>
          </a:fontRef>
        </p:style>
      </p:cxnSp>
      <p:sp>
        <p:nvSpPr>
          <p:cNvPr id="23" name="PA-íṧ1îḍê"/>
          <p:cNvSpPr/>
          <p:nvPr>
            <p:custDataLst>
              <p:tags r:id="rId2"/>
            </p:custDataLst>
          </p:nvPr>
        </p:nvSpPr>
        <p:spPr>
          <a:xfrm>
            <a:off x="5095875" y="3640455"/>
            <a:ext cx="2088515" cy="523875"/>
          </a:xfrm>
          <a:custGeom>
            <a:avLst/>
            <a:gdLst>
              <a:gd name="connsiteX0" fmla="*/ 0 w 2049200"/>
              <a:gd name="connsiteY0" fmla="*/ 0 h 642016"/>
              <a:gd name="connsiteX1" fmla="*/ 1728192 w 2049200"/>
              <a:gd name="connsiteY1" fmla="*/ 0 h 642016"/>
              <a:gd name="connsiteX2" fmla="*/ 2049200 w 2049200"/>
              <a:gd name="connsiteY2" fmla="*/ 321008 h 642016"/>
              <a:gd name="connsiteX3" fmla="*/ 1728192 w 2049200"/>
              <a:gd name="connsiteY3" fmla="*/ 642016 h 642016"/>
              <a:gd name="connsiteX4" fmla="*/ 0 w 2049200"/>
              <a:gd name="connsiteY4" fmla="*/ 642016 h 642016"/>
              <a:gd name="connsiteX5" fmla="*/ 321008 w 2049200"/>
              <a:gd name="connsiteY5" fmla="*/ 321008 h 642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49200" h="642016">
                <a:moveTo>
                  <a:pt x="0" y="0"/>
                </a:moveTo>
                <a:lnTo>
                  <a:pt x="1728192" y="0"/>
                </a:lnTo>
                <a:lnTo>
                  <a:pt x="2049200" y="321008"/>
                </a:lnTo>
                <a:lnTo>
                  <a:pt x="1728192" y="642016"/>
                </a:lnTo>
                <a:lnTo>
                  <a:pt x="0" y="642016"/>
                </a:lnTo>
                <a:lnTo>
                  <a:pt x="321008" y="321008"/>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45720" rIns="91440" bIns="45720" anchor="ctr" anchorCtr="0" forceAA="0" compatLnSpc="1">
            <a:normAutofit/>
          </a:bodyPr>
          <a:lstStyle/>
          <a:p>
            <a:pPr algn="ctr"/>
            <a:r>
              <a:rPr lang="en-US" altLang="zh-CN" sz="2000" dirty="0">
                <a:solidFill>
                  <a:schemeClr val="tx1">
                    <a:lumMod val="85000"/>
                    <a:lumOff val="15000"/>
                  </a:schemeClr>
                </a:solidFill>
                <a:latin typeface="字魂162号-元气酪酪体" panose="00000500000000000000" charset="-122"/>
                <a:ea typeface="字魂162号-元气酪酪体" panose="00000500000000000000" charset="-122"/>
              </a:rPr>
              <a:t>NO.2</a:t>
            </a:r>
            <a:endParaRPr lang="en-US" altLang="zh-CN" sz="2000" dirty="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4" name="PA-iśliďê"/>
          <p:cNvSpPr/>
          <p:nvPr>
            <p:custDataLst>
              <p:tags r:id="rId3"/>
            </p:custDataLst>
          </p:nvPr>
        </p:nvSpPr>
        <p:spPr>
          <a:xfrm>
            <a:off x="6052185" y="4077335"/>
            <a:ext cx="87630" cy="87630"/>
          </a:xfrm>
          <a:prstGeom prst="ellipse">
            <a:avLst/>
          </a:prstGeom>
          <a:solidFill>
            <a:srgbClr val="E59F32"/>
          </a:solidFill>
          <a:ln>
            <a:solidFill>
              <a:srgbClr val="E59F3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cxnSp>
        <p:nvCxnSpPr>
          <p:cNvPr id="7" name="PA-肘形连接符 6"/>
          <p:cNvCxnSpPr/>
          <p:nvPr>
            <p:custDataLst>
              <p:tags r:id="rId4"/>
            </p:custDataLst>
          </p:nvPr>
        </p:nvCxnSpPr>
        <p:spPr>
          <a:xfrm rot="16200000" flipV="1">
            <a:off x="5236845" y="2863850"/>
            <a:ext cx="1807210" cy="0"/>
          </a:xfrm>
          <a:prstGeom prst="bentConnector3">
            <a:avLst/>
          </a:prstGeom>
          <a:ln>
            <a:solidFill>
              <a:srgbClr val="E59F32"/>
            </a:solidFill>
          </a:ln>
        </p:spPr>
        <p:style>
          <a:lnRef idx="1">
            <a:schemeClr val="accent1"/>
          </a:lnRef>
          <a:fillRef idx="0">
            <a:schemeClr val="accent1"/>
          </a:fillRef>
          <a:effectRef idx="0">
            <a:schemeClr val="accent1"/>
          </a:effectRef>
          <a:fontRef idx="minor">
            <a:schemeClr val="tx1"/>
          </a:fontRef>
        </p:style>
      </p:cxnSp>
      <p:cxnSp>
        <p:nvCxnSpPr>
          <p:cNvPr id="8" name="PA-肘形连接符 7"/>
          <p:cNvCxnSpPr/>
          <p:nvPr>
            <p:custDataLst>
              <p:tags r:id="rId5"/>
            </p:custDataLst>
          </p:nvPr>
        </p:nvCxnSpPr>
        <p:spPr>
          <a:xfrm rot="16200000" flipV="1">
            <a:off x="7216775" y="774700"/>
            <a:ext cx="1807210" cy="3960495"/>
          </a:xfrm>
          <a:prstGeom prst="bentConnector3">
            <a:avLst>
              <a:gd name="adj1" fmla="val 50000"/>
            </a:avLst>
          </a:prstGeom>
          <a:ln>
            <a:solidFill>
              <a:srgbClr val="E59F32"/>
            </a:solidFill>
          </a:ln>
        </p:spPr>
        <p:style>
          <a:lnRef idx="1">
            <a:schemeClr val="accent1"/>
          </a:lnRef>
          <a:fillRef idx="0">
            <a:schemeClr val="accent1"/>
          </a:fillRef>
          <a:effectRef idx="0">
            <a:schemeClr val="accent1"/>
          </a:effectRef>
          <a:fontRef idx="minor">
            <a:schemeClr val="tx1"/>
          </a:fontRef>
        </p:style>
      </p:cxnSp>
      <p:grpSp>
        <p:nvGrpSpPr>
          <p:cNvPr id="9" name="PA-îṥḷíďe"/>
          <p:cNvGrpSpPr/>
          <p:nvPr>
            <p:custDataLst>
              <p:tags r:id="rId6"/>
            </p:custDataLst>
          </p:nvPr>
        </p:nvGrpSpPr>
        <p:grpSpPr>
          <a:xfrm>
            <a:off x="9075639" y="3505835"/>
            <a:ext cx="2077282" cy="571221"/>
            <a:chOff x="9017828" y="3859296"/>
            <a:chExt cx="2077225" cy="571311"/>
          </a:xfrm>
        </p:grpSpPr>
        <p:sp>
          <p:nvSpPr>
            <p:cNvPr id="18" name="PA-íŝlîḋé"/>
            <p:cNvSpPr/>
            <p:nvPr>
              <p:custDataLst>
                <p:tags r:id="rId7"/>
              </p:custDataLst>
            </p:nvPr>
          </p:nvSpPr>
          <p:spPr>
            <a:xfrm>
              <a:off x="9017828" y="3905057"/>
              <a:ext cx="2077225" cy="525550"/>
            </a:xfrm>
            <a:custGeom>
              <a:avLst/>
              <a:gdLst>
                <a:gd name="connsiteX0" fmla="*/ 0 w 2049200"/>
                <a:gd name="connsiteY0" fmla="*/ 0 h 642016"/>
                <a:gd name="connsiteX1" fmla="*/ 1728192 w 2049200"/>
                <a:gd name="connsiteY1" fmla="*/ 0 h 642016"/>
                <a:gd name="connsiteX2" fmla="*/ 2049200 w 2049200"/>
                <a:gd name="connsiteY2" fmla="*/ 321008 h 642016"/>
                <a:gd name="connsiteX3" fmla="*/ 1728192 w 2049200"/>
                <a:gd name="connsiteY3" fmla="*/ 642016 h 642016"/>
                <a:gd name="connsiteX4" fmla="*/ 0 w 2049200"/>
                <a:gd name="connsiteY4" fmla="*/ 642016 h 642016"/>
                <a:gd name="connsiteX5" fmla="*/ 321008 w 2049200"/>
                <a:gd name="connsiteY5" fmla="*/ 321008 h 642016"/>
                <a:gd name="connsiteX0-1" fmla="*/ 0 w 2049200"/>
                <a:gd name="connsiteY0-2" fmla="*/ 0 h 642016"/>
                <a:gd name="connsiteX1-3" fmla="*/ 1728192 w 2049200"/>
                <a:gd name="connsiteY1-4" fmla="*/ 0 h 642016"/>
                <a:gd name="connsiteX2-5" fmla="*/ 1881282 w 2049200"/>
                <a:gd name="connsiteY2-6" fmla="*/ 141565 h 642016"/>
                <a:gd name="connsiteX3-7" fmla="*/ 2049200 w 2049200"/>
                <a:gd name="connsiteY3-8" fmla="*/ 321008 h 642016"/>
                <a:gd name="connsiteX4-9" fmla="*/ 1728192 w 2049200"/>
                <a:gd name="connsiteY4-10" fmla="*/ 642016 h 642016"/>
                <a:gd name="connsiteX5-11" fmla="*/ 0 w 2049200"/>
                <a:gd name="connsiteY5-12" fmla="*/ 642016 h 642016"/>
                <a:gd name="connsiteX6" fmla="*/ 321008 w 2049200"/>
                <a:gd name="connsiteY6" fmla="*/ 321008 h 642016"/>
                <a:gd name="connsiteX7" fmla="*/ 0 w 2049200"/>
                <a:gd name="connsiteY7" fmla="*/ 0 h 642016"/>
                <a:gd name="connsiteX0-13" fmla="*/ 0 w 2131013"/>
                <a:gd name="connsiteY0-14" fmla="*/ 0 h 642016"/>
                <a:gd name="connsiteX1-15" fmla="*/ 1728192 w 2131013"/>
                <a:gd name="connsiteY1-16" fmla="*/ 0 h 642016"/>
                <a:gd name="connsiteX2-17" fmla="*/ 2131013 w 2131013"/>
                <a:gd name="connsiteY2-18" fmla="*/ 10936 h 642016"/>
                <a:gd name="connsiteX3-19" fmla="*/ 2049200 w 2131013"/>
                <a:gd name="connsiteY3-20" fmla="*/ 321008 h 642016"/>
                <a:gd name="connsiteX4-21" fmla="*/ 1728192 w 2131013"/>
                <a:gd name="connsiteY4-22" fmla="*/ 642016 h 642016"/>
                <a:gd name="connsiteX5-23" fmla="*/ 0 w 2131013"/>
                <a:gd name="connsiteY5-24" fmla="*/ 642016 h 642016"/>
                <a:gd name="connsiteX6-25" fmla="*/ 321008 w 2131013"/>
                <a:gd name="connsiteY6-26" fmla="*/ 321008 h 642016"/>
                <a:gd name="connsiteX7-27" fmla="*/ 0 w 2131013"/>
                <a:gd name="connsiteY7-28" fmla="*/ 0 h 642016"/>
                <a:gd name="connsiteX0-29" fmla="*/ 0 w 2131013"/>
                <a:gd name="connsiteY0-30" fmla="*/ 0 h 655264"/>
                <a:gd name="connsiteX1-31" fmla="*/ 1728192 w 2131013"/>
                <a:gd name="connsiteY1-32" fmla="*/ 0 h 655264"/>
                <a:gd name="connsiteX2-33" fmla="*/ 2131013 w 2131013"/>
                <a:gd name="connsiteY2-34" fmla="*/ 10936 h 655264"/>
                <a:gd name="connsiteX3-35" fmla="*/ 2079936 w 2131013"/>
                <a:gd name="connsiteY3-36" fmla="*/ 655264 h 655264"/>
                <a:gd name="connsiteX4-37" fmla="*/ 1728192 w 2131013"/>
                <a:gd name="connsiteY4-38" fmla="*/ 642016 h 655264"/>
                <a:gd name="connsiteX5-39" fmla="*/ 0 w 2131013"/>
                <a:gd name="connsiteY5-40" fmla="*/ 642016 h 655264"/>
                <a:gd name="connsiteX6-41" fmla="*/ 321008 w 2131013"/>
                <a:gd name="connsiteY6-42" fmla="*/ 321008 h 655264"/>
                <a:gd name="connsiteX7-43" fmla="*/ 0 w 2131013"/>
                <a:gd name="connsiteY7-44" fmla="*/ 0 h 655264"/>
                <a:gd name="connsiteX0-45" fmla="*/ 0 w 2088751"/>
                <a:gd name="connsiteY0-46" fmla="*/ 4432 h 659696"/>
                <a:gd name="connsiteX1-47" fmla="*/ 1728192 w 2088751"/>
                <a:gd name="connsiteY1-48" fmla="*/ 4432 h 659696"/>
                <a:gd name="connsiteX2-49" fmla="*/ 2088751 w 2088751"/>
                <a:gd name="connsiteY2-50" fmla="*/ 0 h 659696"/>
                <a:gd name="connsiteX3-51" fmla="*/ 2079936 w 2088751"/>
                <a:gd name="connsiteY3-52" fmla="*/ 659696 h 659696"/>
                <a:gd name="connsiteX4-53" fmla="*/ 1728192 w 2088751"/>
                <a:gd name="connsiteY4-54" fmla="*/ 646448 h 659696"/>
                <a:gd name="connsiteX5-55" fmla="*/ 0 w 2088751"/>
                <a:gd name="connsiteY5-56" fmla="*/ 646448 h 659696"/>
                <a:gd name="connsiteX6-57" fmla="*/ 321008 w 2088751"/>
                <a:gd name="connsiteY6-58" fmla="*/ 325440 h 659696"/>
                <a:gd name="connsiteX7-59" fmla="*/ 0 w 2088751"/>
                <a:gd name="connsiteY7-60" fmla="*/ 4432 h 659696"/>
                <a:gd name="connsiteX0-61" fmla="*/ 0 w 2088751"/>
                <a:gd name="connsiteY0-62" fmla="*/ 0 h 655264"/>
                <a:gd name="connsiteX1-63" fmla="*/ 1728192 w 2088751"/>
                <a:gd name="connsiteY1-64" fmla="*/ 0 h 655264"/>
                <a:gd name="connsiteX2-65" fmla="*/ 2088751 w 2088751"/>
                <a:gd name="connsiteY2-66" fmla="*/ 3252 h 655264"/>
                <a:gd name="connsiteX3-67" fmla="*/ 2079936 w 2088751"/>
                <a:gd name="connsiteY3-68" fmla="*/ 655264 h 655264"/>
                <a:gd name="connsiteX4-69" fmla="*/ 1728192 w 2088751"/>
                <a:gd name="connsiteY4-70" fmla="*/ 642016 h 655264"/>
                <a:gd name="connsiteX5-71" fmla="*/ 0 w 2088751"/>
                <a:gd name="connsiteY5-72" fmla="*/ 642016 h 655264"/>
                <a:gd name="connsiteX6-73" fmla="*/ 321008 w 2088751"/>
                <a:gd name="connsiteY6-74" fmla="*/ 321008 h 655264"/>
                <a:gd name="connsiteX7-75" fmla="*/ 0 w 2088751"/>
                <a:gd name="connsiteY7-76" fmla="*/ 0 h 655264"/>
                <a:gd name="connsiteX0-77" fmla="*/ 0 w 2088751"/>
                <a:gd name="connsiteY0-78" fmla="*/ 0 h 642016"/>
                <a:gd name="connsiteX1-79" fmla="*/ 1728192 w 2088751"/>
                <a:gd name="connsiteY1-80" fmla="*/ 0 h 642016"/>
                <a:gd name="connsiteX2-81" fmla="*/ 2088751 w 2088751"/>
                <a:gd name="connsiteY2-82" fmla="*/ 3252 h 642016"/>
                <a:gd name="connsiteX3-83" fmla="*/ 2083778 w 2088751"/>
                <a:gd name="connsiteY3-84" fmla="*/ 636054 h 642016"/>
                <a:gd name="connsiteX4-85" fmla="*/ 1728192 w 2088751"/>
                <a:gd name="connsiteY4-86" fmla="*/ 642016 h 642016"/>
                <a:gd name="connsiteX5-87" fmla="*/ 0 w 2088751"/>
                <a:gd name="connsiteY5-88" fmla="*/ 642016 h 642016"/>
                <a:gd name="connsiteX6-89" fmla="*/ 321008 w 2088751"/>
                <a:gd name="connsiteY6-90" fmla="*/ 321008 h 642016"/>
                <a:gd name="connsiteX7-91" fmla="*/ 0 w 2088751"/>
                <a:gd name="connsiteY7-92" fmla="*/ 0 h 642016"/>
                <a:gd name="connsiteX0-93" fmla="*/ 0 w 2088751"/>
                <a:gd name="connsiteY0-94" fmla="*/ 0 h 642016"/>
                <a:gd name="connsiteX1-95" fmla="*/ 1728192 w 2088751"/>
                <a:gd name="connsiteY1-96" fmla="*/ 0 h 642016"/>
                <a:gd name="connsiteX2-97" fmla="*/ 2088751 w 2088751"/>
                <a:gd name="connsiteY2-98" fmla="*/ 3252 h 642016"/>
                <a:gd name="connsiteX3-99" fmla="*/ 2083778 w 2088751"/>
                <a:gd name="connsiteY3-100" fmla="*/ 636054 h 642016"/>
                <a:gd name="connsiteX4-101" fmla="*/ 1728192 w 2088751"/>
                <a:gd name="connsiteY4-102" fmla="*/ 642016 h 642016"/>
                <a:gd name="connsiteX5-103" fmla="*/ 0 w 2088751"/>
                <a:gd name="connsiteY5-104" fmla="*/ 642016 h 642016"/>
                <a:gd name="connsiteX6-105" fmla="*/ 321008 w 2088751"/>
                <a:gd name="connsiteY6-106" fmla="*/ 321008 h 642016"/>
                <a:gd name="connsiteX7-107" fmla="*/ 0 w 2088751"/>
                <a:gd name="connsiteY7-108" fmla="*/ 0 h 642016"/>
                <a:gd name="connsiteX0-109" fmla="*/ 0 w 2084069"/>
                <a:gd name="connsiteY0-110" fmla="*/ 0 h 642016"/>
                <a:gd name="connsiteX1-111" fmla="*/ 1728192 w 2084069"/>
                <a:gd name="connsiteY1-112" fmla="*/ 0 h 642016"/>
                <a:gd name="connsiteX2-113" fmla="*/ 2081067 w 2084069"/>
                <a:gd name="connsiteY2-114" fmla="*/ 3252 h 642016"/>
                <a:gd name="connsiteX3-115" fmla="*/ 2083778 w 2084069"/>
                <a:gd name="connsiteY3-116" fmla="*/ 636054 h 642016"/>
                <a:gd name="connsiteX4-117" fmla="*/ 1728192 w 2084069"/>
                <a:gd name="connsiteY4-118" fmla="*/ 642016 h 642016"/>
                <a:gd name="connsiteX5-119" fmla="*/ 0 w 2084069"/>
                <a:gd name="connsiteY5-120" fmla="*/ 642016 h 642016"/>
                <a:gd name="connsiteX6-121" fmla="*/ 321008 w 2084069"/>
                <a:gd name="connsiteY6-122" fmla="*/ 321008 h 642016"/>
                <a:gd name="connsiteX7-123" fmla="*/ 0 w 2084069"/>
                <a:gd name="connsiteY7-124" fmla="*/ 0 h 642016"/>
                <a:gd name="connsiteX0-125" fmla="*/ 0 w 2081067"/>
                <a:gd name="connsiteY0-126" fmla="*/ 0 h 643738"/>
                <a:gd name="connsiteX1-127" fmla="*/ 1728192 w 2081067"/>
                <a:gd name="connsiteY1-128" fmla="*/ 0 h 643738"/>
                <a:gd name="connsiteX2-129" fmla="*/ 2081067 w 2081067"/>
                <a:gd name="connsiteY2-130" fmla="*/ 3252 h 643738"/>
                <a:gd name="connsiteX3-131" fmla="*/ 2068410 w 2081067"/>
                <a:gd name="connsiteY3-132" fmla="*/ 643738 h 643738"/>
                <a:gd name="connsiteX4-133" fmla="*/ 1728192 w 2081067"/>
                <a:gd name="connsiteY4-134" fmla="*/ 642016 h 643738"/>
                <a:gd name="connsiteX5-135" fmla="*/ 0 w 2081067"/>
                <a:gd name="connsiteY5-136" fmla="*/ 642016 h 643738"/>
                <a:gd name="connsiteX6-137" fmla="*/ 321008 w 2081067"/>
                <a:gd name="connsiteY6-138" fmla="*/ 321008 h 643738"/>
                <a:gd name="connsiteX7-139" fmla="*/ 0 w 2081067"/>
                <a:gd name="connsiteY7-140" fmla="*/ 0 h 643738"/>
                <a:gd name="connsiteX0-141" fmla="*/ 0 w 2081067"/>
                <a:gd name="connsiteY0-142" fmla="*/ 0 h 643738"/>
                <a:gd name="connsiteX1-143" fmla="*/ 1728192 w 2081067"/>
                <a:gd name="connsiteY1-144" fmla="*/ 0 h 643738"/>
                <a:gd name="connsiteX2-145" fmla="*/ 2081067 w 2081067"/>
                <a:gd name="connsiteY2-146" fmla="*/ 3252 h 643738"/>
                <a:gd name="connsiteX3-147" fmla="*/ 2068410 w 2081067"/>
                <a:gd name="connsiteY3-148" fmla="*/ 643738 h 643738"/>
                <a:gd name="connsiteX4-149" fmla="*/ 1728192 w 2081067"/>
                <a:gd name="connsiteY4-150" fmla="*/ 642016 h 643738"/>
                <a:gd name="connsiteX5-151" fmla="*/ 0 w 2081067"/>
                <a:gd name="connsiteY5-152" fmla="*/ 642016 h 643738"/>
                <a:gd name="connsiteX6-153" fmla="*/ 321008 w 2081067"/>
                <a:gd name="connsiteY6-154" fmla="*/ 321008 h 643738"/>
                <a:gd name="connsiteX7-155" fmla="*/ 0 w 2081067"/>
                <a:gd name="connsiteY7-156" fmla="*/ 0 h 643738"/>
                <a:gd name="connsiteX0-157" fmla="*/ 0 w 2081067"/>
                <a:gd name="connsiteY0-158" fmla="*/ 0 h 643738"/>
                <a:gd name="connsiteX1-159" fmla="*/ 1728192 w 2081067"/>
                <a:gd name="connsiteY1-160" fmla="*/ 0 h 643738"/>
                <a:gd name="connsiteX2-161" fmla="*/ 2081067 w 2081067"/>
                <a:gd name="connsiteY2-162" fmla="*/ 3252 h 643738"/>
                <a:gd name="connsiteX3-163" fmla="*/ 2072252 w 2081067"/>
                <a:gd name="connsiteY3-164" fmla="*/ 643738 h 643738"/>
                <a:gd name="connsiteX4-165" fmla="*/ 1728192 w 2081067"/>
                <a:gd name="connsiteY4-166" fmla="*/ 642016 h 643738"/>
                <a:gd name="connsiteX5-167" fmla="*/ 0 w 2081067"/>
                <a:gd name="connsiteY5-168" fmla="*/ 642016 h 643738"/>
                <a:gd name="connsiteX6-169" fmla="*/ 321008 w 2081067"/>
                <a:gd name="connsiteY6-170" fmla="*/ 321008 h 643738"/>
                <a:gd name="connsiteX7-171" fmla="*/ 0 w 2081067"/>
                <a:gd name="connsiteY7-172" fmla="*/ 0 h 643738"/>
                <a:gd name="connsiteX0-173" fmla="*/ 0 w 2077225"/>
                <a:gd name="connsiteY0-174" fmla="*/ 0 h 643738"/>
                <a:gd name="connsiteX1-175" fmla="*/ 1728192 w 2077225"/>
                <a:gd name="connsiteY1-176" fmla="*/ 0 h 643738"/>
                <a:gd name="connsiteX2-177" fmla="*/ 2077225 w 2077225"/>
                <a:gd name="connsiteY2-178" fmla="*/ 3252 h 643738"/>
                <a:gd name="connsiteX3-179" fmla="*/ 2072252 w 2077225"/>
                <a:gd name="connsiteY3-180" fmla="*/ 643738 h 643738"/>
                <a:gd name="connsiteX4-181" fmla="*/ 1728192 w 2077225"/>
                <a:gd name="connsiteY4-182" fmla="*/ 642016 h 643738"/>
                <a:gd name="connsiteX5-183" fmla="*/ 0 w 2077225"/>
                <a:gd name="connsiteY5-184" fmla="*/ 642016 h 643738"/>
                <a:gd name="connsiteX6-185" fmla="*/ 321008 w 2077225"/>
                <a:gd name="connsiteY6-186" fmla="*/ 321008 h 643738"/>
                <a:gd name="connsiteX7-187" fmla="*/ 0 w 2077225"/>
                <a:gd name="connsiteY7-188" fmla="*/ 0 h 643738"/>
                <a:gd name="connsiteX0-189" fmla="*/ 0 w 2077225"/>
                <a:gd name="connsiteY0-190" fmla="*/ 0 h 643738"/>
                <a:gd name="connsiteX1-191" fmla="*/ 1728192 w 2077225"/>
                <a:gd name="connsiteY1-192" fmla="*/ 0 h 643738"/>
                <a:gd name="connsiteX2-193" fmla="*/ 2077225 w 2077225"/>
                <a:gd name="connsiteY2-194" fmla="*/ 3252 h 643738"/>
                <a:gd name="connsiteX3-195" fmla="*/ 2072252 w 2077225"/>
                <a:gd name="connsiteY3-196" fmla="*/ 643738 h 643738"/>
                <a:gd name="connsiteX4-197" fmla="*/ 0 w 2077225"/>
                <a:gd name="connsiteY4-198" fmla="*/ 642016 h 643738"/>
                <a:gd name="connsiteX5-199" fmla="*/ 321008 w 2077225"/>
                <a:gd name="connsiteY5-200" fmla="*/ 321008 h 643738"/>
                <a:gd name="connsiteX6-201" fmla="*/ 0 w 2077225"/>
                <a:gd name="connsiteY6-202" fmla="*/ 0 h 643738"/>
                <a:gd name="connsiteX0-203" fmla="*/ 0 w 2077225"/>
                <a:gd name="connsiteY0-204" fmla="*/ 0 h 643738"/>
                <a:gd name="connsiteX1-205" fmla="*/ 2077225 w 2077225"/>
                <a:gd name="connsiteY1-206" fmla="*/ 3252 h 643738"/>
                <a:gd name="connsiteX2-207" fmla="*/ 2072252 w 2077225"/>
                <a:gd name="connsiteY2-208" fmla="*/ 643738 h 643738"/>
                <a:gd name="connsiteX3-209" fmla="*/ 0 w 2077225"/>
                <a:gd name="connsiteY3-210" fmla="*/ 642016 h 643738"/>
                <a:gd name="connsiteX4-211" fmla="*/ 321008 w 2077225"/>
                <a:gd name="connsiteY4-212" fmla="*/ 321008 h 643738"/>
                <a:gd name="connsiteX5-213" fmla="*/ 0 w 2077225"/>
                <a:gd name="connsiteY5-214" fmla="*/ 0 h 643738"/>
                <a:gd name="connsiteX0-215" fmla="*/ 0 w 2077225"/>
                <a:gd name="connsiteY0-216" fmla="*/ 0 h 643738"/>
                <a:gd name="connsiteX1-217" fmla="*/ 2077225 w 2077225"/>
                <a:gd name="connsiteY1-218" fmla="*/ 3252 h 643738"/>
                <a:gd name="connsiteX2-219" fmla="*/ 2072252 w 2077225"/>
                <a:gd name="connsiteY2-220" fmla="*/ 643738 h 643738"/>
                <a:gd name="connsiteX3-221" fmla="*/ 0 w 2077225"/>
                <a:gd name="connsiteY3-222" fmla="*/ 642016 h 643738"/>
                <a:gd name="connsiteX4-223" fmla="*/ 321008 w 2077225"/>
                <a:gd name="connsiteY4-224" fmla="*/ 321008 h 643738"/>
                <a:gd name="connsiteX5-225" fmla="*/ 0 w 2077225"/>
                <a:gd name="connsiteY5-226" fmla="*/ 0 h 64373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077225" h="643738">
                  <a:moveTo>
                    <a:pt x="0" y="0"/>
                  </a:moveTo>
                  <a:lnTo>
                    <a:pt x="2077225" y="3252"/>
                  </a:lnTo>
                  <a:cubicBezTo>
                    <a:pt x="2075567" y="214186"/>
                    <a:pt x="2073910" y="432804"/>
                    <a:pt x="2072252" y="643738"/>
                  </a:cubicBezTo>
                  <a:lnTo>
                    <a:pt x="0" y="642016"/>
                  </a:lnTo>
                  <a:lnTo>
                    <a:pt x="321008" y="321008"/>
                  </a:lnTo>
                  <a:lnTo>
                    <a:pt x="0" y="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45720" rIns="91440" bIns="45720" anchor="ctr" anchorCtr="0" forceAA="0" compatLnSpc="1">
              <a:normAutofit/>
            </a:bodyPr>
            <a:lstStyle/>
            <a:p>
              <a:pPr algn="ctr"/>
              <a:r>
                <a:rPr lang="en-US" altLang="zh-CN" sz="2000" dirty="0" smtClean="0">
                  <a:solidFill>
                    <a:schemeClr val="tx1">
                      <a:lumMod val="85000"/>
                      <a:lumOff val="15000"/>
                    </a:schemeClr>
                  </a:solidFill>
                  <a:latin typeface="字魂162号-元气酪酪体" panose="00000500000000000000" charset="-122"/>
                  <a:ea typeface="字魂162号-元气酪酪体" panose="00000500000000000000" charset="-122"/>
                </a:rPr>
                <a:t>NO.3</a:t>
              </a:r>
              <a:endParaRPr lang="en-US" altLang="zh-CN" sz="2000" dirty="0"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9" name="PA-íṧlïḋé"/>
            <p:cNvSpPr/>
            <p:nvPr>
              <p:custDataLst>
                <p:tags r:id="rId8"/>
              </p:custDataLst>
            </p:nvPr>
          </p:nvSpPr>
          <p:spPr>
            <a:xfrm>
              <a:off x="10012519" y="3859296"/>
              <a:ext cx="87842" cy="87842"/>
            </a:xfrm>
            <a:prstGeom prst="ellipse">
              <a:avLst/>
            </a:prstGeom>
            <a:solidFill>
              <a:srgbClr val="E59F32"/>
            </a:solidFill>
            <a:ln>
              <a:solidFill>
                <a:srgbClr val="E59F3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grpSp>
      <p:sp>
        <p:nvSpPr>
          <p:cNvPr id="12" name="PA-îṩḻiḋè"/>
          <p:cNvSpPr/>
          <p:nvPr>
            <p:custDataLst>
              <p:tags r:id="rId9"/>
            </p:custDataLst>
          </p:nvPr>
        </p:nvSpPr>
        <p:spPr>
          <a:xfrm>
            <a:off x="1173480" y="3616960"/>
            <a:ext cx="2088515" cy="523875"/>
          </a:xfrm>
          <a:prstGeom prst="homePlate">
            <a:avLst/>
          </a:pr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altLang="zh-CN" sz="2000" dirty="0">
                <a:solidFill>
                  <a:schemeClr val="tx1">
                    <a:lumMod val="85000"/>
                    <a:lumOff val="15000"/>
                  </a:schemeClr>
                </a:solidFill>
                <a:latin typeface="字魂162号-元气酪酪体" panose="00000500000000000000" charset="-122"/>
                <a:ea typeface="字魂162号-元气酪酪体" panose="00000500000000000000" charset="-122"/>
              </a:rPr>
              <a:t>NO.1</a:t>
            </a:r>
            <a:endParaRPr lang="en-US" altLang="zh-CN" sz="2000" dirty="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4" name="PA-işḻîḋé"/>
          <p:cNvSpPr/>
          <p:nvPr>
            <p:custDataLst>
              <p:tags r:id="rId10"/>
            </p:custDataLst>
          </p:nvPr>
        </p:nvSpPr>
        <p:spPr>
          <a:xfrm>
            <a:off x="2091690" y="4077335"/>
            <a:ext cx="87630" cy="87630"/>
          </a:xfrm>
          <a:prstGeom prst="ellipse">
            <a:avLst/>
          </a:prstGeom>
          <a:solidFill>
            <a:srgbClr val="E59F32"/>
          </a:solidFill>
          <a:ln>
            <a:solidFill>
              <a:srgbClr val="E59F3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1" name="PA-îṥ1îḑe"/>
          <p:cNvSpPr/>
          <p:nvPr>
            <p:custDataLst>
              <p:tags r:id="rId11"/>
            </p:custDataLst>
          </p:nvPr>
        </p:nvSpPr>
        <p:spPr>
          <a:xfrm rot="5400000">
            <a:off x="6084570" y="2289175"/>
            <a:ext cx="0" cy="848360"/>
          </a:xfrm>
          <a:custGeom>
            <a:avLst/>
            <a:gdLst>
              <a:gd name="connsiteX0" fmla="*/ 0 w 2752928"/>
              <a:gd name="connsiteY0" fmla="*/ 2480553 h 2480553"/>
              <a:gd name="connsiteX1" fmla="*/ 0 w 2752928"/>
              <a:gd name="connsiteY1" fmla="*/ 0 h 2480553"/>
              <a:gd name="connsiteX2" fmla="*/ 2752928 w 2752928"/>
              <a:gd name="connsiteY2" fmla="*/ 0 h 2480553"/>
              <a:gd name="connsiteX0-1" fmla="*/ 0 w 0"/>
              <a:gd name="connsiteY0-2" fmla="*/ 2480553 h 2480553"/>
              <a:gd name="connsiteX1-3" fmla="*/ 0 w 0"/>
              <a:gd name="connsiteY1-4" fmla="*/ 0 h 2480553"/>
            </a:gdLst>
            <a:ahLst/>
            <a:cxnLst>
              <a:cxn ang="0">
                <a:pos x="connsiteX0-1" y="connsiteY0-2"/>
              </a:cxn>
              <a:cxn ang="0">
                <a:pos x="connsiteX1-3" y="connsiteY1-4"/>
              </a:cxn>
            </a:cxnLst>
            <a:rect l="l" t="t" r="r" b="b"/>
            <a:pathLst>
              <a:path h="2480553">
                <a:moveTo>
                  <a:pt x="0" y="2480553"/>
                </a:moveTo>
                <a:lnTo>
                  <a:pt x="0" y="0"/>
                </a:lnTo>
              </a:path>
            </a:pathLst>
          </a:custGeom>
          <a:noFill/>
          <a:ln w="76200">
            <a:solidFill>
              <a:srgbClr val="E59F3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5" name="文本框 14"/>
          <p:cNvSpPr txBox="1"/>
          <p:nvPr/>
        </p:nvSpPr>
        <p:spPr>
          <a:xfrm>
            <a:off x="1072515" y="4452620"/>
            <a:ext cx="2289810" cy="368300"/>
          </a:xfrm>
          <a:prstGeom prst="rect">
            <a:avLst/>
          </a:prstGeom>
          <a:noFill/>
        </p:spPr>
        <p:txBody>
          <a:bodyPr wrap="square" rtlCol="0">
            <a:spAutoFit/>
          </a:bodyPr>
          <a:lstStyle/>
          <a:p>
            <a:pPr algn="ctr"/>
            <a:r>
              <a:rPr lang="zh-CN" altLang="en-US">
                <a:solidFill>
                  <a:schemeClr val="tx1">
                    <a:lumMod val="85000"/>
                    <a:lumOff val="15000"/>
                  </a:schemeClr>
                </a:solidFill>
                <a:latin typeface="字魂162号-元气酪酪体" panose="00000500000000000000" charset="-122"/>
                <a:ea typeface="字魂162号-元气酪酪体" panose="00000500000000000000" charset="-122"/>
              </a:rPr>
              <a:t>优化家庭教育环境</a:t>
            </a:r>
            <a:endParaRPr lang="zh-CN" altLang="en-US">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 name="文本框 1"/>
          <p:cNvSpPr txBox="1"/>
          <p:nvPr/>
        </p:nvSpPr>
        <p:spPr>
          <a:xfrm>
            <a:off x="4933315" y="4452620"/>
            <a:ext cx="2534920" cy="368300"/>
          </a:xfrm>
          <a:prstGeom prst="rect">
            <a:avLst/>
          </a:prstGeom>
          <a:noFill/>
        </p:spPr>
        <p:txBody>
          <a:bodyPr wrap="square" rtlCol="0">
            <a:spAutoFit/>
          </a:bodyPr>
          <a:lstStyle/>
          <a:p>
            <a:pPr algn="ctr"/>
            <a:r>
              <a:rPr lang="zh-CN" altLang="en-US">
                <a:solidFill>
                  <a:schemeClr val="tx1">
                    <a:lumMod val="85000"/>
                    <a:lumOff val="15000"/>
                  </a:schemeClr>
                </a:solidFill>
                <a:latin typeface="字魂162号-元气酪酪体" panose="00000500000000000000" charset="-122"/>
                <a:ea typeface="字魂162号-元气酪酪体" panose="00000500000000000000" charset="-122"/>
              </a:rPr>
              <a:t>转变观念、方式及内容</a:t>
            </a:r>
            <a:endParaRPr lang="zh-CN" altLang="en-US">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4" name="文本框 3"/>
          <p:cNvSpPr txBox="1"/>
          <p:nvPr/>
        </p:nvSpPr>
        <p:spPr>
          <a:xfrm>
            <a:off x="9145270" y="4239260"/>
            <a:ext cx="2136140" cy="645160"/>
          </a:xfrm>
          <a:prstGeom prst="rect">
            <a:avLst/>
          </a:prstGeom>
          <a:noFill/>
        </p:spPr>
        <p:txBody>
          <a:bodyPr wrap="square" rtlCol="0">
            <a:spAutoFit/>
          </a:bodyPr>
          <a:lstStyle/>
          <a:p>
            <a:pPr algn="ctr"/>
            <a:r>
              <a:rPr lang="zh-CN" altLang="en-US">
                <a:solidFill>
                  <a:schemeClr val="tx1">
                    <a:lumMod val="85000"/>
                    <a:lumOff val="15000"/>
                  </a:schemeClr>
                </a:solidFill>
                <a:latin typeface="字魂162号-元气酪酪体" panose="00000500000000000000" charset="-122"/>
                <a:ea typeface="字魂162号-元气酪酪体" panose="00000500000000000000" charset="-122"/>
              </a:rPr>
              <a:t>家庭、学校和社会三位一体</a:t>
            </a:r>
            <a:endParaRPr lang="zh-CN" altLang="en-US">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0" name="文本框 9"/>
          <p:cNvSpPr txBox="1"/>
          <p:nvPr/>
        </p:nvSpPr>
        <p:spPr>
          <a:xfrm>
            <a:off x="4777105" y="1349375"/>
            <a:ext cx="3173095" cy="460375"/>
          </a:xfrm>
          <a:prstGeom prst="rect">
            <a:avLst/>
          </a:prstGeom>
          <a:noFill/>
        </p:spPr>
        <p:txBody>
          <a:bodyPr wrap="square" rtlCol="0">
            <a:spAutoFit/>
          </a:bodyPr>
          <a:lstStyle/>
          <a:p>
            <a:pPr algn="ctr"/>
            <a:r>
              <a:rPr lang="zh-CN" altLang="en-US" sz="2400">
                <a:solidFill>
                  <a:schemeClr val="tx1">
                    <a:lumMod val="85000"/>
                    <a:lumOff val="15000"/>
                  </a:schemeClr>
                </a:solidFill>
                <a:latin typeface="字魂162号-元气酪酪体" panose="00000500000000000000" charset="-122"/>
                <a:ea typeface="字魂162号-元气酪酪体" panose="00000500000000000000" charset="-122"/>
              </a:rPr>
              <a:t>如何优化家庭教育？</a:t>
            </a:r>
            <a:endParaRPr lang="zh-CN" altLang="en-US" sz="24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6" name="矩形 25"/>
          <p:cNvSpPr/>
          <p:nvPr/>
        </p:nvSpPr>
        <p:spPr>
          <a:xfrm>
            <a:off x="1259840" y="4884420"/>
            <a:ext cx="1915160" cy="1476375"/>
          </a:xfrm>
          <a:prstGeom prst="rect">
            <a:avLst/>
          </a:prstGeom>
        </p:spPr>
        <p:txBody>
          <a:bodyPr wrap="square">
            <a:spAutoFit/>
          </a:bodyPr>
          <a:lstStyle/>
          <a:p>
            <a:pPr algn="ctr">
              <a:lnSpc>
                <a:spcPct val="100000"/>
              </a:lnSpc>
              <a:buClrTx/>
              <a:buSzTx/>
              <a:buFontTx/>
            </a:pPr>
            <a:r>
              <a:rPr lang="zh-CN" altLang="en-US" sz="1800" b="1">
                <a:gradFill>
                  <a:gsLst>
                    <a:gs pos="0">
                      <a:srgbClr val="23607C"/>
                    </a:gs>
                    <a:gs pos="100000">
                      <a:srgbClr val="0C364F"/>
                    </a:gs>
                  </a:gsLst>
                  <a:lin scaled="1"/>
                </a:gradFill>
                <a:latin typeface="楷体" panose="02010609060101010101" charset="-122"/>
                <a:ea typeface="楷体" panose="02010609060101010101" charset="-122"/>
              </a:rPr>
              <a:t>主要包括提高家长的能力素质，营造良好的家庭氛围和优化家庭文化环境。</a:t>
            </a:r>
            <a:endParaRPr lang="zh-CN" altLang="en-US" sz="1800" b="1">
              <a:gradFill>
                <a:gsLst>
                  <a:gs pos="0">
                    <a:srgbClr val="23607C"/>
                  </a:gs>
                  <a:gs pos="100000">
                    <a:srgbClr val="0C364F"/>
                  </a:gs>
                </a:gsLst>
                <a:lin scaled="1"/>
              </a:gradFill>
              <a:latin typeface="楷体" panose="02010609060101010101" charset="-122"/>
              <a:ea typeface="楷体" panose="02010609060101010101" charset="-122"/>
            </a:endParaRPr>
          </a:p>
        </p:txBody>
      </p:sp>
      <p:sp>
        <p:nvSpPr>
          <p:cNvPr id="13" name="文本框 12"/>
          <p:cNvSpPr txBox="1"/>
          <p:nvPr/>
        </p:nvSpPr>
        <p:spPr>
          <a:xfrm>
            <a:off x="5217160" y="4884420"/>
            <a:ext cx="2084705" cy="1476375"/>
          </a:xfrm>
          <a:prstGeom prst="rect">
            <a:avLst/>
          </a:prstGeom>
          <a:noFill/>
        </p:spPr>
        <p:txBody>
          <a:bodyPr wrap="square" rtlCol="0" anchor="t">
            <a:spAutoFit/>
          </a:bodyPr>
          <a:lstStyle/>
          <a:p>
            <a:pPr algn="ctr" fontAlgn="auto">
              <a:lnSpc>
                <a:spcPct val="100000"/>
              </a:lnSpc>
              <a:buClrTx/>
              <a:buSzTx/>
              <a:buFontTx/>
            </a:pPr>
            <a:r>
              <a:rPr lang="zh-CN" altLang="en-US" b="1">
                <a:gradFill>
                  <a:gsLst>
                    <a:gs pos="0">
                      <a:srgbClr val="23607C"/>
                    </a:gs>
                    <a:gs pos="100000">
                      <a:srgbClr val="0C364F"/>
                    </a:gs>
                  </a:gsLst>
                  <a:lin scaled="1"/>
                </a:gradFill>
                <a:latin typeface="楷体" panose="02010609060101010101" charset="-122"/>
                <a:ea typeface="楷体" panose="02010609060101010101" charset="-122"/>
                <a:sym typeface="+mn-ea"/>
              </a:rPr>
              <a:t>家长应当转变观念，运用科学的教育方法，丰富教育内容，使身教与言教能够有效结合。</a:t>
            </a:r>
            <a:endParaRPr lang="zh-CN" altLang="en-US" b="1">
              <a:gradFill>
                <a:gsLst>
                  <a:gs pos="0">
                    <a:srgbClr val="23607C"/>
                  </a:gs>
                  <a:gs pos="100000">
                    <a:srgbClr val="0C364F"/>
                  </a:gs>
                </a:gsLst>
                <a:lin scaled="1"/>
              </a:gradFill>
              <a:latin typeface="楷体" panose="02010609060101010101" charset="-122"/>
              <a:ea typeface="楷体" panose="02010609060101010101" charset="-122"/>
            </a:endParaRPr>
          </a:p>
        </p:txBody>
      </p:sp>
      <p:sp>
        <p:nvSpPr>
          <p:cNvPr id="34" name="矩形 33"/>
          <p:cNvSpPr/>
          <p:nvPr/>
        </p:nvSpPr>
        <p:spPr>
          <a:xfrm>
            <a:off x="8982075" y="4820920"/>
            <a:ext cx="2462530" cy="1753235"/>
          </a:xfrm>
          <a:prstGeom prst="rect">
            <a:avLst/>
          </a:prstGeom>
        </p:spPr>
        <p:txBody>
          <a:bodyPr wrap="square">
            <a:spAutoFit/>
          </a:bodyPr>
          <a:lstStyle/>
          <a:p>
            <a:pPr algn="ctr">
              <a:lnSpc>
                <a:spcPct val="150000"/>
              </a:lnSpc>
            </a:pPr>
            <a:r>
              <a:rPr lang="zh-CN" altLang="en-US" sz="1200" b="1">
                <a:solidFill>
                  <a:schemeClr val="bg1"/>
                </a:solidFill>
              </a:rPr>
              <a:t>实</a:t>
            </a:r>
            <a:r>
              <a:rPr lang="zh-CN" altLang="en-US" sz="1800" b="1">
                <a:gradFill>
                  <a:gsLst>
                    <a:gs pos="0">
                      <a:srgbClr val="23607C"/>
                    </a:gs>
                    <a:gs pos="100000">
                      <a:srgbClr val="0C364F"/>
                    </a:gs>
                  </a:gsLst>
                  <a:lin scaled="1"/>
                </a:gradFill>
                <a:latin typeface="楷体" panose="02010609060101010101" charset="-122"/>
                <a:ea typeface="楷体" panose="02010609060101010101" charset="-122"/>
              </a:rPr>
              <a:t>家庭教育、学校教育、社会教育的互补与配合，是培养孩子成人成才的关键。</a:t>
            </a:r>
            <a:endParaRPr lang="zh-CN" altLang="en-US" sz="1800" b="1">
              <a:gradFill>
                <a:gsLst>
                  <a:gs pos="0">
                    <a:srgbClr val="23607C"/>
                  </a:gs>
                  <a:gs pos="100000">
                    <a:srgbClr val="0C364F"/>
                  </a:gs>
                </a:gsLst>
                <a:lin scaled="1"/>
              </a:gradFill>
              <a:latin typeface="楷体" panose="02010609060101010101" charset="-122"/>
              <a:ea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81125" y="2243455"/>
            <a:ext cx="9681845" cy="3322955"/>
          </a:xfrm>
          <a:prstGeom prst="rect">
            <a:avLst/>
          </a:prstGeom>
          <a:noFill/>
        </p:spPr>
        <p:txBody>
          <a:bodyPr wrap="square" rtlCol="0">
            <a:spAutoFit/>
          </a:bodyPr>
          <a:lstStyle/>
          <a:p>
            <a:pPr fontAlgn="auto">
              <a:lnSpc>
                <a:spcPct val="150000"/>
              </a:lnSpc>
            </a:pPr>
            <a:r>
              <a:rPr lang="en-US" altLang="zh-CN"/>
              <a:t>      </a:t>
            </a:r>
            <a:r>
              <a:rPr lang="en-US" altLang="zh-CN" sz="24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楷体" panose="02010609060101010101" charset="-122"/>
                <a:ea typeface="楷体" panose="02010609060101010101" charset="-122"/>
                <a:cs typeface="楷体" panose="02010609060101010101" charset="-122"/>
              </a:rPr>
              <a:t>陶行知先生说：“我们对于儿童有两种极端的心理，都于儿童有害。一是忽视；二是期望太切。忽视则任其像茅草一样自生自灭，期望太切不免揠苗助长，适得其反。”</a:t>
            </a:r>
            <a:endParaRPr lang="zh-CN" altLang="en-US" sz="2800">
              <a:latin typeface="楷体" panose="02010609060101010101" charset="-122"/>
              <a:ea typeface="楷体" panose="02010609060101010101" charset="-122"/>
              <a:cs typeface="楷体" panose="02010609060101010101" charset="-122"/>
            </a:endParaRPr>
          </a:p>
          <a:p>
            <a:pPr fontAlgn="auto">
              <a:lnSpc>
                <a:spcPct val="150000"/>
              </a:lnSpc>
            </a:pPr>
            <a:r>
              <a:rPr lang="zh-CN" altLang="en-US" sz="2800">
                <a:latin typeface="楷体" panose="02010609060101010101" charset="-122"/>
                <a:ea typeface="楷体" panose="02010609060101010101" charset="-122"/>
                <a:cs typeface="楷体" panose="02010609060101010101" charset="-122"/>
              </a:rPr>
              <a:t>    作为家长，我们应该重视家庭教育，以身作则，做孩子的榜样，并积极配合学校，双方共同努力，让孩子快乐成长！</a:t>
            </a:r>
            <a:endParaRPr lang="zh-CN" altLang="en-US" sz="2800">
              <a:latin typeface="楷体" panose="02010609060101010101" charset="-122"/>
              <a:ea typeface="楷体" panose="02010609060101010101" charset="-122"/>
              <a:cs typeface="楷体" panose="02010609060101010101" charset="-122"/>
            </a:endParaRPr>
          </a:p>
        </p:txBody>
      </p:sp>
      <p:sp>
        <p:nvSpPr>
          <p:cNvPr id="3" name="文本框 2"/>
          <p:cNvSpPr txBox="1"/>
          <p:nvPr/>
        </p:nvSpPr>
        <p:spPr>
          <a:xfrm>
            <a:off x="4766310" y="1029335"/>
            <a:ext cx="2211070" cy="1014730"/>
          </a:xfrm>
          <a:prstGeom prst="rect">
            <a:avLst/>
          </a:prstGeom>
          <a:noFill/>
        </p:spPr>
        <p:txBody>
          <a:bodyPr wrap="square" rtlCol="0">
            <a:spAutoFit/>
          </a:bodyPr>
          <a:lstStyle/>
          <a:p>
            <a:r>
              <a:rPr lang="zh-CN" altLang="en-US" sz="6000">
                <a:solidFill>
                  <a:srgbClr val="FFC000"/>
                </a:solidFill>
                <a:latin typeface="华文新魏" panose="02010800040101010101" charset="-122"/>
                <a:ea typeface="华文新魏" panose="02010800040101010101" charset="-122"/>
              </a:rPr>
              <a:t>总  结</a:t>
            </a:r>
            <a:endParaRPr lang="zh-CN" altLang="en-US" sz="6000">
              <a:solidFill>
                <a:srgbClr val="FFC000"/>
              </a:solidFill>
              <a:latin typeface="华文新魏" panose="02010800040101010101" charset="-122"/>
              <a:ea typeface="华文新魏" panose="02010800040101010101"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529"/>
          <p:cNvSpPr/>
          <p:nvPr/>
        </p:nvSpPr>
        <p:spPr bwMode="auto">
          <a:xfrm>
            <a:off x="7990985" y="1278147"/>
            <a:ext cx="3826284" cy="2366124"/>
          </a:xfrm>
          <a:custGeom>
            <a:avLst/>
            <a:gdLst>
              <a:gd name="T0" fmla="*/ 233 w 2042"/>
              <a:gd name="T1" fmla="*/ 727 h 1419"/>
              <a:gd name="T2" fmla="*/ 653 w 2042"/>
              <a:gd name="T3" fmla="*/ 367 h 1419"/>
              <a:gd name="T4" fmla="*/ 893 w 2042"/>
              <a:gd name="T5" fmla="*/ 523 h 1419"/>
              <a:gd name="T6" fmla="*/ 1097 w 2042"/>
              <a:gd name="T7" fmla="*/ 115 h 1419"/>
              <a:gd name="T8" fmla="*/ 1673 w 2042"/>
              <a:gd name="T9" fmla="*/ 187 h 1419"/>
              <a:gd name="T10" fmla="*/ 1751 w 2042"/>
              <a:gd name="T11" fmla="*/ 541 h 1419"/>
              <a:gd name="T12" fmla="*/ 1997 w 2042"/>
              <a:gd name="T13" fmla="*/ 655 h 1419"/>
              <a:gd name="T14" fmla="*/ 1943 w 2042"/>
              <a:gd name="T15" fmla="*/ 919 h 1419"/>
              <a:gd name="T16" fmla="*/ 1967 w 2042"/>
              <a:gd name="T17" fmla="*/ 1063 h 1419"/>
              <a:gd name="T18" fmla="*/ 1649 w 2042"/>
              <a:gd name="T19" fmla="*/ 1285 h 1419"/>
              <a:gd name="T20" fmla="*/ 125 w 2042"/>
              <a:gd name="T21" fmla="*/ 1183 h 1419"/>
              <a:gd name="T22" fmla="*/ 11 w 2042"/>
              <a:gd name="T23" fmla="*/ 943 h 1419"/>
              <a:gd name="T24" fmla="*/ 233 w 2042"/>
              <a:gd name="T25" fmla="*/ 727 h 1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2" h="1419">
                <a:moveTo>
                  <a:pt x="233" y="727"/>
                </a:moveTo>
                <a:cubicBezTo>
                  <a:pt x="292" y="492"/>
                  <a:pt x="482" y="348"/>
                  <a:pt x="653" y="367"/>
                </a:cubicBezTo>
                <a:cubicBezTo>
                  <a:pt x="787" y="382"/>
                  <a:pt x="871" y="492"/>
                  <a:pt x="893" y="523"/>
                </a:cubicBezTo>
                <a:cubicBezTo>
                  <a:pt x="893" y="505"/>
                  <a:pt x="892" y="249"/>
                  <a:pt x="1097" y="115"/>
                </a:cubicBezTo>
                <a:cubicBezTo>
                  <a:pt x="1275" y="0"/>
                  <a:pt x="1538" y="22"/>
                  <a:pt x="1673" y="187"/>
                </a:cubicBezTo>
                <a:cubicBezTo>
                  <a:pt x="1789" y="329"/>
                  <a:pt x="1757" y="510"/>
                  <a:pt x="1751" y="541"/>
                </a:cubicBezTo>
                <a:cubicBezTo>
                  <a:pt x="1850" y="518"/>
                  <a:pt x="1952" y="565"/>
                  <a:pt x="1997" y="655"/>
                </a:cubicBezTo>
                <a:cubicBezTo>
                  <a:pt x="2042" y="745"/>
                  <a:pt x="2020" y="854"/>
                  <a:pt x="1943" y="919"/>
                </a:cubicBezTo>
                <a:cubicBezTo>
                  <a:pt x="1960" y="952"/>
                  <a:pt x="1980" y="1006"/>
                  <a:pt x="1967" y="1063"/>
                </a:cubicBezTo>
                <a:cubicBezTo>
                  <a:pt x="1937" y="1199"/>
                  <a:pt x="1744" y="1257"/>
                  <a:pt x="1649" y="1285"/>
                </a:cubicBezTo>
                <a:cubicBezTo>
                  <a:pt x="1207" y="1419"/>
                  <a:pt x="326" y="1228"/>
                  <a:pt x="125" y="1183"/>
                </a:cubicBezTo>
                <a:cubicBezTo>
                  <a:pt x="44" y="1129"/>
                  <a:pt x="0" y="1036"/>
                  <a:pt x="11" y="943"/>
                </a:cubicBezTo>
                <a:cubicBezTo>
                  <a:pt x="25" y="833"/>
                  <a:pt x="116" y="743"/>
                  <a:pt x="233" y="727"/>
                </a:cubicBezTo>
                <a:close/>
              </a:path>
            </a:pathLst>
          </a:custGeom>
          <a:gradFill flip="none" rotWithShape="1">
            <a:gsLst>
              <a:gs pos="22000">
                <a:schemeClr val="bg1">
                  <a:alpha val="69000"/>
                </a:schemeClr>
              </a:gs>
              <a:gs pos="70000">
                <a:schemeClr val="bg1">
                  <a:alpha val="0"/>
                </a:schemeClr>
              </a:gs>
            </a:gsLst>
            <a:lin ang="5400000" scaled="1"/>
            <a:tileRect/>
          </a:gradFill>
          <a:ln>
            <a:noFill/>
          </a:ln>
        </p:spPr>
        <p:txBody>
          <a:bodyPr vert="horz" wrap="square" lIns="91440" tIns="45720" rIns="91440" bIns="45720" numCol="1" anchor="t" anchorCtr="0" compatLnSpc="1"/>
          <a:lstStyle/>
          <a:p>
            <a:endParaRPr lang="zh-CN" altLang="en-US"/>
          </a:p>
        </p:txBody>
      </p:sp>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14450" y="3657600"/>
            <a:ext cx="7334250"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9" name="文本框 8"/>
          <p:cNvSpPr txBox="1"/>
          <p:nvPr/>
        </p:nvSpPr>
        <p:spPr>
          <a:xfrm>
            <a:off x="2141220" y="3869690"/>
            <a:ext cx="5615940" cy="922020"/>
          </a:xfrm>
          <a:prstGeom prst="rect">
            <a:avLst/>
          </a:prstGeom>
          <a:noFill/>
          <a:ln>
            <a:noFill/>
          </a:ln>
        </p:spPr>
        <p:txBody>
          <a:bodyPr wrap="square" rtlCol="0">
            <a:spAutoFit/>
          </a:bodyPr>
          <a:lstStyle/>
          <a:p>
            <a:pPr algn="dist"/>
            <a:r>
              <a:rPr lang="zh-CN" altLang="en-US" sz="5400">
                <a:solidFill>
                  <a:schemeClr val="tx1"/>
                </a:solidFill>
                <a:effectLst/>
                <a:latin typeface="字魂162号-元气酪酪体" panose="00000500000000000000" charset="-122"/>
                <a:ea typeface="字魂162号-元气酪酪体" panose="00000500000000000000" charset="-122"/>
              </a:rPr>
              <a:t>感谢您的聆听</a:t>
            </a:r>
            <a:endParaRPr lang="zh-CN" altLang="en-US" sz="5400">
              <a:solidFill>
                <a:schemeClr val="tx1"/>
              </a:solidFill>
              <a:effectLst/>
              <a:latin typeface="字魂162号-元气酪酪体" panose="00000500000000000000" charset="-122"/>
              <a:ea typeface="字魂162号-元气酪酪体" panose="00000500000000000000" charset="-122"/>
            </a:endParaRPr>
          </a:p>
        </p:txBody>
      </p:sp>
      <p:pic>
        <p:nvPicPr>
          <p:cNvPr id="13" name="图片 12"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529"/>
          <p:cNvSpPr/>
          <p:nvPr/>
        </p:nvSpPr>
        <p:spPr bwMode="auto">
          <a:xfrm>
            <a:off x="7990985" y="1278147"/>
            <a:ext cx="3826284" cy="2366124"/>
          </a:xfrm>
          <a:custGeom>
            <a:avLst/>
            <a:gdLst>
              <a:gd name="T0" fmla="*/ 233 w 2042"/>
              <a:gd name="T1" fmla="*/ 727 h 1419"/>
              <a:gd name="T2" fmla="*/ 653 w 2042"/>
              <a:gd name="T3" fmla="*/ 367 h 1419"/>
              <a:gd name="T4" fmla="*/ 893 w 2042"/>
              <a:gd name="T5" fmla="*/ 523 h 1419"/>
              <a:gd name="T6" fmla="*/ 1097 w 2042"/>
              <a:gd name="T7" fmla="*/ 115 h 1419"/>
              <a:gd name="T8" fmla="*/ 1673 w 2042"/>
              <a:gd name="T9" fmla="*/ 187 h 1419"/>
              <a:gd name="T10" fmla="*/ 1751 w 2042"/>
              <a:gd name="T11" fmla="*/ 541 h 1419"/>
              <a:gd name="T12" fmla="*/ 1997 w 2042"/>
              <a:gd name="T13" fmla="*/ 655 h 1419"/>
              <a:gd name="T14" fmla="*/ 1943 w 2042"/>
              <a:gd name="T15" fmla="*/ 919 h 1419"/>
              <a:gd name="T16" fmla="*/ 1967 w 2042"/>
              <a:gd name="T17" fmla="*/ 1063 h 1419"/>
              <a:gd name="T18" fmla="*/ 1649 w 2042"/>
              <a:gd name="T19" fmla="*/ 1285 h 1419"/>
              <a:gd name="T20" fmla="*/ 125 w 2042"/>
              <a:gd name="T21" fmla="*/ 1183 h 1419"/>
              <a:gd name="T22" fmla="*/ 11 w 2042"/>
              <a:gd name="T23" fmla="*/ 943 h 1419"/>
              <a:gd name="T24" fmla="*/ 233 w 2042"/>
              <a:gd name="T25" fmla="*/ 727 h 1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2" h="1419">
                <a:moveTo>
                  <a:pt x="233" y="727"/>
                </a:moveTo>
                <a:cubicBezTo>
                  <a:pt x="292" y="492"/>
                  <a:pt x="482" y="348"/>
                  <a:pt x="653" y="367"/>
                </a:cubicBezTo>
                <a:cubicBezTo>
                  <a:pt x="787" y="382"/>
                  <a:pt x="871" y="492"/>
                  <a:pt x="893" y="523"/>
                </a:cubicBezTo>
                <a:cubicBezTo>
                  <a:pt x="893" y="505"/>
                  <a:pt x="892" y="249"/>
                  <a:pt x="1097" y="115"/>
                </a:cubicBezTo>
                <a:cubicBezTo>
                  <a:pt x="1275" y="0"/>
                  <a:pt x="1538" y="22"/>
                  <a:pt x="1673" y="187"/>
                </a:cubicBezTo>
                <a:cubicBezTo>
                  <a:pt x="1789" y="329"/>
                  <a:pt x="1757" y="510"/>
                  <a:pt x="1751" y="541"/>
                </a:cubicBezTo>
                <a:cubicBezTo>
                  <a:pt x="1850" y="518"/>
                  <a:pt x="1952" y="565"/>
                  <a:pt x="1997" y="655"/>
                </a:cubicBezTo>
                <a:cubicBezTo>
                  <a:pt x="2042" y="745"/>
                  <a:pt x="2020" y="854"/>
                  <a:pt x="1943" y="919"/>
                </a:cubicBezTo>
                <a:cubicBezTo>
                  <a:pt x="1960" y="952"/>
                  <a:pt x="1980" y="1006"/>
                  <a:pt x="1967" y="1063"/>
                </a:cubicBezTo>
                <a:cubicBezTo>
                  <a:pt x="1937" y="1199"/>
                  <a:pt x="1744" y="1257"/>
                  <a:pt x="1649" y="1285"/>
                </a:cubicBezTo>
                <a:cubicBezTo>
                  <a:pt x="1207" y="1419"/>
                  <a:pt x="326" y="1228"/>
                  <a:pt x="125" y="1183"/>
                </a:cubicBezTo>
                <a:cubicBezTo>
                  <a:pt x="44" y="1129"/>
                  <a:pt x="0" y="1036"/>
                  <a:pt x="11" y="943"/>
                </a:cubicBezTo>
                <a:cubicBezTo>
                  <a:pt x="25" y="833"/>
                  <a:pt x="116" y="743"/>
                  <a:pt x="233" y="727"/>
                </a:cubicBezTo>
                <a:close/>
              </a:path>
            </a:pathLst>
          </a:custGeom>
          <a:gradFill flip="none" rotWithShape="1">
            <a:gsLst>
              <a:gs pos="22000">
                <a:schemeClr val="bg1">
                  <a:alpha val="69000"/>
                </a:schemeClr>
              </a:gs>
              <a:gs pos="70000">
                <a:schemeClr val="bg1">
                  <a:alpha val="0"/>
                </a:schemeClr>
              </a:gs>
            </a:gsLst>
            <a:lin ang="5400000" scaled="1"/>
            <a:tileRect/>
          </a:gradFill>
          <a:ln>
            <a:noFill/>
          </a:ln>
        </p:spPr>
        <p:txBody>
          <a:bodyPr vert="horz" wrap="square" lIns="91440" tIns="45720" rIns="91440" bIns="45720" numCol="1" anchor="t" anchorCtr="0" compatLnSpc="1"/>
          <a:lstStyle/>
          <a:p>
            <a:endParaRPr lang="zh-CN" altLang="en-US"/>
          </a:p>
        </p:txBody>
      </p:sp>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14450" y="3657600"/>
            <a:ext cx="7334250"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9" name="文本框 8"/>
          <p:cNvSpPr txBox="1"/>
          <p:nvPr/>
        </p:nvSpPr>
        <p:spPr>
          <a:xfrm>
            <a:off x="2129790" y="3778250"/>
            <a:ext cx="5615940" cy="1660525"/>
          </a:xfrm>
          <a:prstGeom prst="rect">
            <a:avLst/>
          </a:prstGeom>
          <a:noFill/>
          <a:ln>
            <a:noFill/>
          </a:ln>
        </p:spPr>
        <p:txBody>
          <a:bodyPr wrap="square" rtlCol="0">
            <a:spAutoFit/>
          </a:bodyPr>
          <a:lstStyle/>
          <a:p>
            <a:pPr algn="ctr"/>
            <a:r>
              <a:rPr lang="en-US" altLang="zh-CN" sz="5400" dirty="0">
                <a:solidFill>
                  <a:schemeClr val="tx1"/>
                </a:solidFill>
                <a:effectLst/>
                <a:latin typeface="字魂162号-元气酪酪体" panose="00000500000000000000" charset="-122"/>
                <a:ea typeface="字魂162号-元气酪酪体" panose="00000500000000000000" charset="-122"/>
              </a:rPr>
              <a:t>01.</a:t>
            </a:r>
            <a:r>
              <a:rPr lang="zh-CN" altLang="en-US" sz="5400" dirty="0">
                <a:solidFill>
                  <a:schemeClr val="tx1"/>
                </a:solidFill>
                <a:effectLst/>
                <a:latin typeface="字魂162号-元气酪酪体" panose="00000500000000000000" charset="-122"/>
                <a:ea typeface="字魂162号-元气酪酪体" panose="00000500000000000000" charset="-122"/>
              </a:rPr>
              <a:t>前  言</a:t>
            </a:r>
            <a:endParaRPr lang="zh-CN" altLang="en-US" sz="5400" dirty="0">
              <a:solidFill>
                <a:schemeClr val="tx1"/>
              </a:solidFill>
              <a:effectLst/>
              <a:latin typeface="字魂162号-元气酪酪体" panose="00000500000000000000" charset="-122"/>
              <a:ea typeface="字魂162号-元气酪酪体" panose="00000500000000000000" charset="-122"/>
            </a:endParaRPr>
          </a:p>
          <a:p>
            <a:pPr algn="ctr"/>
            <a:r>
              <a:rPr lang="zh-CN" altLang="en-US" sz="4800" dirty="0">
                <a:solidFill>
                  <a:schemeClr val="tx1"/>
                </a:solidFill>
                <a:effectLst/>
                <a:latin typeface="字魂162号-元气酪酪体" panose="00000500000000000000" charset="-122"/>
                <a:ea typeface="字魂162号-元气酪酪体" panose="00000500000000000000" charset="-122"/>
              </a:rPr>
              <a:t>家庭教育的</a:t>
            </a:r>
            <a:r>
              <a:rPr lang="zh-CN" altLang="en-US" sz="4800" dirty="0">
                <a:solidFill>
                  <a:srgbClr val="FF0000"/>
                </a:solidFill>
                <a:effectLst/>
                <a:latin typeface="字魂162号-元气酪酪体" panose="00000500000000000000" charset="-122"/>
                <a:ea typeface="字魂162号-元气酪酪体" panose="00000500000000000000" charset="-122"/>
              </a:rPr>
              <a:t>重要性</a:t>
            </a:r>
            <a:endParaRPr lang="zh-CN" altLang="en-US" sz="4800" dirty="0">
              <a:solidFill>
                <a:srgbClr val="FF0000"/>
              </a:solidFill>
              <a:effectLst/>
              <a:latin typeface="字魂162号-元气酪酪体" panose="00000500000000000000" charset="-122"/>
              <a:ea typeface="字魂162号-元气酪酪体" panose="00000500000000000000" charset="-122"/>
            </a:endParaRPr>
          </a:p>
        </p:txBody>
      </p:sp>
      <p:pic>
        <p:nvPicPr>
          <p:cNvPr id="13" name="图片 12"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文本框 60"/>
          <p:cNvSpPr txBox="1"/>
          <p:nvPr/>
        </p:nvSpPr>
        <p:spPr>
          <a:xfrm>
            <a:off x="1472565" y="1576705"/>
            <a:ext cx="9290050" cy="3322955"/>
          </a:xfrm>
          <a:prstGeom prst="rect">
            <a:avLst/>
          </a:prstGeom>
          <a:noFill/>
        </p:spPr>
        <p:txBody>
          <a:bodyPr wrap="square" rtlCol="0">
            <a:spAutoFit/>
          </a:bodyPr>
          <a:lstStyle/>
          <a:p>
            <a:pPr fontAlgn="auto">
              <a:lnSpc>
                <a:spcPct val="150000"/>
              </a:lnSpc>
            </a:pPr>
            <a:r>
              <a:rPr lang="en-US" altLang="zh-CN">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近年来</a:t>
            </a:r>
            <a:r>
              <a:rPr lang="en-US" altLang="zh-CN" sz="2800">
                <a:latin typeface="黑体" panose="02010609060101010101" charset="-122"/>
                <a:ea typeface="黑体" panose="02010609060101010101" charset="-122"/>
                <a:cs typeface="黑体" panose="02010609060101010101" charset="-122"/>
              </a:rPr>
              <a:t>,</a:t>
            </a:r>
            <a:r>
              <a:rPr lang="zh-CN" altLang="en-US" sz="2800">
                <a:solidFill>
                  <a:srgbClr val="FFC000"/>
                </a:solidFill>
                <a:latin typeface="黑体" panose="02010609060101010101" charset="-122"/>
                <a:ea typeface="黑体" panose="02010609060101010101" charset="-122"/>
                <a:cs typeface="黑体" panose="02010609060101010101" charset="-122"/>
              </a:rPr>
              <a:t>家庭教育</a:t>
            </a:r>
            <a:r>
              <a:rPr lang="zh-CN" altLang="en-US" sz="2800">
                <a:latin typeface="黑体" panose="02010609060101010101" charset="-122"/>
                <a:ea typeface="黑体" panose="02010609060101010101" charset="-122"/>
                <a:cs typeface="黑体" panose="02010609060101010101" charset="-122"/>
              </a:rPr>
              <a:t>已经成为社会探讨的一个热门话题。</a:t>
            </a:r>
            <a:endParaRPr lang="zh-CN" altLang="en-US" sz="2800">
              <a:latin typeface="黑体" panose="02010609060101010101" charset="-122"/>
              <a:ea typeface="黑体" panose="02010609060101010101" charset="-122"/>
              <a:cs typeface="黑体" panose="02010609060101010101" charset="-122"/>
            </a:endParaRPr>
          </a:p>
          <a:p>
            <a:pPr fontAlgn="auto">
              <a:lnSpc>
                <a:spcPct val="150000"/>
              </a:lnSpc>
            </a:pPr>
            <a:r>
              <a:rPr lang="zh-CN" altLang="en-US" sz="2800">
                <a:latin typeface="黑体" panose="02010609060101010101" charset="-122"/>
                <a:ea typeface="黑体" panose="02010609060101010101" charset="-122"/>
                <a:cs typeface="黑体" panose="02010609060101010101" charset="-122"/>
              </a:rPr>
              <a:t>    如何正确引导与加强家庭教育当中家长教育意识与观念的发展是我们国家当前教育当中遇到的一个重要的新的课题，它既是时代的强烈呼唤，也是现实的迫切需要。</a:t>
            </a:r>
            <a:endParaRPr lang="zh-CN" altLang="en-US" sz="2800">
              <a:latin typeface="黑体" panose="02010609060101010101" charset="-122"/>
              <a:ea typeface="黑体" panose="02010609060101010101" charset="-122"/>
              <a:cs typeface="黑体" panose="02010609060101010101" charset="-122"/>
            </a:endParaRPr>
          </a:p>
          <a:p>
            <a:pPr fontAlgn="auto">
              <a:lnSpc>
                <a:spcPct val="150000"/>
              </a:lnSpc>
            </a:pPr>
            <a:r>
              <a:rPr lang="zh-CN" altLang="en-US" sz="2800">
                <a:latin typeface="黑体" panose="02010609060101010101" charset="-122"/>
                <a:ea typeface="黑体" panose="02010609060101010101" charset="-122"/>
                <a:cs typeface="黑体" panose="02010609060101010101" charset="-122"/>
              </a:rPr>
              <a:t>    </a:t>
            </a:r>
            <a:endParaRPr lang="zh-CN" altLang="en-US" sz="28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文本框 60"/>
          <p:cNvSpPr txBox="1"/>
          <p:nvPr/>
        </p:nvSpPr>
        <p:spPr>
          <a:xfrm>
            <a:off x="1833880" y="1320800"/>
            <a:ext cx="8524240" cy="3969385"/>
          </a:xfrm>
          <a:prstGeom prst="rect">
            <a:avLst/>
          </a:prstGeom>
          <a:noFill/>
        </p:spPr>
        <p:txBody>
          <a:bodyPr wrap="square" rtlCol="0">
            <a:spAutoFit/>
          </a:bodyPr>
          <a:lstStyle/>
          <a:p>
            <a:pPr fontAlgn="auto">
              <a:lnSpc>
                <a:spcPct val="150000"/>
              </a:lnSpc>
            </a:pPr>
            <a:r>
              <a:rPr lang="en-US" altLang="zh-CN">
                <a:latin typeface="黑体" panose="02010609060101010101" charset="-122"/>
                <a:ea typeface="黑体" panose="02010609060101010101" charset="-122"/>
                <a:cs typeface="黑体" panose="02010609060101010101" charset="-122"/>
                <a:sym typeface="+mn-ea"/>
              </a:rPr>
              <a:t>   </a:t>
            </a:r>
            <a:r>
              <a:rPr lang="en-US" altLang="zh-CN" sz="2000">
                <a:latin typeface="黑体" panose="02010609060101010101" charset="-122"/>
                <a:ea typeface="黑体" panose="02010609060101010101" charset="-122"/>
                <a:cs typeface="黑体" panose="02010609060101010101" charset="-122"/>
                <a:sym typeface="+mn-ea"/>
              </a:rPr>
              <a:t> </a:t>
            </a:r>
            <a:r>
              <a:rPr lang="zh-CN" altLang="en-US" sz="2400">
                <a:latin typeface="黑体" panose="02010609060101010101" charset="-122"/>
                <a:ea typeface="黑体" panose="02010609060101010101" charset="-122"/>
                <a:cs typeface="黑体" panose="02010609060101010101" charset="-122"/>
                <a:sym typeface="+mn-ea"/>
              </a:rPr>
              <a:t>前苏联文学家</a:t>
            </a:r>
            <a:r>
              <a:rPr lang="zh-CN" altLang="en-US" sz="2400">
                <a:solidFill>
                  <a:srgbClr val="FFC000"/>
                </a:solidFill>
                <a:latin typeface="黑体" panose="02010609060101010101" charset="-122"/>
                <a:ea typeface="黑体" panose="02010609060101010101" charset="-122"/>
                <a:cs typeface="黑体" panose="02010609060101010101" charset="-122"/>
                <a:sym typeface="+mn-ea"/>
              </a:rPr>
              <a:t>苏霍姆林斯基</a:t>
            </a:r>
            <a:r>
              <a:rPr lang="zh-CN" altLang="en-US" sz="2400">
                <a:latin typeface="黑体" panose="02010609060101010101" charset="-122"/>
                <a:ea typeface="黑体" panose="02010609060101010101" charset="-122"/>
                <a:cs typeface="黑体" panose="02010609060101010101" charset="-122"/>
                <a:sym typeface="+mn-ea"/>
              </a:rPr>
              <a:t>曾把孩子比作一块大理石，他说：如果把这块大理石塑造成一座雕像，需要六位雕塑家：</a:t>
            </a:r>
            <a:endParaRPr lang="zh-CN" altLang="en-US" sz="2400">
              <a:latin typeface="黑体" panose="02010609060101010101" charset="-122"/>
              <a:ea typeface="黑体" panose="02010609060101010101" charset="-122"/>
              <a:cs typeface="黑体" panose="02010609060101010101" charset="-122"/>
            </a:endParaRPr>
          </a:p>
          <a:p>
            <a:pPr fontAlgn="auto">
              <a:lnSpc>
                <a:spcPct val="150000"/>
              </a:lnSpc>
            </a:pPr>
            <a:r>
              <a:rPr lang="zh-CN" altLang="en-US" sz="2400">
                <a:latin typeface="黑体" panose="02010609060101010101" charset="-122"/>
                <a:ea typeface="黑体" panose="02010609060101010101" charset="-122"/>
                <a:cs typeface="黑体" panose="02010609060101010101" charset="-122"/>
                <a:sym typeface="+mn-ea"/>
              </a:rPr>
              <a:t>    </a:t>
            </a:r>
            <a:r>
              <a:rPr lang="zh-CN" altLang="en-US" sz="2400" b="1">
                <a:solidFill>
                  <a:srgbClr val="C00000"/>
                </a:solidFill>
                <a:latin typeface="黑体" panose="02010609060101010101" charset="-122"/>
                <a:ea typeface="黑体" panose="02010609060101010101" charset="-122"/>
                <a:cs typeface="黑体" panose="02010609060101010101" charset="-122"/>
                <a:sym typeface="+mn-ea"/>
              </a:rPr>
              <a:t>1、家庭</a:t>
            </a:r>
            <a:r>
              <a:rPr lang="zh-CN" altLang="en-US" sz="2400">
                <a:solidFill>
                  <a:srgbClr val="C00000"/>
                </a:solidFill>
                <a:latin typeface="黑体" panose="02010609060101010101" charset="-122"/>
                <a:ea typeface="黑体" panose="02010609060101010101" charset="-122"/>
                <a:cs typeface="黑体" panose="02010609060101010101" charset="-122"/>
                <a:sym typeface="+mn-ea"/>
              </a:rPr>
              <a:t>；      </a:t>
            </a:r>
            <a:r>
              <a:rPr lang="zh-CN" altLang="en-US" sz="2400">
                <a:latin typeface="黑体" panose="02010609060101010101" charset="-122"/>
                <a:ea typeface="黑体" panose="02010609060101010101" charset="-122"/>
                <a:cs typeface="黑体" panose="02010609060101010101" charset="-122"/>
                <a:sym typeface="+mn-ea"/>
              </a:rPr>
              <a:t>2、学校；    3、孩子所在的集体；</a:t>
            </a:r>
            <a:endParaRPr lang="zh-CN" altLang="en-US" sz="2400">
              <a:latin typeface="黑体" panose="02010609060101010101" charset="-122"/>
              <a:ea typeface="黑体" panose="02010609060101010101" charset="-122"/>
              <a:cs typeface="黑体" panose="02010609060101010101" charset="-122"/>
              <a:sym typeface="+mn-ea"/>
            </a:endParaRPr>
          </a:p>
          <a:p>
            <a:pPr fontAlgn="auto">
              <a:lnSpc>
                <a:spcPct val="150000"/>
              </a:lnSpc>
            </a:pPr>
            <a:r>
              <a:rPr lang="zh-CN" altLang="en-US" sz="2400">
                <a:latin typeface="黑体" panose="02010609060101010101" charset="-122"/>
                <a:ea typeface="黑体" panose="02010609060101010101" charset="-122"/>
                <a:cs typeface="黑体" panose="02010609060101010101" charset="-122"/>
                <a:sym typeface="+mn-ea"/>
              </a:rPr>
              <a:t>    4、孩子本人；  5、书籍；    6、偶然出现的因素。    </a:t>
            </a:r>
            <a:endParaRPr lang="zh-CN" altLang="en-US" sz="2400">
              <a:latin typeface="黑体" panose="02010609060101010101" charset="-122"/>
              <a:ea typeface="黑体" panose="02010609060101010101" charset="-122"/>
              <a:cs typeface="黑体" panose="02010609060101010101" charset="-122"/>
            </a:endParaRPr>
          </a:p>
          <a:p>
            <a:pPr fontAlgn="auto">
              <a:lnSpc>
                <a:spcPct val="150000"/>
              </a:lnSpc>
            </a:pPr>
            <a:r>
              <a:rPr lang="zh-CN" altLang="en-US" sz="2400">
                <a:latin typeface="黑体" panose="02010609060101010101" charset="-122"/>
                <a:ea typeface="黑体" panose="02010609060101010101" charset="-122"/>
                <a:cs typeface="黑体" panose="02010609060101010101" charset="-122"/>
                <a:sym typeface="+mn-ea"/>
              </a:rPr>
              <a:t>    从排序顺序上看，</a:t>
            </a:r>
            <a:r>
              <a:rPr lang="zh-CN" altLang="en-US" sz="2400">
                <a:solidFill>
                  <a:srgbClr val="C00000"/>
                </a:solidFill>
                <a:latin typeface="黑体" panose="02010609060101010101" charset="-122"/>
                <a:ea typeface="黑体" panose="02010609060101010101" charset="-122"/>
                <a:cs typeface="黑体" panose="02010609060101010101" charset="-122"/>
                <a:sym typeface="+mn-ea"/>
              </a:rPr>
              <a:t>家庭被列在了首位</a:t>
            </a:r>
            <a:r>
              <a:rPr lang="zh-CN" altLang="en-US" sz="2400">
                <a:latin typeface="黑体" panose="02010609060101010101" charset="-122"/>
                <a:ea typeface="黑体" panose="02010609060101010101" charset="-122"/>
                <a:cs typeface="黑体" panose="02010609060101010101" charset="-122"/>
                <a:sym typeface="+mn-ea"/>
              </a:rPr>
              <a:t>，可以看得出“家庭”在塑造孩子的过程中起着非常重要的作用。为此，了解家庭教育的重要性是十分必要的。</a:t>
            </a:r>
            <a:endParaRPr lang="zh-CN" altLang="en-US" sz="2400">
              <a:latin typeface="黑体" panose="02010609060101010101" charset="-122"/>
              <a:ea typeface="黑体" panose="02010609060101010101" charset="-122"/>
              <a:cs typeface="黑体" panose="02010609060101010101"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529"/>
          <p:cNvSpPr/>
          <p:nvPr/>
        </p:nvSpPr>
        <p:spPr bwMode="auto">
          <a:xfrm>
            <a:off x="7990985" y="1278147"/>
            <a:ext cx="3826284" cy="2366124"/>
          </a:xfrm>
          <a:custGeom>
            <a:avLst/>
            <a:gdLst>
              <a:gd name="T0" fmla="*/ 233 w 2042"/>
              <a:gd name="T1" fmla="*/ 727 h 1419"/>
              <a:gd name="T2" fmla="*/ 653 w 2042"/>
              <a:gd name="T3" fmla="*/ 367 h 1419"/>
              <a:gd name="T4" fmla="*/ 893 w 2042"/>
              <a:gd name="T5" fmla="*/ 523 h 1419"/>
              <a:gd name="T6" fmla="*/ 1097 w 2042"/>
              <a:gd name="T7" fmla="*/ 115 h 1419"/>
              <a:gd name="T8" fmla="*/ 1673 w 2042"/>
              <a:gd name="T9" fmla="*/ 187 h 1419"/>
              <a:gd name="T10" fmla="*/ 1751 w 2042"/>
              <a:gd name="T11" fmla="*/ 541 h 1419"/>
              <a:gd name="T12" fmla="*/ 1997 w 2042"/>
              <a:gd name="T13" fmla="*/ 655 h 1419"/>
              <a:gd name="T14" fmla="*/ 1943 w 2042"/>
              <a:gd name="T15" fmla="*/ 919 h 1419"/>
              <a:gd name="T16" fmla="*/ 1967 w 2042"/>
              <a:gd name="T17" fmla="*/ 1063 h 1419"/>
              <a:gd name="T18" fmla="*/ 1649 w 2042"/>
              <a:gd name="T19" fmla="*/ 1285 h 1419"/>
              <a:gd name="T20" fmla="*/ 125 w 2042"/>
              <a:gd name="T21" fmla="*/ 1183 h 1419"/>
              <a:gd name="T22" fmla="*/ 11 w 2042"/>
              <a:gd name="T23" fmla="*/ 943 h 1419"/>
              <a:gd name="T24" fmla="*/ 233 w 2042"/>
              <a:gd name="T25" fmla="*/ 727 h 1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2" h="1419">
                <a:moveTo>
                  <a:pt x="233" y="727"/>
                </a:moveTo>
                <a:cubicBezTo>
                  <a:pt x="292" y="492"/>
                  <a:pt x="482" y="348"/>
                  <a:pt x="653" y="367"/>
                </a:cubicBezTo>
                <a:cubicBezTo>
                  <a:pt x="787" y="382"/>
                  <a:pt x="871" y="492"/>
                  <a:pt x="893" y="523"/>
                </a:cubicBezTo>
                <a:cubicBezTo>
                  <a:pt x="893" y="505"/>
                  <a:pt x="892" y="249"/>
                  <a:pt x="1097" y="115"/>
                </a:cubicBezTo>
                <a:cubicBezTo>
                  <a:pt x="1275" y="0"/>
                  <a:pt x="1538" y="22"/>
                  <a:pt x="1673" y="187"/>
                </a:cubicBezTo>
                <a:cubicBezTo>
                  <a:pt x="1789" y="329"/>
                  <a:pt x="1757" y="510"/>
                  <a:pt x="1751" y="541"/>
                </a:cubicBezTo>
                <a:cubicBezTo>
                  <a:pt x="1850" y="518"/>
                  <a:pt x="1952" y="565"/>
                  <a:pt x="1997" y="655"/>
                </a:cubicBezTo>
                <a:cubicBezTo>
                  <a:pt x="2042" y="745"/>
                  <a:pt x="2020" y="854"/>
                  <a:pt x="1943" y="919"/>
                </a:cubicBezTo>
                <a:cubicBezTo>
                  <a:pt x="1960" y="952"/>
                  <a:pt x="1980" y="1006"/>
                  <a:pt x="1967" y="1063"/>
                </a:cubicBezTo>
                <a:cubicBezTo>
                  <a:pt x="1937" y="1199"/>
                  <a:pt x="1744" y="1257"/>
                  <a:pt x="1649" y="1285"/>
                </a:cubicBezTo>
                <a:cubicBezTo>
                  <a:pt x="1207" y="1419"/>
                  <a:pt x="326" y="1228"/>
                  <a:pt x="125" y="1183"/>
                </a:cubicBezTo>
                <a:cubicBezTo>
                  <a:pt x="44" y="1129"/>
                  <a:pt x="0" y="1036"/>
                  <a:pt x="11" y="943"/>
                </a:cubicBezTo>
                <a:cubicBezTo>
                  <a:pt x="25" y="833"/>
                  <a:pt x="116" y="743"/>
                  <a:pt x="233" y="727"/>
                </a:cubicBezTo>
                <a:close/>
              </a:path>
            </a:pathLst>
          </a:custGeom>
          <a:gradFill flip="none" rotWithShape="1">
            <a:gsLst>
              <a:gs pos="22000">
                <a:schemeClr val="bg1">
                  <a:alpha val="69000"/>
                </a:schemeClr>
              </a:gs>
              <a:gs pos="70000">
                <a:schemeClr val="bg1">
                  <a:alpha val="0"/>
                </a:schemeClr>
              </a:gs>
            </a:gsLst>
            <a:lin ang="5400000" scaled="1"/>
            <a:tileRect/>
          </a:gradFill>
          <a:ln>
            <a:noFill/>
          </a:ln>
        </p:spPr>
        <p:txBody>
          <a:bodyPr vert="horz" wrap="square" lIns="91440" tIns="45720" rIns="91440" bIns="45720" numCol="1" anchor="t" anchorCtr="0" compatLnSpc="1"/>
          <a:lstStyle/>
          <a:p>
            <a:endParaRPr lang="zh-CN" altLang="en-US"/>
          </a:p>
        </p:txBody>
      </p:sp>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29055" y="3644265"/>
            <a:ext cx="7334250"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9" name="文本框 8"/>
          <p:cNvSpPr txBox="1"/>
          <p:nvPr/>
        </p:nvSpPr>
        <p:spPr>
          <a:xfrm>
            <a:off x="2034540" y="3878580"/>
            <a:ext cx="5616575" cy="829945"/>
          </a:xfrm>
          <a:prstGeom prst="rect">
            <a:avLst/>
          </a:prstGeom>
          <a:noFill/>
          <a:ln>
            <a:noFill/>
          </a:ln>
        </p:spPr>
        <p:txBody>
          <a:bodyPr wrap="square" rtlCol="0">
            <a:spAutoFit/>
          </a:bodyPr>
          <a:lstStyle/>
          <a:p>
            <a:pPr algn="dist"/>
            <a:r>
              <a:rPr lang="en-US" altLang="zh-CN" sz="4800">
                <a:solidFill>
                  <a:schemeClr val="tx1"/>
                </a:solidFill>
                <a:effectLst/>
                <a:latin typeface="字魂162号-元气酪酪体" panose="00000500000000000000" charset="-122"/>
                <a:ea typeface="字魂162号-元气酪酪体" panose="00000500000000000000" charset="-122"/>
              </a:rPr>
              <a:t>02.</a:t>
            </a:r>
            <a:r>
              <a:rPr lang="zh-CN" altLang="en-US" sz="4800">
                <a:solidFill>
                  <a:schemeClr val="tx1"/>
                </a:solidFill>
                <a:effectLst/>
                <a:latin typeface="字魂162号-元气酪酪体" panose="00000500000000000000" charset="-122"/>
                <a:ea typeface="字魂162号-元气酪酪体" panose="00000500000000000000" charset="-122"/>
              </a:rPr>
              <a:t>家庭教育的内涵</a:t>
            </a:r>
            <a:endParaRPr lang="zh-CN" altLang="en-US" sz="4800">
              <a:solidFill>
                <a:schemeClr val="tx1"/>
              </a:solidFill>
              <a:effectLst/>
              <a:latin typeface="字魂162号-元气酪酪体" panose="00000500000000000000" charset="-122"/>
              <a:ea typeface="字魂162号-元气酪酪体" panose="00000500000000000000" charset="-122"/>
            </a:endParaRPr>
          </a:p>
        </p:txBody>
      </p:sp>
      <p:pic>
        <p:nvPicPr>
          <p:cNvPr id="13" name="图片 12"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nvSpPr>
        <p:spPr>
          <a:xfrm>
            <a:off x="1731010" y="1200150"/>
            <a:ext cx="8990330" cy="4292600"/>
          </a:xfrm>
          <a:prstGeom prst="rect">
            <a:avLst/>
          </a:prstGeom>
          <a:noFill/>
        </p:spPr>
        <p:txBody>
          <a:bodyPr wrap="square" rtlCol="0">
            <a:spAutoFit/>
          </a:bodyPr>
          <a:lstStyle/>
          <a:p>
            <a:pPr fontAlgn="auto">
              <a:lnSpc>
                <a:spcPct val="150000"/>
              </a:lnSpc>
            </a:pPr>
            <a:r>
              <a:rPr lang="en-US" altLang="zh-CN" sz="1400" b="1" dirty="0">
                <a:solidFill>
                  <a:schemeClr val="tx1"/>
                </a:solidFill>
              </a:rPr>
              <a:t>       </a:t>
            </a:r>
            <a:r>
              <a:rPr lang="en-US" altLang="zh-CN"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家庭是以姻缘和血</a:t>
            </a:r>
            <a:r>
              <a:rPr lang="zh-CN" altLang="en-US"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缘的结合，是我们共</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同生活为特征</a:t>
            </a:r>
            <a:r>
              <a:rPr lang="zh-CN" altLang="en-US"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的一个社</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会生</a:t>
            </a:r>
            <a:r>
              <a:rPr lang="zh-CN" altLang="en-US"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活共</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同</a:t>
            </a:r>
            <a:r>
              <a:rPr lang="zh-CN" altLang="en-US"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体</a:t>
            </a:r>
            <a:endPar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家庭是社会的细胞，是初级社会群体，整个社会就是由成千上万的家庭共同组成的。</a:t>
            </a:r>
            <a:endPar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家庭具有教育功能。《中国大百科全书·教育》中对于家庭教育的内涵阐释为：</a:t>
            </a:r>
            <a:r>
              <a:rPr lang="zh-CN" altLang="en-US" sz="240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“父母或其他年长者在家庭内自觉地、有层次地对子女进行的教育。”</a:t>
            </a:r>
            <a:endParaRPr lang="zh-CN" altLang="en-US" sz="240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p:cNvSpPr txBox="1"/>
          <p:nvPr/>
        </p:nvSpPr>
        <p:spPr>
          <a:xfrm>
            <a:off x="1522095" y="616585"/>
            <a:ext cx="3159760" cy="583565"/>
          </a:xfrm>
          <a:prstGeom prst="rect">
            <a:avLst/>
          </a:prstGeom>
          <a:noFill/>
        </p:spPr>
        <p:txBody>
          <a:bodyPr wrap="square" rtlCol="0">
            <a:spAutoFit/>
          </a:bodyPr>
          <a:lstStyle/>
          <a:p>
            <a:r>
              <a:rPr lang="zh-CN" altLang="en-US" sz="3200" b="1">
                <a:solidFill>
                  <a:srgbClr val="FFC000"/>
                </a:solidFill>
                <a:latin typeface="华文新魏" panose="02010800040101010101" charset="-122"/>
                <a:ea typeface="华文新魏" panose="02010800040101010101" charset="-122"/>
              </a:rPr>
              <a:t>家庭教育的内涵</a:t>
            </a:r>
            <a:endParaRPr lang="zh-CN" altLang="en-US" sz="3200" b="1">
              <a:solidFill>
                <a:srgbClr val="FFC000"/>
              </a:solidFill>
              <a:latin typeface="华文新魏" panose="02010800040101010101" charset="-122"/>
              <a:ea typeface="华文新魏" panose="0201080004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2317115" y="1612265"/>
            <a:ext cx="7825105" cy="3415030"/>
          </a:xfrm>
          <a:prstGeom prst="rect">
            <a:avLst/>
          </a:prstGeom>
          <a:noFill/>
        </p:spPr>
        <p:txBody>
          <a:bodyPr wrap="square" rtlCol="0">
            <a:spAutoFit/>
          </a:bodyPr>
          <a:lstStyle/>
          <a:p>
            <a:pPr algn="l" fontAlgn="auto">
              <a:lnSpc>
                <a:spcPct val="150000"/>
              </a:lnSpc>
              <a:buClrTx/>
              <a:buSzTx/>
              <a:buNone/>
            </a:pPr>
            <a:r>
              <a:rPr lang="en-US" altLang="zh-CN" sz="14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父母和其他的家庭成员对子女的培养、影响、教育，直到其长大成人，走进社会，都是家庭教育。</a:t>
            </a:r>
            <a:endParaRPr lang="zh-CN" altLang="en-US" sz="240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buClrTx/>
              <a:buSzTx/>
              <a:buNone/>
            </a:pPr>
            <a:r>
              <a:rPr lang="zh-CN" altLang="en-US" sz="24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对子女进行家庭教育，是父母的责任和义务，也是家庭所具有的基本职能之一。</a:t>
            </a:r>
            <a:endParaRPr lang="zh-CN" altLang="en-US"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buClrTx/>
              <a:buSzTx/>
              <a:buNone/>
            </a:pPr>
            <a:r>
              <a:rPr lang="zh-CN" altLang="en-US" sz="24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家庭教育不是一个简单的家长对孩子的教育过程，更是家庭各个成员之间的共同影响、作用的互动过程。</a:t>
            </a:r>
            <a:endParaRPr lang="zh-CN" altLang="en-US" sz="240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ïṧ1íḑé"/>
          <p:cNvGrpSpPr/>
          <p:nvPr/>
        </p:nvGrpSpPr>
        <p:grpSpPr>
          <a:xfrm>
            <a:off x="866775" y="1484630"/>
            <a:ext cx="10447020" cy="2626995"/>
            <a:chOff x="866776" y="1754227"/>
            <a:chExt cx="10446965" cy="2626967"/>
          </a:xfrm>
        </p:grpSpPr>
        <p:sp>
          <p:nvSpPr>
            <p:cNvPr id="20" name="PA-ïšḻiḍè"/>
            <p:cNvSpPr/>
            <p:nvPr>
              <p:custDataLst>
                <p:tags r:id="rId1"/>
              </p:custDataLst>
            </p:nvPr>
          </p:nvSpPr>
          <p:spPr>
            <a:xfrm>
              <a:off x="6512520" y="2182579"/>
              <a:ext cx="1772290" cy="1770259"/>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defRPr/>
              </a:pPr>
              <a:r>
                <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rPr>
                <a:t>家庭结构模式</a:t>
              </a:r>
              <a:endPar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1" name="PA-ïŝ1ïḍe"/>
            <p:cNvSpPr/>
            <p:nvPr>
              <p:custDataLst>
                <p:tags r:id="rId2"/>
              </p:custDataLst>
            </p:nvPr>
          </p:nvSpPr>
          <p:spPr>
            <a:xfrm>
              <a:off x="3883525" y="2182579"/>
              <a:ext cx="1772289" cy="1770259"/>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defRPr/>
              </a:pPr>
              <a:r>
                <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rPr>
                <a:t>家长自身素质</a:t>
              </a:r>
              <a:endPar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2" name="PA-îṧ1îḓê"/>
            <p:cNvSpPr/>
            <p:nvPr>
              <p:custDataLst>
                <p:tags r:id="rId3"/>
              </p:custDataLst>
            </p:nvPr>
          </p:nvSpPr>
          <p:spPr>
            <a:xfrm>
              <a:off x="1270767" y="2166338"/>
              <a:ext cx="1770259" cy="1770259"/>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defRPr/>
              </a:pPr>
              <a:r>
                <a:rPr lang="zh-CN" altLang="en-US" sz="2000" b="1" smtClean="0">
                  <a:solidFill>
                    <a:schemeClr val="tx1"/>
                  </a:solidFill>
                  <a:latin typeface="字魂162号-元气酪酪体" panose="00000500000000000000" charset="-122"/>
                  <a:ea typeface="字魂162号-元气酪酪体" panose="00000500000000000000" charset="-122"/>
                </a:rPr>
                <a:t>社会因素</a:t>
              </a:r>
              <a:endParaRPr lang="zh-CN" altLang="en-US" sz="2000" b="1" smtClean="0">
                <a:solidFill>
                  <a:schemeClr val="tx1"/>
                </a:solidFill>
                <a:latin typeface="字魂162号-元气酪酪体" panose="00000500000000000000" charset="-122"/>
                <a:ea typeface="字魂162号-元气酪酪体" panose="00000500000000000000" charset="-122"/>
              </a:endParaRPr>
            </a:p>
          </p:txBody>
        </p:sp>
        <p:sp>
          <p:nvSpPr>
            <p:cNvPr id="23" name="PA-ïśļïḑé"/>
            <p:cNvSpPr/>
            <p:nvPr>
              <p:custDataLst>
                <p:tags r:id="rId4"/>
              </p:custDataLst>
            </p:nvPr>
          </p:nvSpPr>
          <p:spPr bwMode="auto">
            <a:xfrm>
              <a:off x="866776" y="1760315"/>
              <a:ext cx="4998140" cy="2608697"/>
            </a:xfrm>
            <a:custGeom>
              <a:avLst/>
              <a:gdLst/>
              <a:ahLst/>
              <a:cxnLst>
                <a:cxn ang="0">
                  <a:pos x="1558" y="337"/>
                </a:cxn>
                <a:cxn ang="0">
                  <a:pos x="1221" y="0"/>
                </a:cxn>
                <a:cxn ang="0">
                  <a:pos x="407" y="814"/>
                </a:cxn>
                <a:cxn ang="0">
                  <a:pos x="0" y="407"/>
                </a:cxn>
                <a:cxn ang="0">
                  <a:pos x="402" y="5"/>
                </a:cxn>
                <a:cxn ang="0">
                  <a:pos x="734" y="337"/>
                </a:cxn>
              </a:cxnLst>
              <a:rect l="0" t="0" r="r" b="b"/>
              <a:pathLst>
                <a:path w="1558" h="814">
                  <a:moveTo>
                    <a:pt x="1558" y="337"/>
                  </a:moveTo>
                  <a:lnTo>
                    <a:pt x="1221" y="0"/>
                  </a:lnTo>
                  <a:lnTo>
                    <a:pt x="407" y="814"/>
                  </a:lnTo>
                  <a:lnTo>
                    <a:pt x="0" y="407"/>
                  </a:lnTo>
                  <a:lnTo>
                    <a:pt x="402" y="5"/>
                  </a:lnTo>
                  <a:lnTo>
                    <a:pt x="734" y="337"/>
                  </a:lnTo>
                </a:path>
              </a:pathLst>
            </a:custGeom>
            <a:noFill/>
            <a:ln w="25400" cap="flat" cmpd="sng">
              <a:solidFill>
                <a:srgbClr val="E59F32"/>
              </a:solidFill>
              <a:prstDash val="solid"/>
              <a:round/>
            </a:ln>
            <a:effectLst/>
          </p:spPr>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4" name="PA-íṩļiḍe"/>
            <p:cNvSpPr/>
            <p:nvPr>
              <p:custDataLst>
                <p:tags r:id="rId5"/>
              </p:custDataLst>
            </p:nvPr>
          </p:nvSpPr>
          <p:spPr>
            <a:xfrm>
              <a:off x="1985367" y="2306417"/>
              <a:ext cx="332939" cy="332939"/>
            </a:xfrm>
            <a:custGeom>
              <a:avLst/>
              <a:gdLst>
                <a:gd name="connsiteX0" fmla="*/ 130460 w 260920"/>
                <a:gd name="connsiteY0" fmla="*/ 0 h 260921"/>
                <a:gd name="connsiteX1" fmla="*/ 260920 w 260920"/>
                <a:gd name="connsiteY1" fmla="*/ 130461 h 260921"/>
                <a:gd name="connsiteX2" fmla="*/ 130460 w 260920"/>
                <a:gd name="connsiteY2" fmla="*/ 260921 h 260921"/>
                <a:gd name="connsiteX3" fmla="*/ 0 w 260920"/>
                <a:gd name="connsiteY3" fmla="*/ 130460 h 260921"/>
              </a:gdLst>
              <a:ahLst/>
              <a:cxnLst>
                <a:cxn ang="0">
                  <a:pos x="connsiteX0" y="connsiteY0"/>
                </a:cxn>
                <a:cxn ang="0">
                  <a:pos x="connsiteX1" y="connsiteY1"/>
                </a:cxn>
                <a:cxn ang="0">
                  <a:pos x="connsiteX2" y="connsiteY2"/>
                </a:cxn>
                <a:cxn ang="0">
                  <a:pos x="connsiteX3" y="connsiteY3"/>
                </a:cxn>
              </a:cxnLst>
              <a:rect l="l" t="t" r="r" b="b"/>
              <a:pathLst>
                <a:path w="260920" h="260921">
                  <a:moveTo>
                    <a:pt x="130460" y="0"/>
                  </a:moveTo>
                  <a:lnTo>
                    <a:pt x="260920" y="130461"/>
                  </a:lnTo>
                  <a:lnTo>
                    <a:pt x="130460" y="260921"/>
                  </a:lnTo>
                  <a:lnTo>
                    <a:pt x="0" y="13046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1400" b="1" smtClean="0">
                  <a:solidFill>
                    <a:schemeClr val="tx1">
                      <a:lumMod val="85000"/>
                      <a:lumOff val="15000"/>
                    </a:schemeClr>
                  </a:solidFill>
                  <a:latin typeface="字魂162号-元气酪酪体" panose="00000500000000000000" charset="-122"/>
                  <a:ea typeface="字魂162号-元气酪酪体" panose="00000500000000000000" charset="-122"/>
                </a:rPr>
                <a:t>1</a:t>
              </a:r>
              <a:endParaRPr lang="en-US" altLang="zh-CN" sz="1400" b="1" dirty="0"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5" name="PA-íṣḷîďé"/>
            <p:cNvSpPr/>
            <p:nvPr>
              <p:custDataLst>
                <p:tags r:id="rId6"/>
              </p:custDataLst>
            </p:nvPr>
          </p:nvSpPr>
          <p:spPr>
            <a:xfrm>
              <a:off x="4602185" y="2322658"/>
              <a:ext cx="334968" cy="332939"/>
            </a:xfrm>
            <a:custGeom>
              <a:avLst/>
              <a:gdLst>
                <a:gd name="connsiteX0" fmla="*/ 130460 w 260920"/>
                <a:gd name="connsiteY0" fmla="*/ 0 h 260921"/>
                <a:gd name="connsiteX1" fmla="*/ 260920 w 260920"/>
                <a:gd name="connsiteY1" fmla="*/ 130461 h 260921"/>
                <a:gd name="connsiteX2" fmla="*/ 130460 w 260920"/>
                <a:gd name="connsiteY2" fmla="*/ 260921 h 260921"/>
                <a:gd name="connsiteX3" fmla="*/ 0 w 260920"/>
                <a:gd name="connsiteY3" fmla="*/ 130460 h 260921"/>
              </a:gdLst>
              <a:ahLst/>
              <a:cxnLst>
                <a:cxn ang="0">
                  <a:pos x="connsiteX0" y="connsiteY0"/>
                </a:cxn>
                <a:cxn ang="0">
                  <a:pos x="connsiteX1" y="connsiteY1"/>
                </a:cxn>
                <a:cxn ang="0">
                  <a:pos x="connsiteX2" y="connsiteY2"/>
                </a:cxn>
                <a:cxn ang="0">
                  <a:pos x="connsiteX3" y="connsiteY3"/>
                </a:cxn>
              </a:cxnLst>
              <a:rect l="l" t="t" r="r" b="b"/>
              <a:pathLst>
                <a:path w="260920" h="260921">
                  <a:moveTo>
                    <a:pt x="130460" y="0"/>
                  </a:moveTo>
                  <a:lnTo>
                    <a:pt x="260920" y="130461"/>
                  </a:lnTo>
                  <a:lnTo>
                    <a:pt x="130460" y="260921"/>
                  </a:lnTo>
                  <a:lnTo>
                    <a:pt x="0" y="13046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1400" b="1" smtClean="0">
                  <a:solidFill>
                    <a:schemeClr val="tx1">
                      <a:lumMod val="85000"/>
                      <a:lumOff val="15000"/>
                    </a:schemeClr>
                  </a:solidFill>
                  <a:latin typeface="字魂162号-元气酪酪体" panose="00000500000000000000" charset="-122"/>
                  <a:ea typeface="字魂162号-元气酪酪体" panose="00000500000000000000" charset="-122"/>
                </a:rPr>
                <a:t>2</a:t>
              </a:r>
              <a:endParaRPr lang="en-US" altLang="zh-CN" sz="1400" b="1" dirty="0"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6" name="PA-ísḷïḓe"/>
            <p:cNvSpPr/>
            <p:nvPr>
              <p:custDataLst>
                <p:tags r:id="rId7"/>
              </p:custDataLst>
            </p:nvPr>
          </p:nvSpPr>
          <p:spPr>
            <a:xfrm>
              <a:off x="7225091" y="2322658"/>
              <a:ext cx="332939" cy="332939"/>
            </a:xfrm>
            <a:custGeom>
              <a:avLst/>
              <a:gdLst>
                <a:gd name="connsiteX0" fmla="*/ 130460 w 260920"/>
                <a:gd name="connsiteY0" fmla="*/ 0 h 260921"/>
                <a:gd name="connsiteX1" fmla="*/ 260920 w 260920"/>
                <a:gd name="connsiteY1" fmla="*/ 130461 h 260921"/>
                <a:gd name="connsiteX2" fmla="*/ 130460 w 260920"/>
                <a:gd name="connsiteY2" fmla="*/ 260921 h 260921"/>
                <a:gd name="connsiteX3" fmla="*/ 0 w 260920"/>
                <a:gd name="connsiteY3" fmla="*/ 130460 h 260921"/>
              </a:gdLst>
              <a:ahLst/>
              <a:cxnLst>
                <a:cxn ang="0">
                  <a:pos x="connsiteX0" y="connsiteY0"/>
                </a:cxn>
                <a:cxn ang="0">
                  <a:pos x="connsiteX1" y="connsiteY1"/>
                </a:cxn>
                <a:cxn ang="0">
                  <a:pos x="connsiteX2" y="connsiteY2"/>
                </a:cxn>
                <a:cxn ang="0">
                  <a:pos x="connsiteX3" y="connsiteY3"/>
                </a:cxn>
              </a:cxnLst>
              <a:rect l="l" t="t" r="r" b="b"/>
              <a:pathLst>
                <a:path w="260920" h="260921">
                  <a:moveTo>
                    <a:pt x="130460" y="0"/>
                  </a:moveTo>
                  <a:lnTo>
                    <a:pt x="260920" y="130461"/>
                  </a:lnTo>
                  <a:lnTo>
                    <a:pt x="130460" y="260921"/>
                  </a:lnTo>
                  <a:lnTo>
                    <a:pt x="0" y="13046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1400" b="1" smtClean="0">
                  <a:solidFill>
                    <a:schemeClr val="tx1">
                      <a:lumMod val="85000"/>
                      <a:lumOff val="15000"/>
                    </a:schemeClr>
                  </a:solidFill>
                  <a:latin typeface="字魂162号-元气酪酪体" panose="00000500000000000000" charset="-122"/>
                  <a:ea typeface="字魂162号-元气酪酪体" panose="00000500000000000000" charset="-122"/>
                </a:rPr>
                <a:t>3</a:t>
              </a:r>
              <a:endParaRPr lang="en-US" altLang="zh-CN" sz="1400" b="1" dirty="0"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7" name="PA-íṡľíḋé"/>
            <p:cNvSpPr/>
            <p:nvPr>
              <p:custDataLst>
                <p:tags r:id="rId8"/>
              </p:custDataLst>
            </p:nvPr>
          </p:nvSpPr>
          <p:spPr>
            <a:xfrm>
              <a:off x="3684573" y="1754227"/>
              <a:ext cx="4797158" cy="2626967"/>
            </a:xfrm>
            <a:custGeom>
              <a:avLst/>
              <a:gdLst>
                <a:gd name="connsiteX0" fmla="*/ 0 w 3902075"/>
                <a:gd name="connsiteY0" fmla="*/ 1047871 h 2096659"/>
                <a:gd name="connsiteX1" fmla="*/ 1019175 w 3902075"/>
                <a:gd name="connsiteY1" fmla="*/ 2067046 h 2096659"/>
                <a:gd name="connsiteX2" fmla="*/ 3063875 w 3902075"/>
                <a:gd name="connsiteY2" fmla="*/ 25521 h 2096659"/>
                <a:gd name="connsiteX3" fmla="*/ 3902075 w 3902075"/>
                <a:gd name="connsiteY3" fmla="*/ 866896 h 2096659"/>
                <a:gd name="connsiteX4" fmla="*/ 3902075 w 3902075"/>
                <a:gd name="connsiteY4" fmla="*/ 866896 h 2096659"/>
                <a:gd name="connsiteX0-1" fmla="*/ 0 w 3902075"/>
                <a:gd name="connsiteY0-2" fmla="*/ 1047871 h 2096659"/>
                <a:gd name="connsiteX1-3" fmla="*/ 1019175 w 3902075"/>
                <a:gd name="connsiteY1-4" fmla="*/ 2067046 h 2096659"/>
                <a:gd name="connsiteX2-5" fmla="*/ 3063875 w 3902075"/>
                <a:gd name="connsiteY2-6" fmla="*/ 25521 h 2096659"/>
                <a:gd name="connsiteX3-7" fmla="*/ 3902075 w 3902075"/>
                <a:gd name="connsiteY3-8" fmla="*/ 866896 h 2096659"/>
                <a:gd name="connsiteX4-9" fmla="*/ 3902075 w 3902075"/>
                <a:gd name="connsiteY4-10" fmla="*/ 866896 h 2096659"/>
                <a:gd name="connsiteX0-11" fmla="*/ 0 w 3902075"/>
                <a:gd name="connsiteY0-12" fmla="*/ 1047871 h 2067046"/>
                <a:gd name="connsiteX1-13" fmla="*/ 1019175 w 3902075"/>
                <a:gd name="connsiteY1-14" fmla="*/ 2067046 h 2067046"/>
                <a:gd name="connsiteX2-15" fmla="*/ 3063875 w 3902075"/>
                <a:gd name="connsiteY2-16" fmla="*/ 25521 h 2067046"/>
                <a:gd name="connsiteX3-17" fmla="*/ 3902075 w 3902075"/>
                <a:gd name="connsiteY3-18" fmla="*/ 866896 h 2067046"/>
                <a:gd name="connsiteX4-19" fmla="*/ 3902075 w 3902075"/>
                <a:gd name="connsiteY4-20" fmla="*/ 866896 h 2067046"/>
                <a:gd name="connsiteX0-21" fmla="*/ 0 w 3902075"/>
                <a:gd name="connsiteY0-22" fmla="*/ 1047871 h 2067046"/>
                <a:gd name="connsiteX1-23" fmla="*/ 1019175 w 3902075"/>
                <a:gd name="connsiteY1-24" fmla="*/ 2067046 h 2067046"/>
                <a:gd name="connsiteX2-25" fmla="*/ 3063875 w 3902075"/>
                <a:gd name="connsiteY2-26" fmla="*/ 25521 h 2067046"/>
                <a:gd name="connsiteX3-27" fmla="*/ 3902075 w 3902075"/>
                <a:gd name="connsiteY3-28" fmla="*/ 866896 h 2067046"/>
                <a:gd name="connsiteX4-29" fmla="*/ 3902075 w 3902075"/>
                <a:gd name="connsiteY4-30" fmla="*/ 866896 h 2067046"/>
                <a:gd name="connsiteX0-31" fmla="*/ 0 w 3902075"/>
                <a:gd name="connsiteY0-32" fmla="*/ 1047871 h 2067046"/>
                <a:gd name="connsiteX1-33" fmla="*/ 1019175 w 3902075"/>
                <a:gd name="connsiteY1-34" fmla="*/ 2067046 h 2067046"/>
                <a:gd name="connsiteX2-35" fmla="*/ 3063875 w 3902075"/>
                <a:gd name="connsiteY2-36" fmla="*/ 25521 h 2067046"/>
                <a:gd name="connsiteX3-37" fmla="*/ 3902075 w 3902075"/>
                <a:gd name="connsiteY3-38" fmla="*/ 866896 h 2067046"/>
                <a:gd name="connsiteX4-39" fmla="*/ 3902075 w 3902075"/>
                <a:gd name="connsiteY4-40" fmla="*/ 866896 h 2067046"/>
                <a:gd name="connsiteX0-41" fmla="*/ 0 w 3902075"/>
                <a:gd name="connsiteY0-42" fmla="*/ 1047871 h 2067046"/>
                <a:gd name="connsiteX1-43" fmla="*/ 1019175 w 3902075"/>
                <a:gd name="connsiteY1-44" fmla="*/ 2067046 h 2067046"/>
                <a:gd name="connsiteX2-45" fmla="*/ 3063875 w 3902075"/>
                <a:gd name="connsiteY2-46" fmla="*/ 25521 h 2067046"/>
                <a:gd name="connsiteX3-47" fmla="*/ 3902075 w 3902075"/>
                <a:gd name="connsiteY3-48" fmla="*/ 866896 h 2067046"/>
                <a:gd name="connsiteX4-49" fmla="*/ 3902075 w 3902075"/>
                <a:gd name="connsiteY4-50" fmla="*/ 866896 h 2067046"/>
                <a:gd name="connsiteX0-51" fmla="*/ 0 w 3902075"/>
                <a:gd name="connsiteY0-52" fmla="*/ 1047871 h 2067046"/>
                <a:gd name="connsiteX1-53" fmla="*/ 1019175 w 3902075"/>
                <a:gd name="connsiteY1-54" fmla="*/ 2067046 h 2067046"/>
                <a:gd name="connsiteX2-55" fmla="*/ 3063875 w 3902075"/>
                <a:gd name="connsiteY2-56" fmla="*/ 25521 h 2067046"/>
                <a:gd name="connsiteX3-57" fmla="*/ 3902075 w 3902075"/>
                <a:gd name="connsiteY3-58" fmla="*/ 866896 h 2067046"/>
                <a:gd name="connsiteX4-59" fmla="*/ 3902075 w 3902075"/>
                <a:gd name="connsiteY4-60" fmla="*/ 866896 h 2067046"/>
                <a:gd name="connsiteX0-61" fmla="*/ 0 w 3902075"/>
                <a:gd name="connsiteY0-62" fmla="*/ 1047871 h 2067046"/>
                <a:gd name="connsiteX1-63" fmla="*/ 1019175 w 3902075"/>
                <a:gd name="connsiteY1-64" fmla="*/ 2067046 h 2067046"/>
                <a:gd name="connsiteX2-65" fmla="*/ 3063875 w 3902075"/>
                <a:gd name="connsiteY2-66" fmla="*/ 25521 h 2067046"/>
                <a:gd name="connsiteX3-67" fmla="*/ 3902075 w 3902075"/>
                <a:gd name="connsiteY3-68" fmla="*/ 866896 h 2067046"/>
                <a:gd name="connsiteX4-69" fmla="*/ 3902075 w 3902075"/>
                <a:gd name="connsiteY4-70" fmla="*/ 866896 h 2067046"/>
                <a:gd name="connsiteX0-71" fmla="*/ 0 w 3902075"/>
                <a:gd name="connsiteY0-72" fmla="*/ 1022350 h 2041525"/>
                <a:gd name="connsiteX1-73" fmla="*/ 1019175 w 3902075"/>
                <a:gd name="connsiteY1-74" fmla="*/ 2041525 h 2041525"/>
                <a:gd name="connsiteX2-75" fmla="*/ 3063875 w 3902075"/>
                <a:gd name="connsiteY2-76" fmla="*/ 0 h 2041525"/>
                <a:gd name="connsiteX3-77" fmla="*/ 3902075 w 3902075"/>
                <a:gd name="connsiteY3-78" fmla="*/ 841375 h 2041525"/>
                <a:gd name="connsiteX4-79" fmla="*/ 3902075 w 3902075"/>
                <a:gd name="connsiteY4-80" fmla="*/ 841375 h 2041525"/>
                <a:gd name="connsiteX0-81" fmla="*/ 0 w 3902075"/>
                <a:gd name="connsiteY0-82" fmla="*/ 1022350 h 1879600"/>
                <a:gd name="connsiteX1-83" fmla="*/ 847725 w 3902075"/>
                <a:gd name="connsiteY1-84" fmla="*/ 1879600 h 1879600"/>
                <a:gd name="connsiteX2-85" fmla="*/ 3063875 w 3902075"/>
                <a:gd name="connsiteY2-86" fmla="*/ 0 h 1879600"/>
                <a:gd name="connsiteX3-87" fmla="*/ 3902075 w 3902075"/>
                <a:gd name="connsiteY3-88" fmla="*/ 841375 h 1879600"/>
                <a:gd name="connsiteX4-89" fmla="*/ 3902075 w 3902075"/>
                <a:gd name="connsiteY4-90" fmla="*/ 841375 h 1879600"/>
                <a:gd name="connsiteX0-91" fmla="*/ 0 w 3902075"/>
                <a:gd name="connsiteY0-92" fmla="*/ 1196975 h 2054225"/>
                <a:gd name="connsiteX1-93" fmla="*/ 847725 w 3902075"/>
                <a:gd name="connsiteY1-94" fmla="*/ 2054225 h 2054225"/>
                <a:gd name="connsiteX2-95" fmla="*/ 2895600 w 3902075"/>
                <a:gd name="connsiteY2-96" fmla="*/ 0 h 2054225"/>
                <a:gd name="connsiteX3-97" fmla="*/ 3902075 w 3902075"/>
                <a:gd name="connsiteY3-98" fmla="*/ 1016000 h 2054225"/>
                <a:gd name="connsiteX4-99" fmla="*/ 3902075 w 3902075"/>
                <a:gd name="connsiteY4-100" fmla="*/ 1016000 h 2054225"/>
                <a:gd name="connsiteX0-101" fmla="*/ 0 w 3902075"/>
                <a:gd name="connsiteY0-102" fmla="*/ 1196975 h 2054225"/>
                <a:gd name="connsiteX1-103" fmla="*/ 847725 w 3902075"/>
                <a:gd name="connsiteY1-104" fmla="*/ 2054225 h 2054225"/>
                <a:gd name="connsiteX2-105" fmla="*/ 2895600 w 3902075"/>
                <a:gd name="connsiteY2-106" fmla="*/ 0 h 2054225"/>
                <a:gd name="connsiteX3-107" fmla="*/ 3751060 w 3902075"/>
                <a:gd name="connsiteY3-108" fmla="*/ 864864 h 2054225"/>
                <a:gd name="connsiteX4-109" fmla="*/ 3902075 w 3902075"/>
                <a:gd name="connsiteY4-110" fmla="*/ 1016000 h 2054225"/>
                <a:gd name="connsiteX5" fmla="*/ 3902075 w 3902075"/>
                <a:gd name="connsiteY5" fmla="*/ 1016000 h 2054225"/>
                <a:gd name="connsiteX0-111" fmla="*/ 0 w 3902075"/>
                <a:gd name="connsiteY0-112" fmla="*/ 1196975 h 2054225"/>
                <a:gd name="connsiteX1-113" fmla="*/ 847725 w 3902075"/>
                <a:gd name="connsiteY1-114" fmla="*/ 2054225 h 2054225"/>
                <a:gd name="connsiteX2-115" fmla="*/ 2895600 w 3902075"/>
                <a:gd name="connsiteY2-116" fmla="*/ 0 h 2054225"/>
                <a:gd name="connsiteX3-117" fmla="*/ 3751060 w 3902075"/>
                <a:gd name="connsiteY3-118" fmla="*/ 864864 h 2054225"/>
                <a:gd name="connsiteX4-119" fmla="*/ 3902075 w 3902075"/>
                <a:gd name="connsiteY4-120" fmla="*/ 1016000 h 2054225"/>
                <a:gd name="connsiteX0-121" fmla="*/ 0 w 3751060"/>
                <a:gd name="connsiteY0-122" fmla="*/ 1196975 h 2054225"/>
                <a:gd name="connsiteX1-123" fmla="*/ 847725 w 3751060"/>
                <a:gd name="connsiteY1-124" fmla="*/ 2054225 h 2054225"/>
                <a:gd name="connsiteX2-125" fmla="*/ 2895600 w 3751060"/>
                <a:gd name="connsiteY2-126" fmla="*/ 0 h 2054225"/>
                <a:gd name="connsiteX3-127" fmla="*/ 3751060 w 3751060"/>
                <a:gd name="connsiteY3-128" fmla="*/ 864864 h 2054225"/>
              </a:gdLst>
              <a:ahLst/>
              <a:cxnLst>
                <a:cxn ang="0">
                  <a:pos x="connsiteX0-1" y="connsiteY0-2"/>
                </a:cxn>
                <a:cxn ang="0">
                  <a:pos x="connsiteX1-3" y="connsiteY1-4"/>
                </a:cxn>
                <a:cxn ang="0">
                  <a:pos x="connsiteX2-5" y="connsiteY2-6"/>
                </a:cxn>
                <a:cxn ang="0">
                  <a:pos x="connsiteX3-7" y="connsiteY3-8"/>
                </a:cxn>
              </a:cxnLst>
              <a:rect l="l" t="t" r="r" b="b"/>
              <a:pathLst>
                <a:path w="3751060" h="2054225">
                  <a:moveTo>
                    <a:pt x="0" y="1196975"/>
                  </a:moveTo>
                  <a:cubicBezTo>
                    <a:pt x="339725" y="1536700"/>
                    <a:pt x="508000" y="1714500"/>
                    <a:pt x="847725" y="2054225"/>
                  </a:cubicBezTo>
                  <a:lnTo>
                    <a:pt x="2895600" y="0"/>
                  </a:lnTo>
                  <a:lnTo>
                    <a:pt x="3751060" y="864864"/>
                  </a:lnTo>
                </a:path>
              </a:pathLst>
            </a:custGeom>
            <a:noFill/>
            <a:ln w="25400">
              <a:solidFill>
                <a:srgbClr val="E59F3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8" name="PA-iś1íḍê"/>
            <p:cNvSpPr/>
            <p:nvPr>
              <p:custDataLst>
                <p:tags r:id="rId9"/>
              </p:custDataLst>
            </p:nvPr>
          </p:nvSpPr>
          <p:spPr bwMode="auto">
            <a:xfrm flipH="1" flipV="1">
              <a:off x="6315601" y="1766408"/>
              <a:ext cx="4998140" cy="2610727"/>
            </a:xfrm>
            <a:custGeom>
              <a:avLst/>
              <a:gdLst/>
              <a:ahLst/>
              <a:cxnLst>
                <a:cxn ang="0">
                  <a:pos x="1558" y="337"/>
                </a:cxn>
                <a:cxn ang="0">
                  <a:pos x="1221" y="0"/>
                </a:cxn>
                <a:cxn ang="0">
                  <a:pos x="407" y="814"/>
                </a:cxn>
                <a:cxn ang="0">
                  <a:pos x="0" y="407"/>
                </a:cxn>
                <a:cxn ang="0">
                  <a:pos x="402" y="5"/>
                </a:cxn>
                <a:cxn ang="0">
                  <a:pos x="734" y="337"/>
                </a:cxn>
              </a:cxnLst>
              <a:rect l="0" t="0" r="r" b="b"/>
              <a:pathLst>
                <a:path w="1558" h="814">
                  <a:moveTo>
                    <a:pt x="1558" y="337"/>
                  </a:moveTo>
                  <a:lnTo>
                    <a:pt x="1221" y="0"/>
                  </a:lnTo>
                  <a:lnTo>
                    <a:pt x="407" y="814"/>
                  </a:lnTo>
                  <a:lnTo>
                    <a:pt x="0" y="407"/>
                  </a:lnTo>
                  <a:lnTo>
                    <a:pt x="402" y="5"/>
                  </a:lnTo>
                  <a:lnTo>
                    <a:pt x="734" y="337"/>
                  </a:lnTo>
                </a:path>
              </a:pathLst>
            </a:custGeom>
            <a:noFill/>
            <a:ln w="25400" cap="flat" cmpd="sng">
              <a:solidFill>
                <a:srgbClr val="E59F32"/>
              </a:solidFill>
              <a:prstDash val="solid"/>
              <a:round/>
            </a:ln>
            <a:effectLst/>
          </p:spPr>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9" name="PA-îṧľíḑê"/>
            <p:cNvSpPr/>
            <p:nvPr>
              <p:custDataLst>
                <p:tags r:id="rId10"/>
              </p:custDataLst>
            </p:nvPr>
          </p:nvSpPr>
          <p:spPr>
            <a:xfrm>
              <a:off x="9150140" y="2179404"/>
              <a:ext cx="1772289" cy="1770259"/>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defTabSz="914400">
                <a:defRPr/>
              </a:pPr>
              <a:r>
                <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rPr>
                <a:t>家庭经济条件</a:t>
              </a:r>
              <a:endPar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30" name="PA-ïşľïḑê"/>
            <p:cNvSpPr/>
            <p:nvPr>
              <p:custDataLst>
                <p:tags r:id="rId11"/>
              </p:custDataLst>
            </p:nvPr>
          </p:nvSpPr>
          <p:spPr>
            <a:xfrm>
              <a:off x="9868300" y="2322658"/>
              <a:ext cx="334968" cy="332939"/>
            </a:xfrm>
            <a:custGeom>
              <a:avLst/>
              <a:gdLst>
                <a:gd name="connsiteX0" fmla="*/ 130460 w 260920"/>
                <a:gd name="connsiteY0" fmla="*/ 0 h 260921"/>
                <a:gd name="connsiteX1" fmla="*/ 260920 w 260920"/>
                <a:gd name="connsiteY1" fmla="*/ 130461 h 260921"/>
                <a:gd name="connsiteX2" fmla="*/ 130460 w 260920"/>
                <a:gd name="connsiteY2" fmla="*/ 260921 h 260921"/>
                <a:gd name="connsiteX3" fmla="*/ 0 w 260920"/>
                <a:gd name="connsiteY3" fmla="*/ 130460 h 260921"/>
              </a:gdLst>
              <a:ahLst/>
              <a:cxnLst>
                <a:cxn ang="0">
                  <a:pos x="connsiteX0" y="connsiteY0"/>
                </a:cxn>
                <a:cxn ang="0">
                  <a:pos x="connsiteX1" y="connsiteY1"/>
                </a:cxn>
                <a:cxn ang="0">
                  <a:pos x="connsiteX2" y="connsiteY2"/>
                </a:cxn>
                <a:cxn ang="0">
                  <a:pos x="connsiteX3" y="connsiteY3"/>
                </a:cxn>
              </a:cxnLst>
              <a:rect l="l" t="t" r="r" b="b"/>
              <a:pathLst>
                <a:path w="260920" h="260921">
                  <a:moveTo>
                    <a:pt x="130460" y="0"/>
                  </a:moveTo>
                  <a:lnTo>
                    <a:pt x="260920" y="130461"/>
                  </a:lnTo>
                  <a:lnTo>
                    <a:pt x="130460" y="260921"/>
                  </a:lnTo>
                  <a:lnTo>
                    <a:pt x="0" y="13046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1400" b="1" smtClean="0">
                  <a:solidFill>
                    <a:schemeClr val="tx1">
                      <a:lumMod val="85000"/>
                      <a:lumOff val="15000"/>
                    </a:schemeClr>
                  </a:solidFill>
                  <a:latin typeface="字魂162号-元气酪酪体" panose="00000500000000000000" charset="-122"/>
                  <a:ea typeface="字魂162号-元气酪酪体" panose="00000500000000000000" charset="-122"/>
                </a:rPr>
                <a:t>4</a:t>
              </a:r>
              <a:endParaRPr lang="en-US" altLang="zh-CN" sz="1400" b="1" dirty="0"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grpSp>
      <p:cxnSp>
        <p:nvCxnSpPr>
          <p:cNvPr id="9" name="PA-直接连接符 8"/>
          <p:cNvCxnSpPr/>
          <p:nvPr>
            <p:custDataLst>
              <p:tags r:id="rId12"/>
            </p:custDataLst>
          </p:nvPr>
        </p:nvCxnSpPr>
        <p:spPr>
          <a:xfrm>
            <a:off x="3503930" y="4505325"/>
            <a:ext cx="0" cy="908685"/>
          </a:xfrm>
          <a:prstGeom prst="line">
            <a:avLst/>
          </a:prstGeom>
          <a:ln w="3175" cap="rnd">
            <a:solidFill>
              <a:srgbClr val="E59F32"/>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10" name="PA-直接连接符 9"/>
          <p:cNvCxnSpPr/>
          <p:nvPr>
            <p:custDataLst>
              <p:tags r:id="rId13"/>
            </p:custDataLst>
          </p:nvPr>
        </p:nvCxnSpPr>
        <p:spPr>
          <a:xfrm>
            <a:off x="6096000" y="4505325"/>
            <a:ext cx="0" cy="908685"/>
          </a:xfrm>
          <a:prstGeom prst="line">
            <a:avLst/>
          </a:prstGeom>
          <a:ln w="3175" cap="rnd">
            <a:solidFill>
              <a:srgbClr val="E59F32"/>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11" name="PA-直接连接符 10"/>
          <p:cNvCxnSpPr/>
          <p:nvPr>
            <p:custDataLst>
              <p:tags r:id="rId14"/>
            </p:custDataLst>
          </p:nvPr>
        </p:nvCxnSpPr>
        <p:spPr>
          <a:xfrm>
            <a:off x="8756650" y="4505325"/>
            <a:ext cx="0" cy="908685"/>
          </a:xfrm>
          <a:prstGeom prst="line">
            <a:avLst/>
          </a:prstGeom>
          <a:ln w="3175" cap="rnd">
            <a:solidFill>
              <a:srgbClr val="E59F32"/>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1088390" y="4293870"/>
            <a:ext cx="1769745" cy="1476375"/>
          </a:xfrm>
          <a:prstGeom prst="rect">
            <a:avLst/>
          </a:prstGeom>
          <a:noFill/>
        </p:spPr>
        <p:txBody>
          <a:bodyPr wrap="square" rtlCol="0">
            <a:spAutoFit/>
          </a:bodyPr>
          <a:lstStyle/>
          <a:p>
            <a:pPr algn="ctr"/>
            <a:r>
              <a:rPr lang="zh-CN" altLang="en-US" b="1">
                <a:gradFill>
                  <a:gsLst>
                    <a:gs pos="0">
                      <a:srgbClr val="23607C"/>
                    </a:gs>
                    <a:gs pos="100000">
                      <a:srgbClr val="0C364F"/>
                    </a:gs>
                  </a:gsLst>
                  <a:lin scaled="1"/>
                </a:gradFill>
                <a:latin typeface="楷体" panose="02010609060101010101" charset="-122"/>
                <a:ea typeface="楷体" panose="02010609060101010101" charset="-122"/>
              </a:rPr>
              <a:t>家庭教育始终会受到社会因素的影响，不可能脱离社会而存在。</a:t>
            </a:r>
            <a:endParaRPr lang="zh-CN" altLang="en-US" b="1">
              <a:gradFill>
                <a:gsLst>
                  <a:gs pos="0">
                    <a:srgbClr val="23607C"/>
                  </a:gs>
                  <a:gs pos="100000">
                    <a:srgbClr val="0C364F"/>
                  </a:gs>
                </a:gsLst>
                <a:lin scaled="1"/>
              </a:gradFill>
              <a:latin typeface="楷体" panose="02010609060101010101" charset="-122"/>
              <a:ea typeface="楷体" panose="02010609060101010101" charset="-122"/>
            </a:endParaRPr>
          </a:p>
        </p:txBody>
      </p:sp>
      <p:sp>
        <p:nvSpPr>
          <p:cNvPr id="6" name="文本框 5"/>
          <p:cNvSpPr txBox="1"/>
          <p:nvPr/>
        </p:nvSpPr>
        <p:spPr>
          <a:xfrm>
            <a:off x="4020820" y="4360545"/>
            <a:ext cx="1635125" cy="1198880"/>
          </a:xfrm>
          <a:prstGeom prst="rect">
            <a:avLst/>
          </a:prstGeom>
          <a:noFill/>
        </p:spPr>
        <p:txBody>
          <a:bodyPr wrap="square" rtlCol="0">
            <a:spAutoFit/>
          </a:bodyPr>
          <a:lstStyle/>
          <a:p>
            <a:pPr algn="ctr"/>
            <a:r>
              <a:rPr lang="zh-CN" altLang="en-US" sz="1800" b="1">
                <a:gradFill>
                  <a:gsLst>
                    <a:gs pos="0">
                      <a:srgbClr val="23607C"/>
                    </a:gs>
                    <a:gs pos="100000">
                      <a:srgbClr val="0C364F"/>
                    </a:gs>
                  </a:gsLst>
                  <a:lin scaled="1"/>
                </a:gradFill>
                <a:latin typeface="楷体" panose="02010609060101010101" charset="-122"/>
                <a:ea typeface="楷体" panose="02010609060101010101" charset="-122"/>
              </a:rPr>
              <a:t>家长的政治素质直接影响着学生的政治素养的形成。</a:t>
            </a:r>
            <a:endParaRPr lang="zh-CN" altLang="en-US" sz="1800" b="1">
              <a:gradFill>
                <a:gsLst>
                  <a:gs pos="0">
                    <a:srgbClr val="23607C"/>
                  </a:gs>
                  <a:gs pos="100000">
                    <a:srgbClr val="0C364F"/>
                  </a:gs>
                </a:gsLst>
                <a:lin scaled="1"/>
              </a:gradFill>
              <a:latin typeface="楷体" panose="02010609060101010101" charset="-122"/>
              <a:ea typeface="楷体" panose="02010609060101010101" charset="-122"/>
            </a:endParaRPr>
          </a:p>
        </p:txBody>
      </p:sp>
      <p:sp>
        <p:nvSpPr>
          <p:cNvPr id="7" name="文本框 6"/>
          <p:cNvSpPr txBox="1"/>
          <p:nvPr/>
        </p:nvSpPr>
        <p:spPr>
          <a:xfrm>
            <a:off x="6684010" y="4360545"/>
            <a:ext cx="1862455" cy="1476375"/>
          </a:xfrm>
          <a:prstGeom prst="rect">
            <a:avLst/>
          </a:prstGeom>
          <a:noFill/>
        </p:spPr>
        <p:txBody>
          <a:bodyPr wrap="square" rtlCol="0">
            <a:spAutoFit/>
          </a:bodyPr>
          <a:lstStyle/>
          <a:p>
            <a:pPr algn="ctr"/>
            <a:r>
              <a:rPr lang="zh-CN" altLang="en-US" b="1">
                <a:gradFill>
                  <a:gsLst>
                    <a:gs pos="0">
                      <a:srgbClr val="23607C"/>
                    </a:gs>
                    <a:gs pos="100000">
                      <a:srgbClr val="0C364F"/>
                    </a:gs>
                  </a:gsLst>
                  <a:lin scaled="1"/>
                </a:gradFill>
                <a:latin typeface="楷体" panose="02010609060101010101" charset="-122"/>
                <a:ea typeface="楷体" panose="02010609060101010101" charset="-122"/>
              </a:rPr>
              <a:t>家庭的结构模式包括核心家庭、主干家庭、联合家庭和其他特殊家庭。</a:t>
            </a:r>
            <a:endParaRPr lang="zh-CN" altLang="en-US">
              <a:solidFill>
                <a:schemeClr val="tx1">
                  <a:lumMod val="50000"/>
                  <a:lumOff val="50000"/>
                </a:schemeClr>
              </a:solidFill>
              <a:latin typeface="楷体" panose="02010609060101010101" charset="-122"/>
              <a:ea typeface="楷体" panose="02010609060101010101" charset="-122"/>
            </a:endParaRPr>
          </a:p>
        </p:txBody>
      </p:sp>
      <p:sp>
        <p:nvSpPr>
          <p:cNvPr id="3" name="文本框 2"/>
          <p:cNvSpPr txBox="1"/>
          <p:nvPr/>
        </p:nvSpPr>
        <p:spPr>
          <a:xfrm>
            <a:off x="9557385" y="4432300"/>
            <a:ext cx="1475740" cy="1198880"/>
          </a:xfrm>
          <a:prstGeom prst="rect">
            <a:avLst/>
          </a:prstGeom>
          <a:noFill/>
        </p:spPr>
        <p:txBody>
          <a:bodyPr wrap="square" rtlCol="0">
            <a:spAutoFit/>
          </a:bodyPr>
          <a:lstStyle/>
          <a:p>
            <a:pPr algn="ctr"/>
            <a:r>
              <a:rPr lang="zh-CN" altLang="en-US" b="1">
                <a:gradFill>
                  <a:gsLst>
                    <a:gs pos="0">
                      <a:srgbClr val="23607C"/>
                    </a:gs>
                    <a:gs pos="100000">
                      <a:srgbClr val="0C364F"/>
                    </a:gs>
                  </a:gsLst>
                  <a:lin scaled="1"/>
                </a:gradFill>
                <a:latin typeface="楷体" panose="02010609060101010101" charset="-122"/>
                <a:ea typeface="楷体" panose="02010609060101010101" charset="-122"/>
              </a:rPr>
              <a:t>经济条件也是一个影响家庭教育的原因。</a:t>
            </a:r>
            <a:endParaRPr lang="zh-CN" altLang="en-US">
              <a:solidFill>
                <a:schemeClr val="tx1">
                  <a:lumMod val="50000"/>
                  <a:lumOff val="50000"/>
                </a:schemeClr>
              </a:solidFill>
              <a:latin typeface="楷体" panose="02010609060101010101" charset="-122"/>
              <a:ea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PA" val="v5.2.9"/>
</p:tagLst>
</file>

<file path=ppt/tags/tag64.xml><?xml version="1.0" encoding="utf-8"?>
<p:tagLst xmlns:p="http://schemas.openxmlformats.org/presentationml/2006/main">
  <p:tag name="PA" val="v5.2.9"/>
</p:tagLst>
</file>

<file path=ppt/tags/tag65.xml><?xml version="1.0" encoding="utf-8"?>
<p:tagLst xmlns:p="http://schemas.openxmlformats.org/presentationml/2006/main">
  <p:tag name="PA" val="v5.2.9"/>
</p:tagLst>
</file>

<file path=ppt/tags/tag66.xml><?xml version="1.0" encoding="utf-8"?>
<p:tagLst xmlns:p="http://schemas.openxmlformats.org/presentationml/2006/main">
  <p:tag name="PA" val="v5.2.9"/>
</p:tagLst>
</file>

<file path=ppt/tags/tag67.xml><?xml version="1.0" encoding="utf-8"?>
<p:tagLst xmlns:p="http://schemas.openxmlformats.org/presentationml/2006/main">
  <p:tag name="PA" val="v5.2.9"/>
</p:tagLst>
</file>

<file path=ppt/tags/tag68.xml><?xml version="1.0" encoding="utf-8"?>
<p:tagLst xmlns:p="http://schemas.openxmlformats.org/presentationml/2006/main">
  <p:tag name="PA" val="v5.2.9"/>
</p:tagLst>
</file>

<file path=ppt/tags/tag69.xml><?xml version="1.0" encoding="utf-8"?>
<p:tagLst xmlns:p="http://schemas.openxmlformats.org/presentationml/2006/main">
  <p:tag name="PA" val="v5.2.9"/>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PA" val="v5.2.9"/>
</p:tagLst>
</file>

<file path=ppt/tags/tag71.xml><?xml version="1.0" encoding="utf-8"?>
<p:tagLst xmlns:p="http://schemas.openxmlformats.org/presentationml/2006/main">
  <p:tag name="PA" val="v5.2.9"/>
</p:tagLst>
</file>

<file path=ppt/tags/tag72.xml><?xml version="1.0" encoding="utf-8"?>
<p:tagLst xmlns:p="http://schemas.openxmlformats.org/presentationml/2006/main">
  <p:tag name="PA" val="v5.2.9"/>
</p:tagLst>
</file>

<file path=ppt/tags/tag73.xml><?xml version="1.0" encoding="utf-8"?>
<p:tagLst xmlns:p="http://schemas.openxmlformats.org/presentationml/2006/main">
  <p:tag name="PA" val="v5.2.9"/>
</p:tagLst>
</file>

<file path=ppt/tags/tag74.xml><?xml version="1.0" encoding="utf-8"?>
<p:tagLst xmlns:p="http://schemas.openxmlformats.org/presentationml/2006/main">
  <p:tag name="PA" val="v5.2.9"/>
</p:tagLst>
</file>

<file path=ppt/tags/tag75.xml><?xml version="1.0" encoding="utf-8"?>
<p:tagLst xmlns:p="http://schemas.openxmlformats.org/presentationml/2006/main">
  <p:tag name="PA" val="v5.2.9"/>
</p:tagLst>
</file>

<file path=ppt/tags/tag76.xml><?xml version="1.0" encoding="utf-8"?>
<p:tagLst xmlns:p="http://schemas.openxmlformats.org/presentationml/2006/main">
  <p:tag name="PA" val="v5.2.9"/>
</p:tagLst>
</file>

<file path=ppt/tags/tag77.xml><?xml version="1.0" encoding="utf-8"?>
<p:tagLst xmlns:p="http://schemas.openxmlformats.org/presentationml/2006/main">
  <p:tag name="PA" val="v5.2.9"/>
</p:tagLst>
</file>

<file path=ppt/tags/tag78.xml><?xml version="1.0" encoding="utf-8"?>
<p:tagLst xmlns:p="http://schemas.openxmlformats.org/presentationml/2006/main">
  <p:tag name="PA" val="v5.2.9"/>
</p:tagLst>
</file>

<file path=ppt/tags/tag79.xml><?xml version="1.0" encoding="utf-8"?>
<p:tagLst xmlns:p="http://schemas.openxmlformats.org/presentationml/2006/main">
  <p:tag name="PA" val="v5.2.9"/>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PA" val="v5.2.9"/>
</p:tagLst>
</file>

<file path=ppt/tags/tag81.xml><?xml version="1.0" encoding="utf-8"?>
<p:tagLst xmlns:p="http://schemas.openxmlformats.org/presentationml/2006/main">
  <p:tag name="PA" val="v5.2.9"/>
</p:tagLst>
</file>

<file path=ppt/tags/tag82.xml><?xml version="1.0" encoding="utf-8"?>
<p:tagLst xmlns:p="http://schemas.openxmlformats.org/presentationml/2006/main">
  <p:tag name="PA" val="v5.2.9"/>
</p:tagLst>
</file>

<file path=ppt/tags/tag83.xml><?xml version="1.0" encoding="utf-8"?>
<p:tagLst xmlns:p="http://schemas.openxmlformats.org/presentationml/2006/main">
  <p:tag name="PA" val="v5.2.9"/>
</p:tagLst>
</file>

<file path=ppt/tags/tag84.xml><?xml version="1.0" encoding="utf-8"?>
<p:tagLst xmlns:p="http://schemas.openxmlformats.org/presentationml/2006/main">
  <p:tag name="PA" val="v5.2.9"/>
</p:tagLst>
</file>

<file path=ppt/tags/tag85.xml><?xml version="1.0" encoding="utf-8"?>
<p:tagLst xmlns:p="http://schemas.openxmlformats.org/presentationml/2006/main">
  <p:tag name="PA" val="v5.2.9"/>
</p:tagLst>
</file>

<file path=ppt/tags/tag86.xml><?xml version="1.0" encoding="utf-8"?>
<p:tagLst xmlns:p="http://schemas.openxmlformats.org/presentationml/2006/main">
  <p:tag name="PA" val="v5.2.9"/>
</p:tagLst>
</file>

<file path=ppt/tags/tag87.xml><?xml version="1.0" encoding="utf-8"?>
<p:tagLst xmlns:p="http://schemas.openxmlformats.org/presentationml/2006/main">
  <p:tag name="PA" val="v5.2.9"/>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2934</Words>
  <Application>WPS 演示</Application>
  <PresentationFormat>自定义</PresentationFormat>
  <Paragraphs>140</Paragraphs>
  <Slides>22</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22</vt:i4>
      </vt:variant>
    </vt:vector>
  </HeadingPairs>
  <TitlesOfParts>
    <vt:vector size="32" baseType="lpstr">
      <vt:lpstr>Arial</vt:lpstr>
      <vt:lpstr>宋体</vt:lpstr>
      <vt:lpstr>Wingdings</vt:lpstr>
      <vt:lpstr>微软雅黑</vt:lpstr>
      <vt:lpstr>字魂162号-元气酪酪体</vt:lpstr>
      <vt:lpstr>黑体</vt:lpstr>
      <vt:lpstr>华文新魏</vt:lpstr>
      <vt:lpstr>楷体</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Administrator</cp:lastModifiedBy>
  <cp:revision>147</cp:revision>
  <dcterms:created xsi:type="dcterms:W3CDTF">2019-06-19T02:08:00Z</dcterms:created>
  <dcterms:modified xsi:type="dcterms:W3CDTF">2021-03-30T06:25:09Z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