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1" r:id="rId6"/>
    <p:sldId id="265" r:id="rId7"/>
    <p:sldId id="268" r:id="rId8"/>
    <p:sldId id="270" r:id="rId9"/>
    <p:sldId id="262" r:id="rId10"/>
    <p:sldId id="27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8" y="394"/>
      </p:cViewPr>
      <p:guideLst>
        <p:guide orient="horz" pos="2198"/>
        <p:guide pos="38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5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8T18:45:50.69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9.png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97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54755" y="4417060"/>
            <a:ext cx="4718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高县焦村镇中心幼儿园  辜小华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6755" y="2619375"/>
            <a:ext cx="6986270" cy="1207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76705" y="3152140"/>
            <a:ext cx="75901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chemeClr val="accent4"/>
                </a:solidFill>
                <a:latin typeface="汉仪颜楷简" panose="00020600040101010101" charset="-122"/>
                <a:ea typeface="汉仪颜楷简" panose="00020600040101010101" charset="-122"/>
              </a:rPr>
              <a:t>  </a:t>
            </a:r>
            <a:r>
              <a:rPr lang="zh-CN" altLang="en-US" sz="8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8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谁和谁像》</a:t>
            </a:r>
            <a:endParaRPr lang="zh-CN" altLang="zh-CN" sz="80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64765" y="2568575"/>
            <a:ext cx="265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中班数学活动</a:t>
            </a:r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830" y="0"/>
            <a:ext cx="12228830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24685" y="1012825"/>
            <a:ext cx="2952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一、导入部分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725295" y="1415415"/>
            <a:ext cx="4541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en-US" altLang="zh-CN" sz="2400"/>
              <a:t> </a:t>
            </a:r>
            <a:r>
              <a:rPr lang="zh-CN" altLang="en-US" sz="2000"/>
              <a:t>今天我们的幼儿园来了一位神秘的客人，来猜猜他是谁</a:t>
            </a:r>
            <a:r>
              <a:rPr lang="en-US" altLang="zh-CN" sz="2000"/>
              <a:t>?</a:t>
            </a:r>
            <a:endParaRPr lang="en-US" altLang="zh-CN" sz="2000"/>
          </a:p>
          <a:p>
            <a:r>
              <a:rPr lang="en-US" altLang="zh-CN" sz="2000"/>
              <a:t>      </a:t>
            </a:r>
            <a:r>
              <a:rPr lang="zh-CN" altLang="en-US" sz="2000"/>
              <a:t>他的身体有什么特别的地方呢</a:t>
            </a:r>
            <a:r>
              <a:rPr lang="en-US" altLang="zh-CN" sz="2000"/>
              <a:t>?</a:t>
            </a:r>
            <a:endParaRPr lang="en-US" altLang="zh-CN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875030"/>
            <a:ext cx="4000500" cy="5904230"/>
          </a:xfrm>
          <a:prstGeom prst="rect">
            <a:avLst/>
          </a:prstGeom>
        </p:spPr>
      </p:pic>
      <p:sp>
        <p:nvSpPr>
          <p:cNvPr id="13" name="云形标注 12"/>
          <p:cNvSpPr/>
          <p:nvPr/>
        </p:nvSpPr>
        <p:spPr>
          <a:xfrm>
            <a:off x="6115050" y="2065655"/>
            <a:ext cx="3999865" cy="2635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26300" y="2275840"/>
            <a:ext cx="1505585" cy="2214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3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altLang="zh-CN" sz="138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05840" y="2599690"/>
            <a:ext cx="1513840" cy="13703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296285" y="2599690"/>
            <a:ext cx="2214880" cy="102044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7865" y="4740275"/>
            <a:ext cx="1668780" cy="95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>
            <a:off x="2779395" y="4399915"/>
            <a:ext cx="1791335" cy="1236345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56200" y="4399915"/>
            <a:ext cx="1351280" cy="12363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7662545" y="1411605"/>
            <a:ext cx="632460" cy="31496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5" grpId="0"/>
      <p:bldP spid="15" grpId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40410" y="0"/>
            <a:ext cx="12228830" cy="685736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024890" y="1051560"/>
            <a:ext cx="1332230" cy="13696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22270" y="389890"/>
            <a:ext cx="321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游戏二：找朋友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找一找，他的朋友在哪里？</a:t>
            </a: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2767965" y="1051560"/>
            <a:ext cx="1736090" cy="107759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01235" y="1313815"/>
            <a:ext cx="1621155" cy="939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>
            <a:off x="6779895" y="1120140"/>
            <a:ext cx="1561465" cy="123317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866505" y="1097915"/>
            <a:ext cx="1266190" cy="11550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小黄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4326890"/>
            <a:ext cx="1892935" cy="1748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785" y="4124960"/>
            <a:ext cx="1873250" cy="18586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395" y="4344670"/>
            <a:ext cx="1561465" cy="1418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440" y="4244340"/>
            <a:ext cx="1819910" cy="1619250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>
            <a:off x="2112010" y="2357120"/>
            <a:ext cx="7001510" cy="187134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09415" y="2145665"/>
            <a:ext cx="3168650" cy="226377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8" idx="2"/>
            <a:endCxn id="7" idx="0"/>
          </p:cNvCxnSpPr>
          <p:nvPr/>
        </p:nvCxnSpPr>
        <p:spPr>
          <a:xfrm flipH="1">
            <a:off x="1513205" y="2252980"/>
            <a:ext cx="4098925" cy="217297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9" idx="2"/>
          </p:cNvCxnSpPr>
          <p:nvPr/>
        </p:nvCxnSpPr>
        <p:spPr>
          <a:xfrm flipH="1">
            <a:off x="3696335" y="2353310"/>
            <a:ext cx="3864610" cy="217678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0" idx="2"/>
          </p:cNvCxnSpPr>
          <p:nvPr/>
        </p:nvCxnSpPr>
        <p:spPr>
          <a:xfrm flipH="1">
            <a:off x="5718175" y="2252980"/>
            <a:ext cx="3781425" cy="205041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60" y="4608195"/>
            <a:ext cx="2323465" cy="12553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9075" y="262890"/>
            <a:ext cx="12228830" cy="68573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98905" y="1184910"/>
            <a:ext cx="828548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二、巩固对图形的认识，知道常见图形的基本特征。</a:t>
            </a:r>
            <a:endParaRPr lang="zh-CN" altLang="en-US" sz="2800"/>
          </a:p>
          <a:p>
            <a:pPr algn="l">
              <a:buClrTx/>
              <a:buSzTx/>
              <a:buFontTx/>
            </a:pPr>
            <a:r>
              <a:rPr lang="zh-CN" altLang="en-US" sz="2000"/>
              <a:t>游戏一：躲猫猫</a:t>
            </a:r>
            <a:endParaRPr lang="zh-CN" altLang="en-US" sz="2000"/>
          </a:p>
          <a:p>
            <a:pPr algn="l">
              <a:buClrTx/>
              <a:buSzTx/>
              <a:buFontTx/>
            </a:pPr>
            <a:r>
              <a:rPr lang="en-US" altLang="zh-CN" sz="2000"/>
              <a:t>1.</a:t>
            </a:r>
            <a:r>
              <a:rPr lang="zh-CN" altLang="en-US" sz="2000"/>
              <a:t>教师躲起来的图形宝宝你还认识他吗？</a:t>
            </a:r>
            <a:endParaRPr lang="zh-CN" altLang="en-US" sz="2000"/>
          </a:p>
          <a:p>
            <a:pPr algn="l">
              <a:buClrTx/>
              <a:buSzTx/>
              <a:buFontTx/>
            </a:pPr>
            <a:endParaRPr lang="zh-CN" altLang="en-US" sz="1600"/>
          </a:p>
          <a:p>
            <a:endParaRPr lang="zh-CN" altLang="en-US" sz="2000"/>
          </a:p>
        </p:txBody>
      </p:sp>
      <p:sp>
        <p:nvSpPr>
          <p:cNvPr id="15" name="爆炸形 1 14"/>
          <p:cNvSpPr/>
          <p:nvPr/>
        </p:nvSpPr>
        <p:spPr>
          <a:xfrm>
            <a:off x="331470" y="2016125"/>
            <a:ext cx="1459230" cy="2948305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45185" y="2618740"/>
            <a:ext cx="6711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6">
                    <a:lumMod val="75000"/>
                  </a:schemeClr>
                </a:solidFill>
              </a:rPr>
              <a:t>猜</a:t>
            </a:r>
            <a:endParaRPr lang="zh-CN" alt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000">
                <a:solidFill>
                  <a:schemeClr val="accent6">
                    <a:lumMod val="75000"/>
                  </a:schemeClr>
                </a:solidFill>
              </a:rPr>
              <a:t>猜</a:t>
            </a:r>
            <a:endParaRPr lang="zh-CN" alt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000">
                <a:solidFill>
                  <a:schemeClr val="accent6">
                    <a:lumMod val="75000"/>
                  </a:schemeClr>
                </a:solidFill>
              </a:rPr>
              <a:t>是</a:t>
            </a:r>
            <a:endParaRPr lang="zh-CN" alt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2000">
                <a:solidFill>
                  <a:schemeClr val="accent6">
                    <a:lumMod val="75000"/>
                  </a:schemeClr>
                </a:solidFill>
              </a:rPr>
              <a:t>谁</a:t>
            </a:r>
            <a:endParaRPr lang="zh-CN" alt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2616835" y="2226945"/>
            <a:ext cx="3027680" cy="15703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21835" y="5044440"/>
            <a:ext cx="1921510" cy="181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01420" y="4824730"/>
            <a:ext cx="2146935" cy="192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/>
          <p:nvPr/>
        </p:nvSpPr>
        <p:spPr>
          <a:xfrm>
            <a:off x="7303770" y="4963795"/>
            <a:ext cx="2233295" cy="16484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云形 2"/>
          <p:cNvSpPr/>
          <p:nvPr/>
        </p:nvSpPr>
        <p:spPr>
          <a:xfrm>
            <a:off x="2840355" y="2416810"/>
            <a:ext cx="2580640" cy="13747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70650" y="2568575"/>
            <a:ext cx="2792730" cy="137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>
          <a:xfrm>
            <a:off x="6136005" y="2224405"/>
            <a:ext cx="2580640" cy="18764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云形 7"/>
          <p:cNvSpPr/>
          <p:nvPr/>
        </p:nvSpPr>
        <p:spPr>
          <a:xfrm>
            <a:off x="749935" y="4710430"/>
            <a:ext cx="2911475" cy="154432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4192270" y="5483225"/>
            <a:ext cx="2580640" cy="150241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7103745" y="4625975"/>
            <a:ext cx="2580640" cy="163131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830" y="0"/>
            <a:ext cx="12228830" cy="6857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2600" y="2757805"/>
            <a:ext cx="2178050" cy="22987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319520" y="2393950"/>
            <a:ext cx="3110865" cy="302704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空心弧 5"/>
          <p:cNvSpPr/>
          <p:nvPr/>
        </p:nvSpPr>
        <p:spPr>
          <a:xfrm rot="5400000">
            <a:off x="3304540" y="2767965"/>
            <a:ext cx="1243330" cy="181102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新月形 9"/>
          <p:cNvSpPr/>
          <p:nvPr/>
        </p:nvSpPr>
        <p:spPr>
          <a:xfrm rot="15960000">
            <a:off x="7665085" y="4001135"/>
            <a:ext cx="604520" cy="1181735"/>
          </a:xfrm>
          <a:prstGeom prst="moon">
            <a:avLst>
              <a:gd name="adj" fmla="val 655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838950" y="3407410"/>
            <a:ext cx="518160" cy="532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577580" y="3408045"/>
            <a:ext cx="518160" cy="5327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云形 12"/>
          <p:cNvSpPr/>
          <p:nvPr/>
        </p:nvSpPr>
        <p:spPr>
          <a:xfrm>
            <a:off x="6193155" y="1952625"/>
            <a:ext cx="3237230" cy="147828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44930" y="815340"/>
            <a:ext cx="659892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/>
              <a:t>三、谁和谁像？</a:t>
            </a:r>
            <a:endParaRPr lang="zh-CN" altLang="en-US" sz="2800"/>
          </a:p>
          <a:p>
            <a:pPr algn="l">
              <a:buClrTx/>
              <a:buSzTx/>
              <a:buFontTx/>
            </a:pPr>
            <a:r>
              <a:rPr lang="en-US" altLang="zh-CN" sz="2000"/>
              <a:t>       1.</a:t>
            </a:r>
            <a:r>
              <a:rPr lang="zh-CN" altLang="en-US" sz="2000"/>
              <a:t>我们</a:t>
            </a:r>
            <a:r>
              <a:rPr lang="en-US" altLang="zh-CN" sz="2000"/>
              <a:t> </a:t>
            </a:r>
            <a:r>
              <a:rPr lang="zh-CN" altLang="en-US" sz="2000"/>
              <a:t>一起来看一看，想一想，图形宝宝和我们生活中的哪些东西比较像呢？我们一起来动手变一变吧！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3" grpId="0" bldLvl="0" animBg="1"/>
      <p:bldP spid="13" grpId="1" animBg="1"/>
      <p:bldP spid="11" grpId="0" bldLvl="0" animBg="1"/>
      <p:bldP spid="11" grpId="1" animBg="1"/>
      <p:bldP spid="12" grpId="0" bldLvl="0" animBg="1"/>
      <p:bldP spid="12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830" y="635"/>
            <a:ext cx="12228830" cy="6857365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>
            <a:off x="1349375" y="2054860"/>
            <a:ext cx="3236595" cy="1668145"/>
          </a:xfrm>
          <a:prstGeom prst="triangle">
            <a:avLst/>
          </a:prstGeom>
          <a:solidFill>
            <a:schemeClr val="bg2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52135" y="1717040"/>
            <a:ext cx="3746500" cy="23437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空心弧 14"/>
          <p:cNvSpPr/>
          <p:nvPr/>
        </p:nvSpPr>
        <p:spPr>
          <a:xfrm rot="10800000">
            <a:off x="2266315" y="3098165"/>
            <a:ext cx="1395730" cy="1263015"/>
          </a:xfrm>
          <a:prstGeom prst="blockArc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>
            <a:stCxn id="6" idx="0"/>
          </p:cNvCxnSpPr>
          <p:nvPr/>
        </p:nvCxnSpPr>
        <p:spPr>
          <a:xfrm flipH="1" flipV="1">
            <a:off x="2961005" y="919480"/>
            <a:ext cx="6985" cy="11353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6095365" y="3490595"/>
            <a:ext cx="1094105" cy="112585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753985" y="3490595"/>
            <a:ext cx="1094105" cy="1125855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652135" y="2888615"/>
            <a:ext cx="37465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83070" y="1740535"/>
            <a:ext cx="31115" cy="175069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4" idx="0"/>
          </p:cNvCxnSpPr>
          <p:nvPr/>
        </p:nvCxnSpPr>
        <p:spPr>
          <a:xfrm>
            <a:off x="8299450" y="1677670"/>
            <a:ext cx="1905" cy="18129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" grpId="0" animBg="1"/>
      <p:bldP spid="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0"/>
            <a:ext cx="12228830" cy="6857365"/>
          </a:xfrm>
          <a:prstGeom prst="rect">
            <a:avLst/>
          </a:prstGeom>
        </p:spPr>
      </p:pic>
      <p:sp>
        <p:nvSpPr>
          <p:cNvPr id="6" name="梯形 5"/>
          <p:cNvSpPr/>
          <p:nvPr/>
        </p:nvSpPr>
        <p:spPr>
          <a:xfrm>
            <a:off x="3235960" y="939800"/>
            <a:ext cx="4775200" cy="1950085"/>
          </a:xfrm>
          <a:prstGeom prst="trapezoid">
            <a:avLst>
              <a:gd name="adj" fmla="val 49611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59480" y="2889885"/>
            <a:ext cx="4281805" cy="2734310"/>
          </a:xfrm>
          <a:prstGeom prst="rect">
            <a:avLst/>
          </a:prstGeom>
          <a:solidFill>
            <a:schemeClr val="bg2"/>
          </a:solidFill>
          <a:ln w="57150" cmpd="sng">
            <a:solidFill>
              <a:srgbClr val="00B0F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流程图: 或者 12"/>
          <p:cNvSpPr/>
          <p:nvPr/>
        </p:nvSpPr>
        <p:spPr>
          <a:xfrm>
            <a:off x="5832475" y="3256915"/>
            <a:ext cx="1530985" cy="1187450"/>
          </a:xfrm>
          <a:prstGeom prst="flowChar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635"/>
            <a:ext cx="12228830" cy="6857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9090" y="1557020"/>
            <a:ext cx="1665605" cy="1841500"/>
          </a:xfrm>
          <a:prstGeom prst="rect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875530" y="1170940"/>
            <a:ext cx="2172970" cy="20453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8189595" y="1170940"/>
            <a:ext cx="2860040" cy="1755775"/>
          </a:xfrm>
          <a:prstGeom prst="triangl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>
            <a:off x="1703070" y="4366260"/>
            <a:ext cx="2548255" cy="1703705"/>
          </a:xfrm>
          <a:prstGeom prst="trapezoid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26735" y="4210050"/>
            <a:ext cx="2954655" cy="185991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43785" y="630555"/>
            <a:ext cx="3392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/>
              <a:t>2.我们一起来动手试一试吧！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1993880" cy="6950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UNIT_PLACING_PICTURE_USER_VIEWPORT" val="{&quot;height&quot;:6855,&quot;width&quot;:12405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COMMONDATA" val="eyJoZGlkIjoiMGU5Nzk5YTZkYjI0Y2U4MmI0NjE2ZGJhZjVkNWFmYzIifQ=="/>
  <p:tag name="KSO_WPP_MARK_KEY" val="ce07415a-1ead-49a5-a01f-ecaf10aabcc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36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汉仪颜楷简</vt:lpstr>
      <vt:lpstr>黑体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86184</cp:lastModifiedBy>
  <cp:revision>194</cp:revision>
  <dcterms:created xsi:type="dcterms:W3CDTF">2019-06-19T02:08:00Z</dcterms:created>
  <dcterms:modified xsi:type="dcterms:W3CDTF">2023-02-19T02:26:34Z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3E462B42B7254B65850E023ED321F4D4</vt:lpwstr>
  </property>
</Properties>
</file>