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v" ContentType="video/x-ms-wmv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05" r:id="rId3"/>
    <p:sldId id="299" r:id="rId4"/>
    <p:sldId id="352" r:id="rId5"/>
    <p:sldId id="300" r:id="rId6"/>
    <p:sldId id="301" r:id="rId7"/>
    <p:sldId id="302" r:id="rId8"/>
    <p:sldId id="303" r:id="rId9"/>
    <p:sldId id="304" r:id="rId10"/>
    <p:sldId id="259" r:id="rId11"/>
    <p:sldId id="353" r:id="rId12"/>
    <p:sldId id="354" r:id="rId13"/>
    <p:sldId id="306" r:id="rId14"/>
  </p:sldIdLst>
  <p:sldSz cx="9144000" cy="51435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66"/>
    <a:srgbClr val="FF00FF"/>
    <a:srgbClr val="FFFF00"/>
    <a:srgbClr val="00FF00"/>
    <a:srgbClr val="0000FF"/>
    <a:srgbClr val="FF66FF"/>
    <a:srgbClr val="00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5"/>
    <p:restoredTop sz="94588"/>
  </p:normalViewPr>
  <p:slideViewPr>
    <p:cSldViewPr showGuides="1">
      <p:cViewPr varScale="1">
        <p:scale>
          <a:sx n="107" d="100"/>
          <a:sy n="107" d="100"/>
        </p:scale>
        <p:origin x="-84" y="-498"/>
      </p:cViewPr>
      <p:guideLst>
        <p:guide orient="horz" pos="16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12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4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kumimoji="1" sz="1200" smtClean="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buFontTx/>
              <a:buNone/>
              <a:defRPr kumimoji="1" sz="1200" smtClean="0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buFontTx/>
              <a:buNone/>
              <a:defRPr kumimoji="1" sz="1200" smtClean="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en-US" altLang="zh-CN" sz="12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z="1200" strike="noStrike" noProof="1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kumimoji="1" sz="1200" smtClean="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buFontTx/>
              <a:buNone/>
              <a:defRPr kumimoji="1" sz="1200" smtClean="0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0" name="Rectangle 4"/>
          <p:cNvSpPr>
            <a:spLocks noRo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buFontTx/>
              <a:buNone/>
              <a:defRPr kumimoji="1" sz="1200" smtClean="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en-US" altLang="zh-CN" sz="12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z="1200" strike="noStrike" noProof="1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4"/>
          <p:cNvSpPr/>
          <p:nvPr/>
        </p:nvSpPr>
        <p:spPr bwMode="auto">
          <a:xfrm>
            <a:off x="285750" y="2103438"/>
            <a:ext cx="1588" cy="2276475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497807"/>
            <a:ext cx="7772400" cy="1073944"/>
          </a:xfrm>
        </p:spPr>
        <p:txBody>
          <a:bodyPr anchor="b" anchorCtr="1"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19075"/>
            <a:ext cx="2057400" cy="429577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19075"/>
            <a:ext cx="6019800" cy="429577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19075"/>
            <a:ext cx="8229600" cy="10382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428750"/>
            <a:ext cx="4038600" cy="30861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4648200" y="1428750"/>
            <a:ext cx="4038600" cy="30861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28750"/>
            <a:ext cx="40386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28750"/>
            <a:ext cx="40386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9075"/>
            <a:ext cx="8229600" cy="1038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28750"/>
            <a:ext cx="8229600" cy="30861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 smtClean="0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buFontTx/>
              <a:buNone/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buFontTx/>
              <a:buNone/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zoom/>
  </p:transition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tags" Target="../tags/tag4.xml"/><Relationship Id="rId4" Type="http://schemas.microsoft.com/office/2007/relationships/media" Target="file:///C:\Users\Administrator\Desktop\&#39286;&#32769;&#24072;&#20316;&#21697;092101.mp4" TargetMode="External"/><Relationship Id="rId3" Type="http://schemas.openxmlformats.org/officeDocument/2006/relationships/video" Target="file:///C:\Users\Administrator\Desktop\&#39286;&#32769;&#24072;&#20316;&#21697;092101.mp4" TargetMode="External"/><Relationship Id="rId2" Type="http://schemas.openxmlformats.org/officeDocument/2006/relationships/image" Target="../media/image1.jpe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microsoft.com/office/2007/relationships/media" Target="file:///D:\2000&#23626;&#27605;&#19994;&#35770;&#25991;&#24352;&#29747;\&#27169;&#26495;\&#36947;&#23572;&#39039;&#27169;&#22411;.avi" TargetMode="External"/><Relationship Id="rId4" Type="http://schemas.openxmlformats.org/officeDocument/2006/relationships/video" Target="file:///D:\2000&#23626;&#27605;&#19994;&#35770;&#25991;&#24352;&#29747;\&#27169;&#26495;\&#36947;&#23572;&#39039;&#27169;&#22411;.avi" TargetMode="External"/><Relationship Id="rId3" Type="http://schemas.openxmlformats.org/officeDocument/2006/relationships/tags" Target="../tags/tag8.xml"/><Relationship Id="rId2" Type="http://schemas.openxmlformats.org/officeDocument/2006/relationships/image" Target="../media/image3.jpeg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5.jpeg"/><Relationship Id="rId3" Type="http://schemas.openxmlformats.org/officeDocument/2006/relationships/slide" Target="slide6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media" Target="file:///D:\2000&#23626;&#27605;&#19994;&#35770;&#25991;&#24352;&#29747;\&#27169;&#26495;\&#27748;&#22982;&#29983;&#27169;&#22411;.avi" TargetMode="External"/><Relationship Id="rId3" Type="http://schemas.openxmlformats.org/officeDocument/2006/relationships/video" Target="file:///D:\2000&#23626;&#27605;&#19994;&#35770;&#25991;&#24352;&#29747;\&#27169;&#26495;\&#27748;&#22982;&#29983;&#27169;&#22411;.avi" TargetMode="External"/><Relationship Id="rId2" Type="http://schemas.openxmlformats.org/officeDocument/2006/relationships/image" Target="../media/image6.jpeg"/><Relationship Id="rId1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9.png"/><Relationship Id="rId7" Type="http://schemas.openxmlformats.org/officeDocument/2006/relationships/tags" Target="../tags/tag15.xml"/><Relationship Id="rId6" Type="http://schemas.openxmlformats.org/officeDocument/2006/relationships/image" Target="../media/image8.png"/><Relationship Id="rId5" Type="http://schemas.openxmlformats.org/officeDocument/2006/relationships/tags" Target="../tags/tag14.xml"/><Relationship Id="rId4" Type="http://schemas.microsoft.com/office/2007/relationships/media" Target="../media/media1.wmv"/><Relationship Id="rId3" Type="http://schemas.openxmlformats.org/officeDocument/2006/relationships/video" Target="../media/media1.wmv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Text Box 3"/>
          <p:cNvSpPr txBox="1"/>
          <p:nvPr>
            <p:custDataLst>
              <p:tags r:id="rId1"/>
            </p:custDataLst>
          </p:nvPr>
        </p:nvSpPr>
        <p:spPr>
          <a:xfrm>
            <a:off x="5147945" y="3075940"/>
            <a:ext cx="2734310" cy="521970"/>
          </a:xfrm>
          <a:prstGeom prst="rect">
            <a:avLst/>
          </a:prstGeom>
          <a:solidFill>
            <a:srgbClr val="002060"/>
          </a:solidFill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66"/>
                </a:solidFill>
                <a:highlight>
                  <a:srgbClr val="000000"/>
                </a:highlight>
                <a:latin typeface="Tahoma" panose="020B0604030504040204" pitchFamily="34" charset="0"/>
                <a:ea typeface="宋体" panose="02010600030101010101" pitchFamily="2" charset="-122"/>
              </a:rPr>
              <a:t>宝藏学校  雷逊</a:t>
            </a:r>
            <a:endParaRPr lang="zh-CN" altLang="en-US" sz="2800" b="1" dirty="0">
              <a:solidFill>
                <a:srgbClr val="FF0066"/>
              </a:solidFill>
              <a:highlight>
                <a:srgbClr val="000000"/>
              </a:highlight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6147" name="WordArt 4" descr="白色大理石"/>
          <p:cNvSpPr>
            <a:spLocks noTextEdit="1"/>
          </p:cNvSpPr>
          <p:nvPr>
            <p:custDataLst>
              <p:tags r:id="rId2"/>
            </p:custDataLst>
          </p:nvPr>
        </p:nvSpPr>
        <p:spPr>
          <a:xfrm>
            <a:off x="2555240" y="1563370"/>
            <a:ext cx="3861435" cy="6496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108"/>
              </a:avLst>
            </a:prstTxWarp>
            <a:no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4800" b="1">
                <a:effectLst/>
                <a:highlight>
                  <a:srgbClr val="FF00FF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原子的构成</a:t>
            </a:r>
            <a:endParaRPr lang="zh-CN" altLang="en-US" sz="4800" b="1">
              <a:effectLst/>
              <a:highlight>
                <a:srgbClr val="FF00FF"/>
              </a:highligh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54" name="Text Box 34"/>
          <p:cNvSpPr txBox="1"/>
          <p:nvPr>
            <p:custDataLst>
              <p:tags r:id="rId1"/>
            </p:custDataLst>
          </p:nvPr>
        </p:nvSpPr>
        <p:spPr>
          <a:xfrm>
            <a:off x="1219200" y="1714500"/>
            <a:ext cx="914400" cy="1754188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原子</a:t>
            </a:r>
            <a:endParaRPr lang="zh-CN" altLang="en-US" sz="54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3315" name="AutoShape 35"/>
          <p:cNvSpPr/>
          <p:nvPr/>
        </p:nvSpPr>
        <p:spPr>
          <a:xfrm>
            <a:off x="2438400" y="1657350"/>
            <a:ext cx="304800" cy="1428750"/>
          </a:xfrm>
          <a:prstGeom prst="leftBrace">
            <a:avLst>
              <a:gd name="adj1" fmla="val 52039"/>
              <a:gd name="adj2" fmla="val 50000"/>
            </a:avLst>
          </a:prstGeom>
          <a:noFill/>
          <a:ln w="76200" cap="flat" cmpd="sng">
            <a:pattFill prst="sphere">
              <a:fgClr>
                <a:srgbClr val="00FF00"/>
              </a:fgClr>
              <a:bgClr>
                <a:srgbClr val="FF0066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5160" name="Text Box 40"/>
          <p:cNvSpPr txBox="1"/>
          <p:nvPr>
            <p:custDataLst>
              <p:tags r:id="rId2"/>
            </p:custDataLst>
          </p:nvPr>
        </p:nvSpPr>
        <p:spPr>
          <a:xfrm>
            <a:off x="2743200" y="1314450"/>
            <a:ext cx="2209800" cy="8302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ea typeface="宋体" panose="02010600030101010101" pitchFamily="2" charset="-122"/>
              </a:rPr>
              <a:t>原子核</a:t>
            </a:r>
            <a:endParaRPr lang="zh-CN" altLang="en-US" sz="4800" b="1" dirty="0">
              <a:solidFill>
                <a:schemeClr val="bg1"/>
              </a:solidFill>
              <a:highlight>
                <a:srgbClr val="FF0000"/>
              </a:highligh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61" name="Text Box 41"/>
          <p:cNvSpPr txBox="1"/>
          <p:nvPr>
            <p:custDataLst>
              <p:tags r:id="rId3"/>
            </p:custDataLst>
          </p:nvPr>
        </p:nvSpPr>
        <p:spPr>
          <a:xfrm>
            <a:off x="2667000" y="2800350"/>
            <a:ext cx="2697163" cy="7699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ea typeface="宋体" panose="02010600030101010101" pitchFamily="2" charset="-122"/>
              </a:rPr>
              <a:t>核外电子</a:t>
            </a:r>
            <a:endParaRPr lang="zh-CN" altLang="en-US" sz="4400" b="1" dirty="0">
              <a:solidFill>
                <a:schemeClr val="bg1"/>
              </a:solidFill>
              <a:highlight>
                <a:srgbClr val="FF0000"/>
              </a:highligh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18" name="AutoShape 42"/>
          <p:cNvSpPr/>
          <p:nvPr/>
        </p:nvSpPr>
        <p:spPr>
          <a:xfrm>
            <a:off x="4800600" y="1143000"/>
            <a:ext cx="381000" cy="1028700"/>
          </a:xfrm>
          <a:prstGeom prst="leftBrace">
            <a:avLst>
              <a:gd name="adj1" fmla="val 30000"/>
              <a:gd name="adj2" fmla="val 50000"/>
            </a:avLst>
          </a:prstGeom>
          <a:noFill/>
          <a:ln w="76200" cap="flat" cmpd="sng">
            <a:pattFill prst="smCheck">
              <a:fgClr>
                <a:schemeClr val="accent2"/>
              </a:fgClr>
              <a:bgClr>
                <a:srgbClr val="FFFF00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5163" name="Text Box 43"/>
          <p:cNvSpPr txBox="1"/>
          <p:nvPr/>
        </p:nvSpPr>
        <p:spPr>
          <a:xfrm>
            <a:off x="5029200" y="857250"/>
            <a:ext cx="1558925" cy="7699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00FF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质子</a:t>
            </a:r>
            <a:endParaRPr lang="zh-CN" altLang="en-US" sz="4400" b="1" dirty="0">
              <a:solidFill>
                <a:srgbClr val="00FF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5164" name="Text Box 44"/>
          <p:cNvSpPr txBox="1"/>
          <p:nvPr/>
        </p:nvSpPr>
        <p:spPr>
          <a:xfrm>
            <a:off x="5105400" y="1714500"/>
            <a:ext cx="1600200" cy="9239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5400" b="1" dirty="0">
                <a:solidFill>
                  <a:srgbClr val="00FF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中子</a:t>
            </a:r>
            <a:endParaRPr lang="zh-CN" altLang="en-US" sz="5400" b="1" dirty="0">
              <a:solidFill>
                <a:srgbClr val="00FF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5169" name="Text Box 49"/>
          <p:cNvSpPr txBox="1"/>
          <p:nvPr>
            <p:custDataLst>
              <p:tags r:id="rId4"/>
            </p:custDataLst>
          </p:nvPr>
        </p:nvSpPr>
        <p:spPr>
          <a:xfrm>
            <a:off x="3347720" y="123825"/>
            <a:ext cx="5396865" cy="768350"/>
          </a:xfrm>
          <a:prstGeom prst="rect">
            <a:avLst/>
          </a:prstGeom>
          <a:gradFill rotWithShape="0">
            <a:gsLst>
              <a:gs pos="0">
                <a:srgbClr val="760076"/>
              </a:gs>
              <a:gs pos="50000">
                <a:srgbClr val="FF00FF"/>
              </a:gs>
              <a:gs pos="100000">
                <a:srgbClr val="760076"/>
              </a:gs>
            </a:gsLst>
            <a:lin ang="5400000" scaled="1"/>
            <a:tileRect/>
          </a:gradFill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zh-CN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为什么原子不带电！</a:t>
            </a:r>
            <a:endParaRPr lang="zh-CN" altLang="en-US" sz="4400" b="1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" name="Group 74"/>
          <p:cNvGrpSpPr/>
          <p:nvPr>
            <p:custDataLst>
              <p:tags r:id="rId5"/>
            </p:custDataLst>
          </p:nvPr>
        </p:nvGrpSpPr>
        <p:grpSpPr>
          <a:xfrm>
            <a:off x="0" y="3435350"/>
            <a:ext cx="1927225" cy="565150"/>
            <a:chOff x="384" y="3334"/>
            <a:chExt cx="1000" cy="474"/>
          </a:xfrm>
        </p:grpSpPr>
        <p:sp>
          <p:nvSpPr>
            <p:cNvPr id="5179" name="Rectangle 59"/>
            <p:cNvSpPr>
              <a:spLocks noChangeArrowheads="1"/>
            </p:cNvSpPr>
            <p:nvPr/>
          </p:nvSpPr>
          <p:spPr bwMode="auto">
            <a:xfrm>
              <a:off x="384" y="3343"/>
              <a:ext cx="867" cy="465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2" charset="-122"/>
                  <a:cs typeface="+mn-cs"/>
                </a:rPr>
                <a:t>质子数</a:t>
              </a: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+mn-cs"/>
              </a:endParaRPr>
            </a:p>
          </p:txBody>
        </p:sp>
        <p:sp>
          <p:nvSpPr>
            <p:cNvPr id="13324" name="Rectangle 60"/>
            <p:cNvSpPr/>
            <p:nvPr/>
          </p:nvSpPr>
          <p:spPr>
            <a:xfrm>
              <a:off x="1248" y="3334"/>
              <a:ext cx="136" cy="4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 anchorCtr="0">
              <a:spAutoFit/>
            </a:bodyPr>
            <a:p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=</a:t>
              </a:r>
              <a:endPara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Group 75"/>
          <p:cNvGrpSpPr/>
          <p:nvPr>
            <p:custDataLst>
              <p:tags r:id="rId6"/>
            </p:custDataLst>
          </p:nvPr>
        </p:nvGrpSpPr>
        <p:grpSpPr>
          <a:xfrm>
            <a:off x="2195513" y="3489325"/>
            <a:ext cx="2295525" cy="554038"/>
            <a:chOff x="1488" y="3331"/>
            <a:chExt cx="1446" cy="465"/>
          </a:xfrm>
        </p:grpSpPr>
        <p:sp>
          <p:nvSpPr>
            <p:cNvPr id="5181" name="Rectangle 61"/>
            <p:cNvSpPr>
              <a:spLocks noChangeArrowheads="1"/>
            </p:cNvSpPr>
            <p:nvPr/>
          </p:nvSpPr>
          <p:spPr bwMode="auto">
            <a:xfrm>
              <a:off x="1488" y="3339"/>
              <a:ext cx="1298" cy="414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2" charset="-122"/>
                  <a:cs typeface="+mn-cs"/>
                </a:rPr>
                <a:t>核外电子数</a:t>
              </a: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+mn-cs"/>
              </a:endParaRPr>
            </a:p>
          </p:txBody>
        </p:sp>
        <p:sp>
          <p:nvSpPr>
            <p:cNvPr id="13327" name="Rectangle 62"/>
            <p:cNvSpPr/>
            <p:nvPr/>
          </p:nvSpPr>
          <p:spPr>
            <a:xfrm>
              <a:off x="2768" y="3331"/>
              <a:ext cx="166" cy="4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 anchorCtr="0">
              <a:spAutoFit/>
            </a:bodyPr>
            <a:p>
              <a:r>
                <a:rPr lang="en-US" altLang="zh-CN" sz="3600" b="1" dirty="0">
                  <a:solidFill>
                    <a:srgbClr val="00FF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=</a:t>
              </a:r>
              <a:endPara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5183" name="Rectangle 63"/>
          <p:cNvSpPr>
            <a:spLocks noChangeArrowheads="1"/>
          </p:cNvSpPr>
          <p:nvPr/>
        </p:nvSpPr>
        <p:spPr bwMode="auto">
          <a:xfrm>
            <a:off x="4648200" y="3520440"/>
            <a:ext cx="1905000" cy="49212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rgbClr val="FF00FF"/>
            </a:outerShdw>
          </a:effectLst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2" charset="-122"/>
                <a:cs typeface="+mn-cs"/>
              </a:rPr>
              <a:t>核电荷数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2" charset="-122"/>
              <a:cs typeface="+mn-cs"/>
            </a:endParaRPr>
          </a:p>
        </p:txBody>
      </p:sp>
      <p:sp>
        <p:nvSpPr>
          <p:cNvPr id="5207" name="Text Box 87"/>
          <p:cNvSpPr txBox="1"/>
          <p:nvPr/>
        </p:nvSpPr>
        <p:spPr>
          <a:xfrm>
            <a:off x="6248400" y="1771650"/>
            <a:ext cx="3724275" cy="7699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（不带电）</a:t>
            </a:r>
            <a:endParaRPr lang="zh-CN" altLang="en-US" sz="44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208" name="Text Box 88"/>
          <p:cNvSpPr txBox="1"/>
          <p:nvPr/>
        </p:nvSpPr>
        <p:spPr>
          <a:xfrm>
            <a:off x="6227763" y="844550"/>
            <a:ext cx="1944687" cy="768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44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zh-CN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endParaRPr lang="zh-CN" altLang="en-US" sz="44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209" name="Text Box 89"/>
          <p:cNvSpPr txBox="1"/>
          <p:nvPr/>
        </p:nvSpPr>
        <p:spPr>
          <a:xfrm>
            <a:off x="5364163" y="2841625"/>
            <a:ext cx="2160587" cy="7699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44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zh-CN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endParaRPr lang="zh-CN" altLang="en-US" sz="44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467360" y="123825"/>
            <a:ext cx="2100580" cy="716915"/>
          </a:xfrm>
          <a:prstGeom prst="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scaled="0"/>
          </a:gradFill>
        </p:spPr>
        <p:txBody>
          <a:bodyPr wrap="square" rtlCol="0">
            <a:noAutofit/>
          </a:bodyPr>
          <a:p>
            <a:r>
              <a:rPr lang="zh-CN" altLang="en-US" sz="3600" b="1"/>
              <a:t>活动元三</a:t>
            </a:r>
            <a:endParaRPr lang="zh-CN" altLang="en-US" sz="3600" b="1"/>
          </a:p>
        </p:txBody>
      </p: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182880" y="4444365"/>
            <a:ext cx="7714615" cy="459740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noAutofit/>
          </a:bodyPr>
          <a:p>
            <a:r>
              <a:rPr lang="zh-CN" altLang="en-US" sz="2400">
                <a:highlight>
                  <a:srgbClr val="FF0000"/>
                </a:highlight>
              </a:rPr>
              <a:t>核内质子数和核外电子数所带电量相等，电性相反</a:t>
            </a:r>
            <a:endParaRPr lang="zh-CN" altLang="en-US" sz="2400">
              <a:highlight>
                <a:srgbClr val="FF0000"/>
              </a:highligh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4" grpId="0" bldLvl="0" animBg="1"/>
      <p:bldP spid="13315" grpId="0" bldLvl="0" animBg="1"/>
      <p:bldP spid="5160" grpId="0"/>
      <p:bldP spid="5161" grpId="0"/>
      <p:bldP spid="13318" grpId="0" bldLvl="0" animBg="1"/>
      <p:bldP spid="5163" grpId="0"/>
      <p:bldP spid="5164" grpId="0"/>
      <p:bldP spid="5169" grpId="0" bldLvl="0" animBg="1"/>
      <p:bldP spid="5207" grpId="0"/>
      <p:bldP spid="5208" grpId="0"/>
      <p:bldP spid="5209" grpId="0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69" name="Text Box 49"/>
          <p:cNvSpPr txBox="1"/>
          <p:nvPr>
            <p:custDataLst>
              <p:tags r:id="rId1"/>
            </p:custDataLst>
          </p:nvPr>
        </p:nvSpPr>
        <p:spPr>
          <a:xfrm>
            <a:off x="1259205" y="2284095"/>
            <a:ext cx="6806565" cy="768350"/>
          </a:xfrm>
          <a:prstGeom prst="rect">
            <a:avLst/>
          </a:prstGeom>
          <a:gradFill rotWithShape="0">
            <a:gsLst>
              <a:gs pos="0">
                <a:srgbClr val="760076"/>
              </a:gs>
              <a:gs pos="50000">
                <a:srgbClr val="FF00FF"/>
              </a:gs>
              <a:gs pos="100000">
                <a:srgbClr val="760076"/>
              </a:gs>
            </a:gsLst>
            <a:lin ang="5400000" scaled="1"/>
            <a:tileRect/>
          </a:gradFill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zh-CN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原子的基本特征！</a:t>
            </a:r>
            <a:endParaRPr lang="zh-CN" altLang="en-US" sz="4400" b="1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1259205" y="771525"/>
            <a:ext cx="2143125" cy="716915"/>
          </a:xfrm>
          <a:prstGeom prst="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scaled="0"/>
          </a:gradFill>
        </p:spPr>
        <p:txBody>
          <a:bodyPr wrap="square" rtlCol="0">
            <a:noAutofit/>
          </a:bodyPr>
          <a:p>
            <a:r>
              <a:rPr lang="zh-CN" altLang="en-US" sz="3600" b="1"/>
              <a:t>活动元三</a:t>
            </a:r>
            <a:endParaRPr lang="zh-CN" altLang="en-US" sz="3600" b="1"/>
          </a:p>
        </p:txBody>
      </p:sp>
      <p:sp>
        <p:nvSpPr>
          <p:cNvPr id="4" name="Text Box 49"/>
          <p:cNvSpPr txBox="1"/>
          <p:nvPr>
            <p:custDataLst>
              <p:tags r:id="rId3"/>
            </p:custDataLst>
          </p:nvPr>
        </p:nvSpPr>
        <p:spPr>
          <a:xfrm>
            <a:off x="1331595" y="3651885"/>
            <a:ext cx="6861810" cy="768350"/>
          </a:xfrm>
          <a:prstGeom prst="rect">
            <a:avLst/>
          </a:prstGeom>
          <a:gradFill rotWithShape="0">
            <a:gsLst>
              <a:gs pos="0">
                <a:srgbClr val="760076"/>
              </a:gs>
              <a:gs pos="50000">
                <a:srgbClr val="FF00FF"/>
              </a:gs>
              <a:gs pos="100000">
                <a:srgbClr val="760076"/>
              </a:gs>
            </a:gsLst>
            <a:lin ang="5400000" scaled="1"/>
            <a:tileRect/>
          </a:gradFill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3.</a:t>
            </a:r>
            <a:r>
              <a:rPr lang="zh-CN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哪些物质是由原子构成的？</a:t>
            </a:r>
            <a:endParaRPr lang="zh-CN" altLang="en-US" sz="4400" b="1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9" grpId="0" bldLvl="0" animBg="1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555240" y="699770"/>
            <a:ext cx="859790" cy="2519680"/>
          </a:xfrm>
          <a:prstGeom prst="rect">
            <a:avLst/>
          </a:prstGeom>
          <a:solidFill>
            <a:schemeClr val="tx1"/>
          </a:solidFill>
          <a:ln>
            <a:solidFill>
              <a:srgbClr val="FFFF66"/>
            </a:solidFill>
          </a:ln>
        </p:spPr>
        <p:txBody>
          <a:bodyPr vert="eaVert" wrap="square" rtlCol="0">
            <a:spAutoFit/>
          </a:bodyPr>
          <a:p>
            <a:r>
              <a:rPr lang="zh-CN" altLang="zh-CN" sz="4400">
                <a:highlight>
                  <a:srgbClr val="808000"/>
                </a:highlight>
              </a:rPr>
              <a:t>不忘初心</a:t>
            </a:r>
            <a:endParaRPr lang="zh-CN" altLang="zh-CN" sz="4400">
              <a:highlight>
                <a:srgbClr val="808000"/>
              </a:highlight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787900" y="1661795"/>
            <a:ext cx="859790" cy="2421255"/>
          </a:xfrm>
          <a:prstGeom prst="rect">
            <a:avLst/>
          </a:prstGeom>
          <a:solidFill>
            <a:schemeClr val="tx1"/>
          </a:solidFill>
          <a:ln>
            <a:solidFill>
              <a:srgbClr val="FFFF66">
                <a:alpha val="77000"/>
              </a:srgbClr>
            </a:solidFill>
          </a:ln>
        </p:spPr>
        <p:txBody>
          <a:bodyPr vert="eaVert" wrap="square" rtlCol="0">
            <a:spAutoFit/>
          </a:bodyPr>
          <a:p>
            <a:r>
              <a:rPr lang="zh-CN" altLang="zh-CN" sz="4400">
                <a:highlight>
                  <a:srgbClr val="00FFFF"/>
                </a:highlight>
              </a:rPr>
              <a:t>砥砺前行</a:t>
            </a:r>
            <a:endParaRPr lang="zh-CN" altLang="zh-CN" sz="4400">
              <a:highlight>
                <a:srgbClr val="00FFFF"/>
              </a:highlight>
            </a:endParaRPr>
          </a:p>
        </p:txBody>
      </p:sp>
    </p:spTree>
  </p:cSld>
  <p:clrMapOvr>
    <a:masterClrMapping/>
  </p:clrMapOvr>
  <p:transition spd="slow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1" name="WordArt 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971550" y="195580"/>
            <a:ext cx="5446395" cy="86360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4800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视频导入：激动人心的时刻</a:t>
            </a:r>
            <a:endParaRPr lang="zh-CN" altLang="en-US" sz="4800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22" name="Text Box 7"/>
          <p:cNvSpPr txBox="1"/>
          <p:nvPr/>
        </p:nvSpPr>
        <p:spPr>
          <a:xfrm>
            <a:off x="4716463" y="3275013"/>
            <a:ext cx="3168650" cy="5222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66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宝藏学校  雷逊</a:t>
            </a:r>
            <a:endParaRPr lang="zh-CN" altLang="en-US" sz="2800" dirty="0">
              <a:solidFill>
                <a:srgbClr val="FF0066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5123" name="WordArt 8" descr="白色大理石"/>
          <p:cNvSpPr>
            <a:spLocks noTextEdit="1"/>
          </p:cNvSpPr>
          <p:nvPr/>
        </p:nvSpPr>
        <p:spPr>
          <a:xfrm>
            <a:off x="4211638" y="2571750"/>
            <a:ext cx="16002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ObliqueRight">
                <a:rot lat="0" lon="0" rev="0"/>
              </a:camera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p>
            <a:pPr algn="ctr"/>
            <a:r>
              <a:rPr lang="zh-CN" altLang="en-US" sz="3600">
                <a:blipFill rotWithShape="0">
                  <a:blip r:embed="rId2"/>
                </a:blipFill>
                <a:latin typeface="宋体" panose="02010600030101010101" pitchFamily="2" charset="-122"/>
                <a:ea typeface="宋体" panose="02010600030101010101" pitchFamily="2" charset="-122"/>
              </a:rPr>
              <a:t>3课时</a:t>
            </a:r>
            <a:endParaRPr lang="zh-CN" altLang="en-US" sz="3600">
              <a:blipFill rotWithShape="0">
                <a:blip r:embed="rId2"/>
              </a:blip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饶老师作品092101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340100" y="1554480"/>
            <a:ext cx="5803900" cy="358902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video fullScrn="0">
              <p:cMediaNode vol="85000"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5" name="WordArt 2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1691640" y="1851660"/>
            <a:ext cx="543179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492"/>
              </a:avLst>
            </a:prstTxWarp>
            <a:normAutofit/>
          </a:bodyPr>
          <a:p>
            <a:pPr algn="ctr"/>
            <a:r>
              <a:rPr lang="zh-CN" altLang="en-US" sz="4800">
                <a:ln w="127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【重游历史长河】</a:t>
            </a:r>
            <a:endParaRPr lang="zh-CN" altLang="en-US" sz="4800">
              <a:ln w="127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247140" y="566420"/>
            <a:ext cx="2100580" cy="645160"/>
          </a:xfrm>
          <a:prstGeom prst="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scaled="0"/>
          </a:gradFill>
        </p:spPr>
        <p:txBody>
          <a:bodyPr wrap="square" rtlCol="0">
            <a:spAutoFit/>
          </a:bodyPr>
          <a:p>
            <a:r>
              <a:rPr lang="zh-CN" altLang="en-US" sz="3600" b="1"/>
              <a:t>活动元一</a:t>
            </a:r>
            <a:endParaRPr lang="zh-CN" altLang="en-US" sz="3600" b="1"/>
          </a:p>
        </p:txBody>
      </p:sp>
    </p:spTree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9" name="Rectangle 3"/>
          <p:cNvSpPr>
            <a:spLocks noGrp="1" noChangeArrowheads="1"/>
          </p:cNvSpPr>
          <p:nvPr>
            <p:ph type="body" sz="half" idx="1"/>
            <p:custDataLst>
              <p:tags r:id="rId1"/>
            </p:custDataLst>
          </p:nvPr>
        </p:nvSpPr>
        <p:spPr>
          <a:xfrm>
            <a:off x="1066800" y="514350"/>
            <a:ext cx="4267200" cy="1853565"/>
          </a:xfrm>
          <a:solidFill>
            <a:schemeClr val="tx1"/>
          </a:solidFill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kumimoji="0" lang="zh-CN" altLang="en-US" sz="2800" b="1" i="0" u="none" strike="noStrike" kern="0" cap="none" spc="0" normalizeH="0" baseline="0" noProof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noFill/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一切物质都是由不能再分的粒子</a:t>
            </a:r>
            <a:r>
              <a:rPr kumimoji="0" lang="en-US" altLang="zh-CN" sz="2800" b="1" i="0" u="none" strike="noStrike" kern="0" cap="none" spc="0" normalizeH="0" baseline="0" noProof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noFill/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——</a:t>
            </a:r>
            <a:r>
              <a:rPr kumimoji="0" lang="zh-CN" altLang="en-US" sz="2800" b="1" i="0" u="none" strike="noStrike" kern="0" cap="none" spc="0" normalizeH="0" baseline="0" noProof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noFill/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原子构成。</a:t>
            </a:r>
            <a:endParaRPr kumimoji="0" lang="zh-CN" altLang="en-US" sz="2800" b="1" i="0" u="none" strike="noStrike" kern="0" cap="none" spc="0" normalizeH="0" baseline="0" noProof="0" smtClean="0">
              <a:ln w="127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noFill/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kumimoji="0" lang="zh-CN" altLang="en-US" sz="2800" b="1" i="0" u="none" strike="noStrike" kern="0" cap="none" spc="0" normalizeH="0" baseline="0" noProof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noFill/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原子模型：原子是坚实的、不可再分的实心球。</a:t>
            </a:r>
            <a:endParaRPr kumimoji="0" lang="zh-CN" altLang="en-US" sz="2800" b="1" i="0" u="none" strike="noStrike" kern="0" cap="none" spc="0" normalizeH="0" baseline="0" noProof="0" smtClean="0">
              <a:ln w="127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noFill/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1" name="Picture 4" descr="道尔顿（Dalton）-1"/>
          <p:cNvPicPr>
            <a:picLocks noChangeAspect="1"/>
          </p:cNvPicPr>
          <p:nvPr>
            <p:ph type="clipArt" sz="half" idx="2"/>
          </p:nvPr>
        </p:nvPicPr>
        <p:blipFill>
          <a:blip r:embed="rId2"/>
          <a:stretch>
            <a:fillRect/>
          </a:stretch>
        </p:blipFill>
        <p:spPr>
          <a:xfrm>
            <a:off x="5410200" y="628650"/>
            <a:ext cx="3538538" cy="3086100"/>
          </a:xfrm>
        </p:spPr>
      </p:pic>
      <p:sp>
        <p:nvSpPr>
          <p:cNvPr id="7172" name="Rectangle 5"/>
          <p:cNvSpPr/>
          <p:nvPr>
            <p:custDataLst>
              <p:tags r:id="rId3"/>
            </p:custDataLst>
          </p:nvPr>
        </p:nvSpPr>
        <p:spPr>
          <a:xfrm>
            <a:off x="5357813" y="3943350"/>
            <a:ext cx="3786187" cy="9540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英国化学家道尔顿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J.Dalton , 1766~1844)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7173" name="道尔顿模型.avi">
            <a:hlinkClick r:id="" action="ppaction://media"/>
          </p:cNvPr>
          <p:cNvPicPr>
            <a:picLocks noRot="1"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rcRect l="10909" r="12727"/>
          <a:stretch>
            <a:fillRect/>
          </a:stretch>
        </p:blipFill>
        <p:spPr>
          <a:xfrm>
            <a:off x="1600200" y="2457450"/>
            <a:ext cx="3581400" cy="2500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4" name="Text Box 7"/>
          <p:cNvSpPr txBox="1"/>
          <p:nvPr>
            <p:custDataLst>
              <p:tags r:id="rId7"/>
            </p:custDataLst>
          </p:nvPr>
        </p:nvSpPr>
        <p:spPr>
          <a:xfrm>
            <a:off x="224155" y="212725"/>
            <a:ext cx="798195" cy="4912360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rgbClr val="0000FF"/>
                </a:solidFill>
                <a:latin typeface="Arial" panose="020B0604020202020204" pitchFamily="34" charset="0"/>
                <a:ea typeface="华文隶书" pitchFamily="2" charset="-122"/>
              </a:rPr>
              <a:t>道尔顿原子模型</a:t>
            </a:r>
            <a:r>
              <a:rPr lang="en-US" altLang="zh-CN" sz="4000" dirty="0">
                <a:solidFill>
                  <a:srgbClr val="0000FF"/>
                </a:solidFill>
                <a:latin typeface="Arial" panose="020B0604020202020204" pitchFamily="34" charset="0"/>
                <a:ea typeface="华文隶书" pitchFamily="2" charset="-122"/>
              </a:rPr>
              <a:t>1803</a:t>
            </a:r>
            <a:endParaRPr lang="en-US" altLang="zh-CN" sz="4000" dirty="0">
              <a:solidFill>
                <a:srgbClr val="0000FF"/>
              </a:solidFill>
              <a:latin typeface="Arial" panose="020B0604020202020204" pitchFamily="34" charset="0"/>
              <a:ea typeface="华文隶书" pitchFamily="2" charset="-122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17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0" y="-19050"/>
            <a:ext cx="7772400" cy="1345565"/>
          </a:xfrm>
          <a:solidFill>
            <a:schemeClr val="accent4">
              <a:lumMod val="10000"/>
            </a:schemeClr>
          </a:solidFill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原子并不是构成物质的最小微粒</a:t>
            </a:r>
            <a:b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/>
                <a:ea typeface="+mj-ea"/>
                <a:cs typeface="+mj-cs"/>
              </a:rPr>
              <a:t>——</a:t>
            </a: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汤姆森发现了</a:t>
            </a: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电子</a:t>
            </a: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(1897</a:t>
            </a: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年</a:t>
            </a: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altLang="zh-CN" sz="3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4953000" y="1408430"/>
            <a:ext cx="4221480" cy="3677920"/>
          </a:xfrm>
          <a:solidFill>
            <a:schemeClr val="accent4">
              <a:lumMod val="10000"/>
            </a:schemeClr>
          </a:solidFill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00FF"/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1. </a:t>
            </a: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00FF"/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电子是一种带负电、有一定质量的微粒</a:t>
            </a:r>
            <a:endParaRPr kumimoji="0" lang="zh-CN" alt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FF00FF"/>
                </a:outerShdw>
              </a:effectLst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/>
            </a:pPr>
            <a:r>
              <a:rPr kumimoji="0" lang="en-US" altLang="zh-CN" sz="2800" i="0" u="sng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00FF"/>
                  </a:outerShdw>
                </a:effectLst>
                <a:uLnTx/>
                <a:uFillTx/>
                <a:latin typeface="+mj-ea"/>
                <a:ea typeface="+mj-ea"/>
                <a:cs typeface="+mn-cs"/>
                <a:hlinkClick r:id="rId3" action="ppaction://hlinksldjump"/>
              </a:rPr>
              <a:t>2.</a:t>
            </a:r>
            <a:r>
              <a:rPr kumimoji="0" lang="zh-CN" altLang="en-US" sz="2800" i="0" u="sng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00FF"/>
                  </a:outerShdw>
                </a:effectLst>
                <a:uLnTx/>
                <a:uFillTx/>
                <a:latin typeface="+mj-ea"/>
                <a:ea typeface="+mj-ea"/>
                <a:cs typeface="+mn-cs"/>
                <a:hlinkClick r:id="rId3" action="ppaction://hlinksldjump"/>
              </a:rPr>
              <a:t>汤姆生原子模型</a:t>
            </a:r>
            <a:r>
              <a:rPr kumimoji="0" lang="zh-CN" altLang="en-US" sz="2800" i="0" u="sng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00FF"/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：</a:t>
            </a: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00FF"/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原子呈圆球状，充斥着正电荷，而带负电荷的电子则像一粒粒葡萄干一样镶嵌其中。</a:t>
            </a:r>
            <a:endParaRPr kumimoji="0" lang="en-US" altLang="zh-CN" sz="280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FF00FF"/>
                </a:outerShdw>
              </a:effectLst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00FF"/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3.</a:t>
            </a: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00FF"/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这就是葡萄干布丁模型</a:t>
            </a:r>
            <a:endParaRPr kumimoji="0" lang="zh-CN" alt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FF00FF"/>
                </a:outerShdw>
              </a:effectLst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8195" name="Picture 4" descr="thomson-j-j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327150"/>
            <a:ext cx="3429000" cy="248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Rectangle 5"/>
          <p:cNvSpPr/>
          <p:nvPr/>
        </p:nvSpPr>
        <p:spPr>
          <a:xfrm>
            <a:off x="1143000" y="3816350"/>
            <a:ext cx="3429000" cy="1143000"/>
          </a:xfrm>
          <a:prstGeom prst="rect">
            <a:avLst/>
          </a:prstGeom>
          <a:solidFill>
            <a:srgbClr val="CC6600"/>
          </a:solidFill>
          <a:ln w="9525">
            <a:noFill/>
          </a:ln>
        </p:spPr>
        <p:txBody>
          <a:bodyPr wrap="none" anchor="ctr" anchorCtr="0"/>
          <a:p>
            <a:pPr algn="ctr"/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英国物理学家汤姆生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J.J.Thomson ,1856~1940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97" name="Text Box 6"/>
          <p:cNvSpPr txBox="1"/>
          <p:nvPr/>
        </p:nvSpPr>
        <p:spPr>
          <a:xfrm>
            <a:off x="298450" y="714375"/>
            <a:ext cx="800100" cy="4286250"/>
          </a:xfrm>
          <a:prstGeom prst="rect">
            <a:avLst/>
          </a:prstGeom>
          <a:noFill/>
          <a:ln w="9525">
            <a:noFill/>
          </a:ln>
        </p:spPr>
        <p:txBody>
          <a:bodyPr vert="eaVert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rgbClr val="0000FF"/>
                </a:solidFill>
                <a:latin typeface="Arial" panose="020B0604020202020204" pitchFamily="34" charset="0"/>
                <a:ea typeface="华文隶书" pitchFamily="2" charset="-122"/>
              </a:rPr>
              <a:t>汤姆生原子模型</a:t>
            </a:r>
            <a:endParaRPr lang="zh-CN" altLang="en-US" sz="4000" dirty="0">
              <a:solidFill>
                <a:srgbClr val="0000FF"/>
              </a:solidFill>
              <a:latin typeface="Arial" panose="020B0604020202020204" pitchFamily="34" charset="0"/>
              <a:ea typeface="华文隶书" pitchFamily="2" charset="-122"/>
            </a:endParaRPr>
          </a:p>
        </p:txBody>
      </p:sp>
    </p:spTree>
  </p:cSld>
  <p:clrMapOvr>
    <a:masterClrMapping/>
  </p:clrMapOvr>
  <p:transition spd="slow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Picture 2" descr="汤姆森的糖果布丁模型（果仁面包）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9525" y="788988"/>
            <a:ext cx="5324475" cy="3868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07" name="汤姆生模型.avi">
            <a:hlinkClick r:id="" action="ppaction://media"/>
          </p:cNvPr>
          <p:cNvPicPr>
            <a:picLocks noRot="1"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rcRect l="3847" r="9616"/>
          <a:stretch>
            <a:fillRect/>
          </a:stretch>
        </p:blipFill>
        <p:spPr>
          <a:xfrm>
            <a:off x="250825" y="1058863"/>
            <a:ext cx="3581400" cy="2857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Text Box 4"/>
          <p:cNvSpPr txBox="1"/>
          <p:nvPr/>
        </p:nvSpPr>
        <p:spPr>
          <a:xfrm>
            <a:off x="1828800" y="171450"/>
            <a:ext cx="4419600" cy="7080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rgbClr val="0000FF"/>
                </a:solidFill>
                <a:latin typeface="Arial" panose="020B0604020202020204" pitchFamily="34" charset="0"/>
                <a:ea typeface="华文隶书" pitchFamily="2" charset="-122"/>
              </a:rPr>
              <a:t>汤姆生原子模型</a:t>
            </a:r>
            <a:endParaRPr lang="zh-CN" altLang="en-US" sz="4000" dirty="0">
              <a:solidFill>
                <a:srgbClr val="0000FF"/>
              </a:solidFill>
              <a:latin typeface="Arial" panose="020B0604020202020204" pitchFamily="34" charset="0"/>
              <a:ea typeface="华文隶书" pitchFamily="2" charset="-122"/>
            </a:endParaRPr>
          </a:p>
        </p:txBody>
      </p:sp>
      <p:sp>
        <p:nvSpPr>
          <p:cNvPr id="9220" name="TextBox 4"/>
          <p:cNvSpPr txBox="1"/>
          <p:nvPr/>
        </p:nvSpPr>
        <p:spPr>
          <a:xfrm>
            <a:off x="4214813" y="3714750"/>
            <a:ext cx="4714875" cy="769938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rgbClr val="2929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p>
            <a:pPr defTabSz="914400"/>
            <a:r>
              <a:rPr lang="zh-CN" altLang="en-US" sz="4400" dirty="0">
                <a:solidFill>
                  <a:srgbClr val="FF0066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葡萄干布丁 </a:t>
            </a:r>
            <a:r>
              <a:rPr lang="zh-CN" altLang="en-US" sz="4400" dirty="0">
                <a:latin typeface="Tahoma" panose="020B0604030504040204" pitchFamily="34" charset="0"/>
                <a:ea typeface="宋体" panose="02010600030101010101" pitchFamily="2" charset="-122"/>
              </a:rPr>
              <a:t>模型</a:t>
            </a:r>
            <a:endParaRPr lang="zh-CN" altLang="en-US" sz="4400"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27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270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27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27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0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55575" y="0"/>
            <a:ext cx="8988425" cy="857250"/>
          </a:xfrm>
          <a:solidFill>
            <a:schemeClr val="accent4">
              <a:lumMod val="10000"/>
            </a:schemeClr>
          </a:solidFill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α</a:t>
            </a: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粒子散射实验（</a:t>
            </a:r>
            <a:r>
              <a:rPr kumimoji="0" lang="en-US" altLang="zh-CN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1909</a:t>
            </a: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年）     原子有核</a:t>
            </a:r>
            <a:endParaRPr kumimoji="0" lang="zh-CN" altLang="en-US" sz="3600" b="1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268" name="Rectangle 5"/>
          <p:cNvSpPr/>
          <p:nvPr/>
        </p:nvSpPr>
        <p:spPr>
          <a:xfrm>
            <a:off x="5357813" y="4343400"/>
            <a:ext cx="3786187" cy="8302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英国科学家卢瑟福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E.Rutherford,1871~1937)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69" name="Text Box 6"/>
          <p:cNvSpPr txBox="1"/>
          <p:nvPr/>
        </p:nvSpPr>
        <p:spPr>
          <a:xfrm>
            <a:off x="61913" y="811213"/>
            <a:ext cx="792162" cy="4148137"/>
          </a:xfrm>
          <a:prstGeom prst="rect">
            <a:avLst/>
          </a:prstGeom>
          <a:noFill/>
          <a:ln w="9525">
            <a:noFill/>
          </a:ln>
        </p:spPr>
        <p:txBody>
          <a:bodyPr vert="eaVert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rgbClr val="0000FF"/>
                </a:solidFill>
                <a:latin typeface="Arial" panose="020B0604020202020204" pitchFamily="34" charset="0"/>
                <a:ea typeface="华文隶书" pitchFamily="2" charset="-122"/>
              </a:rPr>
              <a:t>卢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华文隶书" pitchFamily="2" charset="-122"/>
              </a:rPr>
              <a:t>瑟福</a:t>
            </a:r>
            <a:r>
              <a:rPr lang="zh-CN" altLang="en-US" sz="4000" dirty="0">
                <a:solidFill>
                  <a:srgbClr val="0000FF"/>
                </a:solidFill>
                <a:latin typeface="Arial" panose="020B0604020202020204" pitchFamily="34" charset="0"/>
                <a:ea typeface="华文隶书" pitchFamily="2" charset="-122"/>
              </a:rPr>
              <a:t>原子模型</a:t>
            </a:r>
            <a:endParaRPr lang="zh-CN" altLang="en-US" sz="4000" dirty="0">
              <a:solidFill>
                <a:srgbClr val="0000FF"/>
              </a:solidFill>
              <a:latin typeface="Arial" panose="020B0604020202020204" pitchFamily="34" charset="0"/>
              <a:ea typeface="华文隶书" pitchFamily="2" charset="-122"/>
            </a:endParaRPr>
          </a:p>
        </p:txBody>
      </p:sp>
      <p:sp>
        <p:nvSpPr>
          <p:cNvPr id="2" name="文本占位符 1"/>
          <p:cNvSpPr/>
          <p:nvPr>
            <p:ph type="body" sz="half" idx="1"/>
            <p:custDataLst>
              <p:tags r:id="rId2"/>
            </p:custDataLst>
          </p:nvPr>
        </p:nvSpPr>
        <p:spPr>
          <a:xfrm>
            <a:off x="755015" y="3369945"/>
            <a:ext cx="3654425" cy="1577975"/>
          </a:xfrm>
          <a:solidFill>
            <a:schemeClr val="accent4">
              <a:lumMod val="1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/>
          <a:p>
            <a:r>
              <a:rPr lang="zh-CN" altLang="en-US" sz="1800"/>
              <a:t>现象：</a:t>
            </a:r>
            <a:endParaRPr lang="zh-CN" altLang="en-US" sz="1800"/>
          </a:p>
          <a:p>
            <a:r>
              <a:rPr lang="zh-CN" altLang="en-US" sz="1800"/>
              <a:t>大多数α粒子顺利穿过金箔。</a:t>
            </a:r>
            <a:endParaRPr lang="zh-CN" altLang="en-US" sz="1800"/>
          </a:p>
          <a:p>
            <a:r>
              <a:rPr lang="zh-CN" altLang="en-US" sz="1800"/>
              <a:t>有一小部分α粒子发生了偏转。</a:t>
            </a:r>
            <a:endParaRPr lang="zh-CN" altLang="en-US" sz="1800"/>
          </a:p>
          <a:p>
            <a:r>
              <a:rPr lang="zh-CN" altLang="en-US" sz="1800"/>
              <a:t>极少数的α粒子被反弹回来。</a:t>
            </a:r>
            <a:endParaRPr lang="zh-CN" altLang="en-US" sz="1800"/>
          </a:p>
        </p:txBody>
      </p:sp>
      <p:pic>
        <p:nvPicPr>
          <p:cNvPr id="4" name="α粒子散射实验">
            <a:hlinkClick r:id="" action="ppaction://media"/>
          </p:cNvPr>
          <p:cNvPicPr/>
          <p:nvPr>
            <p:ph type="clipArt" sz="half" idx="2"/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54075" y="857250"/>
            <a:ext cx="3583940" cy="2409190"/>
          </a:xfrm>
          <a:prstGeom prst="rect">
            <a:avLst/>
          </a:prstGeom>
        </p:spPr>
      </p:pic>
      <p:pic>
        <p:nvPicPr>
          <p:cNvPr id="5" name="图片 4" descr="a 粒子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500880" y="843915"/>
            <a:ext cx="4643120" cy="410337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100070" y="51435"/>
            <a:ext cx="5565140" cy="70104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noAutofit/>
          </a:bodyPr>
          <a:p>
            <a:r>
              <a:rPr lang="en-US" altLang="zh-CN" sz="3600"/>
              <a:t>               </a:t>
            </a:r>
            <a:r>
              <a:rPr lang="zh-CN" altLang="en-US" sz="3600"/>
              <a:t>交流共享</a:t>
            </a:r>
            <a:endParaRPr lang="zh-CN" altLang="en-US" sz="3600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11505" y="1167130"/>
            <a:ext cx="8228330" cy="399732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noAutofit/>
          </a:bodyPr>
          <a:p>
            <a:r>
              <a:rPr lang="zh-CN" altLang="en-US" sz="2800" b="1"/>
              <a:t>(1)为什么绝大多数的α粒子能够顺利穿过金箔？</a:t>
            </a:r>
            <a:endParaRPr lang="zh-CN" altLang="en-US" sz="2800" b="1"/>
          </a:p>
          <a:p>
            <a:endParaRPr lang="zh-CN" altLang="en-US" sz="2800" b="1"/>
          </a:p>
          <a:p>
            <a:endParaRPr lang="zh-CN" altLang="en-US" sz="2800" b="1"/>
          </a:p>
          <a:p>
            <a:r>
              <a:rPr lang="zh-CN" altLang="en-US" sz="2800" b="1"/>
              <a:t>(2)为什么有一小部分α粒子发生了偏转？</a:t>
            </a:r>
            <a:endParaRPr lang="zh-CN" altLang="en-US" sz="2800" b="1"/>
          </a:p>
          <a:p>
            <a:endParaRPr lang="zh-CN" altLang="en-US" sz="2800" b="1"/>
          </a:p>
          <a:p>
            <a:endParaRPr lang="zh-CN" altLang="en-US" sz="2800" b="1"/>
          </a:p>
          <a:p>
            <a:r>
              <a:rPr lang="zh-CN" altLang="en-US" sz="2800" b="1"/>
              <a:t>(3)为什么极少数的α粒子被反弹回来？</a:t>
            </a:r>
            <a:endParaRPr lang="zh-CN" altLang="en-US" sz="2800" b="1"/>
          </a:p>
          <a:p>
            <a:endParaRPr lang="zh-CN" altLang="en-US" sz="2800" b="1"/>
          </a:p>
          <a:p>
            <a:endParaRPr lang="zh-CN" altLang="en-US" sz="2800" b="1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642745" y="1896745"/>
            <a:ext cx="4217670" cy="459740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noAutofit/>
          </a:bodyPr>
          <a:p>
            <a:r>
              <a:rPr lang="zh-CN" altLang="en-US" sz="2400">
                <a:highlight>
                  <a:srgbClr val="FF0000"/>
                </a:highlight>
              </a:rPr>
              <a:t>原子内部有很大的空间</a:t>
            </a:r>
            <a:endParaRPr lang="zh-CN" altLang="en-US" sz="2400">
              <a:highlight>
                <a:srgbClr val="FF0000"/>
              </a:highlight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547495" y="3075305"/>
            <a:ext cx="4217670" cy="459740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noAutofit/>
          </a:bodyPr>
          <a:p>
            <a:r>
              <a:rPr lang="zh-CN" altLang="en-US" sz="2400">
                <a:highlight>
                  <a:srgbClr val="FF0000"/>
                </a:highlight>
              </a:rPr>
              <a:t>原子核带正电</a:t>
            </a:r>
            <a:endParaRPr lang="zh-CN" altLang="en-US" sz="2400">
              <a:highlight>
                <a:srgbClr val="FF0000"/>
              </a:highlight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547495" y="4371975"/>
            <a:ext cx="4217670" cy="459740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noAutofit/>
          </a:bodyPr>
          <a:p>
            <a:r>
              <a:rPr lang="zh-CN" altLang="en-US" sz="2400">
                <a:highlight>
                  <a:srgbClr val="FF0000"/>
                </a:highlight>
              </a:rPr>
              <a:t>原子核体积很小，质量很大</a:t>
            </a:r>
            <a:endParaRPr lang="zh-CN" altLang="en-US" sz="2400">
              <a:highlight>
                <a:srgbClr val="FF0000"/>
              </a:highlight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683260" y="51435"/>
            <a:ext cx="2100580" cy="716915"/>
          </a:xfrm>
          <a:prstGeom prst="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scaled="0"/>
          </a:gradFill>
        </p:spPr>
        <p:txBody>
          <a:bodyPr wrap="square" rtlCol="0">
            <a:noAutofit/>
          </a:bodyPr>
          <a:p>
            <a:r>
              <a:rPr lang="zh-CN" altLang="en-US" sz="3600" b="1"/>
              <a:t>活动元二</a:t>
            </a:r>
            <a:endParaRPr lang="zh-CN" altLang="en-US" sz="3600" b="1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54" name="Text Box 34"/>
          <p:cNvSpPr txBox="1"/>
          <p:nvPr/>
        </p:nvSpPr>
        <p:spPr>
          <a:xfrm>
            <a:off x="1219200" y="1714500"/>
            <a:ext cx="914400" cy="1754188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原子</a:t>
            </a:r>
            <a:endParaRPr lang="zh-CN" altLang="en-US" sz="54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3315" name="AutoShape 35"/>
          <p:cNvSpPr/>
          <p:nvPr/>
        </p:nvSpPr>
        <p:spPr>
          <a:xfrm>
            <a:off x="2438400" y="1657350"/>
            <a:ext cx="304800" cy="1428750"/>
          </a:xfrm>
          <a:prstGeom prst="leftBrace">
            <a:avLst>
              <a:gd name="adj1" fmla="val 52039"/>
              <a:gd name="adj2" fmla="val 50000"/>
            </a:avLst>
          </a:prstGeom>
          <a:noFill/>
          <a:ln w="76200" cap="flat" cmpd="sng">
            <a:pattFill prst="sphere">
              <a:fgClr>
                <a:srgbClr val="00FF00"/>
              </a:fgClr>
              <a:bgClr>
                <a:srgbClr val="FF0066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5160" name="Text Box 40"/>
          <p:cNvSpPr txBox="1"/>
          <p:nvPr>
            <p:custDataLst>
              <p:tags r:id="rId1"/>
            </p:custDataLst>
          </p:nvPr>
        </p:nvSpPr>
        <p:spPr>
          <a:xfrm>
            <a:off x="2667000" y="1314450"/>
            <a:ext cx="2209800" cy="8302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原子核</a:t>
            </a:r>
            <a:endParaRPr lang="zh-CN" altLang="en-US" sz="48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61" name="Text Box 41"/>
          <p:cNvSpPr txBox="1"/>
          <p:nvPr>
            <p:custDataLst>
              <p:tags r:id="rId2"/>
            </p:custDataLst>
          </p:nvPr>
        </p:nvSpPr>
        <p:spPr>
          <a:xfrm>
            <a:off x="2667000" y="2800350"/>
            <a:ext cx="2697163" cy="7699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核外电子</a:t>
            </a:r>
            <a:endParaRPr lang="zh-CN" altLang="en-US" sz="44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18" name="AutoShape 42"/>
          <p:cNvSpPr/>
          <p:nvPr>
            <p:custDataLst>
              <p:tags r:id="rId3"/>
            </p:custDataLst>
          </p:nvPr>
        </p:nvSpPr>
        <p:spPr>
          <a:xfrm>
            <a:off x="4643755" y="1131570"/>
            <a:ext cx="438150" cy="1028700"/>
          </a:xfrm>
          <a:prstGeom prst="leftBrace">
            <a:avLst>
              <a:gd name="adj1" fmla="val 30000"/>
              <a:gd name="adj2" fmla="val 50000"/>
            </a:avLst>
          </a:prstGeom>
          <a:noFill/>
          <a:ln w="76200" cap="flat" cmpd="sng">
            <a:pattFill prst="smCheck">
              <a:fgClr>
                <a:schemeClr val="accent2"/>
              </a:fgClr>
              <a:bgClr>
                <a:srgbClr val="FFFF00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5163" name="Text Box 43"/>
          <p:cNvSpPr txBox="1"/>
          <p:nvPr>
            <p:custDataLst>
              <p:tags r:id="rId4"/>
            </p:custDataLst>
          </p:nvPr>
        </p:nvSpPr>
        <p:spPr>
          <a:xfrm>
            <a:off x="5105400" y="844550"/>
            <a:ext cx="1558925" cy="769938"/>
          </a:xfrm>
          <a:prstGeom prst="rect">
            <a:avLst/>
          </a:prstGeom>
          <a:solidFill>
            <a:schemeClr val="accent4">
              <a:lumMod val="10000"/>
            </a:schemeClr>
          </a:solidFill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00FF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质子</a:t>
            </a:r>
            <a:endParaRPr lang="zh-CN" altLang="en-US" sz="4400" b="1" dirty="0">
              <a:solidFill>
                <a:srgbClr val="00FF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5164" name="Text Box 44"/>
          <p:cNvSpPr txBox="1"/>
          <p:nvPr>
            <p:custDataLst>
              <p:tags r:id="rId5"/>
            </p:custDataLst>
          </p:nvPr>
        </p:nvSpPr>
        <p:spPr>
          <a:xfrm>
            <a:off x="5147945" y="1714500"/>
            <a:ext cx="1600200" cy="923925"/>
          </a:xfrm>
          <a:prstGeom prst="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5400" b="1" dirty="0">
                <a:solidFill>
                  <a:srgbClr val="00FF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中子</a:t>
            </a:r>
            <a:endParaRPr lang="zh-CN" altLang="en-US" sz="5400" b="1" dirty="0">
              <a:solidFill>
                <a:srgbClr val="00FF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5207" name="Text Box 87"/>
          <p:cNvSpPr txBox="1"/>
          <p:nvPr>
            <p:custDataLst>
              <p:tags r:id="rId6"/>
            </p:custDataLst>
          </p:nvPr>
        </p:nvSpPr>
        <p:spPr>
          <a:xfrm>
            <a:off x="6443980" y="1771650"/>
            <a:ext cx="3724275" cy="7699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（不带电）</a:t>
            </a:r>
            <a:endParaRPr lang="zh-CN" altLang="en-US" sz="44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208" name="Text Box 88"/>
          <p:cNvSpPr txBox="1"/>
          <p:nvPr>
            <p:custDataLst>
              <p:tags r:id="rId7"/>
            </p:custDataLst>
          </p:nvPr>
        </p:nvSpPr>
        <p:spPr>
          <a:xfrm>
            <a:off x="6371908" y="843915"/>
            <a:ext cx="1944687" cy="768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44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zh-CN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endParaRPr lang="zh-CN" altLang="en-US" sz="44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209" name="Text Box 89"/>
          <p:cNvSpPr txBox="1"/>
          <p:nvPr/>
        </p:nvSpPr>
        <p:spPr>
          <a:xfrm>
            <a:off x="5364163" y="2841625"/>
            <a:ext cx="2160587" cy="7699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44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zh-CN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endParaRPr lang="zh-CN" altLang="en-US" sz="44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523240" y="51435"/>
            <a:ext cx="3536950" cy="716915"/>
          </a:xfrm>
          <a:prstGeom prst="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scaled="0"/>
          </a:gradFill>
        </p:spPr>
        <p:txBody>
          <a:bodyPr wrap="square" rtlCol="0">
            <a:noAutofit/>
          </a:bodyPr>
          <a:p>
            <a:r>
              <a:rPr lang="zh-CN" altLang="en-US" sz="3600" b="1"/>
              <a:t>原子的构成</a:t>
            </a:r>
            <a:endParaRPr lang="zh-CN" altLang="en-US" sz="3600" b="1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4" grpId="0" animBg="1"/>
      <p:bldP spid="13315" grpId="0" animBg="1"/>
      <p:bldP spid="5160" grpId="0"/>
      <p:bldP spid="5161" grpId="0"/>
      <p:bldP spid="13318" grpId="0" bldLvl="0" animBg="1"/>
      <p:bldP spid="5163" grpId="0" bldLvl="0" animBg="1"/>
      <p:bldP spid="5164" grpId="0" bldLvl="0" animBg="1"/>
      <p:bldP spid="5207" grpId="0"/>
      <p:bldP spid="5208" grpId="0"/>
      <p:bldP spid="5209" grpId="0"/>
    </p:bldLst>
  </p:timing>
</p:sld>
</file>

<file path=ppt/tags/tag1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10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11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12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13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14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2546*1621*551*551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15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PLACING_PICTURE_USER_VIEWPORT" val="{&quot;height&quot;:6440,&quot;width&quot;:8160}"/>
</p:tagLst>
</file>

<file path=ppt/tags/tag16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17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18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19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BEAUTIFY_FLAG" val=""/>
</p:tagLst>
</file>

<file path=ppt/tags/tag2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  <p:tag name="KSO_WM_UNIT_PLACING_PICTURE_USER_VIEWPORT" val="{&quot;height&quot;:1023,&quot;width&quot;:6081}"/>
</p:tagLst>
</file>

<file path=ppt/tags/tag20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BEAUTIFY_FLAG" val=""/>
</p:tagLst>
</file>

<file path=ppt/tags/tag21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  <p:tag name="KSO_WM_BEAUTIFY_FLAG" val=""/>
</p:tagLst>
</file>

<file path=ppt/tags/tag22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23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24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25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26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27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28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29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  <p:tag name="KSO_WM_BEAUTIFY_FLAG" val=""/>
</p:tagLst>
</file>

<file path=ppt/tags/tag3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30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31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32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33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34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35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36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  <p:tag name="KSO_WM_BEAUTIFY_FLAG" val=""/>
</p:tagLst>
</file>

<file path=ppt/tags/tag37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  <p:tag name="KSO_WM_BEAUTIFY_FLAG" val=""/>
</p:tagLst>
</file>

<file path=ppt/tags/tag38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39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  <p:tag name="KSO_WM_BEAUTIFY_FLAG" val=""/>
</p:tagLst>
</file>

<file path=ppt/tags/tag4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4294*2550*551*551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40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PP_MARK_KEY" val="175d71c1-ab4b-4da9-921f-fbc4a7001366"/>
  <p:tag name="COMMONDATA" val="eyJoZGlkIjoiYTViZGFkNzdjMzM2MmE5MGZkZWM0NTM4NGRlZDhjNWIifQ=="/>
</p:tagLst>
</file>

<file path=ppt/tags/tag5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6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7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8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9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0</TotalTime>
  <Words>656</Words>
  <Application>WPS 演示</Application>
  <PresentationFormat>全屏显示(16:9)</PresentationFormat>
  <Paragraphs>129</Paragraphs>
  <Slides>12</Slides>
  <Notes>9</Notes>
  <HiddenSlides>0</HiddenSlides>
  <MMClips>2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7" baseType="lpstr">
      <vt:lpstr>Arial</vt:lpstr>
      <vt:lpstr>宋体</vt:lpstr>
      <vt:lpstr>Wingdings</vt:lpstr>
      <vt:lpstr>Tahoma</vt:lpstr>
      <vt:lpstr>Times New Roman</vt:lpstr>
      <vt:lpstr>Arial</vt:lpstr>
      <vt:lpstr>华文隶书</vt:lpstr>
      <vt:lpstr>微软雅黑</vt:lpstr>
      <vt:lpstr>黑体</vt:lpstr>
      <vt:lpstr>Arial Unicode MS</vt:lpstr>
      <vt:lpstr>隶书</vt:lpstr>
      <vt:lpstr>Times New Roman</vt:lpstr>
      <vt:lpstr>华文楷体</vt:lpstr>
      <vt:lpstr>Comic Sans MS</vt:lpstr>
      <vt:lpstr>Ocean</vt:lpstr>
      <vt:lpstr>PowerPoint 演示文稿</vt:lpstr>
      <vt:lpstr>PowerPoint 演示文稿</vt:lpstr>
      <vt:lpstr>PowerPoint 演示文稿</vt:lpstr>
      <vt:lpstr>PowerPoint 演示文稿</vt:lpstr>
      <vt:lpstr>原子并不是构成物质的最小微粒  ——汤姆森发现了电子(1897年)</vt:lpstr>
      <vt:lpstr>PowerPoint 演示文稿</vt:lpstr>
      <vt:lpstr>α粒子散射实验（1909年）     原子有核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课题3  离子</dc:title>
  <dc:creator>顾德利</dc:creator>
  <cp:lastModifiedBy>逊哥</cp:lastModifiedBy>
  <cp:revision>121</cp:revision>
  <dcterms:created xsi:type="dcterms:W3CDTF">2002-03-07T13:42:00Z</dcterms:created>
  <dcterms:modified xsi:type="dcterms:W3CDTF">2023-09-20T13:30:58Z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2023776A67DD45919A07E0B2261990E8_13</vt:lpwstr>
  </property>
</Properties>
</file>