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10.bin" ContentType="application/vnd.ms-office.activeX"/>
  <Override PartName="/ppt/activeX/activeX10.xml" ContentType="application/vnd.ms-office.activeX+xml"/>
  <Override PartName="/ppt/activeX/activeX11.bin" ContentType="application/vnd.ms-office.activeX"/>
  <Override PartName="/ppt/activeX/activeX11.xml" ContentType="application/vnd.ms-office.activeX+xml"/>
  <Override PartName="/ppt/activeX/activeX12.bin" ContentType="application/vnd.ms-office.activeX"/>
  <Override PartName="/ppt/activeX/activeX12.xml" ContentType="application/vnd.ms-office.activeX+xml"/>
  <Override PartName="/ppt/activeX/activeX13.bin" ContentType="application/vnd.ms-office.activeX"/>
  <Override PartName="/ppt/activeX/activeX13.xml" ContentType="application/vnd.ms-office.activeX+xml"/>
  <Override PartName="/ppt/activeX/activeX14.bin" ContentType="application/vnd.ms-office.activeX"/>
  <Override PartName="/ppt/activeX/activeX14.xml" ContentType="application/vnd.ms-office.activeX+xml"/>
  <Override PartName="/ppt/activeX/activeX15.bin" ContentType="application/vnd.ms-office.activeX"/>
  <Override PartName="/ppt/activeX/activeX15.xml" ContentType="application/vnd.ms-office.activeX+xml"/>
  <Override PartName="/ppt/activeX/activeX16.bin" ContentType="application/vnd.ms-office.activeX"/>
  <Override PartName="/ppt/activeX/activeX16.xml" ContentType="application/vnd.ms-office.activeX+xml"/>
  <Override PartName="/ppt/activeX/activeX17.bin" ContentType="application/vnd.ms-office.activeX"/>
  <Override PartName="/ppt/activeX/activeX17.xml" ContentType="application/vnd.ms-office.activeX+xml"/>
  <Override PartName="/ppt/activeX/activeX18.bin" ContentType="application/vnd.ms-office.activeX"/>
  <Override PartName="/ppt/activeX/activeX18.xml" ContentType="application/vnd.ms-office.activeX+xml"/>
  <Override PartName="/ppt/activeX/activeX19.bin" ContentType="application/vnd.ms-office.activeX"/>
  <Override PartName="/ppt/activeX/activeX19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20.bin" ContentType="application/vnd.ms-office.activeX"/>
  <Override PartName="/ppt/activeX/activeX20.xml" ContentType="application/vnd.ms-office.activeX+xml"/>
  <Override PartName="/ppt/activeX/activeX21.bin" ContentType="application/vnd.ms-office.activeX"/>
  <Override PartName="/ppt/activeX/activeX21.xml" ContentType="application/vnd.ms-office.activeX+xml"/>
  <Override PartName="/ppt/activeX/activeX22.bin" ContentType="application/vnd.ms-office.activeX"/>
  <Override PartName="/ppt/activeX/activeX22.xml" ContentType="application/vnd.ms-office.activeX+xml"/>
  <Override PartName="/ppt/activeX/activeX23.bin" ContentType="application/vnd.ms-office.activeX"/>
  <Override PartName="/ppt/activeX/activeX23.xml" ContentType="application/vnd.ms-office.activeX+xml"/>
  <Override PartName="/ppt/activeX/activeX24.bin" ContentType="application/vnd.ms-office.activeX"/>
  <Override PartName="/ppt/activeX/activeX24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activeX/activeX5.bin" ContentType="application/vnd.ms-office.activeX"/>
  <Override PartName="/ppt/activeX/activeX5.xml" ContentType="application/vnd.ms-office.activeX+xml"/>
  <Override PartName="/ppt/activeX/activeX6.bin" ContentType="application/vnd.ms-office.activeX"/>
  <Override PartName="/ppt/activeX/activeX6.xml" ContentType="application/vnd.ms-office.activeX+xml"/>
  <Override PartName="/ppt/activeX/activeX7.bin" ContentType="application/vnd.ms-office.activeX"/>
  <Override PartName="/ppt/activeX/activeX7.xml" ContentType="application/vnd.ms-office.activeX+xml"/>
  <Override PartName="/ppt/activeX/activeX8.bin" ContentType="application/vnd.ms-office.activeX"/>
  <Override PartName="/ppt/activeX/activeX8.xml" ContentType="application/vnd.ms-office.activeX+xml"/>
  <Override PartName="/ppt/activeX/activeX9.bin" ContentType="application/vnd.ms-office.activeX"/>
  <Override PartName="/ppt/activeX/activeX9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1385" r:id="rId4"/>
    <p:sldId id="1389" r:id="rId5"/>
    <p:sldId id="1371" r:id="rId6"/>
    <p:sldId id="1373" r:id="rId7"/>
    <p:sldId id="1386" r:id="rId8"/>
    <p:sldId id="1347" r:id="rId10"/>
    <p:sldId id="1346" r:id="rId11"/>
    <p:sldId id="1390" r:id="rId12"/>
    <p:sldId id="1387" r:id="rId13"/>
    <p:sldId id="1349" r:id="rId14"/>
    <p:sldId id="1372" r:id="rId15"/>
    <p:sldId id="1388" r:id="rId16"/>
    <p:sldId id="1379" r:id="rId17"/>
    <p:sldId id="1391" r:id="rId18"/>
    <p:sldId id="1381" r:id="rId19"/>
    <p:sldId id="1352" r:id="rId20"/>
    <p:sldId id="1353" r:id="rId21"/>
    <p:sldId id="1355" r:id="rId22"/>
    <p:sldId id="1368" r:id="rId23"/>
    <p:sldId id="1384" r:id="rId24"/>
    <p:sldId id="1382" r:id="rId25"/>
    <p:sldId id="1383" r:id="rId26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A6FCF"/>
    <a:srgbClr val="FF9900"/>
    <a:srgbClr val="C4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55"/>
    <p:restoredTop sz="94660"/>
  </p:normalViewPr>
  <p:slideViewPr>
    <p:cSldViewPr showGuides="1">
      <p:cViewPr>
        <p:scale>
          <a:sx n="75" d="100"/>
          <a:sy n="75" d="100"/>
        </p:scale>
        <p:origin x="-480" y="66"/>
      </p:cViewPr>
      <p:guideLst>
        <p:guide orient="horz" pos="218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B5DFD3-B149-4B46-A0A2-A282F77D0B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文本占位符 2"/>
          <p:cNvSpPr>
            <a:spLocks noGrp="1"/>
          </p:cNvSpPr>
          <p:nvPr>
            <p:ph type="body" idx="3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文本占位符 2"/>
          <p:cNvSpPr>
            <a:spLocks noGrp="1"/>
          </p:cNvSpPr>
          <p:nvPr>
            <p:ph type="body" idx="3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文本占位符 2"/>
          <p:cNvSpPr>
            <a:spLocks noGrp="1"/>
          </p:cNvSpPr>
          <p:nvPr>
            <p:ph type="body" idx="3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文本占位符 2"/>
          <p:cNvSpPr>
            <a:spLocks noGrp="1"/>
          </p:cNvSpPr>
          <p:nvPr>
            <p:ph type="body" idx="3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470025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72008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8ED0F7-AC3F-4B3B-9BDC-5F80EB6E23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8ED0F7-AC3F-4B3B-9BDC-5F80EB6E23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8ED0F7-AC3F-4B3B-9BDC-5F80EB6E23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>
            <a:lvl1pPr marL="571500" indent="-571500" algn="l"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268760"/>
            <a:ext cx="7344816" cy="4857403"/>
          </a:xfrm>
        </p:spPr>
        <p:txBody>
          <a:bodyPr/>
          <a:lstStyle>
            <a:lvl1pPr marL="0" indent="0">
              <a:buNone/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b="1">
                <a:latin typeface="华文新魏" pitchFamily="2" charset="-122"/>
                <a:ea typeface="华文新魏" pitchFamily="2" charset="-122"/>
              </a:defRPr>
            </a:lvl2pPr>
            <a:lvl3pPr marL="914400" indent="0">
              <a:buNone/>
              <a:defRPr b="1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8ED0F7-AC3F-4B3B-9BDC-5F80EB6E23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8ED0F7-AC3F-4B3B-9BDC-5F80EB6E23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8ED0F7-AC3F-4B3B-9BDC-5F80EB6E23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8ED0F7-AC3F-4B3B-9BDC-5F80EB6E23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>
            <a:lvl1pPr marL="571500" indent="-571500" algn="l" defTabSz="914400" rtl="0" eaLnBrk="1" latinLnBrk="0" hangingPunct="1">
              <a:spcBef>
                <a:spcPct val="0"/>
              </a:spcBef>
              <a:buFont typeface="Wingdings" panose="05000000000000000000" pitchFamily="2" charset="2"/>
              <a:buChar char="n"/>
              <a:defRPr lang="zh-CN" altLang="en-US" sz="3600" b="1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8ED0F7-AC3F-4B3B-9BDC-5F80EB6E23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8ED0F7-AC3F-4B3B-9BDC-5F80EB6E23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8ED0F7-AC3F-4B3B-9BDC-5F80EB6E23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8ED0F7-AC3F-4B3B-9BDC-5F80EB6E23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dpi="0" rotWithShape="0">
          <a:blip r:embed="rId1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8ED0F7-AC3F-4B3B-9BDC-5F80EB6E23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control" Target="../activeX/activeX19.xml"/><Relationship Id="rId8" Type="http://schemas.openxmlformats.org/officeDocument/2006/relationships/control" Target="../activeX/activeX18.xml"/><Relationship Id="rId7" Type="http://schemas.openxmlformats.org/officeDocument/2006/relationships/control" Target="../activeX/activeX17.xml"/><Relationship Id="rId6" Type="http://schemas.openxmlformats.org/officeDocument/2006/relationships/control" Target="../activeX/activeX16.xml"/><Relationship Id="rId5" Type="http://schemas.openxmlformats.org/officeDocument/2006/relationships/control" Target="../activeX/activeX15.xml"/><Relationship Id="rId4" Type="http://schemas.openxmlformats.org/officeDocument/2006/relationships/control" Target="../activeX/activeX14.xml"/><Relationship Id="rId3" Type="http://schemas.openxmlformats.org/officeDocument/2006/relationships/image" Target="../media/image9.wmf"/><Relationship Id="rId2" Type="http://schemas.openxmlformats.org/officeDocument/2006/relationships/control" Target="../activeX/activeX13.xml"/><Relationship Id="rId17" Type="http://schemas.openxmlformats.org/officeDocument/2006/relationships/notesSlide" Target="../notesSlides/notesSlide4.xml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6.xml"/><Relationship Id="rId14" Type="http://schemas.openxmlformats.org/officeDocument/2006/relationships/control" Target="../activeX/activeX24.xml"/><Relationship Id="rId13" Type="http://schemas.openxmlformats.org/officeDocument/2006/relationships/control" Target="../activeX/activeX23.xml"/><Relationship Id="rId12" Type="http://schemas.openxmlformats.org/officeDocument/2006/relationships/control" Target="../activeX/activeX22.xml"/><Relationship Id="rId11" Type="http://schemas.openxmlformats.org/officeDocument/2006/relationships/control" Target="../activeX/activeX21.xml"/><Relationship Id="rId10" Type="http://schemas.openxmlformats.org/officeDocument/2006/relationships/control" Target="../activeX/activeX20.xml"/><Relationship Id="rId1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2.png"/><Relationship Id="rId2" Type="http://schemas.microsoft.com/office/2007/relationships/media" Target="file:///K:\&#19981;&#30830;&#23450;&#29616;&#35937;%20&#23450;&#31295;\&#31192;&#31821;1.mp3" TargetMode="External"/><Relationship Id="rId1" Type="http://schemas.openxmlformats.org/officeDocument/2006/relationships/audio" Target="file:///K:\&#19981;&#30830;&#23450;&#29616;&#35937;%20&#23450;&#31295;\&#31192;&#31821;1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" Target="slide3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2.png"/><Relationship Id="rId2" Type="http://schemas.microsoft.com/office/2007/relationships/media" Target="file:///K:\&#19981;&#30830;&#23450;&#29616;&#35937;%20&#23450;&#31295;\&#25720;&#24425;&#29699;&#26041;&#27861;.mp3" TargetMode="External"/><Relationship Id="rId1" Type="http://schemas.openxmlformats.org/officeDocument/2006/relationships/audio" Target="file:///K:\&#19981;&#30830;&#23450;&#29616;&#35937;%20&#23450;&#31295;\&#25720;&#24425;&#29699;&#26041;&#27861;.mp3" TargetMode="Externa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2.png"/><Relationship Id="rId2" Type="http://schemas.microsoft.com/office/2007/relationships/media" Target="file:///K:\&#19981;&#30830;&#23450;&#29616;&#35937;%20&#23450;&#31295;\&#33719;&#32988;&#35268;&#21017;&#19968;.mp3" TargetMode="External"/><Relationship Id="rId1" Type="http://schemas.openxmlformats.org/officeDocument/2006/relationships/audio" Target="file:///K:\&#19981;&#30830;&#23450;&#29616;&#35937;%20&#23450;&#31295;\&#33719;&#32988;&#35268;&#21017;&#19968;.mp3" TargetMode="Externa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2.png"/><Relationship Id="rId3" Type="http://schemas.microsoft.com/office/2007/relationships/media" Target="file:///K:\&#19981;&#30830;&#23450;&#29616;&#35937;%20&#23450;&#31295;\&#33719;&#32988;&#35268;&#21017;&#20108;.mp3" TargetMode="External"/><Relationship Id="rId2" Type="http://schemas.openxmlformats.org/officeDocument/2006/relationships/audio" Target="file:///K:\&#19981;&#30830;&#23450;&#29616;&#35937;%20&#23450;&#31295;\&#33719;&#32988;&#35268;&#21017;&#20108;.mp3" TargetMode="External"/><Relationship Id="rId1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2.png"/><Relationship Id="rId2" Type="http://schemas.microsoft.com/office/2007/relationships/media" Target="file:///K:\&#19981;&#30830;&#23450;&#29616;&#35937;%20&#23450;&#31295;\&#31192;&#31821;&#20108;.mp3" TargetMode="External"/><Relationship Id="rId1" Type="http://schemas.openxmlformats.org/officeDocument/2006/relationships/audio" Target="file:///K:\&#19981;&#30830;&#23450;&#29616;&#35937;%20&#23450;&#31295;\&#31192;&#31821;&#20108;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" Target="slide3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.wav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" Target="slide3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image" Target="../media/image5.jpeg"/><Relationship Id="rId7" Type="http://schemas.openxmlformats.org/officeDocument/2006/relationships/slide" Target="slide21.xml"/><Relationship Id="rId6" Type="http://schemas.openxmlformats.org/officeDocument/2006/relationships/image" Target="../media/image4.jpeg"/><Relationship Id="rId5" Type="http://schemas.openxmlformats.org/officeDocument/2006/relationships/slide" Target="slide13.xml"/><Relationship Id="rId4" Type="http://schemas.openxmlformats.org/officeDocument/2006/relationships/image" Target="../media/image3.jpeg"/><Relationship Id="rId3" Type="http://schemas.openxmlformats.org/officeDocument/2006/relationships/slide" Target="slide7.xml"/><Relationship Id="rId2" Type="http://schemas.openxmlformats.org/officeDocument/2006/relationships/image" Target="../media/image2.jpeg"/><Relationship Id="rId17" Type="http://schemas.openxmlformats.org/officeDocument/2006/relationships/slideLayout" Target="../slideLayouts/slideLayout2.xml"/><Relationship Id="rId16" Type="http://schemas.openxmlformats.org/officeDocument/2006/relationships/audio" Target="../media/audio5.wav"/><Relationship Id="rId15" Type="http://schemas.openxmlformats.org/officeDocument/2006/relationships/audio" Target="../media/audio4.wav"/><Relationship Id="rId14" Type="http://schemas.openxmlformats.org/officeDocument/2006/relationships/audio" Target="../media/audio3.wav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slide" Target="slide16.xml"/><Relationship Id="rId10" Type="http://schemas.openxmlformats.org/officeDocument/2006/relationships/image" Target="../media/image6.jpeg"/><Relationship Id="rId1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control" Target="../activeX/activeX7.xml"/><Relationship Id="rId8" Type="http://schemas.openxmlformats.org/officeDocument/2006/relationships/control" Target="../activeX/activeX6.xml"/><Relationship Id="rId7" Type="http://schemas.openxmlformats.org/officeDocument/2006/relationships/control" Target="../activeX/activeX5.xml"/><Relationship Id="rId6" Type="http://schemas.openxmlformats.org/officeDocument/2006/relationships/control" Target="../activeX/activeX4.xml"/><Relationship Id="rId5" Type="http://schemas.openxmlformats.org/officeDocument/2006/relationships/control" Target="../activeX/activeX3.xml"/><Relationship Id="rId4" Type="http://schemas.openxmlformats.org/officeDocument/2006/relationships/control" Target="../activeX/activeX2.xml"/><Relationship Id="rId3" Type="http://schemas.openxmlformats.org/officeDocument/2006/relationships/image" Target="../media/image9.wmf"/><Relationship Id="rId2" Type="http://schemas.openxmlformats.org/officeDocument/2006/relationships/control" Target="../activeX/activeX1.xml"/><Relationship Id="rId17" Type="http://schemas.openxmlformats.org/officeDocument/2006/relationships/notesSlide" Target="../notesSlides/notesSlide1.xml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6.xml"/><Relationship Id="rId14" Type="http://schemas.openxmlformats.org/officeDocument/2006/relationships/control" Target="../activeX/activeX12.xml"/><Relationship Id="rId13" Type="http://schemas.openxmlformats.org/officeDocument/2006/relationships/control" Target="../activeX/activeX11.xml"/><Relationship Id="rId12" Type="http://schemas.openxmlformats.org/officeDocument/2006/relationships/control" Target="../activeX/activeX10.xml"/><Relationship Id="rId11" Type="http://schemas.openxmlformats.org/officeDocument/2006/relationships/control" Target="../activeX/activeX9.xml"/><Relationship Id="rId10" Type="http://schemas.openxmlformats.org/officeDocument/2006/relationships/control" Target="../activeX/activeX8.xml"/><Relationship Id="rId1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6.wav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0" y="1285875"/>
            <a:ext cx="9144000" cy="1714500"/>
          </a:xfrm>
          <a:ln/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不确定现象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1385888" y="3422650"/>
            <a:ext cx="6400800" cy="72072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</a:pPr>
            <a:r>
              <a:rPr lang="zh-CN" altLang="en-US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lang="en-US" altLang="zh-CN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课时</a:t>
            </a:r>
            <a:endParaRPr lang="zh-CN" altLang="en-US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00" name="TextBox 3"/>
          <p:cNvSpPr txBox="1"/>
          <p:nvPr/>
        </p:nvSpPr>
        <p:spPr>
          <a:xfrm>
            <a:off x="2143125" y="4786313"/>
            <a:ext cx="4857750" cy="845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ts val="600"/>
              </a:spcBef>
            </a:pPr>
            <a:r>
              <a:rPr lang="zh-CN" altLang="en-US" sz="2200" b="1" dirty="0">
                <a:latin typeface="华文新魏" pitchFamily="2" charset="-122"/>
                <a:ea typeface="华文新魏" pitchFamily="2" charset="-122"/>
              </a:rPr>
              <a:t>课件设计：郭兴焱</a:t>
            </a:r>
            <a:endParaRPr lang="zh-CN" altLang="en-US" sz="2200" b="1" dirty="0"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2200" b="1" dirty="0">
                <a:latin typeface="华文新魏" pitchFamily="2" charset="-122"/>
                <a:ea typeface="华文新魏" pitchFamily="2" charset="-122"/>
              </a:rPr>
              <a:t>泸县天兴镇天兴中心小学校</a:t>
            </a:r>
            <a:endParaRPr lang="zh-CN" altLang="en-US" sz="22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1500" fill="hold">
                                          <p:stCondLst>
                                            <p:cond delay="3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2" name="标题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游戏二：抛硬币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03350" y="1776413"/>
          <a:ext cx="6911975" cy="3236913"/>
        </p:xfrm>
        <a:graphic>
          <a:graphicData uri="http://schemas.openxmlformats.org/drawingml/2006/table">
            <a:tbl>
              <a:tblPr/>
              <a:tblGrid>
                <a:gridCol w="1379880"/>
                <a:gridCol w="1903380"/>
                <a:gridCol w="1900824"/>
                <a:gridCol w="1728683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抛了几次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猜</a:t>
                      </a:r>
                      <a:r>
                        <a:rPr lang="zh-CN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对</a:t>
                      </a:r>
                      <a:r>
                        <a:rPr lang="zh-CN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了几次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猜</a:t>
                      </a:r>
                      <a:r>
                        <a:rPr lang="zh-CN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错</a:t>
                      </a:r>
                      <a:r>
                        <a:rPr lang="zh-CN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了几次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A</a:t>
                      </a:r>
                      <a:r>
                        <a:rPr lang="zh-CN" altLang="en-US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组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B</a:t>
                      </a:r>
                      <a:r>
                        <a:rPr lang="zh-CN" altLang="en-US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组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C</a:t>
                      </a:r>
                      <a:r>
                        <a:rPr lang="zh-CN" altLang="en-US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组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D</a:t>
                      </a:r>
                      <a:r>
                        <a:rPr lang="zh-CN" altLang="en-US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组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095" name="AutoShape 3"/>
          <p:cNvCxnSpPr/>
          <p:nvPr/>
        </p:nvCxnSpPr>
        <p:spPr>
          <a:xfrm flipH="1" flipV="1">
            <a:off x="1403350" y="1773238"/>
            <a:ext cx="1368425" cy="719137"/>
          </a:xfrm>
          <a:prstGeom prst="straightConnector1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096" name="TextBox 9"/>
          <p:cNvSpPr txBox="1"/>
          <p:nvPr/>
        </p:nvSpPr>
        <p:spPr>
          <a:xfrm>
            <a:off x="1979613" y="1052513"/>
            <a:ext cx="5572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Arial" panose="020B0604020202020204" pitchFamily="34" charset="0"/>
              </a:rPr>
              <a:t>抛硬币结果统计表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9" name="右箭头 8">
            <a:hlinkClick r:id="rId1" action="ppaction://hlinksldjump"/>
          </p:cNvPr>
          <p:cNvSpPr/>
          <p:nvPr/>
        </p:nvSpPr>
        <p:spPr>
          <a:xfrm flipH="1">
            <a:off x="8501063" y="6072188"/>
            <a:ext cx="35718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288" y="5713413"/>
            <a:ext cx="8545512" cy="944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4.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推理：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再来1名实验员抛硬币，你能描述他的游戏结果吗？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111125" y="5156200"/>
            <a:ext cx="7427913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分析：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猜对的次数是确定的吗？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</a:t>
            </a:r>
            <a:endParaRPr lang="zh-CN" altLang="en-US" sz="2800" b="1" u="sng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5427663" y="5156200"/>
            <a:ext cx="3484562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这是一种什么现象？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</a:t>
            </a:r>
            <a:endParaRPr lang="zh-CN" altLang="en-US" sz="2800" b="1" u="sng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" r:id="rId2" imgW="581025" imgH="514350"/>
        </mc:Choice>
        <mc:Fallback>
          <p:control name="" r:id="rId2" imgW="581025" imgH="514350">
            <p:pic>
              <p:nvPicPr>
                <p:cNvPr id="0" name="TextBox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19475" y="2565400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1" name="" r:id="rId4" imgW="581025" imgH="514350"/>
        </mc:Choice>
        <mc:Fallback>
          <p:control name="" r:id="rId4" imgW="581025" imgH="514350">
            <p:pic>
              <p:nvPicPr>
                <p:cNvPr id="0" name="TextBox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19475" y="3141663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2" name="" r:id="rId5" imgW="581025" imgH="514350"/>
        </mc:Choice>
        <mc:Fallback>
          <p:control name="" r:id="rId5" imgW="581025" imgH="514350">
            <p:pic>
              <p:nvPicPr>
                <p:cNvPr id="0" name="TextBox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19475" y="3789363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3" name="" r:id="rId6" imgW="581025" imgH="514350"/>
        </mc:Choice>
        <mc:Fallback>
          <p:control name="" r:id="rId6" imgW="581025" imgH="514350">
            <p:pic>
              <p:nvPicPr>
                <p:cNvPr id="0" name="TextBox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19475" y="4437063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4" name="" r:id="rId7" imgW="581025" imgH="514350"/>
        </mc:Choice>
        <mc:Fallback>
          <p:control name="" r:id="rId7" imgW="581025" imgH="514350">
            <p:pic>
              <p:nvPicPr>
                <p:cNvPr id="0" name="TextBox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64163" y="2565400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5" name="" r:id="rId8" imgW="581025" imgH="514350"/>
        </mc:Choice>
        <mc:Fallback>
          <p:control name="" r:id="rId8" imgW="581025" imgH="514350">
            <p:pic>
              <p:nvPicPr>
                <p:cNvPr id="0" name="TextBox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64163" y="3141663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6" name="" r:id="rId9" imgW="581025" imgH="514350"/>
        </mc:Choice>
        <mc:Fallback>
          <p:control name="" r:id="rId9" imgW="581025" imgH="514350">
            <p:pic>
              <p:nvPicPr>
                <p:cNvPr id="0" name="TextBox7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64163" y="3789363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7" name="" r:id="rId10" imgW="581025" imgH="514350"/>
        </mc:Choice>
        <mc:Fallback>
          <p:control name="" r:id="rId10" imgW="581025" imgH="514350">
            <p:pic>
              <p:nvPicPr>
                <p:cNvPr id="0" name="TextBox8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64163" y="4437063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8" name="" r:id="rId11" imgW="581025" imgH="514350"/>
        </mc:Choice>
        <mc:Fallback>
          <p:control name="" r:id="rId11" imgW="581025" imgH="514350">
            <p:pic>
              <p:nvPicPr>
                <p:cNvPr id="0" name="TextBox9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64388" y="2565400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9" name="" r:id="rId12" imgW="581025" imgH="514350"/>
        </mc:Choice>
        <mc:Fallback>
          <p:control name="" r:id="rId12" imgW="581025" imgH="514350">
            <p:pic>
              <p:nvPicPr>
                <p:cNvPr id="0" name="TextBox10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64388" y="3141663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0" name="" r:id="rId13" imgW="581025" imgH="514350"/>
        </mc:Choice>
        <mc:Fallback>
          <p:control name="" r:id="rId13" imgW="581025" imgH="514350">
            <p:pic>
              <p:nvPicPr>
                <p:cNvPr id="0" name="TextBox1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64388" y="3789363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1" name="" r:id="rId14" imgW="581025" imgH="514350"/>
        </mc:Choice>
        <mc:Fallback>
          <p:control name="" r:id="rId14" imgW="581025" imgH="514350">
            <p:pic>
              <p:nvPicPr>
                <p:cNvPr id="0" name="TextBox1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64388" y="4437063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Box 3"/>
          <p:cNvSpPr txBox="1"/>
          <p:nvPr/>
        </p:nvSpPr>
        <p:spPr>
          <a:xfrm>
            <a:off x="1114425" y="1339850"/>
            <a:ext cx="6858000" cy="3017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不管是猜拳还是抛硬币，都不能事先确定游戏的结果。这些事先不能确定的现象都是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不确定现象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。通常用“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，也可能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来描述。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标题 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秘籍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秘籍1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124700" y="5637213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7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Box 3"/>
          <p:cNvSpPr txBox="1"/>
          <p:nvPr/>
        </p:nvSpPr>
        <p:spPr>
          <a:xfrm>
            <a:off x="928688" y="1928813"/>
            <a:ext cx="6858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我们生活中的</a:t>
            </a:r>
            <a:r>
              <a:rPr lang="zh-CN" altLang="en-US" sz="4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不确定现象。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5" name="标题 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说一说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3316" name="图片 4" descr="sy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0813" y="3157538"/>
            <a:ext cx="2643187" cy="2911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右箭头 5">
            <a:hlinkClick r:id="rId2" action="ppaction://hlinksldjump"/>
          </p:cNvPr>
          <p:cNvSpPr/>
          <p:nvPr/>
        </p:nvSpPr>
        <p:spPr>
          <a:xfrm flipH="1">
            <a:off x="8501063" y="6072188"/>
            <a:ext cx="35718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游戏三：摸彩球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339" name="TextBox 2"/>
          <p:cNvSpPr txBox="1"/>
          <p:nvPr/>
        </p:nvSpPr>
        <p:spPr>
          <a:xfrm>
            <a:off x="1403350" y="1773238"/>
            <a:ext cx="6121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0" name="TextBox 4"/>
          <p:cNvSpPr txBox="1"/>
          <p:nvPr/>
        </p:nvSpPr>
        <p:spPr>
          <a:xfrm>
            <a:off x="539750" y="1339850"/>
            <a:ext cx="8035925" cy="4481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zh-CN" sz="3200" b="1" dirty="0">
                <a:latin typeface="Arial" panose="020B0604020202020204" pitchFamily="34" charset="0"/>
              </a:rPr>
              <a:t>游戏方法：</a:t>
            </a:r>
            <a:r>
              <a:rPr lang="zh-CN" altLang="zh-CN" sz="3200" dirty="0">
                <a:latin typeface="Arial" panose="020B0604020202020204" pitchFamily="34" charset="0"/>
              </a:rPr>
              <a:t>袋中有</a:t>
            </a:r>
            <a:r>
              <a:rPr lang="en-US" altLang="zh-CN" sz="3200" dirty="0">
                <a:latin typeface="Arial" panose="020B0604020202020204" pitchFamily="34" charset="0"/>
              </a:rPr>
              <a:t>8</a:t>
            </a:r>
            <a:r>
              <a:rPr lang="zh-CN" altLang="zh-CN" sz="3200" dirty="0">
                <a:latin typeface="Arial" panose="020B0604020202020204" pitchFamily="34" charset="0"/>
              </a:rPr>
              <a:t>颗</a:t>
            </a:r>
            <a:r>
              <a:rPr lang="zh-CN" altLang="zh-CN" sz="3200" dirty="0">
                <a:latin typeface="Arial" panose="020B0604020202020204" pitchFamily="34" charset="0"/>
                <a:sym typeface="+mn-ea"/>
              </a:rPr>
              <a:t>小球</a:t>
            </a:r>
            <a:r>
              <a:rPr lang="zh-CN" altLang="zh-CN" sz="3200" dirty="0">
                <a:latin typeface="Arial" panose="020B0604020202020204" pitchFamily="34" charset="0"/>
              </a:rPr>
              <a:t>。</a:t>
            </a:r>
            <a:r>
              <a:rPr lang="en-US" altLang="zh-CN" sz="3200" dirty="0">
                <a:latin typeface="Arial" panose="020B0604020202020204" pitchFamily="34" charset="0"/>
              </a:rPr>
              <a:t>6</a:t>
            </a:r>
            <a:r>
              <a:rPr lang="zh-CN" altLang="zh-CN" sz="3200" dirty="0">
                <a:latin typeface="Arial" panose="020B0604020202020204" pitchFamily="34" charset="0"/>
              </a:rPr>
              <a:t>人</a:t>
            </a:r>
            <a:r>
              <a:rPr lang="en-US" altLang="zh-CN" sz="3200" dirty="0">
                <a:latin typeface="Arial" panose="020B0604020202020204" pitchFamily="34" charset="0"/>
              </a:rPr>
              <a:t>1</a:t>
            </a:r>
            <a:r>
              <a:rPr lang="zh-CN" altLang="zh-CN" sz="3200" dirty="0">
                <a:latin typeface="Arial" panose="020B0604020202020204" pitchFamily="34" charset="0"/>
              </a:rPr>
              <a:t>小组，组长记录，组员摸球，每人摸</a:t>
            </a:r>
            <a:r>
              <a:rPr lang="en-US" altLang="zh-CN" sz="3200" dirty="0">
                <a:latin typeface="Arial" panose="020B0604020202020204" pitchFamily="34" charset="0"/>
              </a:rPr>
              <a:t>1</a:t>
            </a:r>
            <a:r>
              <a:rPr lang="zh-CN" altLang="zh-CN" sz="3200" dirty="0">
                <a:latin typeface="Arial" panose="020B0604020202020204" pitchFamily="34" charset="0"/>
              </a:rPr>
              <a:t>次，每次摸出后将球放回袋中。</a:t>
            </a:r>
            <a:endParaRPr lang="zh-CN" altLang="zh-CN" sz="3200" dirty="0">
              <a:latin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特别提示：任何人不得看袋中球的颜色。</a:t>
            </a:r>
            <a:endParaRPr lang="zh-CN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zh-CN" altLang="en-US" sz="3200" dirty="0">
              <a:latin typeface="Arial" panose="020B0604020202020204" pitchFamily="34" charset="0"/>
            </a:endParaRPr>
          </a:p>
        </p:txBody>
      </p:sp>
      <p:pic>
        <p:nvPicPr>
          <p:cNvPr id="7" name="摸彩球方法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704138" y="5691188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60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游戏三：摸彩球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92163" y="892175"/>
            <a:ext cx="7599363" cy="10668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1.猜想：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我们小组会摸出</a:t>
            </a:r>
            <a:r>
              <a:rPr kumimoji="0" lang="zh-CN" altLang="en-US" sz="32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次蓝色球。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2.检验：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填写组员摸出的球的颜色。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graphicFrame>
        <p:nvGraphicFramePr>
          <p:cNvPr id="15364" name="表格 15363"/>
          <p:cNvGraphicFramePr/>
          <p:nvPr/>
        </p:nvGraphicFramePr>
        <p:xfrm>
          <a:off x="1898650" y="1958975"/>
          <a:ext cx="5676900" cy="1755775"/>
        </p:xfrm>
        <a:graphic>
          <a:graphicData uri="http://schemas.openxmlformats.org/drawingml/2006/table">
            <a:tbl>
              <a:tblPr/>
              <a:tblGrid>
                <a:gridCol w="946150"/>
                <a:gridCol w="946150"/>
                <a:gridCol w="946150"/>
                <a:gridCol w="944563"/>
                <a:gridCol w="946150"/>
                <a:gridCol w="947737"/>
              </a:tblGrid>
              <a:tr h="9001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2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组员</a:t>
                      </a:r>
                      <a:endParaRPr lang="zh-CN" altLang="en-US" sz="2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1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1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2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2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2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2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2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颜色</a:t>
                      </a:r>
                      <a:endParaRPr lang="zh-CN" altLang="en-US" sz="2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1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2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1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2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2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2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2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92163" y="3922713"/>
            <a:ext cx="7599362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3.分析：</a:t>
            </a:r>
            <a:r>
              <a:rPr lang="zh-CN" altLang="en-US" sz="3200" dirty="0">
                <a:latin typeface="宋体" panose="02010600030101010101" pitchFamily="2" charset="-122"/>
              </a:rPr>
              <a:t>获胜小组摸出蓝色球是确定的吗？</a:t>
            </a:r>
            <a:endParaRPr lang="zh-CN" altLang="en-US" sz="3200" dirty="0">
              <a:latin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5975" y="5026025"/>
            <a:ext cx="75977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4.推理：</a:t>
            </a:r>
            <a:r>
              <a:rPr lang="zh-CN" altLang="en-US" sz="3200" dirty="0">
                <a:latin typeface="宋体" panose="02010600030101010101" pitchFamily="2" charset="-122"/>
              </a:rPr>
              <a:t>如果让获胜小组再摸一次，你能描述摸出球的颜色吗？</a:t>
            </a:r>
            <a:endParaRPr lang="zh-CN" altLang="en-US" sz="3200" dirty="0">
              <a:latin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1800" y="4410075"/>
            <a:ext cx="75993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宋体" panose="02010600030101010101" pitchFamily="2" charset="-122"/>
              </a:rPr>
              <a:t>你觉得这叫什么现象？</a:t>
            </a:r>
            <a:endParaRPr lang="zh-CN" altLang="en-US" sz="3200" dirty="0">
              <a:latin typeface="宋体" panose="02010600030101010101" pitchFamily="2" charset="-122"/>
            </a:endParaRPr>
          </a:p>
        </p:txBody>
      </p:sp>
      <p:pic>
        <p:nvPicPr>
          <p:cNvPr id="8" name="获胜规则一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61238" y="5822950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116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游戏三：摸彩球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825" y="1143000"/>
            <a:ext cx="8123238" cy="1431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400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紧急通知，紧急通知：</a:t>
            </a:r>
            <a:r>
              <a:rPr kumimoji="0" lang="zh-CN" altLang="en-US" sz="4400" kern="1200" cap="none" spc="0" normalizeH="0" baseline="0" noProof="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没有摸到蓝色球的小组获胜。</a:t>
            </a:r>
            <a:endParaRPr kumimoji="0" lang="zh-CN" altLang="en-US" sz="4400" b="1" kern="1200" cap="none" spc="0" normalizeH="0" baseline="0" noProof="0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右箭头 8">
            <a:hlinkClick r:id="rId1" action="ppaction://hlinksldjump"/>
          </p:cNvPr>
          <p:cNvSpPr/>
          <p:nvPr/>
        </p:nvSpPr>
        <p:spPr>
          <a:xfrm flipH="1">
            <a:off x="8502650" y="6305550"/>
            <a:ext cx="460375" cy="327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457200" y="2770188"/>
            <a:ext cx="8043863" cy="2103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分析：</a:t>
            </a:r>
            <a:r>
              <a:rPr lang="zh-CN" altLang="en-US" sz="4400" dirty="0">
                <a:latin typeface="Arial" panose="020B0604020202020204" pitchFamily="34" charset="0"/>
              </a:rPr>
              <a:t>为什么获胜小组一次也没有摸到蓝色球？这是一种什么现象？</a:t>
            </a:r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457200" y="4873625"/>
            <a:ext cx="8043863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推理：</a:t>
            </a:r>
            <a:r>
              <a:rPr lang="zh-CN" altLang="en-US" sz="4400" dirty="0">
                <a:latin typeface="Arial" panose="020B0604020202020204" pitchFamily="34" charset="0"/>
              </a:rPr>
              <a:t>如果再让获胜小组摸一次，怎样描述摸到蓝色球的情况?</a:t>
            </a:r>
            <a:endParaRPr lang="zh-CN" altLang="en-US" sz="4400" dirty="0">
              <a:latin typeface="Arial" panose="020B0604020202020204" pitchFamily="34" charset="0"/>
            </a:endParaRPr>
          </a:p>
        </p:txBody>
      </p:sp>
      <p:pic>
        <p:nvPicPr>
          <p:cNvPr id="5" name="获胜规则二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1750" y="1955800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9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Box 3"/>
          <p:cNvSpPr txBox="1"/>
          <p:nvPr/>
        </p:nvSpPr>
        <p:spPr>
          <a:xfrm>
            <a:off x="642938" y="1285875"/>
            <a:ext cx="7386637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有些事件的结果是能够预知的，我们通常把这些确定的现象叫做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确定现象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。通常用“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一定、不可能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来描述。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1" name="标题 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秘籍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" name="秘籍二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362950" y="5848350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9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Box 1"/>
          <p:cNvSpPr txBox="1"/>
          <p:nvPr/>
        </p:nvSpPr>
        <p:spPr>
          <a:xfrm>
            <a:off x="928688" y="2071688"/>
            <a:ext cx="642937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028700"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我们生活中的</a:t>
            </a:r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确定现象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标题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说一说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8436" name="图片 1" descr="sy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0" y="2857500"/>
            <a:ext cx="2857500" cy="3148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右箭头 4">
            <a:hlinkClick r:id="rId2" action="ppaction://hlinksldjump"/>
          </p:cNvPr>
          <p:cNvSpPr/>
          <p:nvPr/>
        </p:nvSpPr>
        <p:spPr>
          <a:xfrm flipH="1">
            <a:off x="8501063" y="6072188"/>
            <a:ext cx="35718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16" descr="C:\Documents and Settings\lxy\桌面\6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1500188"/>
            <a:ext cx="8786812" cy="49847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31" name="直接连接符 1030"/>
          <p:cNvCxnSpPr/>
          <p:nvPr/>
        </p:nvCxnSpPr>
        <p:spPr>
          <a:xfrm>
            <a:off x="1785938" y="2714625"/>
            <a:ext cx="1500188" cy="1428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rot="16200000" flipH="1">
            <a:off x="5143500" y="2500313"/>
            <a:ext cx="1643063" cy="1500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rot="10800000" flipV="1">
            <a:off x="3357563" y="2000250"/>
            <a:ext cx="4000500" cy="20716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rot="10800000" flipV="1">
            <a:off x="3143250" y="4221163"/>
            <a:ext cx="2941638" cy="1208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rot="10800000">
            <a:off x="3924300" y="4221163"/>
            <a:ext cx="2647950" cy="636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标题 1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考考你：书第</a:t>
            </a:r>
            <a:r>
              <a:rPr lang="en-US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97</a:t>
            </a:r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页。</a:t>
            </a:r>
            <a:endParaRPr lang="en-US" altLang="zh-CN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9465" name="TextBox 1"/>
          <p:cNvSpPr txBox="1"/>
          <p:nvPr/>
        </p:nvSpPr>
        <p:spPr>
          <a:xfrm>
            <a:off x="857250" y="714375"/>
            <a:ext cx="17145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028700"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连一连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1688" y="1928813"/>
            <a:ext cx="5629275" cy="243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椭圆 4"/>
          <p:cNvSpPr/>
          <p:nvPr/>
        </p:nvSpPr>
        <p:spPr>
          <a:xfrm>
            <a:off x="2771775" y="3141663"/>
            <a:ext cx="144463" cy="142875"/>
          </a:xfrm>
          <a:prstGeom prst="ellipse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0">
                <a:srgbClr val="D4DEFF"/>
              </a:gs>
              <a:gs pos="39000">
                <a:srgbClr val="D4DEFF"/>
              </a:gs>
              <a:gs pos="100000">
                <a:srgbClr val="96AB94">
                  <a:lumMod val="0"/>
                  <a:lumOff val="100000"/>
                </a:srgbClr>
              </a:gs>
              <a:gs pos="60000">
                <a:srgbClr val="96AB94"/>
              </a:gs>
            </a:gsLst>
            <a:lin ang="5400000" scaled="0"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4" name="TextBox 5"/>
          <p:cNvSpPr txBox="1"/>
          <p:nvPr/>
        </p:nvSpPr>
        <p:spPr>
          <a:xfrm>
            <a:off x="952500" y="1282700"/>
            <a:ext cx="31908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028700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1.“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青蛙”跳水。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5238" y="4857750"/>
            <a:ext cx="6481762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defTabSz="102870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乒乓球可能跳入盆中，也可能跳到盆外。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6" name="标题 1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考考你：书第</a:t>
            </a:r>
            <a:r>
              <a:rPr lang="en-US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99</a:t>
            </a:r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页。</a:t>
            </a:r>
            <a:endParaRPr lang="en-US" altLang="zh-CN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116 C 0.00434 -0.00185 0.02083 -0.00324 0.02673 -0.00324 C 0.06337 -0.00324 0.10121 0.03935 0.10121 0.08403 C 0.10121 0.06111 0.11996 0.03935 0.13784 0.03935 C 0.15677 0.03935 0.17448 0.06111 0.17448 0.08403 C 0.17448 0.07129 0.18385 0.06111 0.19357 0.06111 C 0.20278 0.06111 0.21215 0.07129 0.21215 0.08403 C 0.21215 0.07685 0.21701 0.07129 0.2217 0.07129 C 0.22656 0.07129 0.23125 0.07708 0.23125 0.08403 C 0.23125 0.08032 0.23368 0.07685 0.23594 0.07685 C 0.23698 0.07685 0.24062 0.08032 0.24062 0.08403 C 0.24062 0.08102 0.24201 0.08032 0.24305 0.08032 C 0.24305 0.08079 0.24548 0.08102 0.24548 0.08403 C 0.24548 0.08241 0.24548 0.08102 0.2467 0.08102 C 0.2467 0.08125 0.24809 0.08241 0.24809 0.08403 C 0.24809 0.08264 0.24809 0.08241 0.24809 0.08125 C 0.2493 0.08125 0.2493 0.08241 0.2493 0.08264 C 0.25034 0.08264 0.25034 0.08241 0.25034 0.08125 C 0.25208 0.08125 0.25208 0.08241 0.25208 0.08264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00678 -0.00278 0.0323 -0.00416 0.04098 -0.00416 C 0.09723 -0.00416 0.15487 0.03519 0.15487 0.07639 C 0.15487 0.0551 0.18386 0.03519 0.21112 0.03519 C 0.23994 0.03519 0.26737 0.05579 0.26737 0.07639 C 0.26737 0.06528 0.28178 0.0551 0.29619 0.0551 C 0.31094 0.0551 0.32518 0.06482 0.32518 0.07639 C 0.32518 0.07014 0.3323 0.06528 0.33959 0.06528 C 0.34671 0.06528 0.354 0.0706 0.354 0.07639 C 0.354 0.07292 0.35782 0.07014 0.36112 0.07014 C 0.36303 0.07014 0.36841 0.07292 0.36841 0.07639 C 0.36841 0.07408 0.37049 0.07292 0.37223 0.07292 C 0.37223 0.07315 0.37587 0.07361 0.37587 0.07639 C 0.37587 0.07477 0.37587 0.07408 0.37796 0.07408 C 0.37796 0.07477 0.37969 0.07477 0.37969 0.07639 C 0.37969 0.07477 0.37969 0.07523 0.37969 0.07408 C 0.38178 0.07408 0.38178 0.07477 0.38178 0.07523 C 0.38369 0.07477 0.38369 0.07523 0.38369 0.07408 C 0.38594 0.07408 0.38594 0.07477 0.38594 0.07523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TextBox 17"/>
          <p:cNvSpPr txBox="1"/>
          <p:nvPr/>
        </p:nvSpPr>
        <p:spPr>
          <a:xfrm>
            <a:off x="1357313" y="1500188"/>
            <a:ext cx="6048375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latin typeface="Arial" panose="020B0604020202020204" pitchFamily="34" charset="0"/>
              </a:rPr>
              <a:t>遵守纪律、积极参与</a:t>
            </a:r>
            <a:endParaRPr lang="en-US" altLang="zh-CN" sz="4400" b="1" dirty="0">
              <a:latin typeface="Arial" panose="020B0604020202020204" pitchFamily="34" charset="0"/>
            </a:endParaRPr>
          </a:p>
          <a:p>
            <a:endParaRPr lang="en-US" altLang="zh-CN" sz="4400" b="1" dirty="0">
              <a:latin typeface="Arial" panose="020B0604020202020204" pitchFamily="34" charset="0"/>
            </a:endParaRPr>
          </a:p>
          <a:p>
            <a:r>
              <a:rPr lang="zh-CN" altLang="en-US" sz="4400" b="1" dirty="0">
                <a:latin typeface="Arial" panose="020B0604020202020204" pitchFamily="34" charset="0"/>
              </a:rPr>
              <a:t>遵守规则、分工明确</a:t>
            </a:r>
            <a:endParaRPr lang="en-US" altLang="zh-CN" sz="4400" b="1" dirty="0">
              <a:latin typeface="Arial" panose="020B0604020202020204" pitchFamily="34" charset="0"/>
            </a:endParaRPr>
          </a:p>
          <a:p>
            <a:endParaRPr lang="en-US" altLang="zh-CN" sz="4400" b="1" dirty="0">
              <a:latin typeface="Arial" panose="020B0604020202020204" pitchFamily="34" charset="0"/>
            </a:endParaRPr>
          </a:p>
          <a:p>
            <a:r>
              <a:rPr lang="zh-CN" altLang="en-US" sz="4400" b="1" dirty="0">
                <a:latin typeface="Arial" panose="020B0604020202020204" pitchFamily="34" charset="0"/>
              </a:rPr>
              <a:t>团结一致、勇夺第一</a:t>
            </a:r>
            <a:endParaRPr lang="en-US" altLang="zh-CN" sz="4400" b="1" dirty="0">
              <a:latin typeface="Arial" panose="020B0604020202020204" pitchFamily="34" charset="0"/>
            </a:endParaRPr>
          </a:p>
          <a:p>
            <a:endParaRPr lang="en-US" altLang="zh-CN" sz="2800" b="1" dirty="0">
              <a:latin typeface="Arial" panose="020B0604020202020204" pitchFamily="34" charset="0"/>
            </a:endParaRPr>
          </a:p>
          <a:p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5123" name="标题 18"/>
          <p:cNvSpPr>
            <a:spLocks noGrp="1"/>
          </p:cNvSpPr>
          <p:nvPr>
            <p:ph type="title"/>
          </p:nvPr>
        </p:nvSpPr>
        <p:spPr>
          <a:xfrm>
            <a:off x="457200" y="-26987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游戏之旅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2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2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fltVal val="-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16" descr="C:\Documents and Settings\lxy\桌面\8.png"/>
          <p:cNvPicPr>
            <a:picLocks noChangeAspect="1"/>
          </p:cNvPicPr>
          <p:nvPr/>
        </p:nvPicPr>
        <p:blipFill>
          <a:blip r:embed="rId1"/>
          <a:srcRect l="58263"/>
          <a:stretch>
            <a:fillRect/>
          </a:stretch>
        </p:blipFill>
        <p:spPr>
          <a:xfrm>
            <a:off x="4737100" y="1749425"/>
            <a:ext cx="2906713" cy="467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16" descr="C:\Documents and Settings\lxy\桌面\8.png"/>
          <p:cNvPicPr>
            <a:picLocks noChangeAspect="1"/>
          </p:cNvPicPr>
          <p:nvPr/>
        </p:nvPicPr>
        <p:blipFill>
          <a:blip r:embed="rId1"/>
          <a:srcRect r="60201"/>
          <a:stretch>
            <a:fillRect/>
          </a:stretch>
        </p:blipFill>
        <p:spPr>
          <a:xfrm>
            <a:off x="1428750" y="1749425"/>
            <a:ext cx="2771775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TextBox 6"/>
          <p:cNvSpPr txBox="1"/>
          <p:nvPr/>
        </p:nvSpPr>
        <p:spPr>
          <a:xfrm>
            <a:off x="869950" y="1139825"/>
            <a:ext cx="72739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028700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用“一定”“可能”或“不可能”描述下列现象。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31913" y="1773238"/>
            <a:ext cx="295433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太阳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从西边落下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47813" y="4005263"/>
            <a:ext cx="264636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雨后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出现彩虹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87900" y="1773238"/>
            <a:ext cx="32623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没有水人类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不可能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生存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87900" y="4076700"/>
            <a:ext cx="29543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远距离投球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进篮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3" name="标题 1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考考你：书第</a:t>
            </a:r>
            <a:r>
              <a:rPr lang="en-US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99</a:t>
            </a:r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页。</a:t>
            </a:r>
            <a:endParaRPr lang="en-US" altLang="zh-CN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右箭头 10">
            <a:hlinkClick r:id="rId2" action="ppaction://hlinksldjump"/>
          </p:cNvPr>
          <p:cNvSpPr/>
          <p:nvPr/>
        </p:nvSpPr>
        <p:spPr>
          <a:xfrm flipH="1">
            <a:off x="8501063" y="6072188"/>
            <a:ext cx="35718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回归课本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2531" name="Picture 2" descr="C:\Users\Administrator\Desktop\IMG_20161016_162523.jpg"/>
          <p:cNvPicPr>
            <a:picLocks noChangeAspect="1"/>
          </p:cNvPicPr>
          <p:nvPr/>
        </p:nvPicPr>
        <p:blipFill>
          <a:blip r:embed="rId1"/>
          <a:srcRect l="10567" t="1366" r="15714"/>
          <a:stretch>
            <a:fillRect/>
          </a:stretch>
        </p:blipFill>
        <p:spPr>
          <a:xfrm>
            <a:off x="-31750" y="1588"/>
            <a:ext cx="916781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总结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3555" name="TextBox 6"/>
          <p:cNvSpPr txBox="1"/>
          <p:nvPr/>
        </p:nvSpPr>
        <p:spPr>
          <a:xfrm>
            <a:off x="457200" y="1625600"/>
            <a:ext cx="8612188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028700"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通过今天的游戏之旅，你收获到了什么？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457200" y="3179763"/>
            <a:ext cx="6005513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028700"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你对自己的表现作何评价？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2428860" y="1643050"/>
            <a:ext cx="481122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谢谢！</a:t>
            </a:r>
            <a:endParaRPr kumimoji="0" lang="zh-CN" altLang="en-US" sz="8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457200" y="-26987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游戏之旅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6" name="Picture 2" descr="C:\Users\Administrator\Desktop\20130912zz1.jp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929198"/>
            <a:ext cx="1428760" cy="935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4" descr="C:\Documents and Settings\lxy\桌面\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357562"/>
            <a:ext cx="1524453" cy="92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149" name="AutoShape 5" descr="http://img1.imgtn.bdimg.com/it/u=2061601839,1730892634&amp;fm=21&amp;gp=0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0" name="AutoShape 7" descr="http://img1.imgtn.bdimg.com/it/u=2061601839,1730892634&amp;fm=21&amp;gp=0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20" name="Picture 8" descr="C:\Users\Administrator\Desktop\u=2061601839,1730892634&amp;fm=21&amp;gp=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996952"/>
            <a:ext cx="1428760" cy="1072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8921" name="Picture 9" descr="C:\Users\Administrator\Desktop\54926c85Nfa82074d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6359" t="5389" r="4609"/>
          <a:stretch>
            <a:fillRect/>
          </a:stretch>
        </p:blipFill>
        <p:spPr bwMode="auto">
          <a:xfrm>
            <a:off x="7143768" y="1357298"/>
            <a:ext cx="1000132" cy="12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20" name="肘形连接符 19"/>
          <p:cNvCxnSpPr/>
          <p:nvPr/>
        </p:nvCxnSpPr>
        <p:spPr>
          <a:xfrm rot="5400000" flipH="1" flipV="1">
            <a:off x="750094" y="4393406"/>
            <a:ext cx="785813" cy="428625"/>
          </a:xfrm>
          <a:prstGeom prst="bentConnector3">
            <a:avLst>
              <a:gd name="adj1" fmla="val 50000"/>
            </a:avLst>
          </a:prstGeom>
          <a:ln w="76200">
            <a:solidFill>
              <a:srgbClr val="9A6FC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肘形连接符 20"/>
          <p:cNvCxnSpPr/>
          <p:nvPr/>
        </p:nvCxnSpPr>
        <p:spPr>
          <a:xfrm rot="5400000" flipH="1" flipV="1">
            <a:off x="1535906" y="2607469"/>
            <a:ext cx="857250" cy="785813"/>
          </a:xfrm>
          <a:prstGeom prst="bentConnector3">
            <a:avLst>
              <a:gd name="adj1" fmla="val 50000"/>
            </a:avLst>
          </a:prstGeom>
          <a:ln w="76200">
            <a:solidFill>
              <a:srgbClr val="9A6FC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>
            <a:off x="3214688" y="2286000"/>
            <a:ext cx="1071563" cy="500063"/>
          </a:xfrm>
          <a:prstGeom prst="bentConnector3">
            <a:avLst>
              <a:gd name="adj1" fmla="val 50000"/>
            </a:avLst>
          </a:prstGeom>
          <a:ln w="76200">
            <a:solidFill>
              <a:srgbClr val="9A6FC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肘形连接符 25"/>
          <p:cNvCxnSpPr/>
          <p:nvPr/>
        </p:nvCxnSpPr>
        <p:spPr>
          <a:xfrm>
            <a:off x="5435600" y="3933825"/>
            <a:ext cx="779463" cy="638175"/>
          </a:xfrm>
          <a:prstGeom prst="bentConnector3">
            <a:avLst>
              <a:gd name="adj1" fmla="val 50000"/>
            </a:avLst>
          </a:prstGeom>
          <a:ln w="76200">
            <a:solidFill>
              <a:srgbClr val="9A6FC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922" name="Picture 10" descr="C:\Users\Administrator\Desktop\5620a510N3420d3f4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20719" t="22281" r="20218" b="51157"/>
          <a:stretch>
            <a:fillRect/>
          </a:stretch>
        </p:blipFill>
        <p:spPr bwMode="auto">
          <a:xfrm>
            <a:off x="1571604" y="1785926"/>
            <a:ext cx="1588445" cy="714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5" name="Picture 10" descr="C:\Users\Administrator\Desktop\5620a510N3420d3f4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20719" t="22281" r="20218" b="51157"/>
          <a:stretch>
            <a:fillRect/>
          </a:stretch>
        </p:blipFill>
        <p:spPr bwMode="auto">
          <a:xfrm>
            <a:off x="6286512" y="4214818"/>
            <a:ext cx="1588445" cy="714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44" name="肘形连接符 25"/>
          <p:cNvCxnSpPr/>
          <p:nvPr/>
        </p:nvCxnSpPr>
        <p:spPr>
          <a:xfrm rot="5400000" flipH="1" flipV="1">
            <a:off x="6556375" y="3087688"/>
            <a:ext cx="1531938" cy="642938"/>
          </a:xfrm>
          <a:prstGeom prst="bentConnector3">
            <a:avLst>
              <a:gd name="adj1" fmla="val 50000"/>
            </a:avLst>
          </a:prstGeom>
          <a:ln w="76200">
            <a:solidFill>
              <a:srgbClr val="9A6FC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游戏一：和老师猜拳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7171" name="Picture 2" descr="C:\Users\Administrator\Desktop\20130912zz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813" y="1071563"/>
            <a:ext cx="6546850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7358082" y="1142984"/>
            <a:ext cx="1576072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剪刀</a:t>
            </a:r>
            <a:endParaRPr kumimoji="0" lang="en-US" altLang="zh-CN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石头</a:t>
            </a:r>
            <a:endParaRPr kumimoji="0" lang="en-US" altLang="zh-CN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布</a:t>
            </a:r>
            <a:endParaRPr kumimoji="0" lang="zh-CN" alt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游戏一：和老师猜拳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195" name="图片 3"/>
          <p:cNvPicPr>
            <a:picLocks noChangeAspect="1"/>
          </p:cNvPicPr>
          <p:nvPr/>
        </p:nvPicPr>
        <p:blipFill>
          <a:blip r:embed="rId1"/>
          <a:srcRect t="5231"/>
          <a:stretch>
            <a:fillRect/>
          </a:stretch>
        </p:blipFill>
        <p:spPr>
          <a:xfrm>
            <a:off x="241300" y="935038"/>
            <a:ext cx="8677275" cy="5818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8" name="标题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游戏一：和老师猜拳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03350" y="1776413"/>
          <a:ext cx="6911975" cy="3236913"/>
        </p:xfrm>
        <a:graphic>
          <a:graphicData uri="http://schemas.openxmlformats.org/drawingml/2006/table">
            <a:tbl>
              <a:tblPr/>
              <a:tblGrid>
                <a:gridCol w="1379880"/>
                <a:gridCol w="1903380"/>
                <a:gridCol w="1900824"/>
                <a:gridCol w="1728683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猜拳几次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猜</a:t>
                      </a:r>
                      <a:r>
                        <a:rPr lang="zh-CN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对</a:t>
                      </a:r>
                      <a:r>
                        <a:rPr lang="zh-CN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了几次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猜</a:t>
                      </a:r>
                      <a:r>
                        <a:rPr lang="zh-CN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错</a:t>
                      </a:r>
                      <a:r>
                        <a:rPr lang="zh-CN" sz="24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了几次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甲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乙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丙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丁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71" name="AutoShape 3"/>
          <p:cNvCxnSpPr/>
          <p:nvPr/>
        </p:nvCxnSpPr>
        <p:spPr>
          <a:xfrm flipH="1" flipV="1">
            <a:off x="1403350" y="1773238"/>
            <a:ext cx="1368425" cy="719137"/>
          </a:xfrm>
          <a:prstGeom prst="straightConnector1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72" name="TextBox 9"/>
          <p:cNvSpPr txBox="1"/>
          <p:nvPr/>
        </p:nvSpPr>
        <p:spPr>
          <a:xfrm>
            <a:off x="1979613" y="1052513"/>
            <a:ext cx="5572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Arial" panose="020B0604020202020204" pitchFamily="34" charset="0"/>
              </a:rPr>
              <a:t>猜拳结果统计表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25" y="5084763"/>
            <a:ext cx="7427913" cy="944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分析：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猜对的次数是确定的吗？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</a:t>
            </a:r>
            <a:endParaRPr lang="zh-CN" altLang="en-US" sz="2800" b="1" u="sng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右箭头 8">
            <a:hlinkClick r:id="rId1" action="ppaction://hlinksldjump"/>
          </p:cNvPr>
          <p:cNvSpPr/>
          <p:nvPr/>
        </p:nvSpPr>
        <p:spPr>
          <a:xfrm flipH="1">
            <a:off x="8501063" y="6072188"/>
            <a:ext cx="35718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125" y="5670550"/>
            <a:ext cx="8205788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4.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推理：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下一次猜拳，你能描述游戏的结果吗？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  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我</a:t>
            </a:r>
            <a:r>
              <a:rPr lang="zh-CN" altLang="en-US" sz="2800" b="1" u="sng" dirty="0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        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猜对，</a:t>
            </a:r>
            <a:r>
              <a:rPr lang="zh-CN" altLang="en-US" sz="2800" b="1" u="sng" dirty="0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              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猜错。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5356225" y="5084763"/>
            <a:ext cx="3484563" cy="944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这是一种什么现象？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</a:t>
            </a:r>
            <a:endParaRPr lang="zh-CN" altLang="en-US" sz="2800" b="1" u="sng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963738" y="6097588"/>
            <a:ext cx="64119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sym typeface="+mn-ea"/>
              </a:rPr>
              <a:t>可能             也可能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sym typeface="+mn-ea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" r:id="rId2" imgW="581025" imgH="514350"/>
        </mc:Choice>
        <mc:Fallback>
          <p:control name="" r:id="rId2" imgW="581025" imgH="514350">
            <p:pic>
              <p:nvPicPr>
                <p:cNvPr id="0" name="TextBox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19475" y="2565400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" r:id="rId4" imgW="581025" imgH="514350"/>
        </mc:Choice>
        <mc:Fallback>
          <p:control name="" r:id="rId4" imgW="581025" imgH="514350">
            <p:pic>
              <p:nvPicPr>
                <p:cNvPr id="0" name="TextBox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19475" y="3213100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" r:id="rId5" imgW="581025" imgH="514350"/>
        </mc:Choice>
        <mc:Fallback>
          <p:control name="" r:id="rId5" imgW="581025" imgH="514350">
            <p:pic>
              <p:nvPicPr>
                <p:cNvPr id="0" name="TextBox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19475" y="3789363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" r:id="rId6" imgW="581025" imgH="514350"/>
        </mc:Choice>
        <mc:Fallback>
          <p:control name="" r:id="rId6" imgW="581025" imgH="514350">
            <p:pic>
              <p:nvPicPr>
                <p:cNvPr id="0" name="TextBox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19475" y="4437063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" name="" r:id="rId7" imgW="581025" imgH="514350"/>
        </mc:Choice>
        <mc:Fallback>
          <p:control name="" r:id="rId7" imgW="581025" imgH="514350">
            <p:pic>
              <p:nvPicPr>
                <p:cNvPr id="0" name="TextBox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92725" y="2565400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" name="" r:id="rId8" imgW="581025" imgH="514350"/>
        </mc:Choice>
        <mc:Fallback>
          <p:control name="" r:id="rId8" imgW="581025" imgH="514350">
            <p:pic>
              <p:nvPicPr>
                <p:cNvPr id="0" name="TextBox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92725" y="3213100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" name="" r:id="rId9" imgW="581025" imgH="514350"/>
        </mc:Choice>
        <mc:Fallback>
          <p:control name="" r:id="rId9" imgW="581025" imgH="514350">
            <p:pic>
              <p:nvPicPr>
                <p:cNvPr id="0" name="TextBox7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92725" y="3789363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" r:id="rId10" imgW="581025" imgH="514350"/>
        </mc:Choice>
        <mc:Fallback>
          <p:control name="" r:id="rId10" imgW="581025" imgH="514350">
            <p:pic>
              <p:nvPicPr>
                <p:cNvPr id="0" name="TextBox8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92725" y="4437063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" name="" r:id="rId11" imgW="581025" imgH="514350"/>
        </mc:Choice>
        <mc:Fallback>
          <p:control name="" r:id="rId11" imgW="581025" imgH="514350">
            <p:pic>
              <p:nvPicPr>
                <p:cNvPr id="0" name="TextBox9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35825" y="2565400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" name="" r:id="rId12" imgW="581025" imgH="514350"/>
        </mc:Choice>
        <mc:Fallback>
          <p:control name="" r:id="rId12" imgW="581025" imgH="514350">
            <p:pic>
              <p:nvPicPr>
                <p:cNvPr id="0" name="TextBox10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35825" y="3213100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" name="" r:id="rId13" imgW="581025" imgH="514350"/>
        </mc:Choice>
        <mc:Fallback>
          <p:control name="" r:id="rId13" imgW="581025" imgH="514350">
            <p:pic>
              <p:nvPicPr>
                <p:cNvPr id="0" name="TextBox1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35825" y="3789363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" name="" r:id="rId14" imgW="581025" imgH="514350"/>
        </mc:Choice>
        <mc:Fallback>
          <p:control name="" r:id="rId14" imgW="581025" imgH="514350">
            <p:pic>
              <p:nvPicPr>
                <p:cNvPr id="0" name="TextBox1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35825" y="4437063"/>
                  <a:ext cx="581025" cy="5143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游戏二：抛硬币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2051050" y="1857375"/>
            <a:ext cx="5164138" cy="3443288"/>
            <a:chOff x="2927749" y="3786189"/>
            <a:chExt cx="4054065" cy="2703892"/>
          </a:xfrm>
        </p:grpSpPr>
        <p:sp>
          <p:nvSpPr>
            <p:cNvPr id="9220" name="TextBox 8"/>
            <p:cNvSpPr txBox="1"/>
            <p:nvPr/>
          </p:nvSpPr>
          <p:spPr>
            <a:xfrm>
              <a:off x="3436591" y="5782195"/>
              <a:ext cx="1311272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000" b="1" dirty="0">
                  <a:solidFill>
                    <a:schemeClr val="tx2"/>
                  </a:solidFill>
                  <a:latin typeface="隶书" pitchFamily="49" charset="-122"/>
                  <a:ea typeface="隶书" pitchFamily="49" charset="-122"/>
                </a:rPr>
                <a:t>正面</a:t>
              </a:r>
              <a:endParaRPr lang="zh-CN" altLang="en-US" sz="40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9221" name="TextBox 11"/>
            <p:cNvSpPr txBox="1"/>
            <p:nvPr/>
          </p:nvSpPr>
          <p:spPr>
            <a:xfrm>
              <a:off x="5574029" y="5755110"/>
              <a:ext cx="1311272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000" b="1" dirty="0">
                  <a:solidFill>
                    <a:schemeClr val="tx2"/>
                  </a:solidFill>
                  <a:latin typeface="隶书" pitchFamily="49" charset="-122"/>
                  <a:ea typeface="隶书" pitchFamily="49" charset="-122"/>
                </a:rPr>
                <a:t>反面</a:t>
              </a:r>
              <a:endParaRPr lang="zh-CN" altLang="en-US" sz="40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grpSp>
          <p:nvGrpSpPr>
            <p:cNvPr id="9222" name="组合 10"/>
            <p:cNvGrpSpPr/>
            <p:nvPr/>
          </p:nvGrpSpPr>
          <p:grpSpPr>
            <a:xfrm>
              <a:off x="2927749" y="3786189"/>
              <a:ext cx="4054065" cy="1952625"/>
              <a:chOff x="2927749" y="3786189"/>
              <a:chExt cx="4054065" cy="1952625"/>
            </a:xfrm>
          </p:grpSpPr>
          <p:pic>
            <p:nvPicPr>
              <p:cNvPr id="9223" name="Picture 2" descr="C:\Users\Administrator\Desktop\11111111111.jpg"/>
              <p:cNvPicPr>
                <a:picLocks noChangeAspect="1"/>
              </p:cNvPicPr>
              <p:nvPr/>
            </p:nvPicPr>
            <p:blipFill>
              <a:blip r:embed="rId1"/>
              <a:srcRect t="3409" r="50000"/>
              <a:stretch>
                <a:fillRect/>
              </a:stretch>
            </p:blipFill>
            <p:spPr>
              <a:xfrm>
                <a:off x="2927749" y="3786190"/>
                <a:ext cx="1920464" cy="19526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224" name="Picture 2" descr="C:\Users\Administrator\Desktop\11111111111.jpg"/>
              <p:cNvPicPr>
                <a:picLocks noChangeAspect="1"/>
              </p:cNvPicPr>
              <p:nvPr/>
            </p:nvPicPr>
            <p:blipFill>
              <a:blip r:embed="rId1"/>
              <a:srcRect l="50240" t="3409"/>
              <a:stretch>
                <a:fillRect/>
              </a:stretch>
            </p:blipFill>
            <p:spPr>
              <a:xfrm>
                <a:off x="5070552" y="3786189"/>
                <a:ext cx="1911262" cy="195262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游戏二：抛硬币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243" name="TextBox 4"/>
          <p:cNvSpPr txBox="1"/>
          <p:nvPr/>
        </p:nvSpPr>
        <p:spPr>
          <a:xfrm>
            <a:off x="539750" y="1339850"/>
            <a:ext cx="8416925" cy="5213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zh-CN" sz="4800" b="1" dirty="0">
                <a:latin typeface="Arial" panose="020B0604020202020204" pitchFamily="34" charset="0"/>
              </a:rPr>
              <a:t>游戏分工（</a:t>
            </a:r>
            <a:r>
              <a:rPr lang="en-US" altLang="zh-CN" sz="4800" dirty="0">
                <a:latin typeface="Arial" panose="020B0604020202020204" pitchFamily="34" charset="0"/>
              </a:rPr>
              <a:t>6</a:t>
            </a:r>
            <a:r>
              <a:rPr lang="zh-CN" altLang="en-US" sz="4800" dirty="0">
                <a:latin typeface="Arial" panose="020B0604020202020204" pitchFamily="34" charset="0"/>
              </a:rPr>
              <a:t>人</a:t>
            </a:r>
            <a:r>
              <a:rPr lang="en-US" altLang="zh-CN" sz="4800" dirty="0">
                <a:latin typeface="Arial" panose="020B0604020202020204" pitchFamily="34" charset="0"/>
              </a:rPr>
              <a:t>1</a:t>
            </a:r>
            <a:r>
              <a:rPr lang="zh-CN" altLang="en-US" sz="4400" dirty="0">
                <a:latin typeface="Arial" panose="020B0604020202020204" pitchFamily="34" charset="0"/>
              </a:rPr>
              <a:t>组）</a:t>
            </a:r>
            <a:endParaRPr lang="zh-CN" altLang="en-US" sz="4400" dirty="0"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</a:rPr>
              <a:t>记录员</a:t>
            </a:r>
            <a:r>
              <a:rPr lang="en-US" altLang="zh-CN" sz="3600" b="1" dirty="0">
                <a:solidFill>
                  <a:srgbClr val="0070C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</a:rPr>
              <a:t>名：</a:t>
            </a:r>
            <a:r>
              <a:rPr lang="zh-CN" altLang="en-US" sz="3600" dirty="0">
                <a:latin typeface="Arial" panose="020B0604020202020204" pitchFamily="34" charset="0"/>
              </a:rPr>
              <a:t>按要求填写游戏卡；</a:t>
            </a:r>
            <a:endParaRPr lang="zh-CN" altLang="en-US" sz="3600" dirty="0"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</a:rPr>
              <a:t>汇报员1名：</a:t>
            </a:r>
            <a:r>
              <a:rPr lang="zh-CN" altLang="en-US" sz="3600" dirty="0">
                <a:latin typeface="Arial" panose="020B0604020202020204" pitchFamily="34" charset="0"/>
              </a:rPr>
              <a:t>负责汇报游戏结果；</a:t>
            </a:r>
            <a:endParaRPr lang="zh-CN" altLang="en-US" sz="3600" dirty="0"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</a:rPr>
              <a:t>实验员4名：</a:t>
            </a:r>
            <a:r>
              <a:rPr lang="zh-CN" altLang="en-US" sz="3600" dirty="0">
                <a:latin typeface="Arial" panose="020B0604020202020204" pitchFamily="34" charset="0"/>
              </a:rPr>
              <a:t>每人抛硬币</a:t>
            </a:r>
            <a:r>
              <a:rPr lang="en-US" altLang="zh-CN" sz="3600" dirty="0">
                <a:latin typeface="Arial" panose="020B0604020202020204" pitchFamily="34" charset="0"/>
              </a:rPr>
              <a:t>1</a:t>
            </a:r>
            <a:r>
              <a:rPr lang="zh-CN" altLang="en-US" sz="3600" dirty="0">
                <a:latin typeface="Arial" panose="020B0604020202020204" pitchFamily="34" charset="0"/>
              </a:rPr>
              <a:t>次，抛之前先猜测硬币落地后哪面朝上。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游戏二：抛硬币</a:t>
            </a:r>
            <a:endParaRPr lang="zh-CN" altLang="en-US" kern="1200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1267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915988"/>
            <a:ext cx="9036050" cy="5857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heel spokes="1"/>
  </p:transition>
</p:sld>
</file>

<file path=ppt/tags/tag1.xml><?xml version="1.0" encoding="utf-8"?>
<p:tagLst xmlns:p="http://schemas.openxmlformats.org/presentationml/2006/main">
  <p:tag name="KSO_WPP_MARK_KEY" val="68003e31-5837-44c8-96ce-587368d9aed4"/>
  <p:tag name="COMMONDATA" val="eyJoZGlkIjoiZDA2MWFjM2I2M2Q0Yzg1YzljODEzMGY3ODllYTUwMmIifQ=="/>
</p:tagLst>
</file>

<file path=ppt/theme/theme1.xml><?xml version="1.0" encoding="utf-8"?>
<a:theme xmlns:a="http://schemas.openxmlformats.org/drawingml/2006/main" name="一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一上</Template>
  <TotalTime>0</TotalTime>
  <Words>1047</Words>
  <Application>WPS 演示</Application>
  <PresentationFormat>全屏显示(4:3)</PresentationFormat>
  <Paragraphs>196</Paragraphs>
  <Slides>23</Slides>
  <Notes>4</Notes>
  <HiddenSlides>0</HiddenSlides>
  <MMClips>5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华文新魏</vt:lpstr>
      <vt:lpstr>Times New Roman</vt:lpstr>
      <vt:lpstr>+mn-ea</vt:lpstr>
      <vt:lpstr>Segoe Print</vt:lpstr>
      <vt:lpstr>隶书</vt:lpstr>
      <vt:lpstr>楷体</vt:lpstr>
      <vt:lpstr>Calibri</vt:lpstr>
      <vt:lpstr>Times New Roman</vt:lpstr>
      <vt:lpstr>Arial Unicode MS</vt:lpstr>
      <vt:lpstr>一上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swu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罗丽苹</dc:creator>
  <cp:lastModifiedBy>cs</cp:lastModifiedBy>
  <cp:revision>984</cp:revision>
  <dcterms:created xsi:type="dcterms:W3CDTF">2014-07-11T09:02:00Z</dcterms:created>
  <dcterms:modified xsi:type="dcterms:W3CDTF">2023-09-03T08:06:42Z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D46E6F0BC47542AFAB83BF215E15DB7A_12</vt:lpwstr>
  </property>
</Properties>
</file>