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3"/>
  </p:sldMasterIdLst>
  <p:sldIdLst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2" r:id="rId13"/>
    <p:sldId id="331" r:id="rId14"/>
    <p:sldId id="333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6" userDrawn="1">
          <p15:clr>
            <a:srgbClr val="A4A3A4"/>
          </p15:clr>
        </p15:guide>
        <p15:guide id="2" pos="29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66"/>
    <a:srgbClr val="CC0000"/>
    <a:srgbClr val="FFFFCC"/>
    <a:srgbClr val="CFA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-1122" y="-84"/>
      </p:cViewPr>
      <p:guideLst>
        <p:guide orient="horz" pos="2116"/>
        <p:guide pos="29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79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image" Target="../media/image5.png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image" Target="../media/image5.png"/><Relationship Id="rId2" Type="http://schemas.openxmlformats.org/officeDocument/2006/relationships/tags" Target="../tags/tag28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image" Target="../media/image5.png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image" Target="../media/image5.png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2" Type="http://schemas.openxmlformats.org/officeDocument/2006/relationships/tags" Target="../tags/tag72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image" Target="../media/image7.png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image" Target="../media/image8.png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image" Target="../media/image8.png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0" Type="http://schemas.openxmlformats.org/officeDocument/2006/relationships/tags" Target="../tags/tag9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image" Target="../media/image8.png"/><Relationship Id="rId5" Type="http://schemas.openxmlformats.org/officeDocument/2006/relationships/tags" Target="../tags/tag96.xml"/><Relationship Id="rId4" Type="http://schemas.openxmlformats.org/officeDocument/2006/relationships/image" Target="../media/image9.png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2" Type="http://schemas.openxmlformats.org/officeDocument/2006/relationships/tags" Target="../tags/tag102.xml"/><Relationship Id="rId11" Type="http://schemas.openxmlformats.org/officeDocument/2006/relationships/tags" Target="../tags/tag101.xml"/><Relationship Id="rId10" Type="http://schemas.openxmlformats.org/officeDocument/2006/relationships/tags" Target="../tags/tag100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image" Target="../media/image8.png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0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tags" Target="../tags/tag116.xml"/><Relationship Id="rId7" Type="http://schemas.openxmlformats.org/officeDocument/2006/relationships/tags" Target="../tags/tag115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image" Target="../media/image10.png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image" Target="../media/image9.png"/><Relationship Id="rId5" Type="http://schemas.openxmlformats.org/officeDocument/2006/relationships/tags" Target="../tags/tag123.xml"/><Relationship Id="rId4" Type="http://schemas.openxmlformats.org/officeDocument/2006/relationships/image" Target="../media/image11.png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1" Type="http://schemas.openxmlformats.org/officeDocument/2006/relationships/tags" Target="../tags/tag128.xml"/><Relationship Id="rId10" Type="http://schemas.openxmlformats.org/officeDocument/2006/relationships/tags" Target="../tags/tag127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0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image" Target="../media/image5.png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image" Target="../media/image5.png"/><Relationship Id="rId2" Type="http://schemas.openxmlformats.org/officeDocument/2006/relationships/tags" Target="../tags/tag14.xml"/><Relationship Id="rId10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/>
          <a:lstStyle>
            <a:lvl1pPr marL="0" indent="0" algn="ctr">
              <a:buFontTx/>
              <a:buNone/>
              <a:defRPr sz="4800"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6400800" cy="838944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dirty="0" smtClean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>
              <a:buChar char="•"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-1" b="11852"/>
          <a:stretch>
            <a:fillRect/>
          </a:stretch>
        </p:blipFill>
        <p:spPr>
          <a:xfrm>
            <a:off x="0" y="707370"/>
            <a:ext cx="9144000" cy="6150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28650" y="481409"/>
            <a:ext cx="7886700" cy="697706"/>
          </a:xfr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628650" y="1760990"/>
            <a:ext cx="7886700" cy="171721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28650" y="4230002"/>
            <a:ext cx="7886700" cy="171721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285750" y="6356350"/>
            <a:ext cx="2743200" cy="365125"/>
          </a:xfrm>
        </p:spPr>
        <p:txBody>
          <a:bodyPr/>
          <a:lstStyle/>
          <a:p>
            <a:fld id="{45704805-93DF-4705-8899-8C80226729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2514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115050" y="6356350"/>
            <a:ext cx="2743200" cy="365125"/>
          </a:xfrm>
        </p:spPr>
        <p:txBody>
          <a:bodyPr/>
          <a:lstStyle/>
          <a:p>
            <a:fld id="{09C2A499-BA2D-4B14-A23E-F832C66777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-1" b="11852"/>
          <a:stretch>
            <a:fillRect/>
          </a:stretch>
        </p:blipFill>
        <p:spPr>
          <a:xfrm>
            <a:off x="0" y="707370"/>
            <a:ext cx="9144000" cy="6150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29841" y="459664"/>
            <a:ext cx="7886700" cy="56723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29841" y="155986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29841" y="2741360"/>
            <a:ext cx="3868340" cy="27634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7"/>
            </p:custDataLst>
          </p:nvPr>
        </p:nvSpPr>
        <p:spPr>
          <a:xfrm>
            <a:off x="4629150" y="155986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8"/>
            </p:custDataLst>
          </p:nvPr>
        </p:nvSpPr>
        <p:spPr>
          <a:xfrm>
            <a:off x="4629150" y="2741360"/>
            <a:ext cx="3887391" cy="27634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285750" y="6356350"/>
            <a:ext cx="2743200" cy="365125"/>
          </a:xfrm>
        </p:spPr>
        <p:txBody>
          <a:bodyPr/>
          <a:lstStyle/>
          <a:p>
            <a:fld id="{45704805-93DF-4705-8899-8C80226729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2514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115050" y="6356350"/>
            <a:ext cx="2743200" cy="365125"/>
          </a:xfrm>
        </p:spPr>
        <p:txBody>
          <a:bodyPr/>
          <a:lstStyle/>
          <a:p>
            <a:fld id="{09C2A499-BA2D-4B14-A23E-F832C66777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-1" b="11852"/>
          <a:stretch>
            <a:fillRect/>
          </a:stretch>
        </p:blipFill>
        <p:spPr>
          <a:xfrm>
            <a:off x="0" y="707370"/>
            <a:ext cx="9144000" cy="6150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-685800" y="365125"/>
            <a:ext cx="10515600" cy="930275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accent1">
                    <a:lumMod val="50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28575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2514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11505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285750" y="6356350"/>
            <a:ext cx="2743200" cy="365125"/>
          </a:xfrm>
        </p:spPr>
        <p:txBody>
          <a:bodyPr/>
          <a:lstStyle/>
          <a:p>
            <a:fld id="{45704805-93DF-4705-8899-8C80226729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2514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115050" y="6356350"/>
            <a:ext cx="2743200" cy="365125"/>
          </a:xfrm>
        </p:spPr>
        <p:txBody>
          <a:bodyPr/>
          <a:lstStyle/>
          <a:p>
            <a:fld id="{09C2A499-BA2D-4B14-A23E-F832C66777E9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0" y="-2"/>
            <a:ext cx="9144000" cy="6858002"/>
          </a:xfrm>
          <a:prstGeom prst="rect">
            <a:avLst/>
          </a:prstGeom>
          <a:gradFill flip="none" rotWithShape="1">
            <a:gsLst>
              <a:gs pos="84000">
                <a:srgbClr val="FDFFF7"/>
              </a:gs>
              <a:gs pos="100000">
                <a:srgbClr val="FFFFFF">
                  <a:shade val="100000"/>
                  <a:satMod val="115000"/>
                  <a:alpha val="1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9840" y="657225"/>
            <a:ext cx="3123900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8493" y="2551102"/>
            <a:ext cx="3123900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285750" y="6356350"/>
            <a:ext cx="2743200" cy="365125"/>
          </a:xfrm>
        </p:spPr>
        <p:txBody>
          <a:bodyPr/>
          <a:lstStyle/>
          <a:p>
            <a:fld id="{45704805-93DF-4705-8899-8C80226729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2514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115050" y="6356350"/>
            <a:ext cx="2743200" cy="365125"/>
          </a:xfrm>
        </p:spPr>
        <p:txBody>
          <a:bodyPr/>
          <a:lstStyle/>
          <a:p>
            <a:fld id="{09C2A499-BA2D-4B14-A23E-F832C66777E9}" type="slidenum">
              <a:rPr lang="zh-CN" altLang="en-US" smtClean="0"/>
            </a:fld>
            <a:endParaRPr lang="zh-CN" altLang="en-US"/>
          </a:p>
        </p:txBody>
      </p:sp>
      <p:sp>
        <p:nvSpPr>
          <p:cNvPr id="9" name="图片占位符 2"/>
          <p:cNvSpPr>
            <a:spLocks noGrp="1"/>
          </p:cNvSpPr>
          <p:nvPr>
            <p:ph type="pic" idx="1" hasCustomPrompt="1"/>
            <p:custDataLst>
              <p:tags r:id="rId7"/>
            </p:custDataLst>
          </p:nvPr>
        </p:nvSpPr>
        <p:spPr>
          <a:xfrm>
            <a:off x="3887391" y="1132682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dirty="0"/>
              <a:t>单击添加图片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-1" b="11852"/>
          <a:stretch>
            <a:fillRect/>
          </a:stretch>
        </p:blipFill>
        <p:spPr>
          <a:xfrm>
            <a:off x="0" y="707370"/>
            <a:ext cx="9144000" cy="615063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4"/>
            </p:custDataLst>
          </p:nvPr>
        </p:nvSpPr>
        <p:spPr>
          <a:xfrm>
            <a:off x="7686135" y="1091605"/>
            <a:ext cx="829214" cy="4358879"/>
          </a:xfrm>
        </p:spPr>
        <p:txBody>
          <a:bodyPr vert="eaVert"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5"/>
            </p:custDataLst>
          </p:nvPr>
        </p:nvSpPr>
        <p:spPr>
          <a:xfrm>
            <a:off x="628650" y="1091605"/>
            <a:ext cx="6889270" cy="435887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285750" y="6356350"/>
            <a:ext cx="2743200" cy="365125"/>
          </a:xfrm>
        </p:spPr>
        <p:txBody>
          <a:bodyPr/>
          <a:lstStyle/>
          <a:p>
            <a:fld id="{45704805-93DF-4705-8899-8C80226729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2514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115050" y="6356350"/>
            <a:ext cx="2743200" cy="365125"/>
          </a:xfrm>
        </p:spPr>
        <p:txBody>
          <a:bodyPr/>
          <a:lstStyle/>
          <a:p>
            <a:fld id="{09C2A499-BA2D-4B14-A23E-F832C66777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285750" y="6356350"/>
            <a:ext cx="2743200" cy="365125"/>
          </a:xfrm>
        </p:spPr>
        <p:txBody>
          <a:bodyPr/>
          <a:lstStyle/>
          <a:p>
            <a:fld id="{45704805-93DF-4705-8899-8C80226729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2514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115050" y="6356350"/>
            <a:ext cx="2743200" cy="365125"/>
          </a:xfrm>
        </p:spPr>
        <p:txBody>
          <a:bodyPr/>
          <a:lstStyle/>
          <a:p>
            <a:fld id="{09C2A499-BA2D-4B14-A23E-F832C66777E9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28651" y="1202929"/>
            <a:ext cx="7983537" cy="388381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598665" y="3812537"/>
            <a:ext cx="4125802" cy="806400"/>
          </a:xfrm>
        </p:spPr>
        <p:txBody>
          <a:bodyPr anchor="ctr" anchorCtr="0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285750" y="6356350"/>
            <a:ext cx="2743200" cy="365125"/>
          </a:xfrm>
        </p:spPr>
        <p:txBody>
          <a:bodyPr/>
          <a:lstStyle/>
          <a:p>
            <a:fld id="{B109850D-0D6D-4A73-86CC-0144F5CF1F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2514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115050" y="6356350"/>
            <a:ext cx="2743200" cy="365125"/>
          </a:xfrm>
        </p:spPr>
        <p:txBody>
          <a:bodyPr/>
          <a:lstStyle/>
          <a:p>
            <a:fld id="{FAC85E4F-3AC7-4976-9CE3-A9364AC471BC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2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 rot="21210126">
            <a:off x="2719848" y="2489841"/>
            <a:ext cx="488062" cy="77735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T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auto">
          <a:xfrm rot="422379">
            <a:off x="3296470" y="2346835"/>
            <a:ext cx="488062" cy="77735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H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8" name="矩形 4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 rot="21179011">
            <a:off x="3873091" y="2489841"/>
            <a:ext cx="488062" cy="777357"/>
          </a:xfrm>
          <a:prstGeom prst="rect">
            <a:avLst/>
          </a:prstGeom>
          <a:solidFill>
            <a:srgbClr val="9BBB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A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9" name="矩形 5"/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 rot="352131">
            <a:off x="4448728" y="2346835"/>
            <a:ext cx="489047" cy="77735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N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10" name="矩形 6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 rot="21112894">
            <a:off x="5025349" y="2489841"/>
            <a:ext cx="489047" cy="77735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300" dirty="0">
                <a:solidFill>
                  <a:schemeClr val="bg1"/>
                </a:solidFill>
                <a:latin typeface="Arial" panose="020B0604020202020204" pitchFamily="34" charset="0"/>
                <a:ea typeface="方正中倩_GBK" panose="03000509000000000000" pitchFamily="65" charset="-122"/>
              </a:rPr>
              <a:t>K</a:t>
            </a:r>
            <a:endParaRPr lang="zh-CN" altLang="en-US" sz="3300" dirty="0">
              <a:solidFill>
                <a:schemeClr val="bg1"/>
              </a:solidFill>
              <a:latin typeface="Arial" panose="020B0604020202020204" pitchFamily="34" charset="0"/>
              <a:ea typeface="方正中倩_GBK" panose="03000509000000000000" pitchFamily="65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 userDrawn="1">
            <p:custDataLst>
              <p:tags r:id="rId11"/>
            </p:custDataLst>
          </p:nvPr>
        </p:nvSpPr>
        <p:spPr bwMode="auto">
          <a:xfrm rot="21273858">
            <a:off x="6199702" y="2483402"/>
            <a:ext cx="489047" cy="77735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300" dirty="0">
                <a:solidFill>
                  <a:schemeClr val="bg1"/>
                </a:solidFill>
                <a:latin typeface="Arial" panose="020B0604020202020204" pitchFamily="34" charset="0"/>
                <a:ea typeface="方正中倩_GBK" panose="03000509000000000000" pitchFamily="65" charset="-122"/>
              </a:rPr>
              <a:t>~</a:t>
            </a:r>
            <a:endParaRPr lang="zh-CN" altLang="en-US" sz="3300" dirty="0">
              <a:solidFill>
                <a:schemeClr val="bg1"/>
              </a:solidFill>
              <a:latin typeface="Arial" panose="020B0604020202020204" pitchFamily="34" charset="0"/>
              <a:ea typeface="方正中倩_GBK" panose="03000509000000000000" pitchFamily="65" charset="-122"/>
            </a:endParaRPr>
          </a:p>
        </p:txBody>
      </p:sp>
      <p:sp>
        <p:nvSpPr>
          <p:cNvPr id="12" name="矩形 4"/>
          <p:cNvSpPr>
            <a:spLocks noChangeArrowheads="1"/>
          </p:cNvSpPr>
          <p:nvPr userDrawn="1">
            <p:custDataLst>
              <p:tags r:id="rId12"/>
            </p:custDataLst>
          </p:nvPr>
        </p:nvSpPr>
        <p:spPr bwMode="auto">
          <a:xfrm rot="215458">
            <a:off x="5617460" y="2330227"/>
            <a:ext cx="488062" cy="7773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S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" r="1579" b="24129"/>
          <a:stretch>
            <a:fillRect/>
          </a:stretch>
        </p:blipFill>
        <p:spPr>
          <a:xfrm>
            <a:off x="0" y="5051756"/>
            <a:ext cx="9144000" cy="18062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-685800" y="365125"/>
            <a:ext cx="10515600" cy="930275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28575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2514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11505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600" y="304200"/>
            <a:ext cx="87048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flipH="1">
            <a:off x="7115175" y="0"/>
            <a:ext cx="2028825" cy="27678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flipV="1">
            <a:off x="0" y="4090197"/>
            <a:ext cx="2028825" cy="276780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961200" y="1339650"/>
            <a:ext cx="7219800" cy="542700"/>
          </a:xfrm>
        </p:spPr>
        <p:txBody>
          <a:bodyPr anchor="ctr"/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960835" y="2594250"/>
            <a:ext cx="7219950" cy="2583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28575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2514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11505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184576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595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dirty="0"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flipH="1">
            <a:off x="7115175" y="0"/>
            <a:ext cx="2028825" cy="276780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437400" y="880650"/>
            <a:ext cx="2970000" cy="661500"/>
          </a:xfrm>
        </p:spPr>
        <p:txBody>
          <a:bodyPr anchor="ctr"/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28575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2514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11505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440100" y="2275650"/>
            <a:ext cx="2967300" cy="3069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3825900" y="1405930"/>
            <a:ext cx="4860000" cy="381595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0" r="5358" b="26757"/>
          <a:stretch>
            <a:fillRect/>
          </a:stretch>
        </p:blipFill>
        <p:spPr>
          <a:xfrm>
            <a:off x="0" y="4906801"/>
            <a:ext cx="9144000" cy="19512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 flipH="1">
            <a:off x="7115175" y="0"/>
            <a:ext cx="2028825" cy="276780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59000" y="859500"/>
            <a:ext cx="8232300" cy="469800"/>
          </a:xfrm>
        </p:spPr>
        <p:txBody>
          <a:bodyPr anchor="ctr"/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28575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2514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11505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459000" y="1763100"/>
            <a:ext cx="8231981" cy="621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459581" y="3236850"/>
            <a:ext cx="8224200" cy="25731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9144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0" y="0"/>
            <a:ext cx="2028825" cy="276780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53600" y="740250"/>
            <a:ext cx="8232300" cy="423900"/>
          </a:xfrm>
        </p:spPr>
        <p:txBody>
          <a:bodyPr anchor="ctr"/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28575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2514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11505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453628" y="2082600"/>
            <a:ext cx="8243100" cy="2408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445500" y="5306850"/>
            <a:ext cx="8251200" cy="7587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166809" y="156808"/>
            <a:ext cx="535782" cy="49278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34700" y="292846"/>
            <a:ext cx="8278200" cy="33147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28575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2514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11505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434700" y="2025000"/>
            <a:ext cx="40068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4681800" y="2025000"/>
            <a:ext cx="40257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429300" y="4914450"/>
            <a:ext cx="40068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4689900" y="4910850"/>
            <a:ext cx="40257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1576668"/>
            <a:ext cx="9144000" cy="370466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2" t="65619" r="1422" b="-3239"/>
          <a:stretch>
            <a:fillRect/>
          </a:stretch>
        </p:blipFill>
        <p:spPr>
          <a:xfrm>
            <a:off x="-1190" y="-1"/>
            <a:ext cx="9143999" cy="207502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0" r="5358" b="26757"/>
          <a:stretch>
            <a:fillRect/>
          </a:stretch>
        </p:blipFill>
        <p:spPr>
          <a:xfrm>
            <a:off x="0" y="4906801"/>
            <a:ext cx="9144000" cy="19512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142100" y="1637550"/>
            <a:ext cx="6858000" cy="1790100"/>
          </a:xfrm>
        </p:spPr>
        <p:txBody>
          <a:bodyPr anchor="b"/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28575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2514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11505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141810" y="4069800"/>
            <a:ext cx="6858000" cy="1242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95536" y="1196975"/>
            <a:ext cx="4100264" cy="51843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100264" cy="51843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1502227" y="2647053"/>
            <a:ext cx="6858000" cy="851868"/>
          </a:xfrm>
        </p:spPr>
        <p:txBody>
          <a:bodyPr anchor="b"/>
          <a:lstStyle>
            <a:lvl1pPr algn="ctr">
              <a:defRPr sz="30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502227" y="3714424"/>
            <a:ext cx="6858000" cy="441151"/>
          </a:xfrm>
          <a:noFill/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285750" y="6356350"/>
            <a:ext cx="2743200" cy="365125"/>
          </a:xfrm>
        </p:spPr>
        <p:txBody>
          <a:bodyPr/>
          <a:lstStyle/>
          <a:p>
            <a:fld id="{45704805-93DF-4705-8899-8C80226729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2514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115050" y="6356350"/>
            <a:ext cx="2743200" cy="365125"/>
          </a:xfrm>
        </p:spPr>
        <p:txBody>
          <a:bodyPr/>
          <a:lstStyle/>
          <a:p>
            <a:fld id="{09C2A499-BA2D-4B14-A23E-F832C66777E9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502227" y="3714424"/>
            <a:ext cx="6858000" cy="4411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-1" b="11852"/>
          <a:stretch>
            <a:fillRect/>
          </a:stretch>
        </p:blipFill>
        <p:spPr>
          <a:xfrm>
            <a:off x="0" y="707370"/>
            <a:ext cx="9144000" cy="6150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-685800" y="365125"/>
            <a:ext cx="10515600" cy="9302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-685800" y="1478280"/>
            <a:ext cx="10515600" cy="46986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285750" y="6356350"/>
            <a:ext cx="2743200" cy="365125"/>
          </a:xfrm>
        </p:spPr>
        <p:txBody>
          <a:bodyPr/>
          <a:lstStyle/>
          <a:p>
            <a:fld id="{45704805-93DF-4705-8899-8C80226729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2514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115050" y="6356350"/>
            <a:ext cx="2743200" cy="365125"/>
          </a:xfrm>
        </p:spPr>
        <p:txBody>
          <a:bodyPr/>
          <a:lstStyle/>
          <a:p>
            <a:fld id="{09C2A499-BA2D-4B14-A23E-F832C66777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-1" b="11852"/>
          <a:stretch>
            <a:fillRect/>
          </a:stretch>
        </p:blipFill>
        <p:spPr>
          <a:xfrm>
            <a:off x="0" y="707370"/>
            <a:ext cx="9144000" cy="6150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360343" y="1712829"/>
            <a:ext cx="6423313" cy="1244714"/>
          </a:xfrm>
        </p:spPr>
        <p:txBody>
          <a:bodyPr anchor="b">
            <a:normAutofit/>
          </a:bodyPr>
          <a:lstStyle>
            <a:lvl1pPr algn="ctr">
              <a:defRPr sz="24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1360343" y="3298272"/>
            <a:ext cx="6423313" cy="654566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285750" y="6356350"/>
            <a:ext cx="2743200" cy="365125"/>
          </a:xfrm>
        </p:spPr>
        <p:txBody>
          <a:bodyPr/>
          <a:lstStyle/>
          <a:p>
            <a:fld id="{45704805-93DF-4705-8899-8C80226729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2514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115050" y="6356350"/>
            <a:ext cx="2743200" cy="365125"/>
          </a:xfrm>
        </p:spPr>
        <p:txBody>
          <a:bodyPr/>
          <a:lstStyle/>
          <a:p>
            <a:fld id="{09C2A499-BA2D-4B14-A23E-F832C66777E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360343" y="3298272"/>
            <a:ext cx="6423313" cy="65456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2.jpe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3" Type="http://schemas.openxmlformats.org/officeDocument/2006/relationships/slideLayout" Target="../slideLayouts/slideLayout9.xml"/><Relationship Id="rId27" Type="http://schemas.openxmlformats.org/officeDocument/2006/relationships/theme" Target="../theme/theme2.xml"/><Relationship Id="rId26" Type="http://schemas.openxmlformats.org/officeDocument/2006/relationships/image" Target="../media/image12.png"/><Relationship Id="rId25" Type="http://schemas.openxmlformats.org/officeDocument/2006/relationships/tags" Target="../tags/tag135.xml"/><Relationship Id="rId24" Type="http://schemas.openxmlformats.org/officeDocument/2006/relationships/tags" Target="../tags/tag134.xml"/><Relationship Id="rId23" Type="http://schemas.openxmlformats.org/officeDocument/2006/relationships/tags" Target="../tags/tag133.xml"/><Relationship Id="rId22" Type="http://schemas.openxmlformats.org/officeDocument/2006/relationships/tags" Target="../tags/tag132.xml"/><Relationship Id="rId21" Type="http://schemas.openxmlformats.org/officeDocument/2006/relationships/tags" Target="../tags/tag131.xml"/><Relationship Id="rId20" Type="http://schemas.openxmlformats.org/officeDocument/2006/relationships/tags" Target="../tags/tag130.xml"/><Relationship Id="rId2" Type="http://schemas.openxmlformats.org/officeDocument/2006/relationships/slideLayout" Target="../slideLayouts/slideLayout8.xml"/><Relationship Id="rId19" Type="http://schemas.openxmlformats.org/officeDocument/2006/relationships/tags" Target="../tags/tag129.xml"/><Relationship Id="rId18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-25400"/>
            <a:ext cx="8229600" cy="11414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 indent="-57150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395288" y="1196975"/>
            <a:ext cx="8353425" cy="51847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>
              <a:buChar char="•"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marL="571500" indent="-571500" algn="l" rtl="0" eaLnBrk="0" fontAlgn="base" hangingPunct="0">
        <a:spcBef>
          <a:spcPct val="0"/>
        </a:spcBef>
        <a:spcAft>
          <a:spcPct val="0"/>
        </a:spcAft>
        <a:buFont typeface="Wingdings" panose="05000000000000000000" pitchFamily="2" charset="2"/>
        <a:buChar char="n"/>
        <a:defRPr sz="3600" b="1">
          <a:solidFill>
            <a:srgbClr val="FF9900"/>
          </a:solidFill>
          <a:latin typeface="+mj-lt"/>
          <a:ea typeface="+mj-ea"/>
          <a:cs typeface="+mj-cs"/>
        </a:defRPr>
      </a:lvl1pPr>
      <a:lvl2pPr marL="571500" indent="-571500" algn="l" rtl="0" eaLnBrk="0" fontAlgn="base" hangingPunct="0">
        <a:spcBef>
          <a:spcPct val="0"/>
        </a:spcBef>
        <a:spcAft>
          <a:spcPct val="0"/>
        </a:spcAft>
        <a:buFont typeface="Wingdings" panose="05000000000000000000" pitchFamily="2" charset="2"/>
        <a:buChar char="n"/>
        <a:defRPr sz="3600" b="1">
          <a:solidFill>
            <a:srgbClr val="FF9900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marL="571500" indent="-571500" algn="l" rtl="0" eaLnBrk="0" fontAlgn="base" hangingPunct="0">
        <a:spcBef>
          <a:spcPct val="0"/>
        </a:spcBef>
        <a:spcAft>
          <a:spcPct val="0"/>
        </a:spcAft>
        <a:buFont typeface="Wingdings" panose="05000000000000000000" pitchFamily="2" charset="2"/>
        <a:buChar char="n"/>
        <a:defRPr sz="3600" b="1">
          <a:solidFill>
            <a:srgbClr val="FF9900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marL="571500" indent="-571500" algn="l" rtl="0" eaLnBrk="0" fontAlgn="base" hangingPunct="0">
        <a:spcBef>
          <a:spcPct val="0"/>
        </a:spcBef>
        <a:spcAft>
          <a:spcPct val="0"/>
        </a:spcAft>
        <a:buFont typeface="Wingdings" panose="05000000000000000000" pitchFamily="2" charset="2"/>
        <a:buChar char="n"/>
        <a:defRPr sz="3600" b="1">
          <a:solidFill>
            <a:srgbClr val="FF9900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marL="571500" indent="-571500" algn="l" rtl="0" eaLnBrk="0" fontAlgn="base" hangingPunct="0">
        <a:spcBef>
          <a:spcPct val="0"/>
        </a:spcBef>
        <a:spcAft>
          <a:spcPct val="0"/>
        </a:spcAft>
        <a:buFont typeface="Wingdings" panose="05000000000000000000" pitchFamily="2" charset="2"/>
        <a:buChar char="n"/>
        <a:defRPr sz="3600" b="1">
          <a:solidFill>
            <a:srgbClr val="FF9900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9900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9900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9900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9900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华文新魏" pitchFamily="2" charset="-122"/>
          <a:ea typeface="华文新魏" pitchFamily="2" charset="-122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2286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743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2004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657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9"/>
            </p:custDataLst>
          </p:nvPr>
        </p:nvSpPr>
        <p:spPr>
          <a:xfrm>
            <a:off x="0" y="857250"/>
            <a:ext cx="9144000" cy="4754088"/>
          </a:xfrm>
          <a:prstGeom prst="rect">
            <a:avLst/>
          </a:prstGeom>
          <a:gradFill flip="none" rotWithShape="1">
            <a:gsLst>
              <a:gs pos="84000">
                <a:srgbClr val="FDFFF7"/>
              </a:gs>
              <a:gs pos="100000">
                <a:srgbClr val="FFFFFF">
                  <a:shade val="100000"/>
                  <a:satMod val="115000"/>
                  <a:alpha val="1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28650" y="1131094"/>
            <a:ext cx="7886700" cy="6977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28650" y="1965960"/>
            <a:ext cx="7886700" cy="3524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28650" y="562451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04805-93DF-4705-8899-8C80226729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28950" y="562451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562451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2A499-BA2D-4B14-A23E-F832C66777E9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accent1">
              <a:lumMod val="50000"/>
            </a:schemeClr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Tx/>
        <a:buBlip>
          <a:blip r:embed="rId26"/>
        </a:buBlip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9.xml"/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72.xml"/><Relationship Id="rId4" Type="http://schemas.openxmlformats.org/officeDocument/2006/relationships/tags" Target="../tags/tag171.xml"/><Relationship Id="rId3" Type="http://schemas.openxmlformats.org/officeDocument/2006/relationships/image" Target="../media/image22.wmf"/><Relationship Id="rId2" Type="http://schemas.openxmlformats.org/officeDocument/2006/relationships/image" Target="../media/image7.png"/><Relationship Id="rId1" Type="http://schemas.openxmlformats.org/officeDocument/2006/relationships/tags" Target="../tags/tag170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75.xml"/><Relationship Id="rId3" Type="http://schemas.openxmlformats.org/officeDocument/2006/relationships/tags" Target="../tags/tag174.xml"/><Relationship Id="rId2" Type="http://schemas.openxmlformats.org/officeDocument/2006/relationships/image" Target="../media/image7.png"/><Relationship Id="rId1" Type="http://schemas.openxmlformats.org/officeDocument/2006/relationships/tags" Target="../tags/tag173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78.xml"/><Relationship Id="rId4" Type="http://schemas.openxmlformats.org/officeDocument/2006/relationships/tags" Target="../tags/tag177.xml"/><Relationship Id="rId3" Type="http://schemas.openxmlformats.org/officeDocument/2006/relationships/image" Target="../media/image23.wmf"/><Relationship Id="rId2" Type="http://schemas.openxmlformats.org/officeDocument/2006/relationships/image" Target="../media/image7.png"/><Relationship Id="rId1" Type="http://schemas.openxmlformats.org/officeDocument/2006/relationships/tags" Target="../tags/tag17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14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tags" Target="../tags/tag140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43.xml"/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tags" Target="../tags/tag14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3" Type="http://schemas.openxmlformats.org/officeDocument/2006/relationships/image" Target="../media/image18.wmf"/><Relationship Id="rId2" Type="http://schemas.openxmlformats.org/officeDocument/2006/relationships/image" Target="../media/image7.png"/><Relationship Id="rId1" Type="http://schemas.openxmlformats.org/officeDocument/2006/relationships/tags" Target="../tags/tag144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image" Target="../media/image19.wmf"/><Relationship Id="rId2" Type="http://schemas.openxmlformats.org/officeDocument/2006/relationships/image" Target="../media/image7.png"/><Relationship Id="rId1" Type="http://schemas.openxmlformats.org/officeDocument/2006/relationships/tags" Target="../tags/tag14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56.xml"/><Relationship Id="rId8" Type="http://schemas.openxmlformats.org/officeDocument/2006/relationships/image" Target="../media/image20.png"/><Relationship Id="rId7" Type="http://schemas.openxmlformats.org/officeDocument/2006/relationships/tags" Target="../tags/tag155.xml"/><Relationship Id="rId6" Type="http://schemas.openxmlformats.org/officeDocument/2006/relationships/image" Target="../media/image18.wmf"/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image" Target="../media/image7.png"/><Relationship Id="rId14" Type="http://schemas.openxmlformats.org/officeDocument/2006/relationships/slideLayout" Target="../slideLayouts/slideLayout13.xml"/><Relationship Id="rId13" Type="http://schemas.openxmlformats.org/officeDocument/2006/relationships/tags" Target="../tags/tag160.xml"/><Relationship Id="rId12" Type="http://schemas.openxmlformats.org/officeDocument/2006/relationships/tags" Target="../tags/tag159.xml"/><Relationship Id="rId11" Type="http://schemas.openxmlformats.org/officeDocument/2006/relationships/tags" Target="../tags/tag158.xml"/><Relationship Id="rId10" Type="http://schemas.openxmlformats.org/officeDocument/2006/relationships/tags" Target="../tags/tag157.xml"/><Relationship Id="rId1" Type="http://schemas.openxmlformats.org/officeDocument/2006/relationships/tags" Target="../tags/tag151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63.xml"/><Relationship Id="rId4" Type="http://schemas.openxmlformats.org/officeDocument/2006/relationships/image" Target="../media/image19.wmf"/><Relationship Id="rId3" Type="http://schemas.openxmlformats.org/officeDocument/2006/relationships/tags" Target="../tags/tag162.xml"/><Relationship Id="rId2" Type="http://schemas.openxmlformats.org/officeDocument/2006/relationships/image" Target="../media/image7.png"/><Relationship Id="rId1" Type="http://schemas.openxmlformats.org/officeDocument/2006/relationships/tags" Target="../tags/tag161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67.xml"/><Relationship Id="rId5" Type="http://schemas.openxmlformats.org/officeDocument/2006/relationships/image" Target="../media/image18.wmf"/><Relationship Id="rId4" Type="http://schemas.openxmlformats.org/officeDocument/2006/relationships/tags" Target="../tags/tag166.xml"/><Relationship Id="rId3" Type="http://schemas.openxmlformats.org/officeDocument/2006/relationships/tags" Target="../tags/tag165.xml"/><Relationship Id="rId2" Type="http://schemas.openxmlformats.org/officeDocument/2006/relationships/image" Target="../media/image7.png"/><Relationship Id="rId1" Type="http://schemas.openxmlformats.org/officeDocument/2006/relationships/tags" Target="../tags/tag164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69.xml"/><Relationship Id="rId3" Type="http://schemas.openxmlformats.org/officeDocument/2006/relationships/image" Target="../media/image21.wmf"/><Relationship Id="rId2" Type="http://schemas.openxmlformats.org/officeDocument/2006/relationships/image" Target="../media/image7.png"/><Relationship Id="rId1" Type="http://schemas.openxmlformats.org/officeDocument/2006/relationships/tags" Target="../tags/tag1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5"/>
          <p:cNvSpPr txBox="1"/>
          <p:nvPr>
            <p:custDataLst>
              <p:tags r:id="rId1"/>
            </p:custDataLst>
          </p:nvPr>
        </p:nvSpPr>
        <p:spPr>
          <a:xfrm>
            <a:off x="4716463" y="4941888"/>
            <a:ext cx="4402137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ts val="600"/>
              </a:spcBef>
            </a:pPr>
            <a:r>
              <a:rPr lang="zh-CN" sz="2800" b="1" dirty="0">
                <a:solidFill>
                  <a:schemeClr val="dk1"/>
                </a:solidFill>
                <a:latin typeface="华文新魏" pitchFamily="2" charset="-122"/>
                <a:ea typeface="华文新魏" pitchFamily="2" charset="-122"/>
              </a:rPr>
              <a:t>泸县城东小学：李</a:t>
            </a:r>
            <a:r>
              <a:rPr lang="en-US" altLang="zh-CN" sz="2800" b="1" dirty="0">
                <a:solidFill>
                  <a:schemeClr val="dk1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CN" sz="2800" b="1" dirty="0">
                <a:solidFill>
                  <a:schemeClr val="dk1"/>
                </a:solidFill>
                <a:latin typeface="华文新魏" pitchFamily="2" charset="-122"/>
                <a:ea typeface="华文新魏" pitchFamily="2" charset="-122"/>
              </a:rPr>
              <a:t>平</a:t>
            </a:r>
            <a:endParaRPr lang="zh-CN" sz="2800" b="1" dirty="0">
              <a:solidFill>
                <a:schemeClr val="dk1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59227" y="2505075"/>
            <a:ext cx="9144000" cy="1135824"/>
          </a:xfrm>
        </p:spPr>
        <p:txBody>
          <a:bodyPr>
            <a:normAutofit/>
          </a:bodyPr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66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</a:rPr>
              <a:t>农田收入测算</a:t>
            </a:r>
            <a:endParaRPr lang="zh-CN" altLang="en-US" sz="66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79705" y="44450"/>
            <a:ext cx="5166360" cy="588010"/>
          </a:xfrm>
        </p:spPr>
        <p:txBody>
          <a:bodyPr>
            <a:normAutofit/>
          </a:bodyPr>
          <a:p>
            <a:pPr marL="0" lvl="0" indent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sym typeface="Arial" panose="020B0604020202020204" pitchFamily="34" charset="0"/>
              </a:rPr>
              <a:t>六年级下册第四单元：扇形统计图</a:t>
            </a:r>
            <a:endParaRPr lang="en-US" altLang="zh-CN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sym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" r="1579" b="24129"/>
          <a:stretch>
            <a:fillRect/>
          </a:stretch>
        </p:blipFill>
        <p:spPr>
          <a:xfrm>
            <a:off x="0" y="5051756"/>
            <a:ext cx="9144000" cy="1806245"/>
          </a:xfrm>
          <a:prstGeom prst="rect">
            <a:avLst/>
          </a:prstGeom>
        </p:spPr>
      </p:pic>
      <p:pic>
        <p:nvPicPr>
          <p:cNvPr id="13313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75" y="1196975"/>
            <a:ext cx="3916363" cy="172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Text Box 6"/>
          <p:cNvSpPr txBox="1"/>
          <p:nvPr/>
        </p:nvSpPr>
        <p:spPr>
          <a:xfrm>
            <a:off x="1757363" y="1408113"/>
            <a:ext cx="24180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活 动 拓 展</a:t>
            </a:r>
            <a:endParaRPr lang="zh-CN" altLang="en-US" sz="32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0247" name="Text Box 7"/>
          <p:cNvSpPr txBox="1"/>
          <p:nvPr>
            <p:custDataLst>
              <p:tags r:id="rId4"/>
            </p:custDataLst>
          </p:nvPr>
        </p:nvSpPr>
        <p:spPr>
          <a:xfrm>
            <a:off x="755650" y="3078163"/>
            <a:ext cx="8295005" cy="20840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</a:t>
            </a:r>
            <a:r>
              <a:rPr lang="zh-CN" altLang="en-US" sz="36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查询有关稻谷出米率和大米价格的</a:t>
            </a:r>
            <a:endParaRPr lang="zh-CN" altLang="en-US" sz="3600" b="1" dirty="0">
              <a:solidFill>
                <a:schemeClr val="dk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信息，估算王大伯卖稻谷和大米哪种</a:t>
            </a:r>
            <a:endParaRPr lang="zh-CN" altLang="en-US" sz="3600" b="1" dirty="0">
              <a:solidFill>
                <a:schemeClr val="dk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收入更高。</a:t>
            </a:r>
            <a:endParaRPr lang="zh-CN" altLang="en-US" sz="3600" b="1" dirty="0">
              <a:solidFill>
                <a:schemeClr val="dk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3314" name="标题 12"/>
          <p:cNvSpPr>
            <a:spLocks noGrp="1"/>
          </p:cNvSpPr>
          <p:nvPr/>
        </p:nvSpPr>
        <p:spPr>
          <a:xfrm>
            <a:off x="457200" y="-25400"/>
            <a:ext cx="8229600" cy="11414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>
            <a:lvl1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课堂延伸</a:t>
            </a:r>
            <a:endParaRPr lang="zh-CN" altLang="en-US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" r="1579" b="24129"/>
          <a:stretch>
            <a:fillRect/>
          </a:stretch>
        </p:blipFill>
        <p:spPr>
          <a:xfrm>
            <a:off x="0" y="5051756"/>
            <a:ext cx="9144000" cy="1806245"/>
          </a:xfrm>
          <a:prstGeom prst="rect">
            <a:avLst/>
          </a:prstGeom>
        </p:spPr>
      </p:pic>
      <p:sp>
        <p:nvSpPr>
          <p:cNvPr id="12289" name="Rectangle 5"/>
          <p:cNvSpPr/>
          <p:nvPr>
            <p:custDataLst>
              <p:tags r:id="rId3"/>
            </p:custDataLst>
          </p:nvPr>
        </p:nvSpPr>
        <p:spPr>
          <a:xfrm>
            <a:off x="468313" y="2021205"/>
            <a:ext cx="8496300" cy="68199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0" hangingPunct="0">
              <a:lnSpc>
                <a:spcPct val="120000"/>
              </a:lnSpc>
            </a:pPr>
            <a:r>
              <a:rPr lang="zh-CN" altLang="en-US" sz="32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</a:t>
            </a:r>
            <a:endParaRPr lang="zh-CN" altLang="en-US" sz="3200" b="1" dirty="0">
              <a:solidFill>
                <a:schemeClr val="dk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2294" name="Rectangle 2"/>
          <p:cNvSpPr>
            <a:spLocks noGrp="1"/>
          </p:cNvSpPr>
          <p:nvPr/>
        </p:nvSpPr>
        <p:spPr>
          <a:xfrm>
            <a:off x="457200" y="-25400"/>
            <a:ext cx="8229600" cy="11414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>
            <a:lvl1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课堂拓展</a:t>
            </a:r>
            <a:endParaRPr lang="zh-CN" altLang="en-US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3260" y="908685"/>
            <a:ext cx="741870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+mn-ea"/>
                <a:ea typeface="+mn-ea"/>
                <a:cs typeface="+mn-ea"/>
              </a:rPr>
              <a:t>1.你知道历史上对种植水稻作出重大贡献的有哪些人物？给同学们分享一下。 </a:t>
            </a:r>
            <a:endParaRPr lang="zh-CN" altLang="en-US" sz="2800">
              <a:latin typeface="+mn-ea"/>
              <a:ea typeface="+mn-ea"/>
              <a:cs typeface="+mn-ea"/>
            </a:endParaRPr>
          </a:p>
          <a:p>
            <a:endParaRPr lang="zh-CN" altLang="en-US" sz="2800">
              <a:latin typeface="+mn-ea"/>
              <a:ea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5160" y="2060575"/>
            <a:ext cx="810069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+mn-ea"/>
                <a:ea typeface="+mn-ea"/>
                <a:cs typeface="+mn-ea"/>
                <a:sym typeface="+mn-ea"/>
              </a:rPr>
              <a:t>2.1997年，党的十五大首次提出"两个100年目标"。2017年10月18日，习近平总书记在中共十九大的报告中明确提出，第一个"100"年目标就是在建党100周年时，全面建成小康社会。全面建成小康社会，就是要确保到2020年所有贫困地区和贫困人口一道迈入全面小康社会。按每年6％的增长率调整测算，2023年全国脱贫标准约为人均纯收入4000元左右。</a:t>
            </a:r>
            <a:endParaRPr lang="zh-CN" altLang="en-US" sz="2800">
              <a:latin typeface="+mn-ea"/>
              <a:ea typeface="+mn-ea"/>
              <a:cs typeface="+mn-ea"/>
            </a:endParaRPr>
          </a:p>
          <a:p>
            <a:r>
              <a:rPr lang="en-US" altLang="zh-CN" sz="2800">
                <a:latin typeface="+mn-ea"/>
                <a:ea typeface="+mn-ea"/>
                <a:cs typeface="+mn-ea"/>
                <a:sym typeface="+mn-ea"/>
              </a:rPr>
              <a:t>  (</a:t>
            </a:r>
            <a:r>
              <a:rPr lang="zh-CN" altLang="en-US" sz="2800">
                <a:latin typeface="+mn-ea"/>
                <a:ea typeface="+mn-ea"/>
                <a:cs typeface="+mn-ea"/>
                <a:sym typeface="+mn-ea"/>
              </a:rPr>
              <a:t>1</a:t>
            </a:r>
            <a:r>
              <a:rPr lang="en-US" altLang="zh-CN" sz="2800">
                <a:latin typeface="+mn-ea"/>
                <a:ea typeface="+mn-ea"/>
                <a:cs typeface="+mn-ea"/>
                <a:sym typeface="+mn-ea"/>
              </a:rPr>
              <a:t>)</a:t>
            </a:r>
            <a:r>
              <a:rPr lang="zh-CN" altLang="en-US" sz="2800">
                <a:latin typeface="+mn-ea"/>
                <a:ea typeface="+mn-ea"/>
                <a:cs typeface="+mn-ea"/>
                <a:sym typeface="+mn-ea"/>
              </a:rPr>
              <a:t>王大伯一家3口人，按他现有的种地收入，王大伯一家脱贫了吗？</a:t>
            </a:r>
            <a:endParaRPr lang="zh-CN" altLang="en-US" sz="2800">
              <a:latin typeface="+mn-ea"/>
              <a:ea typeface="+mn-ea"/>
              <a:cs typeface="+mn-ea"/>
            </a:endParaRPr>
          </a:p>
          <a:p>
            <a:r>
              <a:rPr lang="zh-CN" altLang="en-US" sz="2800">
                <a:latin typeface="+mn-ea"/>
                <a:ea typeface="+mn-ea"/>
                <a:cs typeface="+mn-ea"/>
                <a:sym typeface="+mn-ea"/>
              </a:rPr>
              <a:t>  </a:t>
            </a:r>
            <a:r>
              <a:rPr lang="en-US" altLang="zh-CN" sz="2800">
                <a:latin typeface="+mn-ea"/>
                <a:ea typeface="+mn-ea"/>
                <a:cs typeface="+mn-ea"/>
                <a:sym typeface="+mn-ea"/>
              </a:rPr>
              <a:t>(2)</a:t>
            </a:r>
            <a:r>
              <a:rPr lang="zh-CN" altLang="en-US" sz="2800">
                <a:latin typeface="+mn-ea"/>
                <a:ea typeface="+mn-ea"/>
                <a:cs typeface="+mn-ea"/>
                <a:sym typeface="+mn-ea"/>
              </a:rPr>
              <a:t>你能帮王大伯想办法增加收入，摆脱贫困吗？</a:t>
            </a:r>
            <a:endParaRPr lang="zh-CN" altLang="en-US" sz="2800">
              <a:latin typeface="+mn-ea"/>
              <a:ea typeface="+mn-ea"/>
              <a:cs typeface="+mn-ea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" r="1579" b="24129"/>
          <a:stretch>
            <a:fillRect/>
          </a:stretch>
        </p:blipFill>
        <p:spPr>
          <a:xfrm>
            <a:off x="0" y="5051756"/>
            <a:ext cx="9144000" cy="1806245"/>
          </a:xfrm>
          <a:prstGeom prst="rect">
            <a:avLst/>
          </a:prstGeom>
        </p:spPr>
      </p:pic>
      <p:pic>
        <p:nvPicPr>
          <p:cNvPr id="14337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588" y="2757488"/>
            <a:ext cx="1404937" cy="360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AutoShape 4"/>
          <p:cNvSpPr/>
          <p:nvPr>
            <p:custDataLst>
              <p:tags r:id="rId4"/>
            </p:custDataLst>
          </p:nvPr>
        </p:nvSpPr>
        <p:spPr>
          <a:xfrm rot="11033622">
            <a:off x="1043305" y="1571625"/>
            <a:ext cx="3959225" cy="2799080"/>
          </a:xfrm>
          <a:prstGeom prst="cloudCallout">
            <a:avLst>
              <a:gd name="adj1" fmla="val -92727"/>
              <a:gd name="adj2" fmla="val -12880"/>
            </a:avLst>
          </a:prstGeom>
          <a:solidFill>
            <a:srgbClr val="F2DCDB"/>
          </a:solidFill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10800000" anchor="t" anchorCtr="0"/>
          <a:p>
            <a:pPr algn="ctr">
              <a:buFont typeface="Arial" panose="020B0604020202020204" pitchFamily="34" charset="0"/>
            </a:pPr>
            <a:endParaRPr lang="zh-CN" altLang="en-US" sz="1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0" name="Text Box 5"/>
          <p:cNvSpPr txBox="1"/>
          <p:nvPr/>
        </p:nvSpPr>
        <p:spPr>
          <a:xfrm>
            <a:off x="1571625" y="2226945"/>
            <a:ext cx="3286125" cy="175323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通过这节课的学习，你学到了什么？</a:t>
            </a:r>
            <a:endParaRPr lang="zh-CN" altLang="en-US" sz="36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1" name="标题 6"/>
          <p:cNvSpPr>
            <a:spLocks noGrp="1"/>
          </p:cNvSpPr>
          <p:nvPr/>
        </p:nvSpPr>
        <p:spPr>
          <a:xfrm>
            <a:off x="457200" y="-25400"/>
            <a:ext cx="8229600" cy="11414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>
            <a:lvl1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课堂总结</a:t>
            </a:r>
            <a:endParaRPr lang="zh-CN" altLang="zh-CN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" r="1579" b="24129"/>
          <a:stretch>
            <a:fillRect/>
          </a:stretch>
        </p:blipFill>
        <p:spPr>
          <a:xfrm>
            <a:off x="0" y="5051756"/>
            <a:ext cx="9144000" cy="1806245"/>
          </a:xfrm>
          <a:prstGeom prst="rect">
            <a:avLst/>
          </a:prstGeom>
        </p:spPr>
      </p:pic>
      <p:pic>
        <p:nvPicPr>
          <p:cNvPr id="5125" name="Picture 5" descr="2"/>
          <p:cNvPicPr>
            <a:picLocks noChangeAspect="1"/>
          </p:cNvPicPr>
          <p:nvPr/>
        </p:nvPicPr>
        <p:blipFill>
          <a:blip r:embed="rId3"/>
          <a:srcRect t="1260"/>
          <a:stretch>
            <a:fillRect/>
          </a:stretch>
        </p:blipFill>
        <p:spPr>
          <a:xfrm>
            <a:off x="107315" y="1143000"/>
            <a:ext cx="4113530" cy="3308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6" descr="3"/>
          <p:cNvPicPr>
            <a:picLocks noChangeAspect="1"/>
          </p:cNvPicPr>
          <p:nvPr/>
        </p:nvPicPr>
        <p:blipFill>
          <a:blip r:embed="rId4"/>
          <a:srcRect r="17392" b="18300"/>
          <a:stretch>
            <a:fillRect/>
          </a:stretch>
        </p:blipFill>
        <p:spPr>
          <a:xfrm>
            <a:off x="4356100" y="1196975"/>
            <a:ext cx="4679950" cy="2787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Picture 7" descr="4"/>
          <p:cNvPicPr>
            <a:picLocks noChangeAspect="1"/>
          </p:cNvPicPr>
          <p:nvPr/>
        </p:nvPicPr>
        <p:blipFill>
          <a:blip r:embed="rId5"/>
          <a:srcRect l="6488" b="12389"/>
          <a:stretch>
            <a:fillRect/>
          </a:stretch>
        </p:blipFill>
        <p:spPr>
          <a:xfrm>
            <a:off x="107315" y="4220845"/>
            <a:ext cx="4058285" cy="24898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7" name="标题 1"/>
          <p:cNvSpPr>
            <a:spLocks noGrp="1"/>
          </p:cNvSpPr>
          <p:nvPr/>
        </p:nvSpPr>
        <p:spPr>
          <a:xfrm>
            <a:off x="457200" y="-25400"/>
            <a:ext cx="8229600" cy="11414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>
            <a:lvl1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课堂引入</a:t>
            </a:r>
            <a:endParaRPr lang="zh-CN" altLang="en-US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129" name="Picture 9" descr="灌溉图1"/>
          <p:cNvPicPr>
            <a:picLocks noGrp="1" noChangeAspect="1"/>
          </p:cNvPicPr>
          <p:nvPr/>
        </p:nvPicPr>
        <p:blipFill>
          <a:blip r:embed="rId6"/>
          <a:srcRect r="3764" b="8472"/>
          <a:stretch>
            <a:fillRect/>
          </a:stretch>
        </p:blipFill>
        <p:spPr>
          <a:xfrm>
            <a:off x="4313555" y="4235450"/>
            <a:ext cx="4794250" cy="242824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" r="1579" b="24129"/>
          <a:stretch>
            <a:fillRect/>
          </a:stretch>
        </p:blipFill>
        <p:spPr>
          <a:xfrm>
            <a:off x="0" y="5051756"/>
            <a:ext cx="9144000" cy="1806245"/>
          </a:xfrm>
          <a:prstGeom prst="rect">
            <a:avLst/>
          </a:prstGeom>
        </p:spPr>
      </p:pic>
      <p:pic>
        <p:nvPicPr>
          <p:cNvPr id="5122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1" name="标题 1"/>
          <p:cNvSpPr>
            <a:spLocks noGrp="1"/>
          </p:cNvSpPr>
          <p:nvPr/>
        </p:nvSpPr>
        <p:spPr>
          <a:xfrm>
            <a:off x="457200" y="-25400"/>
            <a:ext cx="8229600" cy="11414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>
            <a:lvl1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课堂引入</a:t>
            </a:r>
            <a:endParaRPr lang="zh-CN" altLang="en-US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4"/>
    </p:custDataLst>
  </p:cSld>
  <p:clrMapOvr>
    <a:masterClrMapping/>
  </p:clrMapOvr>
  <p:transition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" r="1579" b="24129"/>
          <a:stretch>
            <a:fillRect/>
          </a:stretch>
        </p:blipFill>
        <p:spPr>
          <a:xfrm>
            <a:off x="0" y="5051756"/>
            <a:ext cx="9144000" cy="1806245"/>
          </a:xfrm>
          <a:prstGeom prst="rect">
            <a:avLst/>
          </a:prstGeom>
        </p:spPr>
      </p:pic>
      <p:sp>
        <p:nvSpPr>
          <p:cNvPr id="21508" name="Text Box 4"/>
          <p:cNvSpPr txBox="1"/>
          <p:nvPr/>
        </p:nvSpPr>
        <p:spPr>
          <a:xfrm>
            <a:off x="539750" y="1920875"/>
            <a:ext cx="7467600" cy="406146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分析：</a:t>
            </a:r>
            <a:endParaRPr lang="zh-CN" altLang="en-US" sz="3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10cm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水深所用时间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=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水的总体积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÷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灌水量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电费总额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=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灌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10cm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深水千瓦时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×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水费单价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10cm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水深总体积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=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水田面积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×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水田中水高度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灌水量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=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抽水机管道截面积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×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管道内每秒流速 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10cm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水深所用千瓦时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=1×10cm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深水所用时间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614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725" y="1844675"/>
            <a:ext cx="1301750" cy="230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Rectangle 3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468313" y="1268413"/>
            <a:ext cx="8353425" cy="6477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60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3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200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7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要向田里灌</a:t>
            </a:r>
            <a:r>
              <a:rPr lang="en-US" altLang="zh-CN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10cm</a:t>
            </a:r>
            <a:r>
              <a:rPr lang="zh-CN" altLang="en-US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深的水，需电费多少元？</a:t>
            </a:r>
            <a:endParaRPr lang="zh-CN" altLang="en-US" dirty="0">
              <a:solidFill>
                <a:schemeClr val="dk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buNone/>
            </a:pPr>
            <a:endParaRPr lang="zh-CN" altLang="en-US" b="0" dirty="0">
              <a:solidFill>
                <a:schemeClr val="dk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148" name="标题 1"/>
          <p:cNvSpPr>
            <a:spLocks noGrp="1"/>
          </p:cNvSpPr>
          <p:nvPr/>
        </p:nvSpPr>
        <p:spPr>
          <a:xfrm>
            <a:off x="457200" y="-25400"/>
            <a:ext cx="8229600" cy="11414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>
            <a:lvl1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课堂探索</a:t>
            </a:r>
            <a:endParaRPr lang="zh-CN" altLang="en-US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charRg st="4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8">
                                            <p:txEl>
                                              <p:charRg st="4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8">
                                            <p:txEl>
                                              <p:charRg st="4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charRg st="25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8">
                                            <p:txEl>
                                              <p:charRg st="25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8">
                                            <p:txEl>
                                              <p:charRg st="25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charRg st="46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8">
                                            <p:txEl>
                                              <p:charRg st="46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8">
                                            <p:txEl>
                                              <p:charRg st="46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charRg st="68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8">
                                            <p:txEl>
                                              <p:charRg st="68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8">
                                            <p:txEl>
                                              <p:charRg st="68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charRg st="90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8">
                                            <p:txEl>
                                              <p:charRg st="90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8">
                                            <p:txEl>
                                              <p:charRg st="90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7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" r="1579" b="24129"/>
          <a:stretch>
            <a:fillRect/>
          </a:stretch>
        </p:blipFill>
        <p:spPr>
          <a:xfrm>
            <a:off x="0" y="5051756"/>
            <a:ext cx="9144000" cy="1806245"/>
          </a:xfrm>
          <a:prstGeom prst="rect">
            <a:avLst/>
          </a:prstGeom>
        </p:spPr>
      </p:pic>
      <p:pic>
        <p:nvPicPr>
          <p:cNvPr id="7170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1196975"/>
            <a:ext cx="1336675" cy="1871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 Box 6"/>
          <p:cNvSpPr txBox="1"/>
          <p:nvPr>
            <p:custDataLst>
              <p:tags r:id="rId4"/>
            </p:custDataLst>
          </p:nvPr>
        </p:nvSpPr>
        <p:spPr>
          <a:xfrm>
            <a:off x="2411413" y="2852738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sz="1800" dirty="0">
              <a:solidFill>
                <a:schemeClr val="dk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73" name="Text Box 4"/>
          <p:cNvSpPr txBox="1"/>
          <p:nvPr/>
        </p:nvSpPr>
        <p:spPr>
          <a:xfrm>
            <a:off x="395605" y="1196975"/>
            <a:ext cx="8569325" cy="39998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</a:t>
            </a: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3200×0.1=320(m</a:t>
            </a:r>
            <a:r>
              <a:rPr lang="en-US" altLang="zh-CN" sz="3200" b="1" baseline="30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endParaRPr lang="en-US" altLang="zh-CN" sz="3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endParaRPr lang="en-US" altLang="zh-CN" sz="10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π×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0.1÷2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×5=0.03925(m</a:t>
            </a:r>
            <a:r>
              <a:rPr lang="en-US" altLang="zh-CN" sz="3200" b="1" baseline="30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endParaRPr lang="en-US" altLang="zh-CN" sz="3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altLang="zh-CN" sz="1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</a:t>
            </a:r>
            <a:endParaRPr lang="en-US" altLang="zh-CN" sz="10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320÷0.03925≈8125.87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（秒）</a:t>
            </a:r>
            <a:endParaRPr lang="zh-CN" altLang="en-US" sz="3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altLang="zh-CN" sz="1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        </a:t>
            </a: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8125.87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秒</a:t>
            </a: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≈2.26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小时   </a:t>
            </a:r>
            <a:endParaRPr lang="en-US" altLang="zh-CN" sz="3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2.26×0.4=0.904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（元）</a:t>
            </a:r>
            <a:endParaRPr lang="zh-CN" altLang="en-US" sz="3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endParaRPr lang="zh-CN" altLang="en-US" sz="10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endParaRPr lang="zh-CN" altLang="en-US" sz="30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3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答：要向田里灌</a:t>
            </a:r>
            <a:r>
              <a:rPr lang="en-US" altLang="zh-CN" sz="3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10cm</a:t>
            </a:r>
            <a:r>
              <a:rPr lang="zh-CN" altLang="en-US" sz="3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深的水，需电费</a:t>
            </a:r>
            <a:r>
              <a:rPr lang="en-US" altLang="zh-CN" sz="3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0.904</a:t>
            </a:r>
            <a:r>
              <a:rPr lang="zh-CN" altLang="en-US" sz="3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元。        </a:t>
            </a:r>
            <a:endParaRPr lang="zh-CN" altLang="en-US" sz="30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7174" name="Text Box 7"/>
          <p:cNvSpPr txBox="1"/>
          <p:nvPr>
            <p:custDataLst>
              <p:tags r:id="rId5"/>
            </p:custDataLst>
          </p:nvPr>
        </p:nvSpPr>
        <p:spPr>
          <a:xfrm flipH="1">
            <a:off x="4427855" y="1899920"/>
            <a:ext cx="593090" cy="95313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p>
            <a:r>
              <a:rPr lang="en-US" altLang="zh-CN" sz="2400" b="1" baseline="30000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en-US" altLang="zh-CN" sz="2400" b="1" baseline="30000" dirty="0">
              <a:solidFill>
                <a:schemeClr val="dk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69" name="Rectangle 2"/>
          <p:cNvSpPr>
            <a:spLocks noGrp="1"/>
          </p:cNvSpPr>
          <p:nvPr/>
        </p:nvSpPr>
        <p:spPr>
          <a:xfrm>
            <a:off x="457200" y="-25400"/>
            <a:ext cx="8229600" cy="11414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>
            <a:lvl1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课堂解析</a:t>
            </a:r>
            <a:endParaRPr lang="zh-CN" altLang="en-US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" r="1579" b="24129"/>
          <a:stretch>
            <a:fillRect/>
          </a:stretch>
        </p:blipFill>
        <p:spPr>
          <a:xfrm>
            <a:off x="0" y="5051756"/>
            <a:ext cx="9144000" cy="1806245"/>
          </a:xfrm>
          <a:prstGeom prst="rect">
            <a:avLst/>
          </a:prstGeom>
        </p:spPr>
      </p:pic>
      <p:sp>
        <p:nvSpPr>
          <p:cNvPr id="8194" name="Text Box 5"/>
          <p:cNvSpPr txBox="1"/>
          <p:nvPr>
            <p:custDataLst>
              <p:tags r:id="rId3"/>
            </p:custDataLst>
          </p:nvPr>
        </p:nvSpPr>
        <p:spPr>
          <a:xfrm>
            <a:off x="452438" y="1355725"/>
            <a:ext cx="8020050" cy="95313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查询有关水稻亩产量、稻谷价格的信息填如下表。</a:t>
            </a:r>
            <a:endParaRPr lang="zh-CN" altLang="en-US" sz="2800" b="1" dirty="0">
              <a:solidFill>
                <a:schemeClr val="dk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28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亩</a:t>
            </a:r>
            <a:r>
              <a:rPr lang="en-US" altLang="zh-CN" sz="28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=667m</a:t>
            </a:r>
            <a:r>
              <a:rPr lang="en-US" altLang="zh-CN" sz="2800" b="1" baseline="30000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endParaRPr lang="zh-CN" altLang="en-US" sz="2800" b="1" dirty="0">
              <a:solidFill>
                <a:schemeClr val="dk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7194" name="Text Box 26"/>
          <p:cNvSpPr txBox="1"/>
          <p:nvPr>
            <p:custDataLst>
              <p:tags r:id="rId4"/>
            </p:custDataLst>
          </p:nvPr>
        </p:nvSpPr>
        <p:spPr>
          <a:xfrm>
            <a:off x="452438" y="4249738"/>
            <a:ext cx="8367712" cy="18764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分析：</a:t>
            </a:r>
            <a:endParaRPr lang="zh-CN" altLang="en-US" sz="2800" b="1" dirty="0">
              <a:solidFill>
                <a:schemeClr val="dk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3200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水稻亩数</a:t>
            </a:r>
            <a:r>
              <a:rPr lang="en-US" altLang="zh-CN" sz="28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=</a:t>
            </a:r>
            <a:r>
              <a:rPr lang="zh-CN" altLang="en-US" sz="28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水稻面积</a:t>
            </a:r>
            <a:r>
              <a:rPr lang="en-US" altLang="zh-CN" sz="28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÷667</a:t>
            </a:r>
            <a:endParaRPr lang="en-US" altLang="zh-CN" sz="2800" b="1" dirty="0">
              <a:solidFill>
                <a:schemeClr val="dk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28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水稻总产量</a:t>
            </a:r>
            <a:r>
              <a:rPr lang="en-US" altLang="zh-CN" sz="28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=</a:t>
            </a:r>
            <a:r>
              <a:rPr lang="zh-CN" altLang="en-US" sz="28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水稻亩产量</a:t>
            </a:r>
            <a:r>
              <a:rPr lang="en-US" altLang="zh-CN" sz="28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×</a:t>
            </a:r>
            <a:r>
              <a:rPr lang="zh-CN" altLang="en-US" sz="28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水稻亩数</a:t>
            </a:r>
            <a:endParaRPr lang="zh-CN" altLang="en-US" sz="2800" b="1" dirty="0">
              <a:solidFill>
                <a:schemeClr val="dk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28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水稻的销售收入</a:t>
            </a:r>
            <a:r>
              <a:rPr lang="en-US" altLang="zh-CN" sz="28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=</a:t>
            </a:r>
            <a:r>
              <a:rPr lang="zh-CN" altLang="en-US" sz="28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水稻的总产量</a:t>
            </a:r>
            <a:r>
              <a:rPr lang="en-US" altLang="zh-CN" sz="28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×</a:t>
            </a:r>
            <a:r>
              <a:rPr lang="zh-CN" altLang="en-US" sz="28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稻谷价格</a:t>
            </a:r>
            <a:endParaRPr lang="zh-CN" altLang="en-US" sz="2800" b="1" dirty="0">
              <a:solidFill>
                <a:schemeClr val="dk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8210" name="Text Box 27"/>
          <p:cNvSpPr txBox="1"/>
          <p:nvPr>
            <p:custDataLst>
              <p:tags r:id="rId5"/>
            </p:custDataLst>
          </p:nvPr>
        </p:nvSpPr>
        <p:spPr>
          <a:xfrm>
            <a:off x="323850" y="3727450"/>
            <a:ext cx="766381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根据表中数据，计算这块稻田水稻的销售收入。</a:t>
            </a:r>
            <a:endParaRPr lang="zh-CN" altLang="en-US" sz="2800" b="1" dirty="0">
              <a:solidFill>
                <a:schemeClr val="dk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214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7625" y="3573463"/>
            <a:ext cx="1152525" cy="2232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3" name="标题 1"/>
          <p:cNvSpPr>
            <a:spLocks noGrp="1"/>
          </p:cNvSpPr>
          <p:nvPr/>
        </p:nvSpPr>
        <p:spPr>
          <a:xfrm>
            <a:off x="457200" y="-25400"/>
            <a:ext cx="8229600" cy="11414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>
            <a:lvl1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课堂探索</a:t>
            </a:r>
            <a:endParaRPr lang="zh-CN" altLang="en-US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6" name="图片 1" descr="IMG_25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475740" y="2204720"/>
            <a:ext cx="5401310" cy="13182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00" name="Rectangle 32"/>
          <p:cNvSpPr/>
          <p:nvPr>
            <p:custDataLst>
              <p:tags r:id="rId9"/>
            </p:custDataLst>
          </p:nvPr>
        </p:nvSpPr>
        <p:spPr>
          <a:xfrm>
            <a:off x="1619885" y="3018790"/>
            <a:ext cx="15100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>
              <a:spcBef>
                <a:spcPct val="20000"/>
              </a:spcBef>
            </a:pPr>
            <a:r>
              <a:rPr lang="en-US" altLang="zh-CN" sz="24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600kg</a:t>
            </a:r>
            <a:endParaRPr lang="en-US" altLang="zh-CN" sz="2400" b="1" dirty="0">
              <a:solidFill>
                <a:schemeClr val="dk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201" name="Rectangle 33"/>
          <p:cNvSpPr/>
          <p:nvPr>
            <p:custDataLst>
              <p:tags r:id="rId10"/>
            </p:custDataLst>
          </p:nvPr>
        </p:nvSpPr>
        <p:spPr>
          <a:xfrm>
            <a:off x="5435918" y="3079433"/>
            <a:ext cx="120523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>
              <a:spcBef>
                <a:spcPct val="20000"/>
              </a:spcBef>
            </a:pPr>
            <a:r>
              <a:rPr lang="en-US" altLang="zh-CN" sz="20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6</a:t>
            </a:r>
            <a:r>
              <a:rPr lang="zh-CN" altLang="en-US" sz="20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元</a:t>
            </a:r>
            <a:r>
              <a:rPr lang="en-US" altLang="zh-CN" sz="20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/</a:t>
            </a:r>
            <a:r>
              <a:rPr lang="zh-CN" altLang="en-US" sz="20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千克</a:t>
            </a:r>
            <a:endParaRPr lang="zh-CN" altLang="en-US" sz="2000" b="1" dirty="0">
              <a:solidFill>
                <a:schemeClr val="dk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" name="Rectangle 33"/>
          <p:cNvSpPr/>
          <p:nvPr>
            <p:custDataLst>
              <p:tags r:id="rId11"/>
            </p:custDataLst>
          </p:nvPr>
        </p:nvSpPr>
        <p:spPr>
          <a:xfrm>
            <a:off x="4499928" y="3048953"/>
            <a:ext cx="64389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>
              <a:spcBef>
                <a:spcPct val="20000"/>
              </a:spcBef>
            </a:pPr>
            <a:r>
              <a:rPr lang="en-US" altLang="zh-CN" sz="24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75%</a:t>
            </a:r>
            <a:endParaRPr lang="en-US" altLang="zh-CN" sz="2400" b="1" dirty="0">
              <a:solidFill>
                <a:schemeClr val="dk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5" name="Rectangle 33"/>
          <p:cNvSpPr/>
          <p:nvPr>
            <p:custDataLst>
              <p:tags r:id="rId12"/>
            </p:custDataLst>
          </p:nvPr>
        </p:nvSpPr>
        <p:spPr>
          <a:xfrm>
            <a:off x="3002598" y="3050858"/>
            <a:ext cx="120523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>
              <a:spcBef>
                <a:spcPct val="20000"/>
              </a:spcBef>
            </a:pPr>
            <a:r>
              <a:rPr lang="en-US" altLang="zh-CN" sz="20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lang="zh-CN" altLang="en-US" sz="20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元</a:t>
            </a:r>
            <a:r>
              <a:rPr lang="en-US" altLang="zh-CN" sz="20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/</a:t>
            </a:r>
            <a:r>
              <a:rPr lang="zh-CN" altLang="en-US" sz="20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千克</a:t>
            </a:r>
            <a:endParaRPr lang="zh-CN" altLang="en-US" sz="2000" b="1" dirty="0">
              <a:solidFill>
                <a:schemeClr val="dk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  <p:custDataLst>
      <p:tags r:id="rId13"/>
    </p:custData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4" grpId="0"/>
      <p:bldP spid="7200" grpId="0"/>
      <p:bldP spid="7201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" r="1579" b="24129"/>
          <a:stretch>
            <a:fillRect/>
          </a:stretch>
        </p:blipFill>
        <p:spPr>
          <a:xfrm>
            <a:off x="0" y="5051756"/>
            <a:ext cx="9144000" cy="1806245"/>
          </a:xfrm>
          <a:prstGeom prst="rect">
            <a:avLst/>
          </a:prstGeom>
        </p:spPr>
      </p:pic>
      <p:sp>
        <p:nvSpPr>
          <p:cNvPr id="25604" name="Rectangle 4"/>
          <p:cNvSpPr/>
          <p:nvPr/>
        </p:nvSpPr>
        <p:spPr>
          <a:xfrm>
            <a:off x="828675" y="1511300"/>
            <a:ext cx="8135938" cy="206121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解：</a:t>
            </a:r>
            <a:endParaRPr lang="zh-CN" altLang="en-US" sz="3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3200 ÷667=4.80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（亩） </a:t>
            </a:r>
            <a:endParaRPr lang="zh-CN" altLang="en-US" sz="3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altLang="zh-CN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</a:t>
            </a:r>
            <a:endParaRPr lang="en-US" altLang="zh-CN" sz="32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600×4.80=2880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kg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endParaRPr lang="zh-CN" altLang="en-US" sz="3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5605" name="Rectangle 5"/>
          <p:cNvSpPr/>
          <p:nvPr>
            <p:custDataLst>
              <p:tags r:id="rId3"/>
            </p:custDataLst>
          </p:nvPr>
        </p:nvSpPr>
        <p:spPr>
          <a:xfrm>
            <a:off x="1187450" y="4106863"/>
            <a:ext cx="7056438" cy="15684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32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2880×3=8640</a:t>
            </a:r>
            <a:r>
              <a:rPr lang="zh-CN" altLang="en-US" sz="32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（元）</a:t>
            </a:r>
            <a:endParaRPr lang="zh-CN" altLang="en-US" sz="3200" b="1" dirty="0">
              <a:solidFill>
                <a:schemeClr val="dk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endParaRPr lang="zh-CN" altLang="en-US" sz="3200" dirty="0">
              <a:solidFill>
                <a:schemeClr val="dk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32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答：这块稻田的销售收入为</a:t>
            </a:r>
            <a:r>
              <a:rPr lang="en-US" altLang="zh-CN" sz="32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8640</a:t>
            </a:r>
            <a:r>
              <a:rPr lang="zh-CN" altLang="en-US" sz="32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元。</a:t>
            </a:r>
            <a:endParaRPr lang="zh-CN" altLang="en-US" sz="3200" b="1" dirty="0">
              <a:solidFill>
                <a:schemeClr val="dk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9220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9763" y="2046288"/>
            <a:ext cx="1439862" cy="2168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7" name="Rectangle 2"/>
          <p:cNvSpPr>
            <a:spLocks noGrp="1"/>
          </p:cNvSpPr>
          <p:nvPr/>
        </p:nvSpPr>
        <p:spPr>
          <a:xfrm>
            <a:off x="457200" y="-25400"/>
            <a:ext cx="8229600" cy="11414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>
            <a:lvl1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课堂解析</a:t>
            </a:r>
            <a:endParaRPr lang="zh-CN" altLang="en-US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" r="1579" b="24129"/>
          <a:stretch>
            <a:fillRect/>
          </a:stretch>
        </p:blipFill>
        <p:spPr>
          <a:xfrm>
            <a:off x="0" y="5051756"/>
            <a:ext cx="9144000" cy="1806245"/>
          </a:xfrm>
          <a:prstGeom prst="rect">
            <a:avLst/>
          </a:prstGeom>
        </p:spPr>
      </p:pic>
      <p:sp>
        <p:nvSpPr>
          <p:cNvPr id="8197" name="Text Box 5"/>
          <p:cNvSpPr txBox="1"/>
          <p:nvPr>
            <p:custDataLst>
              <p:tags r:id="rId3"/>
            </p:custDataLst>
          </p:nvPr>
        </p:nvSpPr>
        <p:spPr>
          <a:xfrm>
            <a:off x="352425" y="1196975"/>
            <a:ext cx="8640763" cy="175323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30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种</a:t>
            </a:r>
            <a:r>
              <a:rPr lang="en-US" altLang="zh-CN" sz="30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30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亩（</a:t>
            </a:r>
            <a:r>
              <a:rPr lang="en-US" altLang="zh-CN" sz="30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667m</a:t>
            </a:r>
            <a:r>
              <a:rPr lang="en-US" altLang="zh-CN" sz="3000" b="1" baseline="30000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30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）地政府</a:t>
            </a:r>
            <a:r>
              <a:rPr lang="en-US" altLang="zh-CN" sz="30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30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年补助</a:t>
            </a:r>
            <a:r>
              <a:rPr lang="en-US" altLang="zh-CN" sz="30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40</a:t>
            </a:r>
            <a:r>
              <a:rPr lang="zh-CN" altLang="en-US" sz="30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元，</a:t>
            </a:r>
            <a:r>
              <a:rPr lang="en-US" altLang="zh-CN" sz="30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30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年所需的种子、肥料等投入大约要</a:t>
            </a:r>
            <a:r>
              <a:rPr lang="en-US" altLang="zh-CN" sz="30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300</a:t>
            </a:r>
            <a:r>
              <a:rPr lang="zh-CN" altLang="en-US" sz="30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元。请算一算王大伯承包这块地</a:t>
            </a:r>
            <a:r>
              <a:rPr lang="en-US" altLang="zh-CN" sz="30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30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年的纯收入有多少元？</a:t>
            </a:r>
            <a:endParaRPr lang="zh-CN" altLang="en-US" sz="3000" b="1" dirty="0">
              <a:solidFill>
                <a:schemeClr val="dk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8198" name="Text Box 6"/>
          <p:cNvSpPr txBox="1"/>
          <p:nvPr>
            <p:custDataLst>
              <p:tags r:id="rId4"/>
            </p:custDataLst>
          </p:nvPr>
        </p:nvSpPr>
        <p:spPr>
          <a:xfrm>
            <a:off x="395288" y="3097213"/>
            <a:ext cx="6236970" cy="3184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分析：</a:t>
            </a:r>
            <a:endParaRPr lang="zh-CN" altLang="en-US" sz="3200" b="1" dirty="0">
              <a:solidFill>
                <a:schemeClr val="dk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spcBef>
                <a:spcPts val="3000"/>
              </a:spcBef>
            </a:pPr>
            <a:r>
              <a:rPr lang="zh-CN" altLang="en-US" sz="3200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纯收入</a:t>
            </a:r>
            <a:r>
              <a:rPr lang="en-US" altLang="zh-CN" sz="28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=</a:t>
            </a:r>
            <a:r>
              <a:rPr lang="zh-CN" altLang="en-US" sz="28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销售收入</a:t>
            </a:r>
            <a:r>
              <a:rPr lang="en-US" altLang="zh-CN" sz="28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+</a:t>
            </a:r>
            <a:r>
              <a:rPr lang="zh-CN" altLang="en-US" sz="28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总补助</a:t>
            </a:r>
            <a:r>
              <a:rPr lang="en-US" altLang="zh-CN" sz="28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-</a:t>
            </a:r>
            <a:r>
              <a:rPr lang="zh-CN" altLang="en-US" sz="28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总投入</a:t>
            </a:r>
            <a:endParaRPr lang="zh-CN" altLang="en-US" sz="2800" b="1" dirty="0">
              <a:solidFill>
                <a:schemeClr val="dk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endParaRPr lang="zh-CN" altLang="en-US" sz="2800" b="1" dirty="0">
              <a:solidFill>
                <a:schemeClr val="dk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28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总补助</a:t>
            </a:r>
            <a:r>
              <a:rPr lang="en-US" altLang="zh-CN" sz="28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=1</a:t>
            </a:r>
            <a:r>
              <a:rPr lang="zh-CN" altLang="en-US" sz="28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亩地政府补助</a:t>
            </a:r>
            <a:r>
              <a:rPr lang="en-US" altLang="zh-CN" sz="28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×</a:t>
            </a:r>
            <a:r>
              <a:rPr lang="zh-CN" altLang="en-US" sz="28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总亩数</a:t>
            </a:r>
            <a:endParaRPr lang="zh-CN" altLang="en-US" sz="2800" b="1" dirty="0">
              <a:solidFill>
                <a:schemeClr val="dk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endParaRPr lang="zh-CN" altLang="en-US" sz="2800" b="1" dirty="0">
              <a:solidFill>
                <a:schemeClr val="dk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28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总投入</a:t>
            </a:r>
            <a:r>
              <a:rPr lang="en-US" altLang="zh-CN" sz="28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=1</a:t>
            </a:r>
            <a:r>
              <a:rPr lang="zh-CN" altLang="en-US" sz="28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亩地投入</a:t>
            </a:r>
            <a:r>
              <a:rPr lang="en-US" altLang="zh-CN" sz="28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×</a:t>
            </a:r>
            <a:r>
              <a:rPr lang="zh-CN" altLang="en-US" sz="28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总亩数</a:t>
            </a:r>
            <a:endParaRPr lang="zh-CN" altLang="en-US" sz="2800" b="1" dirty="0">
              <a:solidFill>
                <a:schemeClr val="dk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10244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5825" y="3141663"/>
            <a:ext cx="1584325" cy="2951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1" name="标题 1"/>
          <p:cNvSpPr>
            <a:spLocks noGrp="1"/>
          </p:cNvSpPr>
          <p:nvPr/>
        </p:nvSpPr>
        <p:spPr>
          <a:xfrm>
            <a:off x="457200" y="-25400"/>
            <a:ext cx="8229600" cy="11414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>
            <a:lvl1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课堂探索</a:t>
            </a:r>
            <a:endParaRPr lang="zh-CN" altLang="en-US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6"/>
    </p:custData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" r="1579" b="24129"/>
          <a:stretch>
            <a:fillRect/>
          </a:stretch>
        </p:blipFill>
        <p:spPr>
          <a:xfrm>
            <a:off x="0" y="5051756"/>
            <a:ext cx="9144000" cy="1806245"/>
          </a:xfrm>
          <a:prstGeom prst="rect">
            <a:avLst/>
          </a:prstGeom>
        </p:spPr>
      </p:pic>
      <p:sp>
        <p:nvSpPr>
          <p:cNvPr id="26628" name="Text Box 4"/>
          <p:cNvSpPr txBox="1"/>
          <p:nvPr/>
        </p:nvSpPr>
        <p:spPr>
          <a:xfrm>
            <a:off x="323850" y="1557020"/>
            <a:ext cx="8640763" cy="468884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由上题可知，水稻的销售收入为</a:t>
            </a:r>
            <a:endParaRPr lang="zh-CN" altLang="en-US" sz="3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8640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元，水稻的总亩数为</a:t>
            </a: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4.80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亩。</a:t>
            </a:r>
            <a:endParaRPr lang="zh-CN" altLang="en-US" sz="3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endParaRPr lang="zh-CN" altLang="en-US" sz="3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补助：4.8×150=720（元）</a:t>
            </a:r>
            <a:endParaRPr sz="3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支出：4.8×700=3360（元）</a:t>
            </a:r>
            <a:endParaRPr sz="3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纯收入：8640+720－3360=6000（元）</a:t>
            </a:r>
            <a:endParaRPr sz="3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答：王大伯这块地的纯收入是6000元。</a:t>
            </a:r>
            <a:endParaRPr sz="3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endParaRPr lang="zh-CN" altLang="en-US" sz="3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3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答：王大伯承包这块地</a:t>
            </a:r>
            <a:r>
              <a:rPr lang="en-US" altLang="zh-CN" sz="3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3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年的纯收入有</a:t>
            </a:r>
            <a:r>
              <a:rPr lang="en-US" altLang="zh-CN" sz="3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6000</a:t>
            </a:r>
            <a:r>
              <a:rPr lang="zh-CN" altLang="en-US" sz="3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元。</a:t>
            </a:r>
            <a:endParaRPr lang="zh-CN" altLang="en-US" sz="30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1126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513" y="2260600"/>
            <a:ext cx="1700212" cy="1597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5" name="Rectangle 2"/>
          <p:cNvSpPr>
            <a:spLocks noGrp="1"/>
          </p:cNvSpPr>
          <p:nvPr/>
        </p:nvSpPr>
        <p:spPr>
          <a:xfrm>
            <a:off x="457200" y="-25400"/>
            <a:ext cx="8229600" cy="11414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>
            <a:lvl1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571500" indent="-5715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课堂解析</a:t>
            </a:r>
            <a:endParaRPr lang="zh-CN" altLang="en-US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charRg st="3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>
                                            <p:txEl>
                                              <p:charRg st="3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charRg st="25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28">
                                            <p:txEl>
                                              <p:charRg st="25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charRg st="53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628">
                                            <p:txEl>
                                              <p:charRg st="53" end="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char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628">
                                            <p:txEl>
                                              <p:char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char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628">
                                            <p:txEl>
                                              <p:char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char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628">
                                            <p:txEl>
                                              <p:char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charRg st="90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6628">
                                            <p:txEl>
                                              <p:charRg st="90" end="1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0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1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2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160394"/>
</p:tagLst>
</file>

<file path=ppt/tags/tag131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160394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TEMPLATE_THUMBS_INDEX" val="1、9、12、13、15、19、23"/>
  <p:tag name="KSO_WM_TEMPLATE_CATEGORY" val="custom"/>
  <p:tag name="KSO_WM_TEMPLATE_INDEX" val="160394"/>
  <p:tag name="KSO_WM_TAG_VERSION" val="1.0"/>
  <p:tag name="KSO_WM_BEAUTIFY_FLAG" val="#wm#"/>
  <p:tag name="KSO_WM_TEMPLATE_SUBCATEGORY" val="0"/>
  <p:tag name="KSO_WM_TEMPLATE_MASTER_TYPE" val="1"/>
  <p:tag name="KSO_WM_TEMPLATE_COLOR_TYPE" val="0"/>
</p:tagLst>
</file>

<file path=ppt/tags/tag13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4"/>
  <p:tag name="KSO_WM_UNIT_TYPE" val="a"/>
  <p:tag name="KSO_WM_UNIT_INDEX" val="1"/>
  <p:tag name="KSO_WM_UNIT_ID" val="custom160394_1*a*1"/>
  <p:tag name="KSO_WM_UNIT_LAYERLEVEL" val="1"/>
  <p:tag name="KSO_WM_UNIT_VALUE" val="38"/>
  <p:tag name="KSO_WM_UNIT_ISCONTENTSTITLE" val="0"/>
  <p:tag name="KSO_WM_UNIT_HIGHLIGHT" val="0"/>
  <p:tag name="KSO_WM_UNIT_COMPATIBLE" val="0"/>
  <p:tag name="KSO_WM_UNIT_PRESET_TEXT_INDEX" val="3"/>
  <p:tag name="KSO_WM_UNIT_PRESET_TEXT_LEN" val="17"/>
  <p:tag name="KSO_WM_UNIT_ISNUMDGMTITLE" val="0"/>
  <p:tag name="KSO_WM_UNIT_NOCLEAR" val="0"/>
  <p:tag name="KSO_WM_UNIT_DIAGRAM_ISNUMVISUAL" val="0"/>
  <p:tag name="KSO_WM_UNIT_DIAGRAM_ISREFERUNIT" val="0"/>
  <p:tag name="KSO_WM_UNIT_TEXT_FILL_FORE_SCHEMECOLOR_INDEX_BRIGHTNESS" val="-0.5"/>
  <p:tag name="KSO_WM_UNIT_TEXT_FILL_FORE_SCHEMECOLOR_INDEX" val="7"/>
  <p:tag name="KSO_WM_UNIT_TEXT_FILL_TYPE" val="1"/>
</p:tagLst>
</file>

<file path=ppt/tags/tag13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4"/>
  <p:tag name="KSO_WM_UNIT_TYPE" val="b"/>
  <p:tag name="KSO_WM_UNIT_INDEX" val="1"/>
  <p:tag name="KSO_WM_UNIT_ID" val="custom160394_1*b*1"/>
  <p:tag name="KSO_WM_UNIT_LAYERLEVEL" val="1"/>
  <p:tag name="KSO_WM_UNIT_VALUE" val="78"/>
  <p:tag name="KSO_WM_UNIT_ISCONTENTSTITLE" val="0"/>
  <p:tag name="KSO_WM_UNIT_HIGHLIGHT" val="0"/>
  <p:tag name="KSO_WM_UNIT_COMPATIBLE" val="0"/>
  <p:tag name="KSO_WM_UNIT_PRESET_TEXT_INDEX" val="3"/>
  <p:tag name="KSO_WM_UNIT_PRESET_TEXT_LEN" val="17"/>
  <p:tag name="KSO_WM_UNIT_ISNUMDGMTITLE" val="0"/>
  <p:tag name="KSO_WM_UNIT_NOCLEAR" val="0"/>
  <p:tag name="KSO_WM_UNIT_DIAGRAM_ISNUMVISUAL" val="0"/>
  <p:tag name="KSO_WM_UNIT_DIAGRAM_ISREFERUNIT" val="0"/>
  <p:tag name="KSO_WM_UNIT_TEXT_FILL_FORE_SCHEMECOLOR_INDEX_BRIGHTNESS" val="0.4"/>
  <p:tag name="KSO_WM_UNIT_TEXT_FILL_FORE_SCHEMECOLOR_INDEX" val="5"/>
  <p:tag name="KSO_WM_UNIT_TEXT_FILL_TYPE" val="1"/>
</p:tagLst>
</file>

<file path=ppt/tags/tag139.xml><?xml version="1.0" encoding="utf-8"?>
<p:tagLst xmlns:p="http://schemas.openxmlformats.org/presentationml/2006/main">
  <p:tag name="KSO_WM_TEMPLATE_THUMBS_INDEX" val="1、9、12、13、15、19、23"/>
  <p:tag name="KSO_WM_TEMPLATE_CATEGORY" val="custom"/>
  <p:tag name="KSO_WM_TEMPLATE_INDEX" val="160394"/>
  <p:tag name="KSO_WM_TAG_VERSION" val="1.0"/>
  <p:tag name="KSO_WM_SLIDE_ID" val="custom160394_1"/>
  <p:tag name="KSO_WM_SLIDE_INDEX" val="1"/>
  <p:tag name="KSO_WM_SLIDE_ITEM_CNT" val="0"/>
  <p:tag name="KSO_WM_SLIDE_LAYOUT" val="a_b"/>
  <p:tag name="KSO_WM_SLIDE_LAYOUT_CNT" val="1_1"/>
  <p:tag name="KSO_WM_SLIDE_TYPE" val="title"/>
  <p:tag name="KSO_WM_BEAUTIFY_FLAG" val="#wm#"/>
  <p:tag name="KSO_WM_TEMPLATE_SUBCATEGORY" val="0"/>
  <p:tag name="KSO_WM_TEMPLATE_MASTER_TYPE" val="1"/>
  <p:tag name="KSO_WM_TEMPLATE_COLOR_TYPE" val="0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41.xml><?xml version="1.0" encoding="utf-8"?>
<p:tagLst xmlns:p="http://schemas.openxmlformats.org/presentationml/2006/main">
  <p:tag name="KSO_WM_SLIDE_BACKGROUND_TYPE" val="general"/>
</p:tagLst>
</file>

<file path=ppt/tags/tag14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43.xml><?xml version="1.0" encoding="utf-8"?>
<p:tagLst xmlns:p="http://schemas.openxmlformats.org/presentationml/2006/main">
  <p:tag name="KSO_WM_SLIDE_BACKGROUND_TYPE" val="general"/>
</p:tagLst>
</file>

<file path=ppt/tags/tag14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4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6.xml><?xml version="1.0" encoding="utf-8"?>
<p:tagLst xmlns:p="http://schemas.openxmlformats.org/presentationml/2006/main">
  <p:tag name="KSO_WM_SLIDE_BACKGROUND_TYPE" val="general"/>
</p:tagLst>
</file>

<file path=ppt/tags/tag14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4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general"/>
</p:tagLst>
</file>

<file path=ppt/tags/tag1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5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ACKGROUND_TYPE" val="general"/>
</p:tagLst>
</file>

<file path=ppt/tags/tag16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6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3.xml><?xml version="1.0" encoding="utf-8"?>
<p:tagLst xmlns:p="http://schemas.openxmlformats.org/presentationml/2006/main">
  <p:tag name="KSO_WM_SLIDE_BACKGROUND_TYPE" val="general"/>
</p:tagLst>
</file>

<file path=ppt/tags/tag16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6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7.xml><?xml version="1.0" encoding="utf-8"?>
<p:tagLst xmlns:p="http://schemas.openxmlformats.org/presentationml/2006/main">
  <p:tag name="KSO_WM_SLIDE_BACKGROUND_TYPE" val="general"/>
</p:tagLst>
</file>

<file path=ppt/tags/tag16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69.xml><?xml version="1.0" encoding="utf-8"?>
<p:tagLst xmlns:p="http://schemas.openxmlformats.org/presentationml/2006/main">
  <p:tag name="KSO_WM_SLIDE_BACKGROUND_TYPE" val="general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7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2.xml><?xml version="1.0" encoding="utf-8"?>
<p:tagLst xmlns:p="http://schemas.openxmlformats.org/presentationml/2006/main">
  <p:tag name="KSO_WM_SLIDE_BACKGROUND_TYPE" val="general"/>
</p:tagLst>
</file>

<file path=ppt/tags/tag17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7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5.xml><?xml version="1.0" encoding="utf-8"?>
<p:tagLst xmlns:p="http://schemas.openxmlformats.org/presentationml/2006/main">
  <p:tag name="KSO_WM_SLIDE_BACKGROUND_TYPE" val="general"/>
</p:tagLst>
</file>

<file path=ppt/tags/tag17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77.xml><?xml version="1.0" encoding="utf-8"?>
<p:tagLst xmlns:p="http://schemas.openxmlformats.org/presentationml/2006/main">
  <p:tag name="KSO_WM_UNIT_LINE_FORE_SCHEMECOLOR_INDEX_BRIGHTNESS" val="0"/>
  <p:tag name="KSO_WM_UNIT_LINE_FORE_SCHEMECOLOR_INDEX" val="8"/>
  <p:tag name="KSO_WM_UNIT_LINE_FILL_TYPE" val="2"/>
</p:tagLst>
</file>

<file path=ppt/tags/tag178.xml><?xml version="1.0" encoding="utf-8"?>
<p:tagLst xmlns:p="http://schemas.openxmlformats.org/presentationml/2006/main">
  <p:tag name="KSO_WM_SLIDE_BACKGROUND_TYPE" val="general"/>
</p:tagLst>
</file>

<file path=ppt/tags/tag179.xml><?xml version="1.0" encoding="utf-8"?>
<p:tagLst xmlns:p="http://schemas.openxmlformats.org/presentationml/2006/main">
  <p:tag name="KSO_WPP_MARK_KEY" val="2f1c7797-762c-48ae-9cbd-1ecc88198b1c"/>
  <p:tag name="COMMONDATA" val="eyJoZGlkIjoiNzRkNzMzNGU0YzJhYjQxMzM3OTMzMDYwNzMxYzA0OTUifQ==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1*i*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1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1*i*3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1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1*i*5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1*i*6"/>
  <p:tag name="KSO_WM_UNIT_INDEX" val="6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1*i*7"/>
  <p:tag name="KSO_WM_UNIT_INDEX" val="7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7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8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9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一上">
  <a:themeElements>
    <a:clrScheme name="1_一上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一上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一上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">
      <a:dk1>
        <a:srgbClr val="000000"/>
      </a:dk1>
      <a:lt1>
        <a:srgbClr val="FFFFFF"/>
      </a:lt1>
      <a:dk2>
        <a:srgbClr val="FAFAF0"/>
      </a:dk2>
      <a:lt2>
        <a:srgbClr val="FFFFFF"/>
      </a:lt2>
      <a:accent1>
        <a:srgbClr val="BABD3D"/>
      </a:accent1>
      <a:accent2>
        <a:srgbClr val="A4B949"/>
      </a:accent2>
      <a:accent3>
        <a:srgbClr val="8BB554"/>
      </a:accent3>
      <a:accent4>
        <a:srgbClr val="72A351"/>
      </a:accent4>
      <a:accent5>
        <a:srgbClr val="587E3F"/>
      </a:accent5>
      <a:accent6>
        <a:srgbClr val="314724"/>
      </a:accent6>
      <a:hlink>
        <a:srgbClr val="009999"/>
      </a:hlink>
      <a:folHlink>
        <a:srgbClr val="99CC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1239</Words>
  <Application>WPS 演示</Application>
  <PresentationFormat>全屏显示(4:3)</PresentationFormat>
  <Paragraphs>114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华文新魏</vt:lpstr>
      <vt:lpstr>楷体</vt:lpstr>
      <vt:lpstr>Calibri</vt:lpstr>
      <vt:lpstr>黑体</vt:lpstr>
      <vt:lpstr>华文细黑</vt:lpstr>
      <vt:lpstr>方正中倩_GBK</vt:lpstr>
      <vt:lpstr>Arial Unicode MS</vt:lpstr>
      <vt:lpstr>汉仪菱心体简</vt:lpstr>
      <vt:lpstr>仿宋</vt:lpstr>
      <vt:lpstr>1_一上</vt:lpstr>
      <vt:lpstr>3_Office 主题​​</vt:lpstr>
      <vt:lpstr>农田收入测算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130</cp:revision>
  <dcterms:created xsi:type="dcterms:W3CDTF">2012-06-06T01:30:00Z</dcterms:created>
  <dcterms:modified xsi:type="dcterms:W3CDTF">2023-09-03T02:58:41Z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0127012C832D455AAD72A6856C82949F_13</vt:lpwstr>
  </property>
</Properties>
</file>