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m4a" ContentType="audi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1"/>
  </p:handoutMasterIdLst>
  <p:sldIdLst>
    <p:sldId id="338" r:id="rId3"/>
    <p:sldId id="304" r:id="rId5"/>
    <p:sldId id="340" r:id="rId6"/>
    <p:sldId id="341" r:id="rId7"/>
    <p:sldId id="342" r:id="rId8"/>
    <p:sldId id="343" r:id="rId9"/>
    <p:sldId id="345" r:id="rId10"/>
    <p:sldId id="371" r:id="rId11"/>
    <p:sldId id="344" r:id="rId12"/>
    <p:sldId id="362" r:id="rId13"/>
    <p:sldId id="354" r:id="rId14"/>
    <p:sldId id="355" r:id="rId15"/>
    <p:sldId id="356" r:id="rId16"/>
    <p:sldId id="358" r:id="rId17"/>
    <p:sldId id="359" r:id="rId18"/>
    <p:sldId id="360" r:id="rId19"/>
    <p:sldId id="361" r:id="rId20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28" userDrawn="1">
          <p15:clr>
            <a:srgbClr val="A4A3A4"/>
          </p15:clr>
        </p15:guide>
        <p15:guide id="2" pos="572" userDrawn="1">
          <p15:clr>
            <a:srgbClr val="A4A3A4"/>
          </p15:clr>
        </p15:guide>
        <p15:guide id="3" pos="7015" userDrawn="1">
          <p15:clr>
            <a:srgbClr val="A4A3A4"/>
          </p15:clr>
        </p15:guide>
        <p15:guide id="4" orient="horz" pos="54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7E6B"/>
    <a:srgbClr val="3A5542"/>
    <a:srgbClr val="1784AD"/>
    <a:srgbClr val="014E6A"/>
    <a:srgbClr val="AE0203"/>
    <a:srgbClr val="711000"/>
    <a:srgbClr val="01431D"/>
    <a:srgbClr val="01621F"/>
    <a:srgbClr val="AF0000"/>
    <a:srgbClr val="DCE7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59101" autoAdjust="0"/>
  </p:normalViewPr>
  <p:slideViewPr>
    <p:cSldViewPr snapToGrid="0">
      <p:cViewPr varScale="1">
        <p:scale>
          <a:sx n="65" d="100"/>
          <a:sy n="65" d="100"/>
        </p:scale>
        <p:origin x="1458" y="66"/>
      </p:cViewPr>
      <p:guideLst>
        <p:guide orient="horz" pos="4028"/>
        <p:guide pos="572"/>
        <p:guide pos="7015"/>
        <p:guide orient="horz" pos="54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3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6" Type="http://schemas.openxmlformats.org/officeDocument/2006/relationships/tags" Target="tags/tag10.xml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75FAC0-4E78-4B4A-9ADA-EE7413CBA2A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38E8FE-40DA-41DC-AE77-8790382988A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4A302A-66E2-45C0-9113-4E5747328F9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540E3B-F9C0-48B6-A129-4D327DD3065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页面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统一为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16:9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宽幅画面比例尺寸；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统一格式为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或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PPTX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dirty="0" smtClean="0"/>
              <a:t>中文：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dirty="0" smtClean="0"/>
              <a:t>1. </a:t>
            </a:r>
            <a:r>
              <a:rPr lang="zh-CN" altLang="en-US" dirty="0" smtClean="0"/>
              <a:t>课名：微软雅黑</a:t>
            </a:r>
            <a:r>
              <a:rPr lang="en-US" altLang="zh-CN" dirty="0" smtClean="0"/>
              <a:t>48</a:t>
            </a:r>
            <a:r>
              <a:rPr lang="zh-CN" altLang="en-US" dirty="0" smtClean="0"/>
              <a:t>号字；</a:t>
            </a:r>
            <a:endParaRPr lang="en-US" altLang="zh-CN" dirty="0" smtClean="0"/>
          </a:p>
          <a:p>
            <a:r>
              <a:rPr lang="en-US" altLang="zh-CN" dirty="0" smtClean="0"/>
              <a:t>2.</a:t>
            </a:r>
            <a:r>
              <a:rPr lang="zh-CN" altLang="en-US" sz="1200" b="0" dirty="0" smtClean="0"/>
              <a:t>（第一课时）</a:t>
            </a:r>
            <a:r>
              <a:rPr lang="zh-CN" altLang="en-US" dirty="0" smtClean="0"/>
              <a:t>：微软雅黑</a:t>
            </a:r>
            <a:r>
              <a:rPr lang="en-US" altLang="zh-CN" dirty="0" smtClean="0"/>
              <a:t>32</a:t>
            </a:r>
            <a:r>
              <a:rPr lang="zh-CN" altLang="en-US" dirty="0" smtClean="0"/>
              <a:t>号字；</a:t>
            </a:r>
            <a:endParaRPr lang="en-US" altLang="zh-CN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 smtClean="0"/>
              <a:t>3.</a:t>
            </a:r>
            <a:r>
              <a:rPr lang="zh-CN" altLang="en-US" dirty="0" smtClean="0"/>
              <a:t>学校名称：请填写全称；</a:t>
            </a:r>
            <a:endParaRPr lang="en-US" altLang="zh-CN" b="1" dirty="0" smtClean="0"/>
          </a:p>
          <a:p>
            <a:r>
              <a:rPr lang="en-US" altLang="zh-CN" dirty="0" smtClean="0"/>
              <a:t>4.</a:t>
            </a:r>
            <a:r>
              <a:rPr lang="zh-CN" altLang="en-US" dirty="0" smtClean="0"/>
              <a:t>学科、年级、主讲人、学校：华文楷体</a:t>
            </a:r>
            <a:r>
              <a:rPr lang="en-US" altLang="zh-CN" dirty="0" smtClean="0"/>
              <a:t>28</a:t>
            </a:r>
            <a:r>
              <a:rPr lang="zh-CN" altLang="en-US" dirty="0" smtClean="0"/>
              <a:t>号字（具体根据文字量可适当调整）。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zh-CN" altLang="en-US" dirty="0" smtClean="0"/>
              <a:t>英文</a:t>
            </a:r>
            <a:endParaRPr lang="en-US" altLang="zh-CN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 smtClean="0"/>
              <a:t>1.</a:t>
            </a:r>
            <a:r>
              <a:rPr lang="zh-CN" altLang="en-US" dirty="0" smtClean="0"/>
              <a:t>课名：字体以</a:t>
            </a:r>
            <a:r>
              <a:rPr lang="en-US" altLang="zh-CN" dirty="0" smtClean="0"/>
              <a:t>Times New Roman</a:t>
            </a:r>
            <a:r>
              <a:rPr lang="zh-CN" altLang="en-US" dirty="0" smtClean="0"/>
              <a:t>为主，字号一般使用</a:t>
            </a:r>
            <a:r>
              <a:rPr lang="en-US" altLang="zh-CN" dirty="0" smtClean="0"/>
              <a:t>32—36</a:t>
            </a:r>
            <a:r>
              <a:rPr lang="zh-CN" altLang="en-US" dirty="0" smtClean="0"/>
              <a:t>号，特别强调可以用</a:t>
            </a:r>
            <a:r>
              <a:rPr lang="en-US" altLang="zh-CN" dirty="0" smtClean="0"/>
              <a:t>40</a:t>
            </a:r>
            <a:r>
              <a:rPr lang="zh-CN" altLang="en-US" dirty="0" smtClean="0"/>
              <a:t>号；</a:t>
            </a:r>
            <a:endParaRPr lang="en-US" altLang="zh-CN" dirty="0" smtClean="0"/>
          </a:p>
          <a:p>
            <a:r>
              <a:rPr lang="en-US" altLang="zh-CN" dirty="0" smtClean="0"/>
              <a:t>2.</a:t>
            </a:r>
            <a:r>
              <a:rPr lang="zh-CN" altLang="en-US" dirty="0" smtClean="0"/>
              <a:t>（</a:t>
            </a:r>
            <a:r>
              <a:rPr lang="en-US" altLang="zh-CN" dirty="0" smtClean="0"/>
              <a:t>Period</a:t>
            </a:r>
            <a:r>
              <a:rPr lang="en-US" altLang="zh-CN" baseline="0" dirty="0" smtClean="0"/>
              <a:t> 1</a:t>
            </a:r>
            <a:r>
              <a:rPr lang="zh-CN" altLang="en-US" dirty="0" smtClean="0"/>
              <a:t>）：字体使用</a:t>
            </a:r>
            <a:r>
              <a:rPr lang="en-US" altLang="zh-CN" dirty="0" smtClean="0"/>
              <a:t>Arial</a:t>
            </a:r>
            <a:r>
              <a:rPr lang="zh-CN" altLang="en-US" dirty="0" smtClean="0"/>
              <a:t>，字号为</a:t>
            </a:r>
            <a:r>
              <a:rPr lang="en-US" altLang="zh-CN" dirty="0" smtClean="0"/>
              <a:t>28</a:t>
            </a:r>
            <a:r>
              <a:rPr lang="zh-CN" altLang="en-US" dirty="0" smtClean="0"/>
              <a:t>；</a:t>
            </a:r>
            <a:endParaRPr lang="en-US" altLang="zh-CN" dirty="0" smtClean="0"/>
          </a:p>
          <a:p>
            <a:r>
              <a:rPr lang="en-US" altLang="zh-CN" dirty="0" smtClean="0"/>
              <a:t>3.</a:t>
            </a:r>
            <a:r>
              <a:rPr lang="zh-CN" altLang="en-US" dirty="0" smtClean="0"/>
              <a:t>正文一般用</a:t>
            </a:r>
            <a:r>
              <a:rPr lang="en-US" altLang="zh-CN" dirty="0" smtClean="0"/>
              <a:t>24—28</a:t>
            </a:r>
            <a:r>
              <a:rPr lang="zh-CN" altLang="en-US" dirty="0" smtClean="0"/>
              <a:t>号，特别强调可用</a:t>
            </a:r>
            <a:r>
              <a:rPr lang="en-US" altLang="zh-CN" dirty="0" smtClean="0"/>
              <a:t>32</a:t>
            </a:r>
            <a:r>
              <a:rPr lang="zh-CN" altLang="en-US" dirty="0" smtClean="0"/>
              <a:t>号。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注意标点的规范（例如：中文省略号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为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……，可用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Shift+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数字键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打出中文省略号，英文省略号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为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5A6CA-0CF8-4C0F-A4EF-5C6C0D45FAA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8A902-E013-4FF5-9CBD-78113C784026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0" name="标题 1"/>
          <p:cNvSpPr txBox="1"/>
          <p:nvPr userDrawn="1"/>
        </p:nvSpPr>
        <p:spPr>
          <a:xfrm>
            <a:off x="1162578" y="728664"/>
            <a:ext cx="6682317" cy="7704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lang="zh-CN" altLang="en-US" sz="3200" dirty="0" smtClean="0">
                <a:solidFill>
                  <a:schemeClr val="bg1"/>
                </a:solidFill>
              </a:rPr>
              <a:t>基础教育</a:t>
            </a:r>
            <a:r>
              <a:rPr lang="zh-CN" altLang="en-US" sz="3200" dirty="0" smtClean="0">
                <a:solidFill>
                  <a:schemeClr val="bg1"/>
                </a:solidFill>
              </a:rPr>
              <a:t>精品</a:t>
            </a:r>
            <a:r>
              <a:rPr lang="zh-CN" altLang="en-US" sz="3200" dirty="0" smtClean="0">
                <a:solidFill>
                  <a:schemeClr val="bg1"/>
                </a:solidFill>
              </a:rPr>
              <a:t>课</a:t>
            </a:r>
            <a:endParaRPr lang="zh-CN" altLang="en-US" sz="3200" dirty="0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53079" y="2830103"/>
            <a:ext cx="409575" cy="466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" y="365125"/>
            <a:ext cx="2133600" cy="714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5A6CA-0CF8-4C0F-A4EF-5C6C0D45FAA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8A902-E013-4FF5-9CBD-78113C78402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85A6CA-0CF8-4C0F-A4EF-5C6C0D45FAA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8A902-E013-4FF5-9CBD-78113C78402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华文楷体" panose="02010600040101010101" pitchFamily="2" charset="-122"/>
          <a:ea typeface="华文楷体" panose="02010600040101010101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华文楷体" panose="02010600040101010101" pitchFamily="2" charset="-122"/>
          <a:ea typeface="华文楷体" panose="02010600040101010101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华文楷体" panose="02010600040101010101" pitchFamily="2" charset="-122"/>
          <a:ea typeface="华文楷体" panose="02010600040101010101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华文楷体" panose="02010600040101010101" pitchFamily="2" charset="-122"/>
          <a:ea typeface="华文楷体" panose="02010600040101010101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华文楷体" panose="02010600040101010101" pitchFamily="2" charset="-122"/>
          <a:ea typeface="华文楷体" panose="0201060004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microsoft.com/office/2007/relationships/media" Target="../media/media4.m4a"/><Relationship Id="rId7" Type="http://schemas.openxmlformats.org/officeDocument/2006/relationships/audio" Target="../media/media4.m4a"/><Relationship Id="rId6" Type="http://schemas.openxmlformats.org/officeDocument/2006/relationships/image" Target="../media/image17.png"/><Relationship Id="rId5" Type="http://schemas.microsoft.com/office/2007/relationships/media" Target="../media/media3.m4a"/><Relationship Id="rId4" Type="http://schemas.openxmlformats.org/officeDocument/2006/relationships/audio" Target="../media/media3.m4a"/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tags" Target="../tags/tag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tags" Target="../tags/tag1.xml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7.png"/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openxmlformats.org/officeDocument/2006/relationships/tags" Target="../tags/tag6.xml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microsoft.com/office/2007/relationships/media" Target="../media/media2.mp4"/><Relationship Id="rId3" Type="http://schemas.openxmlformats.org/officeDocument/2006/relationships/video" Target="../media/media2.mp4"/><Relationship Id="rId2" Type="http://schemas.openxmlformats.org/officeDocument/2006/relationships/tags" Target="../tags/tag7.xml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4294967295"/>
          </p:nvPr>
        </p:nvSpPr>
        <p:spPr>
          <a:xfrm>
            <a:off x="1055688" y="2044237"/>
            <a:ext cx="10080625" cy="1006475"/>
          </a:xfrm>
          <a:prstGeom prst="rect">
            <a:avLst/>
          </a:prstGeom>
        </p:spPr>
        <p:txBody>
          <a:bodyPr/>
          <a:lstStyle/>
          <a:p>
            <a:r>
              <a:rPr lang="zh-CN" altLang="en-US" sz="7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圆的周长</a:t>
            </a:r>
            <a:endParaRPr lang="zh-CN" altLang="en-US" sz="7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副标题 2"/>
          <p:cNvSpPr txBox="1"/>
          <p:nvPr/>
        </p:nvSpPr>
        <p:spPr>
          <a:xfrm>
            <a:off x="1395730" y="3771265"/>
            <a:ext cx="9991090" cy="9944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/>
              <a:t>年    级</a:t>
            </a:r>
            <a:r>
              <a:rPr lang="zh-CN" altLang="en-US" sz="2800" dirty="0" smtClean="0"/>
              <a:t>：六年级                     学    </a:t>
            </a:r>
            <a:r>
              <a:rPr lang="zh-CN" altLang="en-US" sz="2800" dirty="0"/>
              <a:t>科</a:t>
            </a:r>
            <a:r>
              <a:rPr lang="zh-CN" altLang="en-US" sz="2800" dirty="0" smtClean="0"/>
              <a:t>：数学（西南大学版）</a:t>
            </a:r>
            <a:endParaRPr lang="zh-CN" altLang="en-US" sz="2800" dirty="0"/>
          </a:p>
          <a:p>
            <a:r>
              <a:rPr lang="zh-CN" altLang="en-US" sz="2800" dirty="0" smtClean="0"/>
              <a:t>主讲人：王银善                  </a:t>
            </a:r>
            <a:r>
              <a:rPr lang="en-US" altLang="zh-CN" sz="2800" dirty="0" smtClean="0"/>
              <a:t>    </a:t>
            </a:r>
            <a:r>
              <a:rPr lang="zh-CN" altLang="en-US" sz="2800" dirty="0" smtClean="0"/>
              <a:t>学    校：</a:t>
            </a:r>
            <a:r>
              <a:rPr lang="zh-CN" sz="2800" dirty="0"/>
              <a:t>泸县兆雅镇明德小学</a:t>
            </a:r>
            <a:endParaRPr lang="zh-CN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0" name="图片 99"/>
          <p:cNvPicPr/>
          <p:nvPr/>
        </p:nvPicPr>
        <p:blipFill>
          <a:blip r:embed="rId1"/>
          <a:srcRect l="11316" t="15590" r="10217" b="27676"/>
          <a:stretch>
            <a:fillRect/>
          </a:stretch>
        </p:blipFill>
        <p:spPr>
          <a:xfrm>
            <a:off x="0" y="853440"/>
            <a:ext cx="7549515" cy="42170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50" y="5221605"/>
            <a:ext cx="7127875" cy="94678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977390" y="5433695"/>
            <a:ext cx="501015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8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+mn-ea"/>
                <a:cs typeface="+mn-ea"/>
                <a:sym typeface="+mn-ea"/>
              </a:rPr>
              <a:t>圆的周长总是直径的</a:t>
            </a:r>
            <a:r>
              <a:rPr lang="en-US" altLang="zh-CN" sz="28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+mn-ea"/>
                <a:cs typeface="+mn-ea"/>
                <a:sym typeface="+mn-ea"/>
              </a:rPr>
              <a:t>3</a:t>
            </a:r>
            <a:r>
              <a:rPr lang="zh-CN" altLang="en-US" sz="28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+mn-ea"/>
                <a:cs typeface="+mn-ea"/>
                <a:sym typeface="+mn-ea"/>
              </a:rPr>
              <a:t>倍多一些</a:t>
            </a:r>
            <a:endParaRPr lang="zh-CN" altLang="en-US" sz="2800" b="1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+mn-ea"/>
              <a:cs typeface="+mn-ea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36930"/>
            <a:ext cx="9082405" cy="547878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438275" y="1510030"/>
            <a:ext cx="671258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800" b="1">
                <a:solidFill>
                  <a:schemeClr val="accent6">
                    <a:lumMod val="75000"/>
                  </a:schemeClr>
                </a:solidFill>
                <a:latin typeface="+mn-ea"/>
                <a:cs typeface="+mn-ea"/>
                <a:sym typeface="+mn-ea"/>
              </a:rPr>
              <a:t>圆的周长总是直径的</a:t>
            </a:r>
            <a:r>
              <a:rPr lang="en-US" altLang="zh-CN" sz="2800" b="1">
                <a:solidFill>
                  <a:schemeClr val="accent6">
                    <a:lumMod val="75000"/>
                  </a:schemeClr>
                </a:solidFill>
                <a:latin typeface="+mn-ea"/>
                <a:cs typeface="+mn-ea"/>
                <a:sym typeface="+mn-ea"/>
              </a:rPr>
              <a:t>3</a:t>
            </a:r>
            <a:r>
              <a:rPr lang="zh-CN" altLang="en-US" sz="2800" b="1">
                <a:solidFill>
                  <a:schemeClr val="accent6">
                    <a:lumMod val="75000"/>
                  </a:schemeClr>
                </a:solidFill>
                <a:latin typeface="+mn-ea"/>
                <a:cs typeface="+mn-ea"/>
                <a:sym typeface="+mn-ea"/>
              </a:rPr>
              <a:t>倍多一些。圆的周长除以直径的商是一个固定的数，把它叫做</a:t>
            </a:r>
            <a:r>
              <a:rPr lang="zh-CN" altLang="en-US" sz="2800" b="1">
                <a:solidFill>
                  <a:srgbClr val="FF0000"/>
                </a:solidFill>
                <a:latin typeface="+mn-ea"/>
                <a:cs typeface="+mn-ea"/>
                <a:sym typeface="+mn-ea"/>
              </a:rPr>
              <a:t>圆周率</a:t>
            </a:r>
            <a:r>
              <a:rPr lang="zh-CN" altLang="en-US" sz="2800" b="1">
                <a:solidFill>
                  <a:schemeClr val="accent6">
                    <a:lumMod val="75000"/>
                  </a:schemeClr>
                </a:solidFill>
                <a:latin typeface="+mn-ea"/>
                <a:cs typeface="+mn-ea"/>
                <a:sym typeface="+mn-ea"/>
              </a:rPr>
              <a:t>，用希腊字母</a:t>
            </a:r>
            <a:r>
              <a:rPr lang="zh-CN" altLang="en-US" sz="2800" b="1">
                <a:solidFill>
                  <a:srgbClr val="FF0000"/>
                </a:solidFill>
                <a:latin typeface="+mn-ea"/>
                <a:cs typeface="+mn-ea"/>
                <a:sym typeface="+mn-ea"/>
              </a:rPr>
              <a:t>π</a:t>
            </a:r>
            <a:r>
              <a:rPr lang="zh-CN" altLang="en-US" sz="2800" b="1">
                <a:solidFill>
                  <a:schemeClr val="accent6">
                    <a:lumMod val="75000"/>
                  </a:schemeClr>
                </a:solidFill>
                <a:latin typeface="+mn-ea"/>
                <a:cs typeface="+mn-ea"/>
                <a:sym typeface="+mn-ea"/>
              </a:rPr>
              <a:t>（</a:t>
            </a:r>
            <a:r>
              <a:rPr lang="en-US" altLang="zh-CN" sz="2800" b="1">
                <a:solidFill>
                  <a:schemeClr val="accent6">
                    <a:lumMod val="75000"/>
                  </a:schemeClr>
                </a:solidFill>
                <a:latin typeface="+mn-ea"/>
                <a:cs typeface="+mn-ea"/>
                <a:sym typeface="+mn-ea"/>
              </a:rPr>
              <a:t>pài</a:t>
            </a:r>
            <a:r>
              <a:rPr lang="zh-CN" altLang="en-US" sz="2800" b="1">
                <a:solidFill>
                  <a:schemeClr val="accent6">
                    <a:lumMod val="75000"/>
                  </a:schemeClr>
                </a:solidFill>
                <a:latin typeface="+mn-ea"/>
                <a:cs typeface="+mn-ea"/>
                <a:sym typeface="+mn-ea"/>
              </a:rPr>
              <a:t>）表示。</a:t>
            </a:r>
            <a:endParaRPr lang="zh-CN" altLang="en-US" sz="2800"/>
          </a:p>
        </p:txBody>
      </p:sp>
      <p:sp>
        <p:nvSpPr>
          <p:cNvPr id="4" name="文本框 3"/>
          <p:cNvSpPr txBox="1"/>
          <p:nvPr/>
        </p:nvSpPr>
        <p:spPr>
          <a:xfrm>
            <a:off x="2998470" y="2893695"/>
            <a:ext cx="359156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800" b="1">
                <a:solidFill>
                  <a:srgbClr val="FF0000"/>
                </a:solidFill>
                <a:latin typeface="+mn-ea"/>
                <a:cs typeface="+mn-ea"/>
                <a:sym typeface="+mn-ea"/>
              </a:rPr>
              <a:t>π</a:t>
            </a:r>
            <a:r>
              <a:rPr lang="zh-CN" altLang="en-US" sz="2800" b="1">
                <a:solidFill>
                  <a:schemeClr val="accent6">
                    <a:lumMod val="75000"/>
                  </a:schemeClr>
                </a:solidFill>
                <a:latin typeface="+mn-ea"/>
                <a:cs typeface="+mn-ea"/>
                <a:sym typeface="+mn-ea"/>
              </a:rPr>
              <a:t>是一个无限不循环小数，计算时，通常保留两位小数，取</a:t>
            </a:r>
            <a:r>
              <a:rPr lang="zh-CN" altLang="en-US" sz="2800" b="1">
                <a:solidFill>
                  <a:srgbClr val="FF0000"/>
                </a:solidFill>
                <a:latin typeface="+mn-ea"/>
                <a:cs typeface="+mn-ea"/>
                <a:sym typeface="+mn-ea"/>
              </a:rPr>
              <a:t>3.14</a:t>
            </a:r>
            <a:r>
              <a:rPr lang="zh-CN" altLang="en-US" sz="2800" b="1">
                <a:solidFill>
                  <a:schemeClr val="accent6">
                    <a:lumMod val="75000"/>
                  </a:schemeClr>
                </a:solidFill>
                <a:latin typeface="+mn-ea"/>
                <a:cs typeface="+mn-ea"/>
                <a:sym typeface="+mn-ea"/>
              </a:rPr>
              <a:t>。</a:t>
            </a:r>
            <a:endParaRPr lang="zh-CN" altLang="en-US" sz="2800"/>
          </a:p>
        </p:txBody>
      </p:sp>
      <p:sp>
        <p:nvSpPr>
          <p:cNvPr id="5" name="文本框 4"/>
          <p:cNvSpPr txBox="1"/>
          <p:nvPr/>
        </p:nvSpPr>
        <p:spPr>
          <a:xfrm>
            <a:off x="3655060" y="4708525"/>
            <a:ext cx="199644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600" b="1">
                <a:solidFill>
                  <a:srgbClr val="FF0000"/>
                </a:solidFill>
                <a:latin typeface="+mn-ea"/>
                <a:cs typeface="+mn-ea"/>
                <a:sym typeface="+mn-ea"/>
              </a:rPr>
              <a:t>π</a:t>
            </a:r>
            <a:r>
              <a:rPr lang="zh-CN" alt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≈</a:t>
            </a:r>
            <a:r>
              <a:rPr lang="en-US" altLang="zh-CN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3.14</a:t>
            </a:r>
            <a:endParaRPr lang="en-US" altLang="zh-CN" sz="36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endParaRPr lang="zh-CN" altLang="en-US" sz="3600"/>
          </a:p>
        </p:txBody>
      </p:sp>
      <p:sp>
        <p:nvSpPr>
          <p:cNvPr id="6" name="文本框 5"/>
          <p:cNvSpPr txBox="1"/>
          <p:nvPr/>
        </p:nvSpPr>
        <p:spPr>
          <a:xfrm>
            <a:off x="1438275" y="1510030"/>
            <a:ext cx="671258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800" b="1">
                <a:solidFill>
                  <a:schemeClr val="accent6">
                    <a:lumMod val="75000"/>
                  </a:schemeClr>
                </a:solidFill>
                <a:latin typeface="+mn-ea"/>
                <a:cs typeface="+mn-ea"/>
                <a:sym typeface="+mn-ea"/>
              </a:rPr>
              <a:t>圆的周长总是直径的</a:t>
            </a:r>
            <a:r>
              <a:rPr lang="en-US" altLang="zh-CN" sz="2800" b="1">
                <a:solidFill>
                  <a:schemeClr val="accent6">
                    <a:lumMod val="75000"/>
                  </a:schemeClr>
                </a:solidFill>
                <a:latin typeface="+mn-ea"/>
                <a:cs typeface="+mn-ea"/>
                <a:sym typeface="+mn-ea"/>
              </a:rPr>
              <a:t>3</a:t>
            </a:r>
            <a:r>
              <a:rPr lang="zh-CN" altLang="en-US" sz="2800" b="1">
                <a:solidFill>
                  <a:schemeClr val="accent6">
                    <a:lumMod val="75000"/>
                  </a:schemeClr>
                </a:solidFill>
                <a:latin typeface="+mn-ea"/>
                <a:cs typeface="+mn-ea"/>
                <a:sym typeface="+mn-ea"/>
              </a:rPr>
              <a:t>倍多一些。圆的周长除以直径的商是一个固定的数，把它叫做</a:t>
            </a:r>
            <a:r>
              <a:rPr lang="zh-CN" altLang="en-US" sz="2800" b="1">
                <a:solidFill>
                  <a:srgbClr val="FF0000"/>
                </a:solidFill>
                <a:latin typeface="+mn-ea"/>
                <a:cs typeface="+mn-ea"/>
                <a:sym typeface="+mn-ea"/>
              </a:rPr>
              <a:t>圆周率</a:t>
            </a:r>
            <a:r>
              <a:rPr lang="zh-CN" altLang="en-US" sz="2800" b="1">
                <a:solidFill>
                  <a:schemeClr val="accent6">
                    <a:lumMod val="75000"/>
                  </a:schemeClr>
                </a:solidFill>
                <a:latin typeface="+mn-ea"/>
                <a:cs typeface="+mn-ea"/>
                <a:sym typeface="+mn-ea"/>
              </a:rPr>
              <a:t>，用希腊字母</a:t>
            </a:r>
            <a:r>
              <a:rPr lang="zh-CN" altLang="en-US" sz="2800" b="1">
                <a:solidFill>
                  <a:srgbClr val="FF0000"/>
                </a:solidFill>
                <a:latin typeface="+mn-ea"/>
                <a:cs typeface="+mn-ea"/>
                <a:sym typeface="+mn-ea"/>
              </a:rPr>
              <a:t>π</a:t>
            </a:r>
            <a:r>
              <a:rPr lang="zh-CN" altLang="en-US" sz="2800" b="1">
                <a:solidFill>
                  <a:schemeClr val="accent6">
                    <a:lumMod val="75000"/>
                  </a:schemeClr>
                </a:solidFill>
                <a:latin typeface="+mn-ea"/>
                <a:cs typeface="+mn-ea"/>
                <a:sym typeface="+mn-ea"/>
              </a:rPr>
              <a:t>（</a:t>
            </a:r>
            <a:r>
              <a:rPr lang="en-US" altLang="zh-CN" sz="2800" b="1">
                <a:solidFill>
                  <a:schemeClr val="accent6">
                    <a:lumMod val="75000"/>
                  </a:schemeClr>
                </a:solidFill>
                <a:latin typeface="+mn-ea"/>
                <a:cs typeface="+mn-ea"/>
                <a:sym typeface="+mn-ea"/>
              </a:rPr>
              <a:t>pài</a:t>
            </a:r>
            <a:r>
              <a:rPr lang="zh-CN" altLang="en-US" sz="2800" b="1">
                <a:solidFill>
                  <a:schemeClr val="accent6">
                    <a:lumMod val="75000"/>
                  </a:schemeClr>
                </a:solidFill>
                <a:latin typeface="+mn-ea"/>
                <a:cs typeface="+mn-ea"/>
                <a:sym typeface="+mn-ea"/>
              </a:rPr>
              <a:t>）表示。</a:t>
            </a:r>
            <a:endParaRPr lang="zh-CN" alt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66140"/>
            <a:ext cx="8228965" cy="535749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08685" y="3362325"/>
            <a:ext cx="55479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4000"/>
              <a:t>如果</a:t>
            </a:r>
            <a:r>
              <a:rPr lang="en-US" altLang="zh-CN" sz="4000"/>
              <a:t>C</a:t>
            </a:r>
            <a:r>
              <a:rPr lang="zh-CN" altLang="en-US" sz="4000"/>
              <a:t>表示圆的周长则：</a:t>
            </a:r>
            <a:endParaRPr lang="en-US" altLang="zh-CN" sz="4000" b="1">
              <a:solidFill>
                <a:srgbClr val="FF0000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15060" y="4069080"/>
            <a:ext cx="572389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4800" b="1">
                <a:solidFill>
                  <a:srgbClr val="FF0000"/>
                </a:solidFill>
                <a:latin typeface="+mn-ea"/>
                <a:cs typeface="+mn-ea"/>
                <a:sym typeface="+mn-ea"/>
              </a:rPr>
              <a:t>C=</a:t>
            </a:r>
            <a:r>
              <a:rPr lang="zh-CN" altLang="en-US" sz="4800" b="1">
                <a:solidFill>
                  <a:srgbClr val="FF0000"/>
                </a:solidFill>
                <a:latin typeface="+mn-ea"/>
                <a:cs typeface="+mn-ea"/>
                <a:sym typeface="+mn-ea"/>
              </a:rPr>
              <a:t>π</a:t>
            </a:r>
            <a:r>
              <a:rPr lang="en-US" altLang="zh-CN" sz="4800" b="1">
                <a:solidFill>
                  <a:srgbClr val="FF0000"/>
                </a:solidFill>
                <a:latin typeface="+mn-ea"/>
                <a:cs typeface="+mn-ea"/>
                <a:sym typeface="+mn-ea"/>
              </a:rPr>
              <a:t>d       C=2</a:t>
            </a:r>
            <a:r>
              <a:rPr lang="zh-CN" altLang="en-US" sz="4800" b="1">
                <a:solidFill>
                  <a:srgbClr val="FF0000"/>
                </a:solidFill>
                <a:latin typeface="+mn-ea"/>
                <a:cs typeface="+mn-ea"/>
                <a:sym typeface="+mn-ea"/>
              </a:rPr>
              <a:t>π</a:t>
            </a:r>
            <a:r>
              <a:rPr lang="en-US" altLang="zh-CN" sz="4800" b="1">
                <a:solidFill>
                  <a:srgbClr val="FF0000"/>
                </a:solidFill>
                <a:latin typeface="+mn-ea"/>
                <a:cs typeface="+mn-ea"/>
                <a:sym typeface="+mn-ea"/>
              </a:rPr>
              <a:t>r</a:t>
            </a:r>
            <a:endParaRPr lang="en-US" altLang="zh-CN" sz="4800" b="1">
              <a:solidFill>
                <a:srgbClr val="FF0000"/>
              </a:solidFill>
              <a:latin typeface="+mn-ea"/>
              <a:cs typeface="+mn-ea"/>
              <a:sym typeface="+mn-ea"/>
            </a:endParaRPr>
          </a:p>
          <a:p>
            <a:endParaRPr lang="zh-CN" altLang="en-US" sz="4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" grpId="0"/>
      <p:bldP spid="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95605" y="854075"/>
            <a:ext cx="5259705" cy="21583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lvl="0" indent="0">
              <a:lnSpc>
                <a:spcPct val="120000"/>
              </a:lnSpc>
              <a:spcBef>
                <a:spcPct val="50000"/>
              </a:spcBef>
            </a:pPr>
            <a:r>
              <a:rPr lang="en-US" altLang="zh-CN" sz="2800" dirty="0">
                <a:sym typeface="+mn-ea"/>
              </a:rPr>
              <a:t>        </a:t>
            </a:r>
            <a:r>
              <a:rPr lang="zh-CN" altLang="en-US" sz="2800" dirty="0">
                <a:sym typeface="+mn-ea"/>
              </a:rPr>
              <a:t>约</a:t>
            </a:r>
            <a:r>
              <a:rPr lang="en-US" altLang="zh-CN" sz="2800" dirty="0">
                <a:sym typeface="+mn-ea"/>
              </a:rPr>
              <a:t>2000</a:t>
            </a:r>
            <a:r>
              <a:rPr lang="zh-CN" altLang="en-US" sz="2800" dirty="0">
                <a:sym typeface="+mn-ea"/>
              </a:rPr>
              <a:t>年前，中国的古代数学著作</a:t>
            </a:r>
            <a:r>
              <a:rPr lang="en-US" altLang="zh-CN" sz="2800" dirty="0">
                <a:sym typeface="+mn-ea"/>
              </a:rPr>
              <a:t>《</a:t>
            </a:r>
            <a:r>
              <a:rPr lang="zh-CN" altLang="en-US" sz="2800" dirty="0">
                <a:sym typeface="+mn-ea"/>
              </a:rPr>
              <a:t>周髀算经</a:t>
            </a:r>
            <a:r>
              <a:rPr lang="en-US" altLang="zh-CN" sz="2800" dirty="0">
                <a:sym typeface="+mn-ea"/>
              </a:rPr>
              <a:t>》</a:t>
            </a:r>
            <a:r>
              <a:rPr lang="zh-CN" altLang="en-US" sz="2800" dirty="0">
                <a:sym typeface="+mn-ea"/>
              </a:rPr>
              <a:t>中就有了“</a:t>
            </a:r>
            <a:r>
              <a:rPr lang="zh-CN" altLang="en-US" sz="2800" dirty="0">
                <a:solidFill>
                  <a:srgbClr val="FF0000"/>
                </a:solidFill>
                <a:sym typeface="+mn-ea"/>
              </a:rPr>
              <a:t>周三径一</a:t>
            </a:r>
            <a:r>
              <a:rPr lang="zh-CN" altLang="en-US" sz="2800" dirty="0">
                <a:sym typeface="+mn-ea"/>
              </a:rPr>
              <a:t>”的说法，意思是指圆的周长是它的直径的三倍。</a:t>
            </a:r>
            <a:endParaRPr lang="zh-CN" altLang="en-US" sz="2800"/>
          </a:p>
        </p:txBody>
      </p:sp>
      <p:pic>
        <p:nvPicPr>
          <p:cNvPr id="21506" name="Picture 8" descr="u=3910924734,3389340962&amp;fm=23&amp;gp=0"/>
          <p:cNvPicPr>
            <a:picLocks noChangeAspect="1"/>
          </p:cNvPicPr>
          <p:nvPr/>
        </p:nvPicPr>
        <p:blipFill>
          <a:blip r:embed="rId1">
            <a:lum bright="-17999" contrast="24000"/>
          </a:blip>
          <a:srcRect l="12022" t="8333" r="9831" b="8333"/>
          <a:stretch>
            <a:fillRect/>
          </a:stretch>
        </p:blipFill>
        <p:spPr>
          <a:xfrm>
            <a:off x="6021705" y="966470"/>
            <a:ext cx="1759585" cy="21583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卡通人物&#10;&#10;描述已自动生成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755" y="3026410"/>
            <a:ext cx="1794510" cy="2494280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</p:spPr>
      </p:pic>
      <p:sp>
        <p:nvSpPr>
          <p:cNvPr id="4" name="文本框 3"/>
          <p:cNvSpPr txBox="1"/>
          <p:nvPr/>
        </p:nvSpPr>
        <p:spPr>
          <a:xfrm>
            <a:off x="1993265" y="3026410"/>
            <a:ext cx="6708775" cy="3192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lvl="0" indent="0" algn="l" eaLnBrk="1" hangingPunct="1">
              <a:lnSpc>
                <a:spcPct val="120000"/>
              </a:lnSpc>
              <a:spcBef>
                <a:spcPct val="50000"/>
              </a:spcBef>
            </a:pPr>
            <a:r>
              <a:rPr lang="en-US" altLang="zh-CN" sz="2400" dirty="0">
                <a:sym typeface="+mn-ea"/>
              </a:rPr>
              <a:t>      </a:t>
            </a:r>
            <a:r>
              <a:rPr lang="zh-CN" altLang="en-US" sz="2400" dirty="0">
                <a:sym typeface="+mn-ea"/>
              </a:rPr>
              <a:t>大约</a:t>
            </a:r>
            <a:r>
              <a:rPr lang="en-US" altLang="zh-CN" sz="2400" dirty="0">
                <a:sym typeface="+mn-ea"/>
              </a:rPr>
              <a:t>1500</a:t>
            </a:r>
            <a:r>
              <a:rPr lang="zh-CN" altLang="en-US" sz="2400" dirty="0">
                <a:sym typeface="+mn-ea"/>
              </a:rPr>
              <a:t>年前，中国伟大的数学家和天文学家</a:t>
            </a:r>
            <a:r>
              <a:rPr lang="zh-CN" altLang="en-US" sz="2400" dirty="0">
                <a:solidFill>
                  <a:srgbClr val="FF0000"/>
                </a:solidFill>
                <a:sym typeface="+mn-ea"/>
              </a:rPr>
              <a:t>祖冲之</a:t>
            </a:r>
            <a:r>
              <a:rPr lang="zh-CN" altLang="en-US" sz="2400" dirty="0">
                <a:sym typeface="+mn-ea"/>
              </a:rPr>
              <a:t>，计算出圆周率在</a:t>
            </a:r>
            <a:r>
              <a:rPr lang="en-US" altLang="zh-CN" sz="2400" dirty="0">
                <a:sym typeface="+mn-ea"/>
              </a:rPr>
              <a:t>3.1415926</a:t>
            </a:r>
            <a:r>
              <a:rPr lang="zh-CN" altLang="en-US" sz="2400" dirty="0">
                <a:sym typeface="+mn-ea"/>
              </a:rPr>
              <a:t>和</a:t>
            </a:r>
            <a:r>
              <a:rPr lang="en-US" altLang="zh-CN" sz="2400" dirty="0">
                <a:sym typeface="+mn-ea"/>
              </a:rPr>
              <a:t>3.1415927</a:t>
            </a:r>
            <a:r>
              <a:rPr lang="zh-CN" altLang="en-US" sz="2400" dirty="0">
                <a:sym typeface="+mn-ea"/>
              </a:rPr>
              <a:t>之间，成为</a:t>
            </a:r>
            <a:r>
              <a:rPr lang="zh-CN" altLang="en-US" sz="2400" dirty="0">
                <a:solidFill>
                  <a:srgbClr val="FF0000"/>
                </a:solidFill>
                <a:sym typeface="+mn-ea"/>
              </a:rPr>
              <a:t>世界上第一个把圆周率的值精确到</a:t>
            </a:r>
            <a:r>
              <a:rPr lang="en-US" altLang="zh-CN" sz="2400" dirty="0">
                <a:solidFill>
                  <a:srgbClr val="FF0000"/>
                </a:solidFill>
                <a:sym typeface="+mn-ea"/>
              </a:rPr>
              <a:t>7</a:t>
            </a:r>
            <a:r>
              <a:rPr lang="zh-CN" altLang="en-US" sz="2400" dirty="0">
                <a:solidFill>
                  <a:srgbClr val="FF0000"/>
                </a:solidFill>
                <a:sym typeface="+mn-ea"/>
              </a:rPr>
              <a:t>位小数的人</a:t>
            </a:r>
            <a:r>
              <a:rPr lang="zh-CN" altLang="en-US" sz="2400" dirty="0">
                <a:sym typeface="+mn-ea"/>
              </a:rPr>
              <a:t>。他的这项伟大成就比国外数学家得出这样精确数值的时间，至少要早</a:t>
            </a:r>
            <a:r>
              <a:rPr lang="en-US" altLang="zh-CN" sz="2400" dirty="0">
                <a:sym typeface="+mn-ea"/>
              </a:rPr>
              <a:t>1000</a:t>
            </a:r>
            <a:r>
              <a:rPr lang="zh-CN" altLang="en-US" sz="2400" dirty="0">
                <a:sym typeface="+mn-ea"/>
              </a:rPr>
              <a:t>年。为了纪念他，科学家把月球上的一座环形山命名为祖冲之山，这是我们中华民族的骄傲。</a:t>
            </a:r>
            <a:endParaRPr lang="zh-CN" altLang="en-US" sz="240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55" y="5586730"/>
            <a:ext cx="1571625" cy="666750"/>
          </a:xfrm>
          <a:prstGeom prst="rect">
            <a:avLst/>
          </a:prstGeom>
        </p:spPr>
      </p:pic>
      <p:pic>
        <p:nvPicPr>
          <p:cNvPr id="6" name="周三径一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77380" y="1960880"/>
            <a:ext cx="619125" cy="619125"/>
          </a:xfrm>
          <a:prstGeom prst="rect">
            <a:avLst/>
          </a:prstGeom>
        </p:spPr>
      </p:pic>
      <p:pic>
        <p:nvPicPr>
          <p:cNvPr id="7" name="祖冲之">
            <a:hlinkClick r:id="" action="ppaction://media"/>
          </p:cNvPr>
          <p:cNvPicPr/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74140" y="4967605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46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2" grpId="1"/>
      <p:bldP spid="4" grpId="0"/>
      <p:bldP spid="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833120"/>
            <a:ext cx="8498840" cy="27438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767840" y="3923030"/>
            <a:ext cx="581787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lang="zh-CN" altLang="en-US" sz="3200" b="1" kern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defRPr lang="zh-CN" altLang="en-US" sz="3200" b="1" kern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defRPr lang="zh-CN" altLang="en-US" sz="2400" b="1" kern="1200" dirty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lang="zh-CN" altLang="en-US" sz="2000" b="1" kern="12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lang="zh-CN" altLang="en-US" sz="2000" b="1" kern="12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</a:pPr>
            <a:r>
              <a:rPr lang="en-US" altLang="zh-CN" sz="4000" dirty="0">
                <a:solidFill>
                  <a:srgbClr val="FF0000"/>
                </a:solidFill>
              </a:rPr>
              <a:t>3.14×50=157</a:t>
            </a:r>
            <a:r>
              <a:rPr lang="zh-CN" altLang="en-US" sz="4000" dirty="0">
                <a:solidFill>
                  <a:srgbClr val="FF0000"/>
                </a:solidFill>
              </a:rPr>
              <a:t>（</a:t>
            </a:r>
            <a:r>
              <a:rPr lang="en-US" altLang="zh-CN" sz="4000" dirty="0">
                <a:solidFill>
                  <a:srgbClr val="FF0000"/>
                </a:solidFill>
              </a:rPr>
              <a:t>cm</a:t>
            </a:r>
            <a:r>
              <a:rPr lang="zh-CN" altLang="en-US" sz="4000" dirty="0">
                <a:solidFill>
                  <a:srgbClr val="FF0000"/>
                </a:solidFill>
              </a:rPr>
              <a:t>）</a:t>
            </a:r>
            <a:endParaRPr lang="zh-CN" altLang="en-US" sz="4000" dirty="0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95350" y="5091430"/>
            <a:ext cx="732091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lang="zh-CN" altLang="en-US" sz="3200" b="1" kern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defRPr lang="zh-CN" altLang="en-US" sz="3200" b="1" kern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defRPr lang="zh-CN" altLang="en-US" sz="2400" b="1" kern="1200" dirty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lang="zh-CN" altLang="en-US" sz="2000" b="1" kern="12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lang="zh-CN" altLang="en-US" sz="2000" b="1" kern="12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</a:pPr>
            <a:r>
              <a:rPr lang="zh-CN" altLang="en-US" sz="3600" dirty="0">
                <a:solidFill>
                  <a:srgbClr val="FF0000"/>
                </a:solidFill>
              </a:rPr>
              <a:t>答：这块标志牌的周长是</a:t>
            </a:r>
            <a:r>
              <a:rPr lang="en-US" altLang="zh-CN" sz="3600" dirty="0">
                <a:solidFill>
                  <a:srgbClr val="FF0000"/>
                </a:solidFill>
              </a:rPr>
              <a:t>157cm</a:t>
            </a:r>
            <a:r>
              <a:rPr lang="zh-CN" altLang="en-US" sz="3600" dirty="0">
                <a:solidFill>
                  <a:srgbClr val="FF0000"/>
                </a:solidFill>
              </a:rPr>
              <a:t>。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20" y="1088390"/>
            <a:ext cx="391795" cy="527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52170"/>
            <a:ext cx="8604250" cy="219138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457960" y="4062095"/>
            <a:ext cx="645477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lang="zh-CN" altLang="en-US" sz="3200" b="1" kern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defRPr lang="zh-CN" altLang="en-US" sz="3200" b="1" kern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defRPr lang="zh-CN" altLang="en-US" sz="2400" b="1" kern="1200" dirty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lang="zh-CN" altLang="en-US" sz="2000" b="1" kern="12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lang="zh-CN" altLang="en-US" sz="2000" b="1" kern="12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</a:pPr>
            <a:r>
              <a:rPr lang="en-US" altLang="zh-CN" sz="4000" dirty="0">
                <a:solidFill>
                  <a:srgbClr val="FF0000"/>
                </a:solidFill>
              </a:rPr>
              <a:t>2×3.14×15=94.2</a:t>
            </a:r>
            <a:r>
              <a:rPr lang="zh-CN" altLang="en-US" sz="4000" dirty="0">
                <a:solidFill>
                  <a:srgbClr val="FF0000"/>
                </a:solidFill>
              </a:rPr>
              <a:t>（</a:t>
            </a:r>
            <a:r>
              <a:rPr lang="en-US" altLang="zh-CN" sz="4000" dirty="0">
                <a:solidFill>
                  <a:srgbClr val="FF0000"/>
                </a:solidFill>
              </a:rPr>
              <a:t>cm</a:t>
            </a:r>
            <a:r>
              <a:rPr lang="zh-CN" altLang="en-US" sz="4000" dirty="0">
                <a:solidFill>
                  <a:srgbClr val="FF0000"/>
                </a:solidFill>
              </a:rPr>
              <a:t>）</a:t>
            </a:r>
            <a:endParaRPr lang="zh-CN" altLang="en-US" sz="4000" dirty="0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009650" y="5256530"/>
            <a:ext cx="70739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lang="zh-CN" altLang="en-US" sz="3200" b="1" kern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defRPr lang="zh-CN" altLang="en-US" sz="3200" b="1" kern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defRPr lang="zh-CN" altLang="en-US" sz="2400" b="1" kern="1200" dirty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lang="zh-CN" altLang="en-US" sz="2000" b="1" kern="12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lang="zh-CN" altLang="en-US" sz="2000" b="1" kern="12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</a:pPr>
            <a:r>
              <a:rPr lang="zh-CN" altLang="en-US" dirty="0">
                <a:solidFill>
                  <a:srgbClr val="FF0000"/>
                </a:solidFill>
              </a:rPr>
              <a:t>答：它的尖端走过的路程是</a:t>
            </a:r>
            <a:r>
              <a:rPr lang="en-US" altLang="zh-CN" dirty="0">
                <a:solidFill>
                  <a:srgbClr val="FF0000"/>
                </a:solidFill>
              </a:rPr>
              <a:t>94.2cm</a:t>
            </a:r>
            <a:r>
              <a:rPr lang="zh-CN" altLang="en-US" dirty="0">
                <a:solidFill>
                  <a:srgbClr val="FF0000"/>
                </a:solidFill>
              </a:rPr>
              <a:t>。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圆角矩形 4"/>
          <p:cNvSpPr/>
          <p:nvPr/>
        </p:nvSpPr>
        <p:spPr>
          <a:xfrm>
            <a:off x="205105" y="1651000"/>
            <a:ext cx="4714240" cy="289433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l="4141" t="-5670" r="9393" b="7305"/>
          <a:stretch>
            <a:fillRect/>
          </a:stretch>
        </p:blipFill>
        <p:spPr>
          <a:xfrm>
            <a:off x="5018405" y="2102485"/>
            <a:ext cx="3805555" cy="40100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42645" y="2313940"/>
            <a:ext cx="3918585" cy="15684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4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你有什么收获和体会？</a:t>
            </a:r>
            <a:endParaRPr lang="zh-CN" altLang="en-US" sz="48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4" grpId="1"/>
      <p:bldP spid="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0" y="913765"/>
            <a:ext cx="2214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400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</a:rPr>
              <a:t>作业设计</a:t>
            </a:r>
            <a:endParaRPr lang="zh-CN" altLang="en-US" sz="4000">
              <a:ln w="12700">
                <a:solidFill>
                  <a:schemeClr val="accent5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7160" y="1620520"/>
            <a:ext cx="8179435" cy="1630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/>
              <a:t>1.</a:t>
            </a:r>
            <a:r>
              <a:rPr lang="zh-CN" altLang="en-US" sz="3200"/>
              <a:t>地球赤道的半径大约是6400公里。绕地球赤道走一圆，大约是多少千米？(用计算器)</a:t>
            </a:r>
            <a:endParaRPr lang="zh-CN" altLang="en-US" sz="3200"/>
          </a:p>
          <a:p>
            <a:endParaRPr lang="zh-CN" altLang="en-US"/>
          </a:p>
          <a:p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36525" y="3695700"/>
            <a:ext cx="802957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/>
              <a:t>2</a:t>
            </a:r>
            <a:r>
              <a:rPr lang="zh-CN" altLang="en-US" sz="3200"/>
              <a:t>.半圆的直径是8 cm,这个半圆弧长是多少厘米?</a:t>
            </a:r>
            <a:endParaRPr lang="zh-CN" altLang="en-US" sz="3200"/>
          </a:p>
          <a:p>
            <a:endParaRPr lang="zh-CN" altLang="en-US" sz="320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rcRect l="10493" r="11591" b="13968"/>
          <a:stretch>
            <a:fillRect/>
          </a:stretch>
        </p:blipFill>
        <p:spPr>
          <a:xfrm>
            <a:off x="876300" y="4279265"/>
            <a:ext cx="3559810" cy="203771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4" name="组合 13"/>
          <p:cNvGrpSpPr/>
          <p:nvPr/>
        </p:nvGrpSpPr>
        <p:grpSpPr>
          <a:xfrm>
            <a:off x="-5080" y="0"/>
            <a:ext cx="12197080" cy="6856730"/>
            <a:chOff x="-1" y="0"/>
            <a:chExt cx="19208" cy="10798"/>
          </a:xfrm>
        </p:grpSpPr>
        <p:grpSp>
          <p:nvGrpSpPr>
            <p:cNvPr id="13" name="组合 12"/>
            <p:cNvGrpSpPr/>
            <p:nvPr/>
          </p:nvGrpSpPr>
          <p:grpSpPr>
            <a:xfrm>
              <a:off x="-1" y="0"/>
              <a:ext cx="19208" cy="10798"/>
              <a:chOff x="-1" y="0"/>
              <a:chExt cx="19208" cy="10798"/>
            </a:xfrm>
          </p:grpSpPr>
          <p:pic>
            <p:nvPicPr>
              <p:cNvPr id="2" name="图片 1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8" y="0"/>
                <a:ext cx="19199" cy="10799"/>
              </a:xfrm>
              <a:prstGeom prst="rect">
                <a:avLst/>
              </a:prstGeom>
            </p:spPr>
          </p:pic>
          <p:sp>
            <p:nvSpPr>
              <p:cNvPr id="3" name="矩形 2"/>
              <p:cNvSpPr/>
              <p:nvPr>
                <p:custDataLst>
                  <p:tags r:id="rId2"/>
                </p:custDataLst>
              </p:nvPr>
            </p:nvSpPr>
            <p:spPr>
              <a:xfrm>
                <a:off x="-1" y="1100"/>
                <a:ext cx="19208" cy="8972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p>
                <a:pPr algn="ctr"/>
                <a:r>
                  <a:rPr lang="zh-CN" altLang="en-US" b="1" dirty="0" smtClean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山居秋暝</a:t>
                </a:r>
                <a:endParaRPr lang="zh-CN" altLang="en-US"/>
              </a:p>
            </p:txBody>
          </p:sp>
        </p:grpSp>
        <p:sp>
          <p:nvSpPr>
            <p:cNvPr id="8" name="文本框 7"/>
            <p:cNvSpPr txBox="1"/>
            <p:nvPr/>
          </p:nvSpPr>
          <p:spPr>
            <a:xfrm>
              <a:off x="14806" y="375"/>
              <a:ext cx="420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 b="1">
                  <a:solidFill>
                    <a:schemeClr val="bg1"/>
                  </a:solidFill>
                  <a:latin typeface="微软雅黑 Light" panose="020B0502040204020203" charset="-122"/>
                  <a:ea typeface="微软雅黑 Light" panose="020B0502040204020203" charset="-122"/>
                </a:rPr>
                <a:t>基础教育精品课</a:t>
              </a:r>
              <a:endParaRPr lang="zh-CN" altLang="en-US" sz="2400" b="1">
                <a:solidFill>
                  <a:schemeClr val="bg1"/>
                </a:solidFill>
                <a:latin typeface="微软雅黑 Light" panose="020B0502040204020203" charset="-122"/>
                <a:ea typeface="微软雅黑 Light" panose="020B0502040204020203" charset="-122"/>
              </a:endParaRPr>
            </a:p>
          </p:txBody>
        </p:sp>
      </p:grpSp>
      <p:sp>
        <p:nvSpPr>
          <p:cNvPr id="11" name="标题 1"/>
          <p:cNvSpPr>
            <a:spLocks noGrp="1"/>
          </p:cNvSpPr>
          <p:nvPr/>
        </p:nvSpPr>
        <p:spPr>
          <a:xfrm>
            <a:off x="-1155382" y="1983277"/>
            <a:ext cx="10080625" cy="100647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</a:lstStyle>
          <a:p>
            <a:r>
              <a:rPr lang="en-US" altLang="zh-CN" sz="48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48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zh-CN" altLang="en-US" sz="4800" b="1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715" y="698500"/>
            <a:ext cx="171450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4000" b="1">
                <a:solidFill>
                  <a:schemeClr val="accent6">
                    <a:lumMod val="75000"/>
                  </a:schemeClr>
                </a:solidFill>
              </a:rPr>
              <a:t>滚铁环</a:t>
            </a:r>
            <a:endParaRPr lang="zh-CN" altLang="en-US" sz="4000" b="1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350" y="4004945"/>
            <a:ext cx="1982470" cy="22745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" y="1405255"/>
            <a:ext cx="4820285" cy="3248025"/>
          </a:xfrm>
          <a:prstGeom prst="rect">
            <a:avLst/>
          </a:prstGeom>
        </p:spPr>
      </p:pic>
      <p:sp>
        <p:nvSpPr>
          <p:cNvPr id="20" name="椭圆形标注 19"/>
          <p:cNvSpPr/>
          <p:nvPr/>
        </p:nvSpPr>
        <p:spPr>
          <a:xfrm flipH="1">
            <a:off x="4826000" y="1405255"/>
            <a:ext cx="3535045" cy="2439670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5274310" y="1840865"/>
            <a:ext cx="293751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3200"/>
              <a:t>你知道铁环滚一圈的距离是多少吗？</a:t>
            </a:r>
            <a:endParaRPr lang="zh-CN" altLang="zh-CN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21" grpId="0"/>
      <p:bldP spid="20" grpId="0" animBg="1"/>
      <p:bldP spid="21" grpId="1"/>
      <p:bldP spid="20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4" name="组合 13"/>
          <p:cNvGrpSpPr/>
          <p:nvPr/>
        </p:nvGrpSpPr>
        <p:grpSpPr>
          <a:xfrm>
            <a:off x="-5715" y="635"/>
            <a:ext cx="12197080" cy="6856730"/>
            <a:chOff x="-1" y="0"/>
            <a:chExt cx="19208" cy="10798"/>
          </a:xfrm>
        </p:grpSpPr>
        <p:grpSp>
          <p:nvGrpSpPr>
            <p:cNvPr id="13" name="组合 12"/>
            <p:cNvGrpSpPr/>
            <p:nvPr/>
          </p:nvGrpSpPr>
          <p:grpSpPr>
            <a:xfrm>
              <a:off x="-1" y="0"/>
              <a:ext cx="19208" cy="10798"/>
              <a:chOff x="-1" y="0"/>
              <a:chExt cx="19208" cy="10798"/>
            </a:xfrm>
          </p:grpSpPr>
          <p:pic>
            <p:nvPicPr>
              <p:cNvPr id="2" name="图片 1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8" y="0"/>
                <a:ext cx="19199" cy="10799"/>
              </a:xfrm>
              <a:prstGeom prst="rect">
                <a:avLst/>
              </a:prstGeom>
            </p:spPr>
          </p:pic>
          <p:sp>
            <p:nvSpPr>
              <p:cNvPr id="3" name="矩形 2"/>
              <p:cNvSpPr/>
              <p:nvPr>
                <p:custDataLst>
                  <p:tags r:id="rId2"/>
                </p:custDataLst>
              </p:nvPr>
            </p:nvSpPr>
            <p:spPr>
              <a:xfrm>
                <a:off x="-1" y="1100"/>
                <a:ext cx="19208" cy="8972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p>
                <a:pPr algn="ctr"/>
                <a:r>
                  <a:rPr lang="zh-CN" altLang="en-US" b="1" dirty="0" smtClean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山居秋暝</a:t>
                </a:r>
                <a:endParaRPr lang="zh-CN" altLang="en-US"/>
              </a:p>
            </p:txBody>
          </p:sp>
        </p:grpSp>
        <p:sp>
          <p:nvSpPr>
            <p:cNvPr id="8" name="文本框 7"/>
            <p:cNvSpPr txBox="1"/>
            <p:nvPr/>
          </p:nvSpPr>
          <p:spPr>
            <a:xfrm>
              <a:off x="14806" y="375"/>
              <a:ext cx="420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 b="1">
                  <a:solidFill>
                    <a:schemeClr val="bg1"/>
                  </a:solidFill>
                  <a:latin typeface="微软雅黑 Light" panose="020B0502040204020203" charset="-122"/>
                  <a:ea typeface="微软雅黑 Light" panose="020B0502040204020203" charset="-122"/>
                </a:rPr>
                <a:t>基础教育精品课</a:t>
              </a:r>
              <a:endParaRPr lang="zh-CN" altLang="en-US" sz="2400" b="1">
                <a:solidFill>
                  <a:schemeClr val="bg1"/>
                </a:solidFill>
                <a:latin typeface="微软雅黑 Light" panose="020B0502040204020203" charset="-122"/>
                <a:ea typeface="微软雅黑 Light" panose="020B0502040204020203" charset="-122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194945" y="866140"/>
            <a:ext cx="446786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4800" b="1">
                <a:solidFill>
                  <a:schemeClr val="accent6">
                    <a:lumMod val="75000"/>
                  </a:schemeClr>
                </a:solidFill>
              </a:rPr>
              <a:t>活动一：指一指</a:t>
            </a:r>
            <a:endParaRPr lang="zh-CN" altLang="en-US" sz="4800" b="1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椭圆 4"/>
          <p:cNvSpPr/>
          <p:nvPr/>
        </p:nvSpPr>
        <p:spPr>
          <a:xfrm>
            <a:off x="2365375" y="1782445"/>
            <a:ext cx="3933825" cy="376364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027430" y="5631815"/>
            <a:ext cx="661035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600" b="1"/>
              <a:t>围成圆一周的长度就是</a:t>
            </a:r>
            <a:r>
              <a:rPr lang="zh-CN" altLang="en-US" sz="3600" b="1">
                <a:highlight>
                  <a:srgbClr val="FF0000"/>
                </a:highlight>
              </a:rPr>
              <a:t>圆的周长</a:t>
            </a:r>
            <a:endParaRPr lang="zh-CN" altLang="en-US" sz="3600" b="1">
              <a:highlight>
                <a:srgbClr val="FF0000"/>
              </a:highlight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2366010" y="1760220"/>
            <a:ext cx="3933825" cy="3763645"/>
          </a:xfrm>
          <a:prstGeom prst="ellipse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4" grpId="2"/>
      <p:bldP spid="5" grpId="0" animBg="1"/>
      <p:bldP spid="15" grpId="0" animBg="1"/>
      <p:bldP spid="1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4" name="组合 13"/>
          <p:cNvGrpSpPr/>
          <p:nvPr/>
        </p:nvGrpSpPr>
        <p:grpSpPr>
          <a:xfrm>
            <a:off x="-5080" y="635"/>
            <a:ext cx="12197080" cy="6857365"/>
            <a:chOff x="151" y="1"/>
            <a:chExt cx="19208" cy="10799"/>
          </a:xfrm>
        </p:grpSpPr>
        <p:grpSp>
          <p:nvGrpSpPr>
            <p:cNvPr id="13" name="组合 12"/>
            <p:cNvGrpSpPr/>
            <p:nvPr/>
          </p:nvGrpSpPr>
          <p:grpSpPr>
            <a:xfrm>
              <a:off x="151" y="1"/>
              <a:ext cx="19208" cy="10799"/>
              <a:chOff x="151" y="1"/>
              <a:chExt cx="19208" cy="10799"/>
            </a:xfrm>
          </p:grpSpPr>
          <p:pic>
            <p:nvPicPr>
              <p:cNvPr id="2" name="图片 1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160" y="1"/>
                <a:ext cx="19199" cy="10799"/>
              </a:xfrm>
              <a:prstGeom prst="rect">
                <a:avLst/>
              </a:prstGeom>
            </p:spPr>
          </p:pic>
          <p:sp>
            <p:nvSpPr>
              <p:cNvPr id="3" name="矩形 2"/>
              <p:cNvSpPr/>
              <p:nvPr>
                <p:custDataLst>
                  <p:tags r:id="rId2"/>
                </p:custDataLst>
              </p:nvPr>
            </p:nvSpPr>
            <p:spPr>
              <a:xfrm>
                <a:off x="151" y="914"/>
                <a:ext cx="19208" cy="8972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p>
                <a:pPr algn="ctr"/>
                <a:r>
                  <a:rPr lang="zh-CN" altLang="en-US" b="1" dirty="0" smtClean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山居秋暝</a:t>
                </a:r>
                <a:endParaRPr lang="zh-CN" altLang="en-US"/>
              </a:p>
            </p:txBody>
          </p:sp>
        </p:grpSp>
        <p:sp>
          <p:nvSpPr>
            <p:cNvPr id="8" name="文本框 7"/>
            <p:cNvSpPr txBox="1"/>
            <p:nvPr/>
          </p:nvSpPr>
          <p:spPr>
            <a:xfrm>
              <a:off x="14806" y="375"/>
              <a:ext cx="420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 b="1">
                  <a:solidFill>
                    <a:schemeClr val="bg1"/>
                  </a:solidFill>
                  <a:latin typeface="微软雅黑 Light" panose="020B0502040204020203" charset="-122"/>
                  <a:ea typeface="微软雅黑 Light" panose="020B0502040204020203" charset="-122"/>
                </a:rPr>
                <a:t>基础教育精品课</a:t>
              </a:r>
              <a:endParaRPr lang="zh-CN" altLang="en-US" sz="2400" b="1">
                <a:solidFill>
                  <a:schemeClr val="bg1"/>
                </a:solidFill>
                <a:latin typeface="微软雅黑 Light" panose="020B0502040204020203" charset="-122"/>
                <a:ea typeface="微软雅黑 Light" panose="020B0502040204020203" charset="-122"/>
              </a:endParaRPr>
            </a:p>
          </p:txBody>
        </p:sp>
      </p:grpSp>
      <p:sp>
        <p:nvSpPr>
          <p:cNvPr id="11" name="标题 1"/>
          <p:cNvSpPr>
            <a:spLocks noGrp="1"/>
          </p:cNvSpPr>
          <p:nvPr/>
        </p:nvSpPr>
        <p:spPr>
          <a:xfrm>
            <a:off x="-1155382" y="1983277"/>
            <a:ext cx="10080625" cy="100647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</a:lstStyle>
          <a:p>
            <a:r>
              <a:rPr lang="en-US" altLang="zh-CN" sz="48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48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zh-CN" altLang="en-US" sz="4800" b="1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94945" y="866140"/>
            <a:ext cx="446786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4800" b="1">
                <a:solidFill>
                  <a:schemeClr val="accent6">
                    <a:lumMod val="75000"/>
                  </a:schemeClr>
                </a:solidFill>
              </a:rPr>
              <a:t>活动二：猜一猜</a:t>
            </a:r>
            <a:endParaRPr lang="zh-CN" altLang="en-US" sz="4800" b="1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60400" y="5444490"/>
            <a:ext cx="64306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/>
              <a:t>圆的周长与圆的直径有关</a:t>
            </a:r>
            <a:endParaRPr lang="zh-CN" altLang="en-US" sz="4000" b="1"/>
          </a:p>
        </p:txBody>
      </p:sp>
      <p:sp>
        <p:nvSpPr>
          <p:cNvPr id="5" name="椭圆 4"/>
          <p:cNvSpPr/>
          <p:nvPr/>
        </p:nvSpPr>
        <p:spPr>
          <a:xfrm>
            <a:off x="1285240" y="1830705"/>
            <a:ext cx="3589020" cy="3614420"/>
          </a:xfrm>
          <a:prstGeom prst="ellipse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3042920" y="3559175"/>
            <a:ext cx="75565" cy="75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0" name="直接连接符 9"/>
          <p:cNvCxnSpPr>
            <a:stCxn id="5" idx="0"/>
            <a:endCxn id="5" idx="4"/>
          </p:cNvCxnSpPr>
          <p:nvPr/>
        </p:nvCxnSpPr>
        <p:spPr>
          <a:xfrm>
            <a:off x="3079750" y="1830705"/>
            <a:ext cx="0" cy="36144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椭圆 18"/>
          <p:cNvSpPr/>
          <p:nvPr/>
        </p:nvSpPr>
        <p:spPr>
          <a:xfrm>
            <a:off x="1760220" y="2332355"/>
            <a:ext cx="2656205" cy="2642235"/>
          </a:xfrm>
          <a:prstGeom prst="ellipse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00B0F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2232660" y="2828925"/>
            <a:ext cx="1697990" cy="1716405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19" grpId="0" animBg="1"/>
      <p:bldP spid="19" grpId="1" animBg="1"/>
      <p:bldP spid="5" grpId="0" animBg="1"/>
      <p:bldP spid="5" grpId="1" animBg="1"/>
      <p:bldP spid="4" grpId="0"/>
      <p:bldP spid="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4" name="组合 13"/>
          <p:cNvGrpSpPr/>
          <p:nvPr/>
        </p:nvGrpSpPr>
        <p:grpSpPr>
          <a:xfrm>
            <a:off x="-5080" y="0"/>
            <a:ext cx="12197080" cy="6856730"/>
            <a:chOff x="-1" y="0"/>
            <a:chExt cx="19208" cy="10798"/>
          </a:xfrm>
        </p:grpSpPr>
        <p:grpSp>
          <p:nvGrpSpPr>
            <p:cNvPr id="13" name="组合 12"/>
            <p:cNvGrpSpPr/>
            <p:nvPr/>
          </p:nvGrpSpPr>
          <p:grpSpPr>
            <a:xfrm>
              <a:off x="-1" y="0"/>
              <a:ext cx="19208" cy="10798"/>
              <a:chOff x="-1" y="0"/>
              <a:chExt cx="19208" cy="10798"/>
            </a:xfrm>
          </p:grpSpPr>
          <p:pic>
            <p:nvPicPr>
              <p:cNvPr id="2" name="图片 1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8" y="0"/>
                <a:ext cx="19199" cy="10799"/>
              </a:xfrm>
              <a:prstGeom prst="rect">
                <a:avLst/>
              </a:prstGeom>
            </p:spPr>
          </p:pic>
          <p:sp>
            <p:nvSpPr>
              <p:cNvPr id="3" name="矩形 2"/>
              <p:cNvSpPr/>
              <p:nvPr>
                <p:custDataLst>
                  <p:tags r:id="rId2"/>
                </p:custDataLst>
              </p:nvPr>
            </p:nvSpPr>
            <p:spPr>
              <a:xfrm>
                <a:off x="-1" y="1100"/>
                <a:ext cx="19208" cy="8972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p>
                <a:pPr algn="ctr"/>
                <a:r>
                  <a:rPr lang="zh-CN" altLang="en-US" b="1" dirty="0" smtClean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山居秋暝</a:t>
                </a:r>
                <a:endParaRPr lang="zh-CN" altLang="en-US"/>
              </a:p>
            </p:txBody>
          </p:sp>
        </p:grpSp>
        <p:sp>
          <p:nvSpPr>
            <p:cNvPr id="8" name="文本框 7"/>
            <p:cNvSpPr txBox="1"/>
            <p:nvPr/>
          </p:nvSpPr>
          <p:spPr>
            <a:xfrm>
              <a:off x="14806" y="375"/>
              <a:ext cx="420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 b="1">
                  <a:solidFill>
                    <a:schemeClr val="bg1"/>
                  </a:solidFill>
                  <a:latin typeface="微软雅黑 Light" panose="020B0502040204020203" charset="-122"/>
                  <a:ea typeface="微软雅黑 Light" panose="020B0502040204020203" charset="-122"/>
                </a:rPr>
                <a:t>基础教育精品课</a:t>
              </a:r>
              <a:endParaRPr lang="zh-CN" altLang="en-US" sz="2400" b="1">
                <a:solidFill>
                  <a:schemeClr val="bg1"/>
                </a:solidFill>
                <a:latin typeface="微软雅黑 Light" panose="020B0502040204020203" charset="-122"/>
                <a:ea typeface="微软雅黑 Light" panose="020B0502040204020203" charset="-122"/>
              </a:endParaRPr>
            </a:p>
          </p:txBody>
        </p:sp>
      </p:grpSp>
      <p:sp>
        <p:nvSpPr>
          <p:cNvPr id="11" name="标题 1"/>
          <p:cNvSpPr>
            <a:spLocks noGrp="1"/>
          </p:cNvSpPr>
          <p:nvPr/>
        </p:nvSpPr>
        <p:spPr>
          <a:xfrm>
            <a:off x="-1155382" y="1983277"/>
            <a:ext cx="10080625" cy="100647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</a:lstStyle>
          <a:p>
            <a:r>
              <a:rPr lang="en-US" altLang="zh-CN" sz="48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48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zh-CN" altLang="en-US" sz="4800" b="1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94945" y="866140"/>
            <a:ext cx="446786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4800" b="1">
                <a:solidFill>
                  <a:schemeClr val="accent6">
                    <a:lumMod val="75000"/>
                  </a:schemeClr>
                </a:solidFill>
              </a:rPr>
              <a:t>活动二：测一测</a:t>
            </a:r>
            <a:endParaRPr lang="zh-CN" altLang="en-US" sz="4800" b="1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椭圆 6"/>
          <p:cNvSpPr/>
          <p:nvPr/>
        </p:nvSpPr>
        <p:spPr>
          <a:xfrm>
            <a:off x="1172210" y="2020570"/>
            <a:ext cx="2772410" cy="2817495"/>
          </a:xfrm>
          <a:prstGeom prst="ellipse">
            <a:avLst/>
          </a:prstGeom>
          <a:solidFill>
            <a:srgbClr val="FF0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128895" y="3276600"/>
            <a:ext cx="2133600" cy="2990850"/>
          </a:xfrm>
          <a:prstGeom prst="rect">
            <a:avLst/>
          </a:prstGeom>
        </p:spPr>
      </p:pic>
      <p:sp>
        <p:nvSpPr>
          <p:cNvPr id="12" name="圆角矩形标注 11"/>
          <p:cNvSpPr/>
          <p:nvPr/>
        </p:nvSpPr>
        <p:spPr>
          <a:xfrm>
            <a:off x="4334510" y="1696085"/>
            <a:ext cx="2927985" cy="1386205"/>
          </a:xfrm>
          <a:prstGeom prst="wedgeRoundRectCallou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4493260" y="1976755"/>
            <a:ext cx="261048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   </a:t>
            </a:r>
            <a:r>
              <a:rPr lang="zh-CN" altLang="zh-CN" sz="2800"/>
              <a:t>你有办法测量圆的周长吗？</a:t>
            </a:r>
            <a:endParaRPr lang="zh-CN" altLang="zh-CN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 bldLvl="0" animBg="1"/>
      <p:bldP spid="7" grpId="1" animBg="1"/>
      <p:bldP spid="15" grpId="0"/>
      <p:bldP spid="12" grpId="0" animBg="1"/>
      <p:bldP spid="15" grpId="1"/>
      <p:bldP spid="1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4" name="组合 13"/>
          <p:cNvGrpSpPr/>
          <p:nvPr/>
        </p:nvGrpSpPr>
        <p:grpSpPr>
          <a:xfrm>
            <a:off x="-5080" y="-118110"/>
            <a:ext cx="12197080" cy="6856730"/>
            <a:chOff x="-1" y="0"/>
            <a:chExt cx="19208" cy="10798"/>
          </a:xfrm>
        </p:grpSpPr>
        <p:grpSp>
          <p:nvGrpSpPr>
            <p:cNvPr id="13" name="组合 12"/>
            <p:cNvGrpSpPr/>
            <p:nvPr/>
          </p:nvGrpSpPr>
          <p:grpSpPr>
            <a:xfrm>
              <a:off x="-1" y="0"/>
              <a:ext cx="19208" cy="10798"/>
              <a:chOff x="-1" y="0"/>
              <a:chExt cx="19208" cy="10798"/>
            </a:xfrm>
          </p:grpSpPr>
          <p:pic>
            <p:nvPicPr>
              <p:cNvPr id="2" name="图片 1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8" y="0"/>
                <a:ext cx="19199" cy="10799"/>
              </a:xfrm>
              <a:prstGeom prst="rect">
                <a:avLst/>
              </a:prstGeom>
            </p:spPr>
          </p:pic>
          <p:sp>
            <p:nvSpPr>
              <p:cNvPr id="3" name="矩形 2"/>
              <p:cNvSpPr/>
              <p:nvPr>
                <p:custDataLst>
                  <p:tags r:id="rId2"/>
                </p:custDataLst>
              </p:nvPr>
            </p:nvSpPr>
            <p:spPr>
              <a:xfrm>
                <a:off x="-1" y="1100"/>
                <a:ext cx="19208" cy="8972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p>
                <a:pPr algn="ctr"/>
                <a:r>
                  <a:rPr lang="zh-CN" altLang="en-US" b="1" dirty="0" smtClean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山居秋暝</a:t>
                </a:r>
                <a:endParaRPr lang="zh-CN" altLang="en-US"/>
              </a:p>
            </p:txBody>
          </p:sp>
        </p:grpSp>
        <p:sp>
          <p:nvSpPr>
            <p:cNvPr id="8" name="文本框 7"/>
            <p:cNvSpPr txBox="1"/>
            <p:nvPr/>
          </p:nvSpPr>
          <p:spPr>
            <a:xfrm>
              <a:off x="14806" y="375"/>
              <a:ext cx="420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 b="1">
                  <a:solidFill>
                    <a:schemeClr val="bg1"/>
                  </a:solidFill>
                  <a:latin typeface="微软雅黑 Light" panose="020B0502040204020203" charset="-122"/>
                  <a:ea typeface="微软雅黑 Light" panose="020B0502040204020203" charset="-122"/>
                </a:rPr>
                <a:t>基础教育精品课</a:t>
              </a:r>
              <a:endParaRPr lang="zh-CN" altLang="en-US" sz="2400" b="1">
                <a:solidFill>
                  <a:schemeClr val="bg1"/>
                </a:solidFill>
                <a:latin typeface="微软雅黑 Light" panose="020B0502040204020203" charset="-122"/>
                <a:ea typeface="微软雅黑 Light" panose="020B0502040204020203" charset="-122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194945" y="866140"/>
            <a:ext cx="446786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4800" b="1">
                <a:solidFill>
                  <a:schemeClr val="accent6">
                    <a:lumMod val="75000"/>
                  </a:schemeClr>
                </a:solidFill>
              </a:rPr>
              <a:t>活动二：测一测</a:t>
            </a:r>
            <a:endParaRPr lang="zh-CN" altLang="en-US" sz="4800" b="1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96875" y="1828165"/>
            <a:ext cx="24803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FF0000"/>
                </a:solidFill>
              </a:rPr>
              <a:t>绕绳法</a:t>
            </a:r>
            <a:endParaRPr lang="zh-CN" altLang="en-US" sz="3200" b="1">
              <a:solidFill>
                <a:srgbClr val="FF0000"/>
              </a:solidFill>
            </a:endParaRPr>
          </a:p>
        </p:txBody>
      </p:sp>
      <p:pic>
        <p:nvPicPr>
          <p:cNvPr id="7" name="IMG_4038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10800000">
            <a:off x="1892935" y="1884045"/>
            <a:ext cx="6520815" cy="37312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22" fill="hold" display="1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/>
      <p:bldP spid="4" grpId="1"/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4" name="组合 13"/>
          <p:cNvGrpSpPr/>
          <p:nvPr/>
        </p:nvGrpSpPr>
        <p:grpSpPr>
          <a:xfrm>
            <a:off x="-5080" y="-118110"/>
            <a:ext cx="12197080" cy="6856730"/>
            <a:chOff x="-1" y="0"/>
            <a:chExt cx="19208" cy="10798"/>
          </a:xfrm>
        </p:grpSpPr>
        <p:grpSp>
          <p:nvGrpSpPr>
            <p:cNvPr id="13" name="组合 12"/>
            <p:cNvGrpSpPr/>
            <p:nvPr/>
          </p:nvGrpSpPr>
          <p:grpSpPr>
            <a:xfrm>
              <a:off x="-1" y="0"/>
              <a:ext cx="19208" cy="10798"/>
              <a:chOff x="-1" y="0"/>
              <a:chExt cx="19208" cy="10798"/>
            </a:xfrm>
          </p:grpSpPr>
          <p:pic>
            <p:nvPicPr>
              <p:cNvPr id="2" name="图片 1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8" y="0"/>
                <a:ext cx="19199" cy="10799"/>
              </a:xfrm>
              <a:prstGeom prst="rect">
                <a:avLst/>
              </a:prstGeom>
            </p:spPr>
          </p:pic>
          <p:sp>
            <p:nvSpPr>
              <p:cNvPr id="3" name="矩形 2"/>
              <p:cNvSpPr/>
              <p:nvPr>
                <p:custDataLst>
                  <p:tags r:id="rId2"/>
                </p:custDataLst>
              </p:nvPr>
            </p:nvSpPr>
            <p:spPr>
              <a:xfrm>
                <a:off x="-1" y="1100"/>
                <a:ext cx="19208" cy="8972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p>
                <a:pPr algn="ctr"/>
                <a:r>
                  <a:rPr lang="zh-CN" altLang="en-US" b="1" dirty="0" smtClean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山居秋暝</a:t>
                </a:r>
                <a:endParaRPr lang="zh-CN" altLang="en-US"/>
              </a:p>
            </p:txBody>
          </p:sp>
        </p:grpSp>
        <p:sp>
          <p:nvSpPr>
            <p:cNvPr id="8" name="文本框 7"/>
            <p:cNvSpPr txBox="1"/>
            <p:nvPr/>
          </p:nvSpPr>
          <p:spPr>
            <a:xfrm>
              <a:off x="14806" y="375"/>
              <a:ext cx="420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 b="1">
                  <a:solidFill>
                    <a:schemeClr val="bg1"/>
                  </a:solidFill>
                  <a:latin typeface="微软雅黑 Light" panose="020B0502040204020203" charset="-122"/>
                  <a:ea typeface="微软雅黑 Light" panose="020B0502040204020203" charset="-122"/>
                </a:rPr>
                <a:t>基础教育精品课</a:t>
              </a:r>
              <a:endParaRPr lang="zh-CN" altLang="en-US" sz="2400" b="1">
                <a:solidFill>
                  <a:schemeClr val="bg1"/>
                </a:solidFill>
                <a:latin typeface="微软雅黑 Light" panose="020B0502040204020203" charset="-122"/>
                <a:ea typeface="微软雅黑 Light" panose="020B0502040204020203" charset="-122"/>
              </a:endParaRPr>
            </a:p>
          </p:txBody>
        </p:sp>
      </p:grpSp>
      <p:sp>
        <p:nvSpPr>
          <p:cNvPr id="11" name="标题 1"/>
          <p:cNvSpPr>
            <a:spLocks noGrp="1"/>
          </p:cNvSpPr>
          <p:nvPr/>
        </p:nvSpPr>
        <p:spPr>
          <a:xfrm>
            <a:off x="-1155382" y="1983277"/>
            <a:ext cx="10080625" cy="100647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</a:lstStyle>
          <a:p>
            <a:r>
              <a:rPr lang="en-US" altLang="zh-CN" sz="48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48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zh-CN" altLang="en-US" sz="4800" b="1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35" y="711200"/>
            <a:ext cx="446786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4800" b="1">
                <a:solidFill>
                  <a:schemeClr val="accent6">
                    <a:lumMod val="75000"/>
                  </a:schemeClr>
                </a:solidFill>
              </a:rPr>
              <a:t>活动二：测一测</a:t>
            </a:r>
            <a:endParaRPr lang="zh-CN" altLang="en-US" sz="4800" b="1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94945" y="1696085"/>
            <a:ext cx="15157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FF0000"/>
                </a:solidFill>
              </a:rPr>
              <a:t>滚圆法</a:t>
            </a:r>
            <a:endParaRPr lang="zh-CN" altLang="en-US" sz="3200" b="1">
              <a:solidFill>
                <a:srgbClr val="FF0000"/>
              </a:solidFill>
            </a:endParaRPr>
          </a:p>
        </p:txBody>
      </p:sp>
      <p:pic>
        <p:nvPicPr>
          <p:cNvPr id="6" name="C605C91CD9B946F5549F30D1258B2E2B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5400000">
            <a:off x="3168650" y="238760"/>
            <a:ext cx="3357880" cy="6273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24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" grpId="0"/>
      <p:bldP spid="4" grpId="1"/>
      <p:bldP spid="5" grpId="0"/>
      <p:bldP spid="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0" y="875030"/>
            <a:ext cx="201930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zh-CN" sz="3600" b="1">
                <a:solidFill>
                  <a:schemeClr val="accent6">
                    <a:lumMod val="75000"/>
                  </a:schemeClr>
                </a:solidFill>
              </a:rPr>
              <a:t>我会思考</a:t>
            </a:r>
            <a:endParaRPr lang="zh-CN" altLang="zh-CN" sz="3600" b="1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70940" y="2099945"/>
            <a:ext cx="2469515" cy="242760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1170305" y="2129790"/>
            <a:ext cx="2470150" cy="2427605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5" name="椭圆 4"/>
          <p:cNvSpPr/>
          <p:nvPr/>
        </p:nvSpPr>
        <p:spPr>
          <a:xfrm>
            <a:off x="5178425" y="2130425"/>
            <a:ext cx="2624455" cy="25965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94615" y="5106670"/>
            <a:ext cx="462216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/>
              <a:t>正方形的周长是正方形边长的</a:t>
            </a:r>
            <a:r>
              <a:rPr lang="en-US" altLang="zh-CN" sz="2400" b="1"/>
              <a:t>4</a:t>
            </a:r>
            <a:r>
              <a:rPr lang="zh-CN" altLang="en-US" sz="2400" b="1"/>
              <a:t>倍</a:t>
            </a:r>
            <a:endParaRPr lang="zh-CN" altLang="en-US" sz="2400" b="1"/>
          </a:p>
        </p:txBody>
      </p:sp>
      <p:sp>
        <p:nvSpPr>
          <p:cNvPr id="8" name="文本框 7"/>
          <p:cNvSpPr txBox="1"/>
          <p:nvPr/>
        </p:nvSpPr>
        <p:spPr>
          <a:xfrm>
            <a:off x="5304790" y="5106670"/>
            <a:ext cx="263144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圆的周长与直径？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9" name="椭圆 8"/>
          <p:cNvSpPr/>
          <p:nvPr/>
        </p:nvSpPr>
        <p:spPr>
          <a:xfrm>
            <a:off x="5179060" y="2129790"/>
            <a:ext cx="2623820" cy="2597785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  <p:bldP spid="4" grpId="0" animBg="1"/>
      <p:bldP spid="4" grpId="1" animBg="1"/>
      <p:bldP spid="7" grpId="0"/>
      <p:bldP spid="7" grpId="1"/>
      <p:bldP spid="5" grpId="0" animBg="1"/>
      <p:bldP spid="5" grpId="1" animBg="1"/>
      <p:bldP spid="9" grpId="0" animBg="1"/>
      <p:bldP spid="9" grpId="1" animBg="1"/>
      <p:bldP spid="8" grpId="0"/>
      <p:bldP spid="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0" y="914400"/>
            <a:ext cx="41122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4400" b="1">
                <a:solidFill>
                  <a:schemeClr val="accent6">
                    <a:lumMod val="75000"/>
                  </a:schemeClr>
                </a:solidFill>
              </a:rPr>
              <a:t>活动三：填一填</a:t>
            </a:r>
            <a:endParaRPr lang="zh-CN" altLang="en-US" sz="4400" b="1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104775" y="1682750"/>
          <a:ext cx="7426960" cy="34690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6785"/>
                <a:gridCol w="2000885"/>
                <a:gridCol w="1559560"/>
                <a:gridCol w="1649730"/>
              </a:tblGrid>
              <a:tr h="756285"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2000" b="1" spc="13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15900" marR="215900" marT="133350" marB="133350" anchor="ctr" anchorCtr="0"/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600" b="1" spc="130">
                          <a:latin typeface="微软雅黑" panose="020B0503020204020204" charset="-122"/>
                          <a:ea typeface="微软雅黑" panose="020B0503020204020204" charset="-122"/>
                        </a:rPr>
                        <a:t>一元硬币</a:t>
                      </a:r>
                      <a:endParaRPr lang="zh-CN" altLang="en-US" sz="1600" b="1" spc="13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15900" marR="215900" marT="133350" marB="133350" anchor="ctr" anchorCtr="0"/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600" b="1" spc="13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圆片1</a:t>
                      </a:r>
                      <a:endParaRPr lang="zh-CN" altLang="en-US" sz="1600" b="1" spc="13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215900" marR="215900" marT="133350" marB="133350" anchor="ctr" anchorCtr="0"/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600" b="1" spc="13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圆片2</a:t>
                      </a:r>
                      <a:endParaRPr lang="zh-CN" altLang="en-US" sz="1600" b="1" spc="13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215900" marR="215900" marT="133350" marB="133350" anchor="ctr" anchorCtr="0"/>
                </a:tc>
              </a:tr>
              <a:tr h="756285"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800" b="0" spc="130">
                          <a:latin typeface="微软雅黑" panose="020B0503020204020204" charset="-122"/>
                          <a:ea typeface="微软雅黑" panose="020B0503020204020204" charset="-122"/>
                        </a:rPr>
                        <a:t>圆周长</a:t>
                      </a:r>
                      <a:endParaRPr lang="zh-CN" altLang="en-US" sz="1800" b="0" spc="13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15900" marR="215900" marT="133350" marB="133350" anchor="ctr" anchorCtr="0"/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2000" b="1" spc="13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15900" marR="215900" marT="133350" marB="133350" anchor="ctr" anchorCtr="0"/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2000" b="1" spc="13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15900" marR="215900" marT="133350" marB="133350" anchor="ctr" anchorCtr="0"/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2000" b="1" spc="13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15900" marR="215900" marT="133350" marB="133350" anchor="ctr" anchorCtr="0"/>
                </a:tc>
              </a:tr>
              <a:tr h="756285"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800" b="0" spc="130">
                          <a:latin typeface="微软雅黑" panose="020B0503020204020204" charset="-122"/>
                          <a:ea typeface="微软雅黑" panose="020B0503020204020204" charset="-122"/>
                        </a:rPr>
                        <a:t>圆直径</a:t>
                      </a:r>
                      <a:endParaRPr lang="zh-CN" altLang="en-US" sz="1800" b="0" spc="13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15900" marR="215900" marT="133350" marB="133350" anchor="ctr" anchorCtr="0"/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2000" b="1" spc="13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15900" marR="215900" marT="133350" marB="133350" anchor="ctr" anchorCtr="0"/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2000" b="1" spc="13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15900" marR="215900" marT="133350" marB="133350" anchor="ctr" anchorCtr="0"/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2000" b="1" spc="13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15900" marR="215900" marT="133350" marB="133350" anchor="ctr" anchorCtr="0"/>
                </a:tc>
              </a:tr>
              <a:tr h="1200150"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400" b="1" spc="130">
                          <a:latin typeface="微软雅黑" panose="020B0503020204020204" charset="-122"/>
                          <a:ea typeface="微软雅黑" panose="020B0503020204020204" charset="-122"/>
                        </a:rPr>
                        <a:t>圆周长除以直径的商（保留两位小数）</a:t>
                      </a:r>
                      <a:endParaRPr lang="zh-CN" altLang="en-US" sz="1400" b="1" spc="13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15900" marR="215900" marT="133350" marB="133350" anchor="ctr" anchorCtr="0"/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2000" b="1" spc="13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15900" marR="215900" marT="133350" marB="133350" anchor="ctr" anchorCtr="0"/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2000" b="1" spc="13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15900" marR="215900" marT="133350" marB="133350" anchor="ctr" anchorCtr="0"/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2000" b="1" spc="13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15900" marR="215900" marT="133350" marB="133350" anchor="ctr" anchorCtr="0"/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250825" y="5460365"/>
            <a:ext cx="58870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:rPr>
              <a:t>我发现：</a:t>
            </a:r>
            <a:endParaRPr lang="zh-CN" altLang="en-US" sz="3200" b="1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</a:endParaRPr>
          </a:p>
        </p:txBody>
      </p:sp>
      <p:cxnSp>
        <p:nvCxnSpPr>
          <p:cNvPr id="5" name="直接连接符 4"/>
          <p:cNvCxnSpPr/>
          <p:nvPr/>
        </p:nvCxnSpPr>
        <p:spPr>
          <a:xfrm flipV="1">
            <a:off x="1790065" y="5977255"/>
            <a:ext cx="4805045" cy="3429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tags/tag1.xml><?xml version="1.0" encoding="utf-8"?>
<p:tagLst xmlns:p="http://schemas.openxmlformats.org/presentationml/2006/main">
  <p:tag name="KSO_WM_UNIT_PLACING_PICTURE_USER_VIEWPORT" val="{&quot;height&quot;:8972,&quot;width&quot;:19176}"/>
</p:tagLst>
</file>

<file path=ppt/tags/tag10.xml><?xml version="1.0" encoding="utf-8"?>
<p:tagLst xmlns:p="http://schemas.openxmlformats.org/presentationml/2006/main">
  <p:tag name="COMMONDATA" val="eyJoZGlkIjoiODJkYzAwYjU5NGIwNzczMzc5MGEyYzNjMmI4MjNiNGYifQ=="/>
  <p:tag name="KSO_WPP_MARK_KEY" val="fde4b9ce-1a72-4305-ae3e-b3ad5c769edd"/>
</p:tagLst>
</file>

<file path=ppt/tags/tag2.xml><?xml version="1.0" encoding="utf-8"?>
<p:tagLst xmlns:p="http://schemas.openxmlformats.org/presentationml/2006/main">
  <p:tag name="KSO_WM_UNIT_PLACING_PICTURE_USER_VIEWPORT" val="{&quot;height&quot;:8972,&quot;width&quot;:19176}"/>
</p:tagLst>
</file>

<file path=ppt/tags/tag3.xml><?xml version="1.0" encoding="utf-8"?>
<p:tagLst xmlns:p="http://schemas.openxmlformats.org/presentationml/2006/main">
  <p:tag name="KSO_WM_UNIT_PLACING_PICTURE_USER_VIEWPORT" val="{&quot;height&quot;:8972,&quot;width&quot;:19176}"/>
</p:tagLst>
</file>

<file path=ppt/tags/tag4.xml><?xml version="1.0" encoding="utf-8"?>
<p:tagLst xmlns:p="http://schemas.openxmlformats.org/presentationml/2006/main">
  <p:tag name="KSO_WM_UNIT_PLACING_PICTURE_USER_VIEWPORT" val="{&quot;height&quot;:8972,&quot;width&quot;:19176}"/>
</p:tagLst>
</file>

<file path=ppt/tags/tag5.xml><?xml version="1.0" encoding="utf-8"?>
<p:tagLst xmlns:p="http://schemas.openxmlformats.org/presentationml/2006/main">
  <p:tag name="KSO_WM_UNIT_PLACING_PICTURE_USER_VIEWPORT" val="{&quot;height&quot;:4710,&quot;width&quot;:3360}"/>
</p:tagLst>
</file>

<file path=ppt/tags/tag6.xml><?xml version="1.0" encoding="utf-8"?>
<p:tagLst xmlns:p="http://schemas.openxmlformats.org/presentationml/2006/main">
  <p:tag name="KSO_WM_UNIT_PLACING_PICTURE_USER_VIEWPORT" val="{&quot;height&quot;:8972,&quot;width&quot;:19176}"/>
</p:tagLst>
</file>

<file path=ppt/tags/tag7.xml><?xml version="1.0" encoding="utf-8"?>
<p:tagLst xmlns:p="http://schemas.openxmlformats.org/presentationml/2006/main">
  <p:tag name="KSO_WM_UNIT_PLACING_PICTURE_USER_VIEWPORT" val="{&quot;height&quot;:8972,&quot;width&quot;:19176}"/>
</p:tagLst>
</file>

<file path=ppt/tags/tag8.xml><?xml version="1.0" encoding="utf-8"?>
<p:tagLst xmlns:p="http://schemas.openxmlformats.org/presentationml/2006/main">
  <p:tag name="KSO_WM_UNIT_TABLE_BEAUTIFY" val="smartTable{9d7fbf9d-6b62-4109-aad1-18ac9df0a851}"/>
  <p:tag name="TABLE_ENDDRAG_ORIGIN_RECT" val="584*273"/>
  <p:tag name="TABLE_ENDDRAG_RECT" val="8*132*584*273"/>
  <p:tag name="TABLE_AUTOADJUST_FLAG" val="1"/>
</p:tagLst>
</file>

<file path=ppt/tags/tag9.xml><?xml version="1.0" encoding="utf-8"?>
<p:tagLst xmlns:p="http://schemas.openxmlformats.org/presentationml/2006/main">
  <p:tag name="KSO_WM_UNIT_PLACING_PICTURE_USER_VIEWPORT" val="{&quot;height&quot;:4321,&quot;width&quot;:13384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901</Words>
  <Application>WPS 演示</Application>
  <PresentationFormat>宽屏</PresentationFormat>
  <Paragraphs>122</Paragraphs>
  <Slides>17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8" baseType="lpstr">
      <vt:lpstr>Arial</vt:lpstr>
      <vt:lpstr>宋体</vt:lpstr>
      <vt:lpstr>Wingdings</vt:lpstr>
      <vt:lpstr>黑体</vt:lpstr>
      <vt:lpstr>华文楷体</vt:lpstr>
      <vt:lpstr>微软雅黑</vt:lpstr>
      <vt:lpstr>微软雅黑 Light</vt:lpstr>
      <vt:lpstr>华文新魏</vt:lpstr>
      <vt:lpstr>Arial Unicode MS</vt:lpstr>
      <vt:lpstr>Calibri</vt:lpstr>
      <vt:lpstr>Office 主题</vt:lpstr>
      <vt:lpstr>圆的周长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陈伟玲</dc:creator>
  <cp:lastModifiedBy>天天天蓝</cp:lastModifiedBy>
  <cp:revision>163</cp:revision>
  <dcterms:created xsi:type="dcterms:W3CDTF">2020-02-05T11:17:00Z</dcterms:created>
  <dcterms:modified xsi:type="dcterms:W3CDTF">2023-09-03T02:22:49Z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73A66F101B744C51AAA457259238136A</vt:lpwstr>
  </property>
  <property fmtid="{D5CDD505-2E9C-101B-9397-08002B2CF9AE}" pid="3" name="KSOProductBuildVer">
    <vt:lpwstr>2052-12.1.0.15120</vt:lpwstr>
  </property>
</Properties>
</file>