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</p:sldMasterIdLst>
  <p:notesMasterIdLst>
    <p:notesMasterId r:id="rId5"/>
  </p:notesMasterIdLst>
  <p:sldIdLst>
    <p:sldId id="301" r:id="rId4"/>
    <p:sldId id="257" r:id="rId6"/>
    <p:sldId id="302" r:id="rId7"/>
    <p:sldId id="280" r:id="rId8"/>
    <p:sldId id="303" r:id="rId9"/>
    <p:sldId id="282" r:id="rId10"/>
    <p:sldId id="320" r:id="rId11"/>
    <p:sldId id="335" r:id="rId12"/>
    <p:sldId id="319" r:id="rId13"/>
    <p:sldId id="321" r:id="rId14"/>
    <p:sldId id="322" r:id="rId15"/>
    <p:sldId id="323" r:id="rId16"/>
    <p:sldId id="291" r:id="rId17"/>
    <p:sldId id="283" r:id="rId18"/>
    <p:sldId id="285" r:id="rId19"/>
    <p:sldId id="265" r:id="rId20"/>
    <p:sldId id="286" r:id="rId21"/>
    <p:sldId id="272" r:id="rId22"/>
    <p:sldId id="324" r:id="rId23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6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0" clrIdx="0"/>
  <p:cmAuthor id="2" name="Administrator" initials="A" lastIdx="0" clrIdx="1"/>
  <p:cmAuthor id="3" name="admin" initials="a" lastIdx="0" clrIdx="2"/>
  <p:cmAuthor id="4" name="优翼" initials="校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 showGuides="1">
      <p:cViewPr varScale="1">
        <p:scale>
          <a:sx n="119" d="100"/>
          <a:sy n="119" d="100"/>
        </p:scale>
        <p:origin x="324" y="84"/>
      </p:cViewPr>
      <p:guideLst>
        <p:guide orient="horz" pos="1716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9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8084-1D41-4BE9-8177-40E1095CE01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92FBD-F1BE-4CBD-A228-772F3DE5DE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9458" name="文本占位符 2"/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58C8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直接连接符 33"/>
          <p:cNvCxnSpPr/>
          <p:nvPr userDrawn="1"/>
        </p:nvCxnSpPr>
        <p:spPr>
          <a:xfrm flipH="1">
            <a:off x="8253413" y="-1587"/>
            <a:ext cx="0" cy="646113"/>
          </a:xfrm>
          <a:prstGeom prst="line">
            <a:avLst/>
          </a:prstGeom>
          <a:ln w="6350">
            <a:solidFill>
              <a:schemeClr val="tx1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 userDrawn="1"/>
        </p:nvCxnSpPr>
        <p:spPr>
          <a:xfrm flipH="1">
            <a:off x="7667625" y="-1587"/>
            <a:ext cx="0" cy="646113"/>
          </a:xfrm>
          <a:prstGeom prst="line">
            <a:avLst/>
          </a:prstGeom>
          <a:ln w="6350">
            <a:solidFill>
              <a:schemeClr val="tx1">
                <a:alpha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 userDrawn="1"/>
        </p:nvSpPr>
        <p:spPr>
          <a:xfrm>
            <a:off x="6734810" y="4556125"/>
            <a:ext cx="2343785" cy="656590"/>
          </a:xfrm>
          <a:prstGeom prst="ellipse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8197" name="图片 8" descr="C:\Users\admin\Desktop\千库网_矢量三角板可商用元素_元素编号11665788.png千库网_矢量三角板可商用元素_元素编号1166578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-1320000">
            <a:off x="6173788" y="2976563"/>
            <a:ext cx="28702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立方体 5"/>
          <p:cNvSpPr/>
          <p:nvPr userDrawn="1"/>
        </p:nvSpPr>
        <p:spPr>
          <a:xfrm>
            <a:off x="7626350" y="4219575"/>
            <a:ext cx="704850" cy="706438"/>
          </a:xfrm>
          <a:prstGeom prst="cub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zh-CN" altLang="en-US" sz="3600" strike="noStrike" noProof="1"/>
              <a:t>÷</a:t>
            </a:r>
            <a:endParaRPr lang="zh-CN" altLang="en-US" sz="3600" strike="noStrike" noProof="1"/>
          </a:p>
        </p:txBody>
      </p:sp>
      <p:pic>
        <p:nvPicPr>
          <p:cNvPr id="8199" name="图片 7" descr="书本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8738" y="3509963"/>
            <a:ext cx="652462" cy="823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图片 31" descr="star"/>
          <p:cNvPicPr>
            <a:picLocks noChangeAspect="1"/>
          </p:cNvPicPr>
          <p:nvPr userDrawn="1"/>
        </p:nvPicPr>
        <p:blipFill>
          <a:blip r:embed="rId4"/>
          <a:srcRect l="82637" t="9204" b="70816"/>
          <a:stretch>
            <a:fillRect/>
          </a:stretch>
        </p:blipFill>
        <p:spPr>
          <a:xfrm>
            <a:off x="7318375" y="246063"/>
            <a:ext cx="1289050" cy="88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 userDrawn="1"/>
        </p:nvSpPr>
        <p:spPr>
          <a:xfrm>
            <a:off x="1128713" y="1047750"/>
            <a:ext cx="6886575" cy="2462213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8202" name="图片 11" descr="cloud"/>
          <p:cNvPicPr>
            <a:picLocks noChangeAspect="1"/>
          </p:cNvPicPr>
          <p:nvPr userDrawn="1"/>
        </p:nvPicPr>
        <p:blipFill>
          <a:blip r:embed="rId5"/>
          <a:srcRect t="64526"/>
          <a:stretch>
            <a:fillRect/>
          </a:stretch>
        </p:blipFill>
        <p:spPr>
          <a:xfrm>
            <a:off x="0" y="3219450"/>
            <a:ext cx="9144000" cy="192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76200" y="127000"/>
            <a:ext cx="2052955" cy="454025"/>
            <a:chOff x="120" y="200"/>
            <a:chExt cx="3233" cy="715"/>
          </a:xfrm>
        </p:grpSpPr>
        <p:grpSp>
          <p:nvGrpSpPr>
            <p:cNvPr id="20482" name="组合 7"/>
            <p:cNvGrpSpPr/>
            <p:nvPr/>
          </p:nvGrpSpPr>
          <p:grpSpPr>
            <a:xfrm>
              <a:off x="120" y="200"/>
              <a:ext cx="3233" cy="715"/>
              <a:chOff x="121" y="199"/>
              <a:chExt cx="3679" cy="1080"/>
            </a:xfrm>
          </p:grpSpPr>
          <p:sp>
            <p:nvSpPr>
              <p:cNvPr id="7" name="任意多边形 6"/>
              <p:cNvSpPr/>
              <p:nvPr/>
            </p:nvSpPr>
            <p:spPr>
              <a:xfrm rot="21180000">
                <a:off x="987" y="923"/>
                <a:ext cx="2813" cy="356"/>
              </a:xfrm>
              <a:custGeom>
                <a:avLst/>
                <a:gdLst>
                  <a:gd name="connisteX0" fmla="*/ 0 w 4155440"/>
                  <a:gd name="connsiteY0" fmla="*/ 31659 h 730248"/>
                  <a:gd name="connisteX1" fmla="*/ 577850 w 4155440"/>
                  <a:gd name="connsiteY1" fmla="*/ 25309 h 730248"/>
                  <a:gd name="connisteX2" fmla="*/ 1184910 w 4155440"/>
                  <a:gd name="connsiteY2" fmla="*/ 317409 h 730248"/>
                  <a:gd name="connisteX3" fmla="*/ 1655445 w 4155440"/>
                  <a:gd name="connsiteY3" fmla="*/ 102779 h 730248"/>
                  <a:gd name="connisteX4" fmla="*/ 2363470 w 4155440"/>
                  <a:gd name="connsiteY4" fmla="*/ 489494 h 730248"/>
                  <a:gd name="connisteX5" fmla="*/ 2720975 w 4155440"/>
                  <a:gd name="connsiteY5" fmla="*/ 215809 h 730248"/>
                  <a:gd name="connisteX6" fmla="*/ 3495040 w 4155440"/>
                  <a:gd name="connsiteY6" fmla="*/ 727619 h 730248"/>
                  <a:gd name="connisteX7" fmla="*/ 4155440 w 4155440"/>
                  <a:gd name="connsiteY7" fmla="*/ 382814 h 730248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</a:cxnLst>
                <a:rect l="l" t="t" r="r" b="b"/>
                <a:pathLst>
                  <a:path w="4155440" h="730248">
                    <a:moveTo>
                      <a:pt x="0" y="31659"/>
                    </a:moveTo>
                    <a:cubicBezTo>
                      <a:pt x="103505" y="24674"/>
                      <a:pt x="340995" y="-31841"/>
                      <a:pt x="577850" y="25309"/>
                    </a:cubicBezTo>
                    <a:cubicBezTo>
                      <a:pt x="814705" y="82459"/>
                      <a:pt x="969645" y="302169"/>
                      <a:pt x="1184910" y="317409"/>
                    </a:cubicBezTo>
                    <a:cubicBezTo>
                      <a:pt x="1400175" y="332649"/>
                      <a:pt x="1419860" y="68489"/>
                      <a:pt x="1655445" y="102779"/>
                    </a:cubicBezTo>
                    <a:cubicBezTo>
                      <a:pt x="1891030" y="137069"/>
                      <a:pt x="2150110" y="466634"/>
                      <a:pt x="2363470" y="489494"/>
                    </a:cubicBezTo>
                    <a:cubicBezTo>
                      <a:pt x="2576830" y="512354"/>
                      <a:pt x="2494915" y="168184"/>
                      <a:pt x="2720975" y="215809"/>
                    </a:cubicBezTo>
                    <a:cubicBezTo>
                      <a:pt x="2947035" y="263434"/>
                      <a:pt x="3208020" y="693964"/>
                      <a:pt x="3495040" y="727619"/>
                    </a:cubicBezTo>
                    <a:cubicBezTo>
                      <a:pt x="3782060" y="761274"/>
                      <a:pt x="4038600" y="462189"/>
                      <a:pt x="4155440" y="382814"/>
                    </a:cubicBezTo>
                  </a:path>
                </a:pathLst>
              </a:custGeom>
              <a:noFill/>
              <a:ln w="50800">
                <a:solidFill>
                  <a:srgbClr val="F0B500"/>
                </a:solidFill>
                <a:headEnd type="none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/>
                <a:endParaRPr lang="zh-CN" altLang="en-US" strike="noStrike" noProof="1"/>
              </a:p>
            </p:txBody>
          </p:sp>
          <p:pic>
            <p:nvPicPr>
              <p:cNvPr id="20484" name="图片 1" descr="2221 (20)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" y="199"/>
                <a:ext cx="1370" cy="1000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1200" y="200"/>
              <a:ext cx="2056" cy="6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spc="200" noProof="1"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课堂小结</a:t>
              </a:r>
              <a:endParaRPr lang="zh-CN" altLang="en-US" sz="2000" b="1" spc="200" noProof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E014346E-DEDF-498A-AF7D-A9D39D4BEE6B}" type="datetimeFigureOut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9" y="4767264"/>
            <a:ext cx="2894787" cy="273844"/>
          </a:xfrm>
          <a:prstGeom prst="rect">
            <a:avLst/>
          </a:prstGeom>
        </p:spPr>
        <p:txBody>
          <a:bodyPr/>
          <a:lstStyle/>
          <a:p>
            <a:pPr defTabSz="685800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4767264"/>
            <a:ext cx="2133878" cy="273844"/>
          </a:xfrm>
          <a:prstGeom prst="rect">
            <a:avLst/>
          </a:prstGeom>
        </p:spPr>
        <p:txBody>
          <a:bodyPr/>
          <a:lstStyle/>
          <a:p>
            <a:pPr defTabSz="685800"/>
            <a:fld id="{FE4AC913-6F29-404C-9ADF-29251873EBE9}" type="slidenum">
              <a:rPr lang="zh-CN" altLang="en-US" sz="1400" smtClean="0">
                <a:solidFill>
                  <a:prstClr val="black"/>
                </a:solidFill>
              </a:rPr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" Target="../slides/slide1.xml"/><Relationship Id="rId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5" Type="http://schemas.openxmlformats.org/officeDocument/2006/relationships/theme" Target="../theme/theme2.xml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79512" y="92978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做一个家庭年历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8038958" y="4772781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9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  <a:endParaRPr kumimoji="1"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1990"/>
            <a:ext cx="9144000" cy="411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hidden="1"/>
          <p:cNvSpPr/>
          <p:nvPr/>
        </p:nvSpPr>
        <p:spPr>
          <a:xfrm>
            <a:off x="0" y="0"/>
            <a:ext cx="9144000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28575" y="38100"/>
            <a:ext cx="3501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spc="2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义务教育</a:t>
            </a:r>
            <a:r>
              <a:rPr lang="zh-CN" altLang="en-US" b="1" spc="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西师大</a:t>
            </a:r>
            <a:r>
              <a:rPr lang="zh-CN" altLang="en-US" b="1" spc="200" noProof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版三年级上册</a:t>
            </a:r>
            <a:endParaRPr lang="zh-CN" altLang="en-US" b="1" spc="200" noProof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47495" y="1924050"/>
            <a:ext cx="60452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sz="6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做一个家庭年历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sz="3600" b="1">
                <a:latin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sz="36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87450" y="1132205"/>
            <a:ext cx="3470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3600">
                <a:ln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综合与实践</a:t>
            </a:r>
            <a:endParaRPr lang="zh-CN" altLang="zh-CN" sz="3600">
              <a:ln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5003800" y="3651885"/>
            <a:ext cx="2172335" cy="772160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003800" y="3724275"/>
            <a:ext cx="23412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授课教师：王路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l"/>
            <a:r>
              <a:rPr lang="zh-CN" altLang="en-US" b="1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泸县牛滩镇玉峰小学</a:t>
            </a:r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 algn="r"/>
            <a:endParaRPr lang="zh-CN" altLang="en-US" b="1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411480"/>
            <a:ext cx="744220" cy="6356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83895" y="411480"/>
            <a:ext cx="4102735" cy="54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活动四</a:t>
            </a: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</a:t>
            </a:r>
            <a:r>
              <a:rPr kumimoji="0" lang="zh-CN" altLang="en-US" sz="2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小组探索规律</a:t>
            </a:r>
            <a:endParaRPr kumimoji="0" lang="zh-CN" altLang="en-US" sz="28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6238" y="1428961"/>
          <a:ext cx="7839733" cy="3474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974"/>
                <a:gridCol w="1335779"/>
                <a:gridCol w="1308538"/>
                <a:gridCol w="1001111"/>
                <a:gridCol w="1095703"/>
                <a:gridCol w="985345"/>
                <a:gridCol w="922283"/>
              </a:tblGrid>
              <a:tr h="466917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星期一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星期二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星期三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星期四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星期五</a:t>
                      </a:r>
                      <a:endParaRPr lang="zh-CN" altLang="en-US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星期六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星期日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B1DF"/>
                    </a:solidFill>
                  </a:tcPr>
                </a:tc>
              </a:tr>
              <a:tr h="453097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CN" altLang="en-US" sz="18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廿四</a:t>
                      </a:r>
                      <a:endParaRPr lang="zh-CN" altLang="en-US" sz="1800" b="1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CN" altLang="en-US" sz="18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廿五</a:t>
                      </a:r>
                      <a:endParaRPr lang="zh-CN" altLang="en-US" sz="2400" b="1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CN" altLang="en-US" sz="18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廿六</a:t>
                      </a:r>
                      <a:endParaRPr lang="zh-CN" altLang="en-US" sz="1800" b="1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1800" b="1" kern="1200" baseline="0">
                          <a:solidFill>
                            <a:srgbClr val="F7A8B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二九</a:t>
                      </a:r>
                      <a:endParaRPr lang="zh-CN" altLang="en-US" sz="1800" b="1" kern="1200" baseline="0">
                        <a:solidFill>
                          <a:srgbClr val="F7A8B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CN" altLang="en-US" sz="1800" b="1" kern="1200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廿八</a:t>
                      </a:r>
                      <a:endParaRPr lang="zh-CN" altLang="en-US" sz="1800" b="1" kern="1200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元旦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三十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2739"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初一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初二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小寒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初四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初五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三九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初七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20489"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腊八节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初九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初十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十一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十二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十三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十四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496">
                <a:tc>
                  <a:txBody>
                    <a:bodyPr wrap="square"/>
                    <a:lstStyle/>
                    <a:p>
                      <a:pPr indent="0" algn="ctr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四九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十六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十七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大寒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十九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二十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廿一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7559"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廿二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北方小年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南方小年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廿五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廿六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廿七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18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廿八</a:t>
                      </a:r>
                      <a:endParaRPr lang="zh-CN" altLang="en-US" sz="18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8731"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zh-CN" altLang="en-US" sz="1800" b="1" kern="12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除夕</a:t>
                      </a:r>
                      <a:endParaRPr lang="zh-CN" altLang="en-US" sz="1800" b="1" kern="1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800" b="1" kern="1200" baseline="0">
                          <a:solidFill>
                            <a:srgbClr val="F7A8B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春节</a:t>
                      </a:r>
                      <a:endParaRPr lang="zh-CN" altLang="en-US" sz="1800" b="1" kern="1200" baseline="0">
                        <a:solidFill>
                          <a:srgbClr val="F7A8B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kern="1200" baseline="0">
                          <a:solidFill>
                            <a:srgbClr val="F7A8B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湿地日</a:t>
                      </a:r>
                      <a:endParaRPr lang="zh-CN" altLang="en-US" sz="1800" b="1" kern="1200" baseline="0">
                        <a:solidFill>
                          <a:srgbClr val="F7A8B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800" b="1" kern="1200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初三</a:t>
                      </a:r>
                      <a:endParaRPr lang="zh-CN" altLang="en-US" sz="1800" b="1" kern="1200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800" b="1" kern="1200" baseline="0">
                          <a:solidFill>
                            <a:srgbClr val="F7A8B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立春</a:t>
                      </a:r>
                      <a:endParaRPr lang="zh-CN" altLang="en-US" sz="1800" b="1" kern="1200" baseline="0">
                        <a:solidFill>
                          <a:srgbClr val="F7A8B1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7A8B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800" b="1" kern="1200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初五</a:t>
                      </a:r>
                      <a:endParaRPr lang="zh-CN" altLang="en-US" sz="1800" b="1" kern="1200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 wrap="square"/>
                    <a:lstStyle/>
                    <a:p>
                      <a:pPr marL="0" indent="0" algn="ctr" defTabSz="685800" rtl="0" eaLnBrk="1" latinLnBrk="0" hangingPunct="1">
                        <a:buNone/>
                      </a:pPr>
                      <a:r>
                        <a:rPr lang="en-US" altLang="zh-CN" sz="2400" b="1">
                          <a:solidFill>
                            <a:srgbClr val="F7A8B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800" b="1" kern="1200">
                          <a:solidFill>
                            <a:srgbClr val="D0CECE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初六</a:t>
                      </a:r>
                      <a:endParaRPr lang="zh-CN" altLang="en-US" sz="1800" b="1" kern="1200">
                        <a:solidFill>
                          <a:srgbClr val="D0CECE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1460" y="915670"/>
            <a:ext cx="85852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  <a:defRPr/>
            </a:pPr>
            <a:r>
              <a:rPr lang="zh-CN" altLang="en-US" sz="2800" b="1" noProof="0">
                <a:solidFill>
                  <a:sysClr val="windowText" lastClr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noProof="0">
                <a:solidFill>
                  <a:sysClr val="windowText" lastClr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noProof="0">
                <a:solidFill>
                  <a:sysClr val="windowText" lastClr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2800" b="1" noProof="0">
                <a:solidFill>
                  <a:sysClr val="windowText" lastClr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ea"/>
                <a:sym typeface="+mn-ea"/>
              </a:rPr>
              <a:t>月历上数的排列有什么规律？请在小组内交流。</a:t>
            </a: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572000" y="2436495"/>
            <a:ext cx="2037080" cy="8210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486400" y="3638550"/>
            <a:ext cx="2875915" cy="1056255"/>
          </a:xfrm>
          <a:prstGeom prst="wedgeRoundRectCallout">
            <a:avLst>
              <a:gd name="adj1" fmla="val -36244"/>
              <a:gd name="adj2" fmla="val -798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像这样框</a:t>
            </a: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个数有什么规律呢？</a:t>
            </a:r>
            <a:endParaRPr lang="zh-CN" altLang="en-US" sz="2800" b="1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0" y="460375"/>
            <a:ext cx="5318760" cy="494665"/>
          </a:xfrm>
          <a:prstGeom prst="rect">
            <a:avLst/>
          </a:prstGeom>
          <a:noFill/>
          <a:ln w="7620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no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154305" y="3081655"/>
            <a:ext cx="351218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圈着的</a:t>
            </a:r>
            <a:r>
              <a:rPr lang="en-US" altLang="zh-CN" sz="2400" b="1">
                <a:solidFill>
                  <a:srgbClr val="1D41D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1D41D5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个数的规律：</a:t>
            </a:r>
            <a:endParaRPr lang="zh-CN" altLang="en-US" sz="2400" b="1">
              <a:solidFill>
                <a:srgbClr val="1D41D5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7315" y="3435350"/>
            <a:ext cx="88544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每行中数的排列规律是后一个数比前一个数多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天），</a:t>
            </a:r>
            <a:endParaRPr lang="zh-CN" altLang="en-US" sz="2400"/>
          </a:p>
        </p:txBody>
      </p:sp>
      <p:sp>
        <p:nvSpPr>
          <p:cNvPr id="29" name="矩形 28"/>
          <p:cNvSpPr/>
          <p:nvPr/>
        </p:nvSpPr>
        <p:spPr>
          <a:xfrm>
            <a:off x="107315" y="3867785"/>
            <a:ext cx="845693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每竖行数的排列规律是下一行比上一个行多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天），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214630"/>
            <a:ext cx="6410960" cy="282067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4343400" y="976630"/>
            <a:ext cx="1600200" cy="7620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943600" y="4324350"/>
            <a:ext cx="9582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defRPr/>
            </a:pPr>
            <a:r>
              <a:rPr 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……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315" y="4295775"/>
            <a:ext cx="8456930" cy="460375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斜着两个数和一样，即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13+7=6+14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29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5313" y="354013"/>
            <a:ext cx="7155180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kumimoji="0" lang="en-US" altLang="zh-CN" sz="2800" b="1" kern="1200" cap="none" spc="0" normalizeH="0" baseline="0" noProof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kumimoji="0" lang="zh-CN" altLang="en-US" sz="2800" b="1" kern="1200" cap="none" spc="0" normalizeH="0" baseline="0" noProof="0"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kumimoji="0" lang="zh-CN" altLang="en-US" sz="2800" b="1" kern="1200" cap="none" spc="0" normalizeH="0" baseline="0" noProof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了解农历二十四节气，并在小组交流。</a:t>
            </a:r>
            <a:endParaRPr kumimoji="0" lang="zh-CN" altLang="en-US" sz="2800" b="1" kern="1200" cap="none" spc="0" normalizeH="0" baseline="0" noProof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1229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" y="876300"/>
            <a:ext cx="8924925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74104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35714" y="483900"/>
            <a:ext cx="5318835" cy="437515"/>
          </a:xfrm>
          <a:prstGeom prst="rect">
            <a:avLst/>
          </a:prstGeom>
          <a:noFill/>
          <a:ln w="7620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79224" y="482630"/>
            <a:ext cx="531883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活动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5 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</a:rPr>
              <a:t>  了解农历二十四节气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2627784" y="411510"/>
            <a:ext cx="531883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活动</a:t>
            </a:r>
            <a:r>
              <a:rPr lang="en-US" altLang="zh-CN" sz="2400" b="1" dirty="0">
                <a:latin typeface="+mn-ea"/>
                <a:ea typeface="+mn-ea"/>
              </a:rPr>
              <a:t>3 </a:t>
            </a:r>
            <a:r>
              <a:rPr lang="zh-CN" altLang="en-US" sz="2400" b="1" dirty="0">
                <a:latin typeface="+mn-ea"/>
                <a:ea typeface="+mn-ea"/>
              </a:rPr>
              <a:t>  了解农历二十四节气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2339752" y="1347614"/>
            <a:ext cx="4896544" cy="2752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二十四节气歌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春雨惊春清谷天，夏满芒夏暑相连；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秋处露秋寒霜降，冬雪雪冬小大寒；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每月两节不变更，最多相差一两天；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上半年来六廿一，下半年是八廿三。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19822"/>
            <a:ext cx="946884" cy="10359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147814"/>
            <a:ext cx="643129" cy="1036322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0" y="1995686"/>
            <a:ext cx="1756301" cy="2402941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 flipH="1">
            <a:off x="683569" y="987574"/>
            <a:ext cx="1800200" cy="1152128"/>
            <a:chOff x="1286870" y="1923678"/>
            <a:chExt cx="1421152" cy="1152128"/>
          </a:xfrm>
        </p:grpSpPr>
        <p:sp>
          <p:nvSpPr>
            <p:cNvPr id="35" name="圆角矩形标注 34"/>
            <p:cNvSpPr/>
            <p:nvPr/>
          </p:nvSpPr>
          <p:spPr>
            <a:xfrm>
              <a:off x="1343717" y="1923678"/>
              <a:ext cx="1356077" cy="1152128"/>
            </a:xfrm>
            <a:prstGeom prst="wedgeRoundRectCallout">
              <a:avLst>
                <a:gd name="adj1" fmla="val -58263"/>
                <a:gd name="adj2" fmla="val 5501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286870" y="1995686"/>
              <a:ext cx="1421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二十四节气与农业生产有什么关系？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635896" y="339502"/>
            <a:ext cx="4608284" cy="3710110"/>
            <a:chOff x="4807853" y="843558"/>
            <a:chExt cx="4608284" cy="3710110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334740">
              <a:off x="4807853" y="1737061"/>
              <a:ext cx="4608284" cy="2816607"/>
            </a:xfrm>
            <a:prstGeom prst="rect">
              <a:avLst/>
            </a:prstGeom>
          </p:spPr>
        </p:pic>
        <p:sp>
          <p:nvSpPr>
            <p:cNvPr id="52" name="椭圆 51"/>
            <p:cNvSpPr/>
            <p:nvPr/>
          </p:nvSpPr>
          <p:spPr>
            <a:xfrm>
              <a:off x="6868746" y="84355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" name="直接连接符 52"/>
            <p:cNvCxnSpPr>
              <a:stCxn id="52" idx="3"/>
            </p:cNvCxnSpPr>
            <p:nvPr/>
          </p:nvCxnSpPr>
          <p:spPr>
            <a:xfrm flipH="1">
              <a:off x="6004651" y="966483"/>
              <a:ext cx="885186" cy="885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52" idx="5"/>
            </p:cNvCxnSpPr>
            <p:nvPr/>
          </p:nvCxnSpPr>
          <p:spPr>
            <a:xfrm>
              <a:off x="6991671" y="966483"/>
              <a:ext cx="957195" cy="7411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15"/>
          <p:cNvSpPr txBox="1">
            <a:spLocks noChangeArrowheads="1"/>
          </p:cNvSpPr>
          <p:nvPr/>
        </p:nvSpPr>
        <p:spPr bwMode="auto">
          <a:xfrm rot="21311311">
            <a:off x="3723909" y="1529890"/>
            <a:ext cx="4442267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二十四节气能反映季节的变化，二十四节气是根据太阳在黄道（即地球绕太阳公转的轨道）上的位置，指导农事活动，影响着千家万户的衣食住行。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92082" y="411510"/>
            <a:ext cx="2266690" cy="561692"/>
            <a:chOff x="192082" y="411510"/>
            <a:chExt cx="2266690" cy="56169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2" y="492072"/>
              <a:ext cx="366860" cy="456338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611560" y="411510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拓展延伸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635896" y="483518"/>
            <a:ext cx="381512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请你自行制作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3-12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月年历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94" y="58528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1590"/>
            <a:ext cx="6192688" cy="357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15"/>
          <p:cNvSpPr txBox="1">
            <a:spLocks noChangeArrowheads="1"/>
          </p:cNvSpPr>
          <p:nvPr/>
        </p:nvSpPr>
        <p:spPr bwMode="auto">
          <a:xfrm>
            <a:off x="3635896" y="483518"/>
            <a:ext cx="381512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请你自行制作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3-12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月年历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94" y="585280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1590"/>
            <a:ext cx="6192688" cy="35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267744" y="1203598"/>
            <a:ext cx="4680520" cy="265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时间像流水一样永不停息，制作一个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年的年历吧</a:t>
            </a:r>
            <a:r>
              <a:rPr lang="en-US" altLang="zh-CN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先想一想，试着和同伴们一起探究一下吧！</a:t>
            </a:r>
            <a:endParaRPr lang="en-US" altLang="zh-CN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2193" y="425882"/>
            <a:ext cx="2246579" cy="561692"/>
            <a:chOff x="212193" y="425882"/>
            <a:chExt cx="2246579" cy="56169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193" y="494144"/>
              <a:ext cx="366861" cy="456339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/>
          </p:nvSpPr>
          <p:spPr>
            <a:xfrm>
              <a:off x="611560" y="425882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课外活动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0" y="438150"/>
            <a:ext cx="4688205" cy="34836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38"/>
          <p:cNvSpPr txBox="1"/>
          <p:nvPr/>
        </p:nvSpPr>
        <p:spPr>
          <a:xfrm>
            <a:off x="2155825" y="1352550"/>
            <a:ext cx="463169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通过这节课的学习，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你有什么收获</a:t>
            </a:r>
            <a:r>
              <a:rPr lang="en-US" altLang="zh-CN" sz="40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?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3562350"/>
            <a:ext cx="1125220" cy="14160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2082" y="439395"/>
            <a:ext cx="2266690" cy="561692"/>
            <a:chOff x="192082" y="439395"/>
            <a:chExt cx="2266690" cy="561692"/>
          </a:xfrm>
        </p:grpSpPr>
        <p:sp>
          <p:nvSpPr>
            <p:cNvPr id="38" name="文本框 14"/>
            <p:cNvSpPr txBox="1"/>
            <p:nvPr/>
          </p:nvSpPr>
          <p:spPr>
            <a:xfrm>
              <a:off x="611560" y="439395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情境导入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082" y="492072"/>
              <a:ext cx="366860" cy="456339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23678"/>
            <a:ext cx="1410688" cy="194421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71600" y="1491630"/>
            <a:ext cx="2304256" cy="792088"/>
            <a:chOff x="899592" y="1779662"/>
            <a:chExt cx="2304256" cy="792088"/>
          </a:xfrm>
        </p:grpSpPr>
        <p:sp>
          <p:nvSpPr>
            <p:cNvPr id="15" name="圆角矩形标注 14"/>
            <p:cNvSpPr/>
            <p:nvPr/>
          </p:nvSpPr>
          <p:spPr>
            <a:xfrm>
              <a:off x="899592" y="1779662"/>
              <a:ext cx="2232248" cy="792088"/>
            </a:xfrm>
            <a:prstGeom prst="wedgeRoundRectCallout">
              <a:avLst>
                <a:gd name="adj1" fmla="val 56886"/>
                <a:gd name="adj2" fmla="val 465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99592" y="1851670"/>
              <a:ext cx="230425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运用年月日的知识点可以做什么呢？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11710"/>
            <a:ext cx="1592739" cy="158417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 flipH="1">
            <a:off x="5940534" y="1203082"/>
            <a:ext cx="1799947" cy="780276"/>
            <a:chOff x="1187748" y="1203082"/>
            <a:chExt cx="1799947" cy="780276"/>
          </a:xfrm>
        </p:grpSpPr>
        <p:sp>
          <p:nvSpPr>
            <p:cNvPr id="27" name="圆角矩形标注 26"/>
            <p:cNvSpPr/>
            <p:nvPr/>
          </p:nvSpPr>
          <p:spPr>
            <a:xfrm>
              <a:off x="1259503" y="1203082"/>
              <a:ext cx="1728192" cy="720080"/>
            </a:xfrm>
            <a:prstGeom prst="wedgeRoundRectCallout">
              <a:avLst>
                <a:gd name="adj1" fmla="val 56886"/>
                <a:gd name="adj2" fmla="val 465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87748" y="1275472"/>
              <a:ext cx="17281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我们来做今年的年历吧！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7812088" y="132365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Box 18"/>
          <p:cNvSpPr txBox="1"/>
          <p:nvPr/>
        </p:nvSpPr>
        <p:spPr>
          <a:xfrm>
            <a:off x="467043" y="555625"/>
            <a:ext cx="7523162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要制作</a:t>
            </a:r>
            <a:r>
              <a:rPr lang="en-US" altLang="zh-CN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2023</a:t>
            </a:r>
            <a:r>
              <a:rPr lang="zh-CN" altLang="en-US" sz="2800" b="1" dirty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年的年历，我们要知道哪些信息？</a:t>
            </a:r>
            <a:endParaRPr lang="zh-CN" altLang="zh-CN" sz="2800" b="1" dirty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1203008"/>
            <a:ext cx="7964488" cy="31381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2023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年有</a:t>
            </a: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个月。</a:t>
            </a:r>
            <a:endParaRPr kumimoji="0" lang="en-US" altLang="zh-CN" sz="28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1,3,5,7,8,10,12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是大月，每个月</a:t>
            </a: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31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天。</a:t>
            </a:r>
            <a:endParaRPr kumimoji="0" lang="en-US" altLang="zh-CN" sz="28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2,4,6,9,11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是小月，每个月</a:t>
            </a: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30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天。</a:t>
            </a:r>
            <a:endParaRPr kumimoji="0" lang="en-US" altLang="zh-CN" sz="28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2023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年是平年，</a:t>
            </a: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月有</a:t>
            </a:r>
            <a:r>
              <a:rPr kumimoji="0" lang="en-US" altLang="zh-CN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28</a:t>
            </a:r>
            <a:r>
              <a:rPr kumimoji="0" lang="zh-CN" altLang="en-US" sz="28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天。</a:t>
            </a:r>
            <a:endParaRPr kumimoji="0" lang="zh-CN" altLang="en-US" sz="28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charRg st="12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3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0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70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2"/>
          <p:cNvSpPr txBox="1">
            <a:spLocks noChangeArrowheads="1"/>
          </p:cNvSpPr>
          <p:nvPr/>
        </p:nvSpPr>
        <p:spPr bwMode="auto">
          <a:xfrm>
            <a:off x="35714" y="483900"/>
            <a:ext cx="5318835" cy="438582"/>
          </a:xfrm>
          <a:prstGeom prst="rect">
            <a:avLst/>
          </a:prstGeom>
          <a:noFill/>
          <a:ln w="7620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做年历要注意什么？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03" y="1130702"/>
            <a:ext cx="6095496" cy="3352523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70" y="2860040"/>
            <a:ext cx="937895" cy="1511300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 flipH="1">
            <a:off x="7452097" y="1995944"/>
            <a:ext cx="1584176" cy="864096"/>
            <a:chOff x="1475656" y="1779662"/>
            <a:chExt cx="1584176" cy="864096"/>
          </a:xfrm>
        </p:grpSpPr>
        <p:sp>
          <p:nvSpPr>
            <p:cNvPr id="48" name="圆角矩形标注 47"/>
            <p:cNvSpPr/>
            <p:nvPr/>
          </p:nvSpPr>
          <p:spPr>
            <a:xfrm>
              <a:off x="1547664" y="1779662"/>
              <a:ext cx="1512168" cy="864096"/>
            </a:xfrm>
            <a:prstGeom prst="wedgeRoundRectCallout">
              <a:avLst>
                <a:gd name="adj1" fmla="val 56886"/>
                <a:gd name="adj2" fmla="val 4659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475656" y="1851670"/>
              <a:ext cx="1584176" cy="70788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日期要和星期几对齐。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755650" y="555625"/>
            <a:ext cx="78251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lnSpc>
                <a:spcPct val="15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2023</a:t>
            </a:r>
            <a:r>
              <a:rPr kumimoji="0" lang="zh-CN" altLang="zh-CN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年每个月的第一天是星期几，每个月有多少天。</a:t>
            </a:r>
            <a:endParaRPr kumimoji="0" lang="zh-CN" altLang="zh-CN" sz="24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1473" y="1563688"/>
          <a:ext cx="7814310" cy="206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210"/>
                <a:gridCol w="565370"/>
                <a:gridCol w="575115"/>
                <a:gridCol w="575310"/>
                <a:gridCol w="575750"/>
                <a:gridCol w="575530"/>
                <a:gridCol w="575530"/>
                <a:gridCol w="575530"/>
                <a:gridCol w="575530"/>
                <a:gridCol w="575530"/>
                <a:gridCol w="575530"/>
                <a:gridCol w="575530"/>
                <a:gridCol w="575530"/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月份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四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六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七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八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十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十一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十二</a:t>
                      </a:r>
                      <a:endParaRPr lang="zh-CN" altLang="en-US" sz="2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 smtClean="0">
                          <a:latin typeface="微软雅黑" panose="020B0503020204020204" charset="-122"/>
                          <a:ea typeface="微软雅黑" panose="020B0503020204020204" charset="-122"/>
                        </a:rPr>
                        <a:t>第一天星期几</a:t>
                      </a:r>
                      <a:endParaRPr lang="zh-CN" altLang="en-US" sz="16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</a:t>
                      </a:r>
                      <a:endParaRPr lang="zh-CN" altLang="en-US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六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四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六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2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天数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</a:t>
                      </a:r>
                      <a:endParaRPr lang="en-US" altLang="zh-CN" sz="20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zh-CN" sz="20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35714" y="627410"/>
            <a:ext cx="531883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活动</a:t>
            </a:r>
            <a:r>
              <a:rPr lang="en-US" altLang="zh-CN" sz="2400" b="1" dirty="0">
                <a:latin typeface="+mn-ea"/>
                <a:ea typeface="+mn-ea"/>
              </a:rPr>
              <a:t>2 </a:t>
            </a:r>
            <a:r>
              <a:rPr lang="zh-CN" altLang="en-US" sz="2400" b="1" dirty="0">
                <a:latin typeface="+mn-ea"/>
                <a:ea typeface="+mn-ea"/>
              </a:rPr>
              <a:t>  制作</a:t>
            </a:r>
            <a:r>
              <a:rPr lang="en-US" altLang="zh-CN" sz="2400" b="1" dirty="0">
                <a:latin typeface="+mn-ea"/>
                <a:ea typeface="+mn-ea"/>
              </a:rPr>
              <a:t>2023</a:t>
            </a:r>
            <a:r>
              <a:rPr lang="zh-CN" altLang="en-US" sz="2400" b="1" dirty="0">
                <a:latin typeface="+mn-ea"/>
                <a:ea typeface="+mn-ea"/>
              </a:rPr>
              <a:t>年</a:t>
            </a:r>
            <a:r>
              <a:rPr lang="en-US" altLang="zh-CN" sz="2400" b="1" dirty="0">
                <a:latin typeface="+mn-ea"/>
                <a:ea typeface="+mn-ea"/>
              </a:rPr>
              <a:t>1</a:t>
            </a:r>
            <a:r>
              <a:rPr lang="zh-CN" altLang="en-US" sz="2400" b="1" dirty="0">
                <a:latin typeface="+mn-ea"/>
                <a:ea typeface="+mn-ea"/>
              </a:rPr>
              <a:t>月年历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1331006" y="1131466"/>
            <a:ext cx="7920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查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2"/>
          <p:cNvSpPr txBox="1">
            <a:spLocks noChangeArrowheads="1"/>
          </p:cNvSpPr>
          <p:nvPr/>
        </p:nvSpPr>
        <p:spPr bwMode="auto">
          <a:xfrm>
            <a:off x="1907069" y="1203474"/>
            <a:ext cx="216024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月是大月有</a:t>
            </a:r>
            <a:r>
              <a:rPr lang="en-US" altLang="zh-CN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31</a:t>
            </a:r>
            <a:r>
              <a:rPr lang="zh-CN" altLang="en-US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天，</a:t>
            </a:r>
            <a:endParaRPr lang="zh-CN" altLang="en-US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3995301" y="1203474"/>
            <a:ext cx="4248472" cy="3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日是星期日，农历初十，元旦。</a:t>
            </a:r>
            <a:endParaRPr lang="zh-CN" altLang="en-US" sz="2400" b="1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714" y="627410"/>
            <a:ext cx="5318835" cy="437515"/>
          </a:xfrm>
          <a:prstGeom prst="rect">
            <a:avLst/>
          </a:prstGeom>
          <a:noFill/>
          <a:ln w="7620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32" name="表格 13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711960" y="1637030"/>
          <a:ext cx="6242050" cy="3044825"/>
        </p:xfrm>
        <a:graphic>
          <a:graphicData uri="http://schemas.openxmlformats.org/drawingml/2006/table">
            <a:tbl>
              <a:tblPr/>
              <a:tblGrid>
                <a:gridCol w="913765"/>
                <a:gridCol w="854710"/>
                <a:gridCol w="866140"/>
                <a:gridCol w="889635"/>
                <a:gridCol w="880745"/>
                <a:gridCol w="899795"/>
                <a:gridCol w="937260"/>
              </a:tblGrid>
              <a:tr h="469265">
                <a:tc gridSpan="7">
                  <a:txBody>
                    <a:bodyPr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2023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68630"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星期日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星期一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星期二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星期三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星期四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星期五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星期六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845"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元旦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十二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十四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十五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十六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十七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十八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十九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4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廿一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廿二　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廿三</a:t>
                      </a:r>
                      <a:endParaRPr lang="en-US" altLang="zh-CN" sz="140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545"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廿四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六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七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廿八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廿九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三十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正月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初二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初四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初五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初六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初七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初八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初九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初十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表格 -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03055" y="1491627"/>
          <a:ext cx="5495925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1333500"/>
                <a:gridCol w="1409700"/>
                <a:gridCol w="1343025"/>
              </a:tblGrid>
              <a:tr h="533400"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 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节 日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日 期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楷体" panose="02010609060101010101" pitchFamily="49" charset="-122"/>
                        </a:rPr>
                        <a:t>节 日</a:t>
                      </a:r>
                      <a:endParaRPr lang="zh-CN" altLang="en-US" sz="2800" b="1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楷体" panose="02010609060101010101" pitchFamily="49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元旦节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建党节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妇女节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建军节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植树节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教师节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劳动节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 wrap="square"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国庆节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r>
                        <a:rPr lang="en-US" altLang="zh-CN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日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2800" b="1">
                          <a:solidFill>
                            <a:srgbClr val="00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儿童节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2800" b="1">
                        <a:solidFill>
                          <a:srgbClr val="00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827677" y="997914"/>
            <a:ext cx="263271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3200" b="1">
                <a:latin typeface="宋体" panose="02010600030101010101" pitchFamily="2" charset="-122"/>
              </a:rPr>
              <a:t>我知道的节日</a:t>
            </a:r>
            <a:endParaRPr lang="zh-CN" altLang="en-US" sz="3200" b="1">
              <a:latin typeface="宋体" panose="02010600030101010101" pitchFamily="2" charset="-122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714" y="483900"/>
            <a:ext cx="5318835" cy="437515"/>
          </a:xfrm>
          <a:prstGeom prst="rect">
            <a:avLst/>
          </a:prstGeom>
          <a:noFill/>
          <a:ln w="7620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315" y="48323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latin typeface="+mn-ea"/>
                <a:sym typeface="+mn-ea"/>
              </a:rPr>
              <a:t>活动</a:t>
            </a:r>
            <a:r>
              <a:rPr lang="en-US" altLang="zh-CN" sz="2400" b="1" dirty="0">
                <a:latin typeface="+mn-ea"/>
                <a:sym typeface="+mn-ea"/>
              </a:rPr>
              <a:t>3 </a:t>
            </a:r>
            <a:r>
              <a:rPr lang="zh-CN" altLang="en-US" sz="2400" b="1" dirty="0">
                <a:latin typeface="+mn-ea"/>
                <a:sym typeface="+mn-ea"/>
              </a:rPr>
              <a:t>  </a:t>
            </a:r>
            <a:r>
              <a:rPr lang="zh-CN" sz="2400" b="1" dirty="0">
                <a:latin typeface="+mn-ea"/>
                <a:sym typeface="+mn-ea"/>
              </a:rPr>
              <a:t>标注纪念日</a:t>
            </a:r>
            <a:endParaRPr lang="zh-CN" sz="2400" b="1" dirty="0"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63638"/>
            <a:ext cx="1756301" cy="2402941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3347865" y="843558"/>
            <a:ext cx="3312367" cy="1152128"/>
            <a:chOff x="1317765" y="1923678"/>
            <a:chExt cx="1421152" cy="1152128"/>
          </a:xfrm>
        </p:grpSpPr>
        <p:sp>
          <p:nvSpPr>
            <p:cNvPr id="58" name="圆角矩形标注 57"/>
            <p:cNvSpPr/>
            <p:nvPr/>
          </p:nvSpPr>
          <p:spPr>
            <a:xfrm>
              <a:off x="1343717" y="1923678"/>
              <a:ext cx="1356077" cy="1152128"/>
            </a:xfrm>
            <a:prstGeom prst="wedgeRoundRectCallout">
              <a:avLst>
                <a:gd name="adj1" fmla="val -58263"/>
                <a:gd name="adj2" fmla="val 5501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317765" y="1995686"/>
              <a:ext cx="1421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宋体" panose="02010600030101010101" pitchFamily="2" charset="-122"/>
                </a:rPr>
                <a:t>想一想：你有哪些重要的时间值得标注呢？赶快标注一下吧！</a:t>
              </a:r>
              <a:endParaRPr lang="zh-CN" altLang="en-US" sz="2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8061960" y="0"/>
            <a:ext cx="1082040" cy="9931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5714" y="483900"/>
            <a:ext cx="5318835" cy="437515"/>
          </a:xfrm>
          <a:prstGeom prst="rect">
            <a:avLst/>
          </a:prstGeom>
          <a:noFill/>
          <a:ln w="76200"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315" y="483235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 dirty="0">
                <a:latin typeface="+mn-ea"/>
                <a:sym typeface="+mn-ea"/>
              </a:rPr>
              <a:t>活动</a:t>
            </a:r>
            <a:r>
              <a:rPr lang="en-US" altLang="zh-CN" sz="2400" b="1" dirty="0">
                <a:latin typeface="+mn-ea"/>
                <a:sym typeface="+mn-ea"/>
              </a:rPr>
              <a:t>3 </a:t>
            </a:r>
            <a:r>
              <a:rPr lang="zh-CN" altLang="en-US" sz="2400" b="1" dirty="0">
                <a:latin typeface="+mn-ea"/>
                <a:sym typeface="+mn-ea"/>
              </a:rPr>
              <a:t>  </a:t>
            </a:r>
            <a:r>
              <a:rPr lang="zh-CN" sz="2400" b="1" dirty="0">
                <a:latin typeface="+mn-ea"/>
                <a:sym typeface="+mn-ea"/>
              </a:rPr>
              <a:t>标注纪念日</a:t>
            </a:r>
            <a:endParaRPr lang="zh-CN" sz="2400" b="1" dirty="0">
              <a:latin typeface="+mn-ea"/>
              <a:sym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7495" y="1347470"/>
          <a:ext cx="6242050" cy="3044825"/>
        </p:xfrm>
        <a:graphic>
          <a:graphicData uri="http://schemas.openxmlformats.org/drawingml/2006/table">
            <a:tbl>
              <a:tblPr/>
              <a:tblGrid>
                <a:gridCol w="913765"/>
                <a:gridCol w="854710"/>
                <a:gridCol w="866140"/>
                <a:gridCol w="889635"/>
                <a:gridCol w="880745"/>
                <a:gridCol w="899795"/>
                <a:gridCol w="937260"/>
              </a:tblGrid>
              <a:tr h="469265">
                <a:tc gridSpan="7">
                  <a:txBody>
                    <a:bodyPr/>
                    <a:p>
                      <a:pPr algn="ctr" fontAlgn="ctr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2023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月</a:t>
                      </a:r>
                      <a:endParaRPr lang="zh-CN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68630"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星期日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星期一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星期二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星期三</a:t>
                      </a:r>
                      <a:endParaRPr lang="zh-CN" altLang="en-US" sz="2000" b="1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星期四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星期五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星期六</a:t>
                      </a:r>
                      <a:endParaRPr lang="zh-CN" alt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10845"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元旦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十二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十四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6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十五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</a:t>
                      </a:r>
                      <a:r>
                        <a:rPr lang="zh-CN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十六</a:t>
                      </a:r>
                      <a:endParaRPr lang="zh-CN" alt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8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十七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十八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十九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12</a:t>
                      </a:r>
                      <a:r>
                        <a:rPr lang="zh-CN" altLang="en-US" sz="14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廿一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13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廿二　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14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廿三</a:t>
                      </a:r>
                      <a:endParaRPr lang="en-US" altLang="zh-CN" sz="140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3545"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</a:t>
                      </a:r>
                      <a:r>
                        <a:rPr 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廿四</a:t>
                      </a:r>
                      <a:endParaRPr 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五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六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18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七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廿八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廿九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21</a:t>
                      </a:r>
                      <a:r>
                        <a:rPr lang="zh-CN" altLang="en-US" sz="14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三十</a:t>
                      </a:r>
                      <a:endParaRPr lang="zh-CN" altLang="en-US" sz="14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22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正月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23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初二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初三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25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初四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26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初五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27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初六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28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初七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29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初八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30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初九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31</a:t>
                      </a:r>
                      <a:r>
                        <a:rPr lang="zh-CN" altLang="en-US" sz="14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初十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　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1547495" y="2283460"/>
            <a:ext cx="923290" cy="42862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5">
                        <a:tint val="50000"/>
                        <a:satMod val="300000"/>
                      </a:schemeClr>
                    </a:gs>
                    <a:gs pos="35000">
                      <a:schemeClr val="accent5">
                        <a:tint val="37000"/>
                        <a:satMod val="300000"/>
                      </a:schemeClr>
                    </a:gs>
                    <a:gs pos="100000">
                      <a:schemeClr val="accent5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a14:hiddenFill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p="http://schemas.openxmlformats.org/presentationml/2006/main">
  <p:tag name="KSO_WM_UNIT_TABLE_BEAUTIFY" val="smartTable{f4730bcf-8231-495a-b5cf-8bd64c08a3cc}"/>
</p:tagLst>
</file>

<file path=ppt/tags/tag2.xml><?xml version="1.0" encoding="utf-8"?>
<p:tagLst xmlns:p="http://schemas.openxmlformats.org/presentationml/2006/main">
  <p:tag name="KSO_WM_UNIT_TABLE_BEAUTIFY" val="smartTable{cbbf7f9a-d5cc-4d07-93b8-c06958dbcd71}"/>
  <p:tag name="TABLE_ENDDRAG_ORIGIN_RECT" val="438*240"/>
  <p:tag name="TABLE_ENDDRAG_RECT" val="121*145*438*240"/>
</p:tagLst>
</file>

<file path=ppt/tags/tag3.xml><?xml version="1.0" encoding="utf-8"?>
<p:tagLst xmlns:p="http://schemas.openxmlformats.org/presentationml/2006/main">
  <p:tag name="KSO_WM_UNIT_TABLE_BEAUTIFY" val="smartTable{9f2b01c2-eb4b-4b97-873a-98ca236da92d}"/>
</p:tagLst>
</file>

<file path=ppt/tags/tag4.xml><?xml version="1.0" encoding="utf-8"?>
<p:tagLst xmlns:p="http://schemas.openxmlformats.org/presentationml/2006/main">
  <p:tag name="KSO_WM_UNIT_TABLE_BEAUTIFY" val="smartTable{cbbf7f9a-d5cc-4d07-93b8-c06958dbcd71}"/>
  <p:tag name="TABLE_ENDDRAG_ORIGIN_RECT" val="438*240"/>
  <p:tag name="TABLE_ENDDRAG_RECT" val="121*145*438*240"/>
</p:tagLst>
</file>

<file path=ppt/tags/tag5.xml><?xml version="1.0" encoding="utf-8"?>
<p:tagLst xmlns:p="http://schemas.openxmlformats.org/presentationml/2006/main">
  <p:tag name="KSO_WM_UNIT_TABLE_BEAUTIFY" val="smartTable{87cbb4b5-a86d-4b6d-b8ce-c8e5ee686ecf}"/>
</p:tagLst>
</file>

<file path=ppt/tags/tag6.xml><?xml version="1.0" encoding="utf-8"?>
<p:tagLst xmlns:p="http://schemas.openxmlformats.org/presentationml/2006/main">
  <p:tag name="KSO_WPP_MARK_KEY" val="929d16e8-5b2e-4b5f-9664-4e54b0d88aee"/>
  <p:tag name="COMMONDATA" val="eyJoZGlkIjoiZmI0NDgwNGUzZmMzZmUwNGJhNmQ5M2QyMTA5ODQyZmYifQ=="/>
</p:tagLst>
</file>

<file path=ppt/theme/theme1.xml><?xml version="1.0" encoding="utf-8"?>
<a:theme xmlns:a="http://schemas.openxmlformats.org/drawingml/2006/main" name="快乐备课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WPS 演示</Application>
  <PresentationFormat>全屏显示(16:9)</PresentationFormat>
  <Paragraphs>504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楷体</vt:lpstr>
      <vt:lpstr>仿宋</vt:lpstr>
      <vt:lpstr>幼圆</vt:lpstr>
      <vt:lpstr>隶书</vt:lpstr>
      <vt:lpstr>微软雅黑</vt:lpstr>
      <vt:lpstr>Times New Roman</vt:lpstr>
      <vt:lpstr>Calibri</vt:lpstr>
      <vt:lpstr>Arial Unicode MS</vt:lpstr>
      <vt:lpstr>等线</vt:lpstr>
      <vt:lpstr>快乐备课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快乐备课</Company>
  <LinksUpToDate>false</LinksUpToDate>
  <SharedDoc>false</SharedDoc>
  <HyperlinksChanged>false</HyperlinksChanged>
  <AppVersion>14.0000</AppVersion>
  <Manager>快乐备课</Manager>
  <HyperlinkBase>快乐备课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快乐备课</dc:title>
  <dc:creator>快乐备课</dc:creator>
  <cp:keywords>快乐备课</cp:keywords>
  <dc:description>快乐备课</dc:description>
  <dc:subject>快乐备课</dc:subject>
  <cp:category>快乐备课</cp:category>
  <cp:lastModifiedBy>Administrator</cp:lastModifiedBy>
  <cp:revision>79</cp:revision>
  <dcterms:created xsi:type="dcterms:W3CDTF">2018-09-11T05:46:00Z</dcterms:created>
  <dcterms:modified xsi:type="dcterms:W3CDTF">2023-02-14T04:15:45Z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D59DDDE1DB29408C88625E84BF450FA7</vt:lpwstr>
  </property>
</Properties>
</file>