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313" r:id="rId3"/>
    <p:sldId id="290" r:id="rId4"/>
    <p:sldId id="314" r:id="rId5"/>
    <p:sldId id="330" r:id="rId6"/>
    <p:sldId id="333" r:id="rId7"/>
    <p:sldId id="331" r:id="rId8"/>
    <p:sldId id="315" r:id="rId9"/>
    <p:sldId id="332" r:id="rId10"/>
    <p:sldId id="334" r:id="rId11"/>
    <p:sldId id="335" r:id="rId12"/>
    <p:sldId id="317" r:id="rId13"/>
    <p:sldId id="336" r:id="rId14"/>
    <p:sldId id="318" r:id="rId15"/>
    <p:sldId id="320" r:id="rId16"/>
    <p:sldId id="319" r:id="rId17"/>
    <p:sldId id="292" r:id="rId18"/>
    <p:sldId id="321" r:id="rId19"/>
    <p:sldId id="311" r:id="rId20"/>
    <p:sldId id="309" r:id="rId21"/>
    <p:sldId id="308" r:id="rId22"/>
    <p:sldId id="305" r:id="rId23"/>
    <p:sldId id="300" r:id="rId24"/>
    <p:sldId id="304" r:id="rId25"/>
    <p:sldId id="306" r:id="rId26"/>
    <p:sldId id="310" r:id="rId27"/>
    <p:sldId id="301" r:id="rId28"/>
    <p:sldId id="302" r:id="rId29"/>
    <p:sldId id="307" r:id="rId30"/>
  </p:sldIdLst>
  <p:sldSz cx="12192000" cy="6858000"/>
  <p:notesSz cx="6858000" cy="9144000"/>
  <p:embeddedFontLst>
    <p:embeddedFont>
      <p:font typeface="仿宋" pitchFamily="49" charset="-122"/>
      <p:regular r:id="rId33"/>
    </p:embeddedFont>
    <p:embeddedFont>
      <p:font typeface="黑体" pitchFamily="49" charset="-122"/>
      <p:regular r:id="rId34"/>
    </p:embeddedFont>
    <p:embeddedFont>
      <p:font typeface="方正粗黑宋简体" pitchFamily="2" charset="-122"/>
      <p:regular r:id="rId35"/>
    </p:embeddedFont>
    <p:embeddedFont>
      <p:font typeface="华文行楷" pitchFamily="2" charset="-122"/>
      <p:regular r:id="rId36"/>
    </p:embeddedFont>
    <p:embeddedFont>
      <p:font typeface="方正小标宋简体" pitchFamily="65" charset="-122"/>
      <p:regular r:id="rId37"/>
    </p:embeddedFon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方正姚体" pitchFamily="2" charset="-122"/>
      <p:regular r:id="rId42"/>
    </p:embeddedFont>
    <p:embeddedFont>
      <p:font typeface="华文楷体" pitchFamily="2" charset="-122"/>
      <p:regular r:id="rId43"/>
    </p:embeddedFont>
    <p:embeddedFont>
      <p:font typeface="华文仿宋" pitchFamily="2" charset="-122"/>
      <p:regular r:id="rId44"/>
    </p:embeddedFont>
    <p:embeddedFont>
      <p:font typeface="仿宋_GB2312" pitchFamily="49" charset="-122"/>
      <p:regular r:id="rId45"/>
    </p:embeddedFont>
    <p:embeddedFont>
      <p:font typeface="华文琥珀" pitchFamily="2" charset="-122"/>
      <p:regular r:id="rId46"/>
    </p:embeddedFont>
    <p:embeddedFont>
      <p:font typeface="微软雅黑" pitchFamily="34" charset="-122"/>
      <p:regular r:id="rId47"/>
      <p:bold r:id="rId48"/>
    </p:embeddedFont>
    <p:embeddedFont>
      <p:font typeface="华文隶书" pitchFamily="2" charset="-122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702F"/>
    <a:srgbClr val="45260F"/>
    <a:srgbClr val="797217"/>
    <a:srgbClr val="08123D"/>
    <a:srgbClr val="B2C8E9"/>
    <a:srgbClr val="6B9D21"/>
    <a:srgbClr val="57D696"/>
    <a:srgbClr val="06A05D"/>
    <a:srgbClr val="37D04C"/>
    <a:srgbClr val="76D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6" y="-368"/>
      </p:cViewPr>
      <p:guideLst>
        <p:guide orient="horz" pos="229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9336-7492-423A-9DE0-4AFF06FC11B0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303502F1-E39C-4892-AFF1-6B1695DE0114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C9693243-CCFF-46AE-A2CB-DD808B7D263A}" type="par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2037762-5579-4631-BEAB-2676BAC67251}" type="sib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9921883A-71ED-45E1-B24C-8847980322FD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ABAD283B-AF46-4979-A76D-C56379C4A0C6}" type="par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B87C3EA3-6248-4C68-9144-45C023660059}" type="sib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8B740193-DC76-45F8-98A4-E966BFD4C0A6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2AA86C92-5506-45DB-834D-90EC18D66513}" type="par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940FC55-54C7-42DE-9A25-F2C4348B43E8}" type="sib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ADAE533D-0B92-43A4-84B2-698DA4A69B36}" type="pres">
      <dgm:prSet presAssocID="{618F9336-7492-423A-9DE0-4AFF06FC11B0}" presName="compositeShape" presStyleCnt="0">
        <dgm:presLayoutVars>
          <dgm:chMax val="7"/>
          <dgm:dir/>
          <dgm:resizeHandles val="exact"/>
        </dgm:presLayoutVars>
      </dgm:prSet>
      <dgm:spPr/>
    </dgm:pt>
    <dgm:pt modelId="{83337FE1-C074-4C8B-AC58-4F6F131F0E65}" type="pres">
      <dgm:prSet presAssocID="{618F9336-7492-423A-9DE0-4AFF06FC11B0}" presName="wedge1" presStyleLbl="node1" presStyleIdx="0" presStyleCnt="3" custLinFactNeighborX="-1865" custLinFactNeighborY="-1676"/>
      <dgm:spPr/>
      <dgm:t>
        <a:bodyPr/>
        <a:lstStyle/>
        <a:p>
          <a:endParaRPr lang="zh-CN" altLang="en-US"/>
        </a:p>
      </dgm:t>
    </dgm:pt>
    <dgm:pt modelId="{DD0638FD-0E60-4EF1-9F57-ED1AB3B8B701}" type="pres">
      <dgm:prSet presAssocID="{618F9336-7492-423A-9DE0-4AFF06FC11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357B49-320F-4A09-9ABD-A87FBC112E98}" type="pres">
      <dgm:prSet presAssocID="{618F9336-7492-423A-9DE0-4AFF06FC11B0}" presName="wedge2" presStyleLbl="node1" presStyleIdx="1" presStyleCnt="3" custLinFactNeighborX="110" custLinFactNeighborY="1708"/>
      <dgm:spPr/>
      <dgm:t>
        <a:bodyPr/>
        <a:lstStyle/>
        <a:p>
          <a:endParaRPr lang="zh-CN" altLang="en-US"/>
        </a:p>
      </dgm:t>
    </dgm:pt>
    <dgm:pt modelId="{B34620A6-0D89-4EBD-8A7B-3C899CB18969}" type="pres">
      <dgm:prSet presAssocID="{618F9336-7492-423A-9DE0-4AFF06FC11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72228-ABC6-4B92-9064-1DBDA8F799C2}" type="pres">
      <dgm:prSet presAssocID="{618F9336-7492-423A-9DE0-4AFF06FC11B0}" presName="wedge3" presStyleLbl="node1" presStyleIdx="2" presStyleCnt="3" custLinFactNeighborX="-3070" custLinFactNeighborY="-4652"/>
      <dgm:spPr/>
      <dgm:t>
        <a:bodyPr/>
        <a:lstStyle/>
        <a:p>
          <a:endParaRPr lang="zh-CN" altLang="en-US"/>
        </a:p>
      </dgm:t>
    </dgm:pt>
    <dgm:pt modelId="{1EB56800-782F-44D9-A452-268AFF77DA92}" type="pres">
      <dgm:prSet presAssocID="{618F9336-7492-423A-9DE0-4AFF06FC11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14DCA7-B929-4CC5-8F49-1C6CAB80449E}" type="presOf" srcId="{9921883A-71ED-45E1-B24C-8847980322FD}" destId="{B1357B49-320F-4A09-9ABD-A87FBC112E98}" srcOrd="0" destOrd="0" presId="urn:microsoft.com/office/officeart/2005/8/layout/chart3"/>
    <dgm:cxn modelId="{4B9F80D6-4E80-4D59-863A-E820C89DAF1A}" type="presOf" srcId="{8B740193-DC76-45F8-98A4-E966BFD4C0A6}" destId="{F3E72228-ABC6-4B92-9064-1DBDA8F799C2}" srcOrd="0" destOrd="0" presId="urn:microsoft.com/office/officeart/2005/8/layout/chart3"/>
    <dgm:cxn modelId="{E12E8541-5AAD-453A-B36E-CF1C021F915D}" type="presOf" srcId="{303502F1-E39C-4892-AFF1-6B1695DE0114}" destId="{83337FE1-C074-4C8B-AC58-4F6F131F0E65}" srcOrd="0" destOrd="0" presId="urn:microsoft.com/office/officeart/2005/8/layout/chart3"/>
    <dgm:cxn modelId="{4E00B183-586B-43C3-A7D5-8DF2E4AACF60}" type="presOf" srcId="{618F9336-7492-423A-9DE0-4AFF06FC11B0}" destId="{ADAE533D-0B92-43A4-84B2-698DA4A69B36}" srcOrd="0" destOrd="0" presId="urn:microsoft.com/office/officeart/2005/8/layout/chart3"/>
    <dgm:cxn modelId="{C6EB60DB-CD7D-456C-A6F0-4A1573169191}" srcId="{618F9336-7492-423A-9DE0-4AFF06FC11B0}" destId="{303502F1-E39C-4892-AFF1-6B1695DE0114}" srcOrd="0" destOrd="0" parTransId="{C9693243-CCFF-46AE-A2CB-DD808B7D263A}" sibTransId="{42037762-5579-4631-BEAB-2676BAC67251}"/>
    <dgm:cxn modelId="{31679F88-DE67-4E5D-AA1F-8353511EEBB6}" type="presOf" srcId="{303502F1-E39C-4892-AFF1-6B1695DE0114}" destId="{DD0638FD-0E60-4EF1-9F57-ED1AB3B8B701}" srcOrd="1" destOrd="0" presId="urn:microsoft.com/office/officeart/2005/8/layout/chart3"/>
    <dgm:cxn modelId="{B889DEB9-84A2-4843-A648-FBCAECB06635}" type="presOf" srcId="{9921883A-71ED-45E1-B24C-8847980322FD}" destId="{B34620A6-0D89-4EBD-8A7B-3C899CB18969}" srcOrd="1" destOrd="0" presId="urn:microsoft.com/office/officeart/2005/8/layout/chart3"/>
    <dgm:cxn modelId="{66256AC6-EAAC-4861-A276-D03D64B29B43}" srcId="{618F9336-7492-423A-9DE0-4AFF06FC11B0}" destId="{8B740193-DC76-45F8-98A4-E966BFD4C0A6}" srcOrd="2" destOrd="0" parTransId="{2AA86C92-5506-45DB-834D-90EC18D66513}" sibTransId="{4940FC55-54C7-42DE-9A25-F2C4348B43E8}"/>
    <dgm:cxn modelId="{203B2A56-1EEB-4294-8725-A0EF9F34A906}" type="presOf" srcId="{8B740193-DC76-45F8-98A4-E966BFD4C0A6}" destId="{1EB56800-782F-44D9-A452-268AFF77DA92}" srcOrd="1" destOrd="0" presId="urn:microsoft.com/office/officeart/2005/8/layout/chart3"/>
    <dgm:cxn modelId="{DDFD3639-B6D8-47B8-93A1-CE33A2C2BE51}" srcId="{618F9336-7492-423A-9DE0-4AFF06FC11B0}" destId="{9921883A-71ED-45E1-B24C-8847980322FD}" srcOrd="1" destOrd="0" parTransId="{ABAD283B-AF46-4979-A76D-C56379C4A0C6}" sibTransId="{B87C3EA3-6248-4C68-9144-45C023660059}"/>
    <dgm:cxn modelId="{306D42EE-45C8-40FB-B005-4C865358406B}" type="presParOf" srcId="{ADAE533D-0B92-43A4-84B2-698DA4A69B36}" destId="{83337FE1-C074-4C8B-AC58-4F6F131F0E65}" srcOrd="0" destOrd="0" presId="urn:microsoft.com/office/officeart/2005/8/layout/chart3"/>
    <dgm:cxn modelId="{4D14671D-4B50-4B5C-AB88-BF87179E8453}" type="presParOf" srcId="{ADAE533D-0B92-43A4-84B2-698DA4A69B36}" destId="{DD0638FD-0E60-4EF1-9F57-ED1AB3B8B701}" srcOrd="1" destOrd="0" presId="urn:microsoft.com/office/officeart/2005/8/layout/chart3"/>
    <dgm:cxn modelId="{A71AA83B-D263-46D2-B87C-BDE8B0FCF54B}" type="presParOf" srcId="{ADAE533D-0B92-43A4-84B2-698DA4A69B36}" destId="{B1357B49-320F-4A09-9ABD-A87FBC112E98}" srcOrd="2" destOrd="0" presId="urn:microsoft.com/office/officeart/2005/8/layout/chart3"/>
    <dgm:cxn modelId="{73C3A72A-2F05-4949-BAB3-96A4138BECDC}" type="presParOf" srcId="{ADAE533D-0B92-43A4-84B2-698DA4A69B36}" destId="{B34620A6-0D89-4EBD-8A7B-3C899CB18969}" srcOrd="3" destOrd="0" presId="urn:microsoft.com/office/officeart/2005/8/layout/chart3"/>
    <dgm:cxn modelId="{142120DC-BD27-44D7-8CF2-D808E2CFEFF9}" type="presParOf" srcId="{ADAE533D-0B92-43A4-84B2-698DA4A69B36}" destId="{F3E72228-ABC6-4B92-9064-1DBDA8F799C2}" srcOrd="4" destOrd="0" presId="urn:microsoft.com/office/officeart/2005/8/layout/chart3"/>
    <dgm:cxn modelId="{7C28BBB0-0CEC-4076-B3B1-C54733FD0D07}" type="presParOf" srcId="{ADAE533D-0B92-43A4-84B2-698DA4A69B36}" destId="{1EB56800-782F-44D9-A452-268AFF77DA9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8E8E3-FECD-4448-87A9-F2EA794280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AA8119F-36CE-4BDB-92A1-9F9AC434077C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教师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6A0B37C8-ACB2-4300-AD5A-F2B18C07C641}" type="par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45033D6C-B478-48F3-840D-B65F7153C5B4}" type="sib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5B2AF2E1-8ED6-466B-AADB-ABC447BD53B2}">
      <dgm:prSet phldrT="[文本]" custT="1"/>
      <dgm:spPr/>
      <dgm:t>
        <a:bodyPr/>
        <a:lstStyle/>
        <a:p>
          <a:pPr rtl="0"/>
          <a:r>
            <a: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组织者</a:t>
          </a:r>
          <a:endParaRPr lang="zh-CN" altLang="en-US" sz="32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B672C5-B8CC-4FEF-87E3-246B5273A9D5}" type="par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43D9ED41-55B7-4050-8DAC-2C3B97372E9D}" type="sib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5F0B935E-9ADE-4CCF-82C9-84AA4DAFE146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引导者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0D03B22F-0D26-498C-836C-E909353AAA90}" type="par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1F5DED8C-36E2-4E9C-9549-77D651309600}" type="sib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9E17D7C5-D5F5-4540-85CF-E32C2CEF1939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学生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062E1E2D-609F-45DC-8ACD-D88AAD7CC20E}" type="par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E6F6D223-3261-443B-92E3-C7E755E5C8BC}" type="sib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C9F4303C-04A6-4F81-8625-59287770912E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rPr>
            <a:t>学习主体</a:t>
          </a:r>
          <a:endParaRPr lang="zh-CN" altLang="en-US" sz="36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418E0B-40B4-4B27-9A6B-6424CCAB609F}" type="par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85ECD56E-EDCD-4E34-8134-79FCFD180857}" type="sib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56054CAC-A3D9-4F48-9246-EBF847BF3F3E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合作者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9B18D8B8-1084-488F-8CB0-8B50D9BC778B}" type="par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58D31460-9B21-4E85-ADDF-C9F5C9A5A001}" type="sib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EEF2AA26-320F-4859-8156-FC9C8D6F0EC8}" type="pres">
      <dgm:prSet presAssocID="{87F8E8E3-FECD-4448-87A9-F2EA794280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5151919-737F-4A87-8062-A4886EAF1814}" type="pres">
      <dgm:prSet presAssocID="{2AA8119F-36CE-4BDB-92A1-9F9AC434077C}" presName="posSpace" presStyleCnt="0"/>
      <dgm:spPr/>
    </dgm:pt>
    <dgm:pt modelId="{A08DD56A-EFD5-49A2-A14E-23B57A098890}" type="pres">
      <dgm:prSet presAssocID="{2AA8119F-36CE-4BDB-92A1-9F9AC434077C}" presName="vertFlow" presStyleCnt="0"/>
      <dgm:spPr/>
    </dgm:pt>
    <dgm:pt modelId="{C62161BA-7DAD-41C6-9CD6-26A9D18E263E}" type="pres">
      <dgm:prSet presAssocID="{2AA8119F-36CE-4BDB-92A1-9F9AC434077C}" presName="topSpace" presStyleCnt="0"/>
      <dgm:spPr/>
    </dgm:pt>
    <dgm:pt modelId="{B2DF8C61-CF27-4367-9F5F-7192D3200106}" type="pres">
      <dgm:prSet presAssocID="{2AA8119F-36CE-4BDB-92A1-9F9AC434077C}" presName="firstComp" presStyleCnt="0"/>
      <dgm:spPr/>
    </dgm:pt>
    <dgm:pt modelId="{B3F794DE-0BE7-49DF-A038-E9036E3F0106}" type="pres">
      <dgm:prSet presAssocID="{2AA8119F-36CE-4BDB-92A1-9F9AC434077C}" presName="firstChild" presStyleLbl="bgAccFollowNode1" presStyleIdx="0" presStyleCnt="4" custScaleX="106477" custScaleY="66758" custLinFactNeighborX="-6645" custLinFactNeighborY="12717"/>
      <dgm:spPr/>
      <dgm:t>
        <a:bodyPr/>
        <a:lstStyle/>
        <a:p>
          <a:endParaRPr lang="zh-CN" altLang="en-US"/>
        </a:p>
      </dgm:t>
    </dgm:pt>
    <dgm:pt modelId="{B8EC4DF2-73A8-4AA6-9D19-6EC4EDF427F3}" type="pres">
      <dgm:prSet presAssocID="{2AA8119F-36CE-4BDB-92A1-9F9AC434077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05D2CB-321B-49F8-87F2-6988720C26B7}" type="pres">
      <dgm:prSet presAssocID="{5F0B935E-9ADE-4CCF-82C9-84AA4DAFE146}" presName="comp" presStyleCnt="0"/>
      <dgm:spPr/>
    </dgm:pt>
    <dgm:pt modelId="{F9A6B8C6-620F-4088-917A-CB0418DE6DEE}" type="pres">
      <dgm:prSet presAssocID="{5F0B935E-9ADE-4CCF-82C9-84AA4DAFE146}" presName="child" presStyleLbl="bgAccFollowNode1" presStyleIdx="1" presStyleCnt="4" custScaleX="107859" custScaleY="54576" custLinFactNeighborX="-5954" custLinFactNeighborY="29417"/>
      <dgm:spPr/>
      <dgm:t>
        <a:bodyPr/>
        <a:lstStyle/>
        <a:p>
          <a:endParaRPr lang="zh-CN" altLang="en-US"/>
        </a:p>
      </dgm:t>
    </dgm:pt>
    <dgm:pt modelId="{79F5C4C7-8E08-4FED-8618-B236F72E5DA9}" type="pres">
      <dgm:prSet presAssocID="{5F0B935E-9ADE-4CCF-82C9-84AA4DAFE14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612461-F70C-4C1D-A7B3-259F683F8FAC}" type="pres">
      <dgm:prSet presAssocID="{56054CAC-A3D9-4F48-9246-EBF847BF3F3E}" presName="comp" presStyleCnt="0"/>
      <dgm:spPr/>
    </dgm:pt>
    <dgm:pt modelId="{06D23AF1-C257-4BA1-A874-ED0E7D0688BF}" type="pres">
      <dgm:prSet presAssocID="{56054CAC-A3D9-4F48-9246-EBF847BF3F3E}" presName="child" presStyleLbl="bgAccFollowNode1" presStyleIdx="2" presStyleCnt="4" custScaleX="106465" custScaleY="51635" custLinFactNeighborX="-5417" custLinFactNeighborY="50333"/>
      <dgm:spPr/>
      <dgm:t>
        <a:bodyPr/>
        <a:lstStyle/>
        <a:p>
          <a:endParaRPr lang="zh-CN" altLang="en-US"/>
        </a:p>
      </dgm:t>
    </dgm:pt>
    <dgm:pt modelId="{FB14E9A9-F3D6-4553-AB26-6A0779DFD787}" type="pres">
      <dgm:prSet presAssocID="{56054CAC-A3D9-4F48-9246-EBF847BF3F3E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B96E90-EF89-4D50-B2FD-4FB813EC36A6}" type="pres">
      <dgm:prSet presAssocID="{2AA8119F-36CE-4BDB-92A1-9F9AC434077C}" presName="negSpace" presStyleCnt="0"/>
      <dgm:spPr/>
    </dgm:pt>
    <dgm:pt modelId="{A4C99BD3-2413-45A9-BBF1-2BF37731E534}" type="pres">
      <dgm:prSet presAssocID="{2AA8119F-36CE-4BDB-92A1-9F9AC434077C}" presName="circle" presStyleLbl="node1" presStyleIdx="0" presStyleCnt="2" custScaleX="124308" custScaleY="105305" custLinFactNeighborX="47972" custLinFactNeighborY="-62090"/>
      <dgm:spPr/>
      <dgm:t>
        <a:bodyPr/>
        <a:lstStyle/>
        <a:p>
          <a:endParaRPr lang="zh-CN" altLang="en-US"/>
        </a:p>
      </dgm:t>
    </dgm:pt>
    <dgm:pt modelId="{3FDE03FC-703B-42F8-9B15-27AADFD4D561}" type="pres">
      <dgm:prSet presAssocID="{45033D6C-B478-48F3-840D-B65F7153C5B4}" presName="transSpace" presStyleCnt="0"/>
      <dgm:spPr/>
    </dgm:pt>
    <dgm:pt modelId="{A0C27F79-5B97-41C7-8344-45D7AA521F54}" type="pres">
      <dgm:prSet presAssocID="{9E17D7C5-D5F5-4540-85CF-E32C2CEF1939}" presName="posSpace" presStyleCnt="0"/>
      <dgm:spPr/>
    </dgm:pt>
    <dgm:pt modelId="{B282E07D-B830-4A68-B63D-C8084742E351}" type="pres">
      <dgm:prSet presAssocID="{9E17D7C5-D5F5-4540-85CF-E32C2CEF1939}" presName="vertFlow" presStyleCnt="0"/>
      <dgm:spPr/>
    </dgm:pt>
    <dgm:pt modelId="{3AC9A944-B096-45B1-BA17-218964CC6626}" type="pres">
      <dgm:prSet presAssocID="{9E17D7C5-D5F5-4540-85CF-E32C2CEF1939}" presName="topSpace" presStyleCnt="0"/>
      <dgm:spPr/>
    </dgm:pt>
    <dgm:pt modelId="{64E3DDC2-F340-4EF8-81A2-7490703170BA}" type="pres">
      <dgm:prSet presAssocID="{9E17D7C5-D5F5-4540-85CF-E32C2CEF1939}" presName="firstComp" presStyleCnt="0"/>
      <dgm:spPr/>
    </dgm:pt>
    <dgm:pt modelId="{776848B6-3B6D-4631-95D5-31513576A4DC}" type="pres">
      <dgm:prSet presAssocID="{9E17D7C5-D5F5-4540-85CF-E32C2CEF1939}" presName="firstChild" presStyleLbl="bgAccFollowNode1" presStyleIdx="3" presStyleCnt="4" custScaleX="114041" custScaleY="71689" custLinFactNeighborX="-43025" custLinFactNeighborY="2284"/>
      <dgm:spPr/>
      <dgm:t>
        <a:bodyPr/>
        <a:lstStyle/>
        <a:p>
          <a:endParaRPr lang="zh-CN" altLang="en-US"/>
        </a:p>
      </dgm:t>
    </dgm:pt>
    <dgm:pt modelId="{DE4AF1F8-5621-40CB-B4A7-BDB91FEE2C95}" type="pres">
      <dgm:prSet presAssocID="{9E17D7C5-D5F5-4540-85CF-E32C2CEF193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33C2D1-EF72-4918-BFCA-6483D2577933}" type="pres">
      <dgm:prSet presAssocID="{9E17D7C5-D5F5-4540-85CF-E32C2CEF1939}" presName="negSpace" presStyleCnt="0"/>
      <dgm:spPr/>
    </dgm:pt>
    <dgm:pt modelId="{530691E9-8E30-4A2C-AA22-6E99D8424598}" type="pres">
      <dgm:prSet presAssocID="{9E17D7C5-D5F5-4540-85CF-E32C2CEF1939}" presName="circle" presStyleLbl="node1" presStyleIdx="1" presStyleCnt="2" custScaleX="124308" custScaleY="105305" custLinFactNeighborX="-5472" custLinFactNeighborY="-56871"/>
      <dgm:spPr/>
      <dgm:t>
        <a:bodyPr/>
        <a:lstStyle/>
        <a:p>
          <a:endParaRPr lang="zh-CN" altLang="en-US"/>
        </a:p>
      </dgm:t>
    </dgm:pt>
  </dgm:ptLst>
  <dgm:cxnLst>
    <dgm:cxn modelId="{2736770A-D253-4046-BC50-3FF2B9672C3A}" type="presOf" srcId="{C9F4303C-04A6-4F81-8625-59287770912E}" destId="{DE4AF1F8-5621-40CB-B4A7-BDB91FEE2C95}" srcOrd="1" destOrd="0" presId="urn:microsoft.com/office/officeart/2005/8/layout/hList9"/>
    <dgm:cxn modelId="{57690DF8-0382-485E-962E-2C819EC540F6}" srcId="{9E17D7C5-D5F5-4540-85CF-E32C2CEF1939}" destId="{C9F4303C-04A6-4F81-8625-59287770912E}" srcOrd="0" destOrd="0" parTransId="{F5418E0B-40B4-4B27-9A6B-6424CCAB609F}" sibTransId="{85ECD56E-EDCD-4E34-8134-79FCFD180857}"/>
    <dgm:cxn modelId="{2E91F127-146C-4E12-A4CE-D907112FC384}" type="presOf" srcId="{5F0B935E-9ADE-4CCF-82C9-84AA4DAFE146}" destId="{79F5C4C7-8E08-4FED-8618-B236F72E5DA9}" srcOrd="1" destOrd="0" presId="urn:microsoft.com/office/officeart/2005/8/layout/hList9"/>
    <dgm:cxn modelId="{2799C3DE-8B87-4792-A4C4-5A95D8226215}" type="presOf" srcId="{C9F4303C-04A6-4F81-8625-59287770912E}" destId="{776848B6-3B6D-4631-95D5-31513576A4DC}" srcOrd="0" destOrd="0" presId="urn:microsoft.com/office/officeart/2005/8/layout/hList9"/>
    <dgm:cxn modelId="{FDDAEFE8-43AA-454A-BD55-D473107F7A90}" type="presOf" srcId="{56054CAC-A3D9-4F48-9246-EBF847BF3F3E}" destId="{FB14E9A9-F3D6-4553-AB26-6A0779DFD787}" srcOrd="1" destOrd="0" presId="urn:microsoft.com/office/officeart/2005/8/layout/hList9"/>
    <dgm:cxn modelId="{30EE2CE1-79D6-4C18-AEB5-F128EBBDFAB9}" srcId="{87F8E8E3-FECD-4448-87A9-F2EA7942803C}" destId="{2AA8119F-36CE-4BDB-92A1-9F9AC434077C}" srcOrd="0" destOrd="0" parTransId="{6A0B37C8-ACB2-4300-AD5A-F2B18C07C641}" sibTransId="{45033D6C-B478-48F3-840D-B65F7153C5B4}"/>
    <dgm:cxn modelId="{6B1F4BC4-4740-42F8-BCF5-1A6C55146B64}" type="presOf" srcId="{56054CAC-A3D9-4F48-9246-EBF847BF3F3E}" destId="{06D23AF1-C257-4BA1-A874-ED0E7D0688BF}" srcOrd="0" destOrd="0" presId="urn:microsoft.com/office/officeart/2005/8/layout/hList9"/>
    <dgm:cxn modelId="{0E5D1088-B97D-42D6-A438-CE9C7DC44D1E}" type="presOf" srcId="{5F0B935E-9ADE-4CCF-82C9-84AA4DAFE146}" destId="{F9A6B8C6-620F-4088-917A-CB0418DE6DEE}" srcOrd="0" destOrd="0" presId="urn:microsoft.com/office/officeart/2005/8/layout/hList9"/>
    <dgm:cxn modelId="{4AA78C0F-B20E-48FD-BB89-DB0D4E556CF3}" srcId="{87F8E8E3-FECD-4448-87A9-F2EA7942803C}" destId="{9E17D7C5-D5F5-4540-85CF-E32C2CEF1939}" srcOrd="1" destOrd="0" parTransId="{062E1E2D-609F-45DC-8ACD-D88AAD7CC20E}" sibTransId="{E6F6D223-3261-443B-92E3-C7E755E5C8BC}"/>
    <dgm:cxn modelId="{2E59764E-E8BE-40E5-851C-39C431C4A3B7}" type="presOf" srcId="{5B2AF2E1-8ED6-466B-AADB-ABC447BD53B2}" destId="{B3F794DE-0BE7-49DF-A038-E9036E3F0106}" srcOrd="0" destOrd="0" presId="urn:microsoft.com/office/officeart/2005/8/layout/hList9"/>
    <dgm:cxn modelId="{4E435B6D-887E-440B-BD81-4B2749E143C6}" type="presOf" srcId="{2AA8119F-36CE-4BDB-92A1-9F9AC434077C}" destId="{A4C99BD3-2413-45A9-BBF1-2BF37731E534}" srcOrd="0" destOrd="0" presId="urn:microsoft.com/office/officeart/2005/8/layout/hList9"/>
    <dgm:cxn modelId="{2A399CD7-C5A3-4741-951D-353DED94DEF9}" type="presOf" srcId="{5B2AF2E1-8ED6-466B-AADB-ABC447BD53B2}" destId="{B8EC4DF2-73A8-4AA6-9D19-6EC4EDF427F3}" srcOrd="1" destOrd="0" presId="urn:microsoft.com/office/officeart/2005/8/layout/hList9"/>
    <dgm:cxn modelId="{AD6ABF7F-27EB-464C-9F23-304C460F2624}" srcId="{2AA8119F-36CE-4BDB-92A1-9F9AC434077C}" destId="{5F0B935E-9ADE-4CCF-82C9-84AA4DAFE146}" srcOrd="1" destOrd="0" parTransId="{0D03B22F-0D26-498C-836C-E909353AAA90}" sibTransId="{1F5DED8C-36E2-4E9C-9549-77D651309600}"/>
    <dgm:cxn modelId="{6D66D2D9-AFCD-4C2E-B485-CF3A055E2918}" srcId="{2AA8119F-36CE-4BDB-92A1-9F9AC434077C}" destId="{56054CAC-A3D9-4F48-9246-EBF847BF3F3E}" srcOrd="2" destOrd="0" parTransId="{9B18D8B8-1084-488F-8CB0-8B50D9BC778B}" sibTransId="{58D31460-9B21-4E85-ADDF-C9F5C9A5A001}"/>
    <dgm:cxn modelId="{7F091C15-B288-4C1D-9CB9-F61852AB7902}" type="presOf" srcId="{9E17D7C5-D5F5-4540-85CF-E32C2CEF1939}" destId="{530691E9-8E30-4A2C-AA22-6E99D8424598}" srcOrd="0" destOrd="0" presId="urn:microsoft.com/office/officeart/2005/8/layout/hList9"/>
    <dgm:cxn modelId="{B23468AE-6089-439D-9915-FE0F388B1840}" type="presOf" srcId="{87F8E8E3-FECD-4448-87A9-F2EA7942803C}" destId="{EEF2AA26-320F-4859-8156-FC9C8D6F0EC8}" srcOrd="0" destOrd="0" presId="urn:microsoft.com/office/officeart/2005/8/layout/hList9"/>
    <dgm:cxn modelId="{F6C34F56-AB90-4A1B-83B9-314F572EADBD}" srcId="{2AA8119F-36CE-4BDB-92A1-9F9AC434077C}" destId="{5B2AF2E1-8ED6-466B-AADB-ABC447BD53B2}" srcOrd="0" destOrd="0" parTransId="{F5B672C5-B8CC-4FEF-87E3-246B5273A9D5}" sibTransId="{43D9ED41-55B7-4050-8DAC-2C3B97372E9D}"/>
    <dgm:cxn modelId="{B9035645-E78E-4E11-8E31-05D3060CA68C}" type="presParOf" srcId="{EEF2AA26-320F-4859-8156-FC9C8D6F0EC8}" destId="{A5151919-737F-4A87-8062-A4886EAF1814}" srcOrd="0" destOrd="0" presId="urn:microsoft.com/office/officeart/2005/8/layout/hList9"/>
    <dgm:cxn modelId="{689C8282-1CAD-452B-BC6B-74931E5EA594}" type="presParOf" srcId="{EEF2AA26-320F-4859-8156-FC9C8D6F0EC8}" destId="{A08DD56A-EFD5-49A2-A14E-23B57A098890}" srcOrd="1" destOrd="0" presId="urn:microsoft.com/office/officeart/2005/8/layout/hList9"/>
    <dgm:cxn modelId="{A6464182-1016-43E5-8C35-8AC82CF95F7E}" type="presParOf" srcId="{A08DD56A-EFD5-49A2-A14E-23B57A098890}" destId="{C62161BA-7DAD-41C6-9CD6-26A9D18E263E}" srcOrd="0" destOrd="0" presId="urn:microsoft.com/office/officeart/2005/8/layout/hList9"/>
    <dgm:cxn modelId="{1F5B329A-9BB3-4BBC-84A1-B7DB1AD68488}" type="presParOf" srcId="{A08DD56A-EFD5-49A2-A14E-23B57A098890}" destId="{B2DF8C61-CF27-4367-9F5F-7192D3200106}" srcOrd="1" destOrd="0" presId="urn:microsoft.com/office/officeart/2005/8/layout/hList9"/>
    <dgm:cxn modelId="{E5275811-698F-47F6-AD8A-3D1418CD0317}" type="presParOf" srcId="{B2DF8C61-CF27-4367-9F5F-7192D3200106}" destId="{B3F794DE-0BE7-49DF-A038-E9036E3F0106}" srcOrd="0" destOrd="0" presId="urn:microsoft.com/office/officeart/2005/8/layout/hList9"/>
    <dgm:cxn modelId="{86CBC1B5-F48A-4B46-A63C-D8C1D439018C}" type="presParOf" srcId="{B2DF8C61-CF27-4367-9F5F-7192D3200106}" destId="{B8EC4DF2-73A8-4AA6-9D19-6EC4EDF427F3}" srcOrd="1" destOrd="0" presId="urn:microsoft.com/office/officeart/2005/8/layout/hList9"/>
    <dgm:cxn modelId="{DB569970-F2A3-4989-B8C0-F4E151F40561}" type="presParOf" srcId="{A08DD56A-EFD5-49A2-A14E-23B57A098890}" destId="{4D05D2CB-321B-49F8-87F2-6988720C26B7}" srcOrd="2" destOrd="0" presId="urn:microsoft.com/office/officeart/2005/8/layout/hList9"/>
    <dgm:cxn modelId="{377EDEB7-2877-4642-BAFF-CCF14C5F38E3}" type="presParOf" srcId="{4D05D2CB-321B-49F8-87F2-6988720C26B7}" destId="{F9A6B8C6-620F-4088-917A-CB0418DE6DEE}" srcOrd="0" destOrd="0" presId="urn:microsoft.com/office/officeart/2005/8/layout/hList9"/>
    <dgm:cxn modelId="{647D3BEC-CCEA-40BE-9268-4FCEEB130979}" type="presParOf" srcId="{4D05D2CB-321B-49F8-87F2-6988720C26B7}" destId="{79F5C4C7-8E08-4FED-8618-B236F72E5DA9}" srcOrd="1" destOrd="0" presId="urn:microsoft.com/office/officeart/2005/8/layout/hList9"/>
    <dgm:cxn modelId="{71A4BDD9-1CD4-48E7-8A24-5AB1977CE074}" type="presParOf" srcId="{A08DD56A-EFD5-49A2-A14E-23B57A098890}" destId="{2F612461-F70C-4C1D-A7B3-259F683F8FAC}" srcOrd="3" destOrd="0" presId="urn:microsoft.com/office/officeart/2005/8/layout/hList9"/>
    <dgm:cxn modelId="{7F70BAA8-915F-4875-8D50-8458B3C6FC58}" type="presParOf" srcId="{2F612461-F70C-4C1D-A7B3-259F683F8FAC}" destId="{06D23AF1-C257-4BA1-A874-ED0E7D0688BF}" srcOrd="0" destOrd="0" presId="urn:microsoft.com/office/officeart/2005/8/layout/hList9"/>
    <dgm:cxn modelId="{8A6142CC-EBEF-4159-B1C4-F7265C741102}" type="presParOf" srcId="{2F612461-F70C-4C1D-A7B3-259F683F8FAC}" destId="{FB14E9A9-F3D6-4553-AB26-6A0779DFD787}" srcOrd="1" destOrd="0" presId="urn:microsoft.com/office/officeart/2005/8/layout/hList9"/>
    <dgm:cxn modelId="{3A84EF02-9AEA-4330-B2F7-48B73619D55C}" type="presParOf" srcId="{EEF2AA26-320F-4859-8156-FC9C8D6F0EC8}" destId="{9EB96E90-EF89-4D50-B2FD-4FB813EC36A6}" srcOrd="2" destOrd="0" presId="urn:microsoft.com/office/officeart/2005/8/layout/hList9"/>
    <dgm:cxn modelId="{889397E1-5985-4F5C-A05F-52A2B2B5890F}" type="presParOf" srcId="{EEF2AA26-320F-4859-8156-FC9C8D6F0EC8}" destId="{A4C99BD3-2413-45A9-BBF1-2BF37731E534}" srcOrd="3" destOrd="0" presId="urn:microsoft.com/office/officeart/2005/8/layout/hList9"/>
    <dgm:cxn modelId="{EFB86FE4-E085-4B2A-BB46-937EBD7D608F}" type="presParOf" srcId="{EEF2AA26-320F-4859-8156-FC9C8D6F0EC8}" destId="{3FDE03FC-703B-42F8-9B15-27AADFD4D561}" srcOrd="4" destOrd="0" presId="urn:microsoft.com/office/officeart/2005/8/layout/hList9"/>
    <dgm:cxn modelId="{756C3357-5CCF-4705-8761-71149F9B6DC0}" type="presParOf" srcId="{EEF2AA26-320F-4859-8156-FC9C8D6F0EC8}" destId="{A0C27F79-5B97-41C7-8344-45D7AA521F54}" srcOrd="5" destOrd="0" presId="urn:microsoft.com/office/officeart/2005/8/layout/hList9"/>
    <dgm:cxn modelId="{314B02D8-E861-48EE-904B-425CF41B80E0}" type="presParOf" srcId="{EEF2AA26-320F-4859-8156-FC9C8D6F0EC8}" destId="{B282E07D-B830-4A68-B63D-C8084742E351}" srcOrd="6" destOrd="0" presId="urn:microsoft.com/office/officeart/2005/8/layout/hList9"/>
    <dgm:cxn modelId="{CBA53940-522C-4AF0-985F-CCE7EEFB9688}" type="presParOf" srcId="{B282E07D-B830-4A68-B63D-C8084742E351}" destId="{3AC9A944-B096-45B1-BA17-218964CC6626}" srcOrd="0" destOrd="0" presId="urn:microsoft.com/office/officeart/2005/8/layout/hList9"/>
    <dgm:cxn modelId="{E1F4F28A-65A6-4AEE-A3CA-B7BB5A4E3A77}" type="presParOf" srcId="{B282E07D-B830-4A68-B63D-C8084742E351}" destId="{64E3DDC2-F340-4EF8-81A2-7490703170BA}" srcOrd="1" destOrd="0" presId="urn:microsoft.com/office/officeart/2005/8/layout/hList9"/>
    <dgm:cxn modelId="{A205ECDA-C7A3-4CD1-B198-2AB8D9173A67}" type="presParOf" srcId="{64E3DDC2-F340-4EF8-81A2-7490703170BA}" destId="{776848B6-3B6D-4631-95D5-31513576A4DC}" srcOrd="0" destOrd="0" presId="urn:microsoft.com/office/officeart/2005/8/layout/hList9"/>
    <dgm:cxn modelId="{1DAFB17D-EE16-4D17-8123-730C35F83BC0}" type="presParOf" srcId="{64E3DDC2-F340-4EF8-81A2-7490703170BA}" destId="{DE4AF1F8-5621-40CB-B4A7-BDB91FEE2C95}" srcOrd="1" destOrd="0" presId="urn:microsoft.com/office/officeart/2005/8/layout/hList9"/>
    <dgm:cxn modelId="{8615351F-84CC-47AC-BD1C-7A1BBBA05501}" type="presParOf" srcId="{EEF2AA26-320F-4859-8156-FC9C8D6F0EC8}" destId="{2B33C2D1-EF72-4918-BFCA-6483D2577933}" srcOrd="7" destOrd="0" presId="urn:microsoft.com/office/officeart/2005/8/layout/hList9"/>
    <dgm:cxn modelId="{51EF2782-C152-4222-9FAD-0EF01B686344}" type="presParOf" srcId="{EEF2AA26-320F-4859-8156-FC9C8D6F0EC8}" destId="{530691E9-8E30-4A2C-AA22-6E99D842459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37FE1-C074-4C8B-AC58-4F6F131F0E65}">
      <dsp:nvSpPr>
        <dsp:cNvPr id="0" name=""/>
        <dsp:cNvSpPr/>
      </dsp:nvSpPr>
      <dsp:spPr>
        <a:xfrm>
          <a:off x="1066806" y="215419"/>
          <a:ext cx="3387256" cy="338725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2908425" y="840449"/>
        <a:ext cx="1149247" cy="1129085"/>
      </dsp:txXfrm>
    </dsp:sp>
    <dsp:sp modelId="{B1357B49-320F-4A09-9ABD-A87FBC112E98}">
      <dsp:nvSpPr>
        <dsp:cNvPr id="0" name=""/>
        <dsp:cNvSpPr/>
      </dsp:nvSpPr>
      <dsp:spPr>
        <a:xfrm>
          <a:off x="959099" y="430855"/>
          <a:ext cx="3387256" cy="338725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954206"/>
                <a:satOff val="4853"/>
                <a:lumOff val="-21666"/>
                <a:alphaOff val="0"/>
                <a:shade val="51000"/>
                <a:satMod val="130000"/>
              </a:schemeClr>
            </a:gs>
            <a:gs pos="80000">
              <a:schemeClr val="accent5">
                <a:hueOff val="-3954206"/>
                <a:satOff val="4853"/>
                <a:lumOff val="-21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3954206"/>
                <a:satOff val="4853"/>
                <a:lumOff val="-21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886562" y="2568053"/>
        <a:ext cx="1532330" cy="1048436"/>
      </dsp:txXfrm>
    </dsp:sp>
    <dsp:sp modelId="{F3E72228-ABC6-4B92-9064-1DBDA8F799C2}">
      <dsp:nvSpPr>
        <dsp:cNvPr id="0" name=""/>
        <dsp:cNvSpPr/>
      </dsp:nvSpPr>
      <dsp:spPr>
        <a:xfrm>
          <a:off x="851384" y="215426"/>
          <a:ext cx="3387256" cy="338725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908412"/>
                <a:satOff val="9705"/>
                <a:lumOff val="-4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7908412"/>
                <a:satOff val="9705"/>
                <a:lumOff val="-4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7908412"/>
                <a:satOff val="9705"/>
                <a:lumOff val="-4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214304" y="880780"/>
        <a:ext cx="1149247" cy="11290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794DE-0BE7-49DF-A038-E9036E3F0106}">
      <dsp:nvSpPr>
        <dsp:cNvPr id="0" name=""/>
        <dsp:cNvSpPr/>
      </dsp:nvSpPr>
      <dsp:spPr>
        <a:xfrm>
          <a:off x="762026" y="1684950"/>
          <a:ext cx="2515392" cy="975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组织者</a:t>
          </a:r>
          <a:endParaRPr lang="zh-CN" altLang="en-US" sz="3200" b="1" kern="1200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sp:txBody>
      <dsp:txXfrm>
        <a:off x="1164489" y="1684950"/>
        <a:ext cx="2112929" cy="975265"/>
      </dsp:txXfrm>
    </dsp:sp>
    <dsp:sp modelId="{F9A6B8C6-620F-4088-917A-CB0418DE6DEE}">
      <dsp:nvSpPr>
        <dsp:cNvPr id="0" name=""/>
        <dsp:cNvSpPr/>
      </dsp:nvSpPr>
      <dsp:spPr>
        <a:xfrm>
          <a:off x="762026" y="2904185"/>
          <a:ext cx="2548040" cy="797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引导者</a:t>
          </a:r>
          <a:endParaRPr kumimoji="0" lang="en-US" altLang="zh-CN" sz="32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sp:txBody>
      <dsp:txXfrm>
        <a:off x="1169713" y="2904185"/>
        <a:ext cx="2140353" cy="797298"/>
      </dsp:txXfrm>
    </dsp:sp>
    <dsp:sp modelId="{06D23AF1-C257-4BA1-A874-ED0E7D0688BF}">
      <dsp:nvSpPr>
        <dsp:cNvPr id="0" name=""/>
        <dsp:cNvSpPr/>
      </dsp:nvSpPr>
      <dsp:spPr>
        <a:xfrm>
          <a:off x="791178" y="4007045"/>
          <a:ext cx="2515108" cy="754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合作者</a:t>
          </a:r>
          <a:endParaRPr kumimoji="0" lang="en-US" altLang="zh-CN" sz="32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sp:txBody>
      <dsp:txXfrm>
        <a:off x="1193595" y="4007045"/>
        <a:ext cx="2112691" cy="754333"/>
      </dsp:txXfrm>
    </dsp:sp>
    <dsp:sp modelId="{A4C99BD3-2413-45A9-BBF1-2BF37731E534}">
      <dsp:nvSpPr>
        <dsp:cNvPr id="0" name=""/>
        <dsp:cNvSpPr/>
      </dsp:nvSpPr>
      <dsp:spPr>
        <a:xfrm>
          <a:off x="1143047" y="8484"/>
          <a:ext cx="1815103" cy="153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方正姚体" pitchFamily="2" charset="-122"/>
              <a:ea typeface="方正姚体" pitchFamily="2" charset="-122"/>
            </a:rPr>
            <a:t>教师</a:t>
          </a:r>
          <a:endParaRPr lang="zh-CN" altLang="en-US" sz="4400" b="1" kern="1200" dirty="0">
            <a:latin typeface="方正姚体" pitchFamily="2" charset="-122"/>
            <a:ea typeface="方正姚体" pitchFamily="2" charset="-122"/>
          </a:endParaRPr>
        </a:p>
      </dsp:txBody>
      <dsp:txXfrm>
        <a:off x="1143047" y="8484"/>
        <a:ext cx="1815103" cy="1537627"/>
      </dsp:txXfrm>
    </dsp:sp>
    <dsp:sp modelId="{776848B6-3B6D-4631-95D5-31513576A4DC}">
      <dsp:nvSpPr>
        <dsp:cNvPr id="0" name=""/>
        <dsp:cNvSpPr/>
      </dsp:nvSpPr>
      <dsp:spPr>
        <a:xfrm>
          <a:off x="4191155" y="1532535"/>
          <a:ext cx="2848495" cy="1047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rPr>
            <a:t>学习主体</a:t>
          </a:r>
          <a:endParaRPr lang="zh-CN" altLang="en-US" sz="3600" b="1" kern="1200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sp:txBody>
      <dsp:txXfrm>
        <a:off x="4646915" y="1532535"/>
        <a:ext cx="2392736" cy="1047301"/>
      </dsp:txXfrm>
    </dsp:sp>
    <dsp:sp modelId="{530691E9-8E30-4A2C-AA22-6E99D8424598}">
      <dsp:nvSpPr>
        <dsp:cNvPr id="0" name=""/>
        <dsp:cNvSpPr/>
      </dsp:nvSpPr>
      <dsp:spPr>
        <a:xfrm>
          <a:off x="4572169" y="84690"/>
          <a:ext cx="1815103" cy="153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方正姚体" pitchFamily="2" charset="-122"/>
              <a:ea typeface="方正姚体" pitchFamily="2" charset="-122"/>
            </a:rPr>
            <a:t>学生</a:t>
          </a:r>
          <a:endParaRPr lang="zh-CN" altLang="en-US" sz="4400" b="1" kern="1200" dirty="0">
            <a:latin typeface="方正姚体" pitchFamily="2" charset="-122"/>
            <a:ea typeface="方正姚体" pitchFamily="2" charset="-122"/>
          </a:endParaRPr>
        </a:p>
      </dsp:txBody>
      <dsp:txXfrm>
        <a:off x="4572169" y="84690"/>
        <a:ext cx="1815103" cy="153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1A3-FEB5-406E-BC41-E5516F29D626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7444-CBD9-4138-B5DF-AE1D3E112C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D8F99A-321B-4572-968E-CF260A8392D2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2F2F6E-7818-4856-AC94-666AE05D6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12192000" cy="3124200"/>
        </p:xfrm>
        <a:graphic>
          <a:graphicData uri="http://schemas.openxmlformats.org/presentationml/2006/ole">
            <p:oleObj spid="_x0000_s2054" r:id="rId3" imgW="2438198" imgH="1657835" progId="">
              <p:embed/>
            </p:oleObj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6980" y="6175375"/>
            <a:ext cx="3251200" cy="6064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2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kumimoji="1" lang="zh-CN" altLang="en-US" b="1" kern="0" dirty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四川省钱中华名师工作室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553200"/>
            <a:ext cx="4064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000" y="6553200"/>
            <a:ext cx="3251200" cy="228600"/>
          </a:xfrm>
        </p:spPr>
        <p:txBody>
          <a:bodyPr/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79302-5CD0-4395-B15C-668ED7094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" name="组合 16"/>
          <p:cNvGrpSpPr/>
          <p:nvPr userDrawn="1"/>
        </p:nvGrpSpPr>
        <p:grpSpPr bwMode="auto">
          <a:xfrm>
            <a:off x="403225" y="193675"/>
            <a:ext cx="724223" cy="643037"/>
            <a:chOff x="1032942" y="370188"/>
            <a:chExt cx="1187646" cy="1152575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1112904" y="414767"/>
              <a:ext cx="1107684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942" y="370188"/>
              <a:ext cx="110799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1371600"/>
            <a:ext cx="10160000" cy="4857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5A6B-00FA-4E15-87B5-64374B276D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457200"/>
            <a:ext cx="2540000" cy="5772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7416800" cy="5772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96E-D48B-4AED-8EA4-A660F26818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1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62B4-6FC3-459E-A0D6-168629F0A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 bwMode="auto"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12192000" cy="3124200"/>
        </p:xfrm>
        <a:graphic>
          <a:graphicData uri="http://schemas.openxmlformats.org/presentationml/2006/ole">
            <p:oleObj spid="_x0000_s4098" r:id="rId3" imgW="2438198" imgH="1657835" progId="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4343400"/>
            <a:ext cx="6908800" cy="121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562600"/>
            <a:ext cx="6908800" cy="38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03200" y="6553200"/>
            <a:ext cx="32512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553200"/>
            <a:ext cx="4064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000" y="6553200"/>
            <a:ext cx="3251200" cy="228600"/>
          </a:xfrm>
          <a:prstGeom prst="rect">
            <a:avLst/>
          </a:prstGeom>
        </p:spPr>
        <p:txBody>
          <a:bodyPr/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79302-5CD0-4395-B15C-668ED7094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5DF8-202F-4E02-955C-EA1A5A866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944A-E54C-494D-926D-382DEA948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040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9647-688C-4118-8A03-9ADC02C8B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C9D2-5341-4847-A4FC-76B94814C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13D6-8CCA-43BF-A8E7-3A8B3B665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E48E-9FFB-44BC-863A-4D9A0961D5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C000-4B49-4F86-86E5-75C43116E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61C4-10AE-49C3-AE99-6CAB8A849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900" smtClean="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0925394-0F58-4863-BEFD-43D018AD36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74" name="Picture 2" descr="C:\Users\侯哥\Desktop\logo\泸县林萍名师工作室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0256" y="6309320"/>
            <a:ext cx="3040013" cy="397068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 userDrawn="1"/>
        </p:nvGrpSpPr>
        <p:grpSpPr>
          <a:xfrm>
            <a:off x="381150" y="152486"/>
            <a:ext cx="11435715" cy="885825"/>
            <a:chOff x="590" y="247"/>
            <a:chExt cx="18009" cy="1395"/>
          </a:xfrm>
        </p:grpSpPr>
        <p:sp>
          <p:nvSpPr>
            <p:cNvPr id="8" name="矩形 7"/>
            <p:cNvSpPr/>
            <p:nvPr/>
          </p:nvSpPr>
          <p:spPr>
            <a:xfrm>
              <a:off x="1803" y="249"/>
              <a:ext cx="16796" cy="13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 sz="4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90" y="247"/>
              <a:ext cx="1378" cy="13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1" name="Picture 2" descr="C:\Users\侯哥\Desktop\logo\视动课堂工作室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254" y="148127"/>
            <a:ext cx="4648078" cy="8381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1676516" y="2286030"/>
            <a:ext cx="9053830" cy="328866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6258" y="4724366"/>
            <a:ext cx="56280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en-US" altLang="zh-CN" sz="2400" b="1" kern="0" dirty="0" smtClean="0">
                <a:solidFill>
                  <a:schemeClr val="tx2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2023.02.21</a:t>
            </a:r>
            <a:endParaRPr kumimoji="1" lang="zh-CN" altLang="en-US" sz="2400" b="1" kern="0" dirty="0">
              <a:solidFill>
                <a:schemeClr val="tx2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374650" y="156845"/>
            <a:ext cx="11435715" cy="885825"/>
            <a:chOff x="590" y="247"/>
            <a:chExt cx="18009" cy="1395"/>
          </a:xfrm>
        </p:grpSpPr>
        <p:sp>
          <p:nvSpPr>
            <p:cNvPr id="4" name="矩形 3"/>
            <p:cNvSpPr/>
            <p:nvPr/>
          </p:nvSpPr>
          <p:spPr>
            <a:xfrm>
              <a:off x="1803" y="249"/>
              <a:ext cx="16796" cy="13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 sz="4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7" name="矩形 14"/>
            <p:cNvSpPr>
              <a:spLocks noChangeArrowheads="1"/>
            </p:cNvSpPr>
            <p:nvPr/>
          </p:nvSpPr>
          <p:spPr bwMode="auto">
            <a:xfrm>
              <a:off x="590" y="247"/>
              <a:ext cx="1378" cy="13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2514694" y="1447852"/>
            <a:ext cx="7543602" cy="24131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新课标 新课程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以</a:t>
            </a:r>
            <a:r>
              <a:rPr lang="en-US" altLang="zh-CN" sz="36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《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表内乘法为例</a:t>
            </a:r>
            <a:r>
              <a:rPr lang="en-US" altLang="zh-CN" sz="3600" b="1" dirty="0" smtClean="0">
                <a:solidFill>
                  <a:srgbClr val="C00000"/>
                </a:solidFill>
                <a:latin typeface="方正粗黑宋简体" pitchFamily="2" charset="-122"/>
                <a:ea typeface="方正粗黑宋简体" pitchFamily="2" charset="-122"/>
              </a:rPr>
              <a:t>》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7664" y="4267178"/>
            <a:ext cx="56699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kern="0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海潮学校   林萍</a:t>
            </a:r>
            <a:endParaRPr kumimoji="1" lang="zh-CN" altLang="en-US" sz="2800" b="1" kern="0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67586" name="Picture 2" descr="C:\Users\侯哥\Desktop\logo\视动课堂工作室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54" y="152486"/>
            <a:ext cx="4648078" cy="838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3432" y="1412776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教育目标分类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2999656" y="4005064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低水平 </a:t>
            </a:r>
          </a:p>
        </p:txBody>
      </p:sp>
      <p:sp>
        <p:nvSpPr>
          <p:cNvPr id="9" name="矩形 8"/>
          <p:cNvSpPr/>
          <p:nvPr/>
        </p:nvSpPr>
        <p:spPr>
          <a:xfrm>
            <a:off x="2999656" y="2204864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高水平 </a:t>
            </a:r>
          </a:p>
        </p:txBody>
      </p:sp>
      <p:sp>
        <p:nvSpPr>
          <p:cNvPr id="6" name="矩形 5"/>
          <p:cNvSpPr/>
          <p:nvPr/>
        </p:nvSpPr>
        <p:spPr>
          <a:xfrm>
            <a:off x="5519936" y="3861048"/>
            <a:ext cx="1847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zh-CN" alt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3912" y="4005064"/>
            <a:ext cx="5134739" cy="11285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低认知需求目标</a:t>
            </a:r>
            <a:r>
              <a:rPr lang="en-US" altLang="zh-CN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</a:t>
            </a:r>
            <a:endParaRPr lang="zh-CN" altLang="en-US" sz="24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记忆、重复（复制）、解决常规问题</a:t>
            </a:r>
            <a:endParaRPr lang="zh-CN" alt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03912" y="1412776"/>
            <a:ext cx="4972836" cy="194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高认知需求目标</a:t>
            </a:r>
            <a:r>
              <a:rPr lang="en-US" altLang="zh-CN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</a:t>
            </a:r>
            <a:endParaRPr lang="zh-CN" altLang="en-US" sz="28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理解（联系）分析和运用信息 </a:t>
            </a:r>
            <a:endParaRPr lang="en-US" altLang="zh-CN" sz="28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创造（反思、评估和发现）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虚尾箭头 16"/>
          <p:cNvSpPr/>
          <p:nvPr/>
        </p:nvSpPr>
        <p:spPr>
          <a:xfrm rot="16200000">
            <a:off x="3494200" y="2934456"/>
            <a:ext cx="108012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5733256"/>
            <a:ext cx="108012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教学的转型就是要在低水平任务和高水平任务之间取得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平衡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392" y="90872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教学向什么方向转型？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51784" y="4869160"/>
            <a:ext cx="1112805" cy="646331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上好学</a:t>
            </a:r>
          </a:p>
        </p:txBody>
      </p:sp>
      <p:sp>
        <p:nvSpPr>
          <p:cNvPr id="23" name="矩形 22"/>
          <p:cNvSpPr/>
          <p:nvPr/>
        </p:nvSpPr>
        <p:spPr>
          <a:xfrm>
            <a:off x="2423592" y="4869160"/>
            <a:ext cx="1112805" cy="59657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有学上</a:t>
            </a: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3647728" y="5229200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90872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教学要采取何种方式转型？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199456" y="1700808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“创设以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学习者为中心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的学习环境，凸显学生学习主体地位的要求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”(《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127448" y="3356992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大力推进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启发式、探究式、合作式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等教学方式（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中国教育现代化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2035》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27448" y="5085184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重视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情境教学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、开展研究型、项目化、合作学习（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关于深化教育教学改革全面提高义务教育质量的意见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695400" y="1268760"/>
            <a:ext cx="9289032" cy="64698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义务教育课程方案、数学课程标准（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415480" y="2564904"/>
            <a:ext cx="504056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生活化、游戏化、活动化；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6040" y="2204864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“来吧，到我们学校还是玩儿”</a:t>
            </a:r>
            <a:endParaRPr lang="zh-CN" altLang="en-US" sz="28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343472" y="3645024"/>
            <a:ext cx="1008112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注重真实情景的创设，增强学生认识真实世界，解决真实问题的能力；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343472" y="4581128"/>
            <a:ext cx="5544616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“做中学”“用中学”“创中学”；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4112" y="2780928"/>
            <a:ext cx="3168352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顺应儿童的天性 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343472" y="5517232"/>
            <a:ext cx="1008112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运用跨学科、大单元、主题化、项目式</a:t>
            </a:r>
            <a:r>
              <a:rPr kumimoji="1" lang="en-US" altLang="zh-CN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……</a:t>
            </a: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等新的教学方式 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92144" y="458112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尺规作图</a:t>
            </a:r>
            <a:endParaRPr lang="zh-CN" altLang="en-US" sz="28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侯哥\AppData\Roaming\Tencent\Users\529598235\QQ\WinTemp\RichOle\SYD9GP)PRPQMTBY@IAD96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5" y="1556792"/>
            <a:ext cx="3600400" cy="3456384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487488" y="5373216"/>
            <a:ext cx="216024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教学主张</a:t>
            </a:r>
          </a:p>
        </p:txBody>
      </p:sp>
      <p:pic>
        <p:nvPicPr>
          <p:cNvPr id="5123" name="Picture 3" descr="C:\Users\侯哥\AppData\Roaming\Seewo\EasiNote5\Data\13698159180\Courseware\33da244b-163d-4519-adc9-24f6433d654b\c4a04a8a55430e567bfdad477ba4488f.png"/>
          <p:cNvPicPr>
            <a:picLocks noChangeAspect="1" noChangeArrowheads="1"/>
          </p:cNvPicPr>
          <p:nvPr/>
        </p:nvPicPr>
        <p:blipFill>
          <a:blip r:embed="rId3" cstate="print"/>
          <a:srcRect r="2564"/>
          <a:stretch>
            <a:fillRect/>
          </a:stretch>
        </p:blipFill>
        <p:spPr bwMode="auto">
          <a:xfrm>
            <a:off x="8472264" y="1340768"/>
            <a:ext cx="3254075" cy="38884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976320" y="5373216"/>
            <a:ext cx="208823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教学实施</a:t>
            </a:r>
          </a:p>
        </p:txBody>
      </p:sp>
      <p:pic>
        <p:nvPicPr>
          <p:cNvPr id="5125" name="Picture 5" descr="C:\Users\侯哥\AppData\Roaming\Seewo\EasiNote5\Data\13698159180\Courseware\33da244b-163d-4519-adc9-24f6433d654b\0228f0cb6d2f36e543f427e52e21e84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1340768"/>
            <a:ext cx="3240360" cy="390709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47928" y="5301208"/>
            <a:ext cx="208823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教学策划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408" y="908720"/>
            <a:ext cx="112469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平面图形的面积（总复习）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贲友林（南京师大）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9696" y="1844824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方正粗黑宋简体" pitchFamily="2" charset="-122"/>
                <a:ea typeface="方正粗黑宋简体" pitchFamily="2" charset="-122"/>
              </a:rPr>
              <a:t>“一课三上”</a:t>
            </a:r>
            <a:endParaRPr lang="zh-CN" altLang="en-US" sz="4400" dirty="0">
              <a:solidFill>
                <a:srgbClr val="00B0F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544" y="2708920"/>
            <a:ext cx="13612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 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943872" y="2708920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7968208" y="2780928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847528" y="39330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2001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71864" y="400506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2011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208" y="400506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2022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3512" y="4437112"/>
            <a:ext cx="18261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三位一体</a:t>
            </a:r>
          </a:p>
        </p:txBody>
      </p:sp>
      <p:sp>
        <p:nvSpPr>
          <p:cNvPr id="15" name="矩形 14"/>
          <p:cNvSpPr/>
          <p:nvPr/>
        </p:nvSpPr>
        <p:spPr>
          <a:xfrm>
            <a:off x="4799856" y="4509120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四基四能</a:t>
            </a:r>
          </a:p>
        </p:txBody>
      </p:sp>
      <p:sp>
        <p:nvSpPr>
          <p:cNvPr id="16" name="矩形 15"/>
          <p:cNvSpPr/>
          <p:nvPr/>
        </p:nvSpPr>
        <p:spPr>
          <a:xfrm>
            <a:off x="7968208" y="4509120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7" name="虚尾箭头 16"/>
          <p:cNvSpPr/>
          <p:nvPr/>
        </p:nvSpPr>
        <p:spPr>
          <a:xfrm>
            <a:off x="3863752" y="4293096"/>
            <a:ext cx="72008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虚尾箭头 17"/>
          <p:cNvSpPr/>
          <p:nvPr/>
        </p:nvSpPr>
        <p:spPr>
          <a:xfrm>
            <a:off x="6960096" y="4365104"/>
            <a:ext cx="72008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75520" y="335699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“教”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1864" y="34290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“学”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32104" y="3429000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“教”“学”一致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22530" name="Picture 2" descr="C:\Users\侯哥\Documents\Tencent Files\529598235\Image\Group2\BC\CV\BCCVB23`UJW8{{3]OI{PUP8.png"/>
          <p:cNvPicPr>
            <a:picLocks noChangeAspect="1" noChangeArrowheads="1"/>
          </p:cNvPicPr>
          <p:nvPr/>
        </p:nvPicPr>
        <p:blipFill>
          <a:blip r:embed="rId2" cstate="print"/>
          <a:srcRect l="5710" t="7834" r="6358" b="2074"/>
          <a:stretch>
            <a:fillRect/>
          </a:stretch>
        </p:blipFill>
        <p:spPr bwMode="auto">
          <a:xfrm>
            <a:off x="335360" y="1844824"/>
            <a:ext cx="5544616" cy="3312368"/>
          </a:xfrm>
          <a:prstGeom prst="rect">
            <a:avLst/>
          </a:prstGeom>
          <a:noFill/>
        </p:spPr>
      </p:pic>
      <p:pic>
        <p:nvPicPr>
          <p:cNvPr id="22532" name="Picture 4" descr="C:\Users\侯哥\Documents\Tencent Files\529598235\Image\Group2\`N\$Z\`N$ZJQZ{_G[$T@(PF]]AAMU.png"/>
          <p:cNvPicPr>
            <a:picLocks noChangeAspect="1" noChangeArrowheads="1"/>
          </p:cNvPicPr>
          <p:nvPr/>
        </p:nvPicPr>
        <p:blipFill>
          <a:blip r:embed="rId3" cstate="print"/>
          <a:srcRect r="295" b="5793"/>
          <a:stretch>
            <a:fillRect/>
          </a:stretch>
        </p:blipFill>
        <p:spPr bwMode="auto">
          <a:xfrm>
            <a:off x="6816080" y="1628800"/>
            <a:ext cx="5184576" cy="3168352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631504" y="544522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为教师的设计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27848" y="544522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为学生的设计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96200" y="558924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师生共同设计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488" y="112474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B0F0"/>
                </a:solidFill>
                <a:latin typeface="方正粗黑宋简体" pitchFamily="2" charset="-122"/>
                <a:ea typeface="方正粗黑宋简体" pitchFamily="2" charset="-122"/>
              </a:rPr>
              <a:t>教师如何评课？</a:t>
            </a:r>
            <a:endParaRPr lang="zh-CN" altLang="en-US" sz="4400" dirty="0">
              <a:solidFill>
                <a:srgbClr val="00B0F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9616" y="19888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教学设计是否新颖？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9616" y="270892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教学实施是否顺畅？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9616" y="335699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教学方法是否灵活？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9616" y="407707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教学手段是否多样？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9616" y="472514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教学效果是否良好？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9616" y="544522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教师素质是否优秀？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908720"/>
            <a:ext cx="7135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理想与现实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沈勇（成都）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440" y="1556792"/>
            <a:ext cx="40767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教师应关注哪些问题？</a:t>
            </a:r>
          </a:p>
        </p:txBody>
      </p:sp>
      <p:sp>
        <p:nvSpPr>
          <p:cNvPr id="4" name="矩形 3"/>
          <p:cNvSpPr/>
          <p:nvPr/>
        </p:nvSpPr>
        <p:spPr>
          <a:xfrm>
            <a:off x="1703512" y="2420888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家长现实需求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4583832" y="2348880"/>
            <a:ext cx="52373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好小学 好中学 好大学 好工作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3512" y="3284984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教师现实需求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4149080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课程标准要求</a:t>
            </a:r>
          </a:p>
        </p:txBody>
      </p:sp>
      <p:sp>
        <p:nvSpPr>
          <p:cNvPr id="8" name="矩形 7"/>
          <p:cNvSpPr/>
          <p:nvPr/>
        </p:nvSpPr>
        <p:spPr>
          <a:xfrm>
            <a:off x="4655840" y="3284984"/>
            <a:ext cx="39725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对标学校评价 全面发展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5800" y="4149080"/>
            <a:ext cx="57775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正确的价值观 关键能力 必备品格</a:t>
            </a:r>
          </a:p>
        </p:txBody>
      </p:sp>
      <p:sp>
        <p:nvSpPr>
          <p:cNvPr id="10" name="矩形 9"/>
          <p:cNvSpPr/>
          <p:nvPr/>
        </p:nvSpPr>
        <p:spPr>
          <a:xfrm>
            <a:off x="1703512" y="5013176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儿童成长需求</a:t>
            </a:r>
          </a:p>
        </p:txBody>
      </p:sp>
      <p:sp>
        <p:nvSpPr>
          <p:cNvPr id="11" name="矩形 10"/>
          <p:cNvSpPr/>
          <p:nvPr/>
        </p:nvSpPr>
        <p:spPr>
          <a:xfrm>
            <a:off x="4583832" y="4941168"/>
            <a:ext cx="39725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学会学习 学会健康生活</a:t>
            </a:r>
          </a:p>
        </p:txBody>
      </p:sp>
      <p:sp>
        <p:nvSpPr>
          <p:cNvPr id="12" name="矩形 11"/>
          <p:cNvSpPr/>
          <p:nvPr/>
        </p:nvSpPr>
        <p:spPr>
          <a:xfrm>
            <a:off x="9912424" y="2420888"/>
            <a:ext cx="1656184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双 基</a:t>
            </a:r>
          </a:p>
        </p:txBody>
      </p:sp>
      <p:sp>
        <p:nvSpPr>
          <p:cNvPr id="13" name="矩形 12"/>
          <p:cNvSpPr/>
          <p:nvPr/>
        </p:nvSpPr>
        <p:spPr>
          <a:xfrm>
            <a:off x="9912424" y="3284984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三维目标</a:t>
            </a:r>
          </a:p>
        </p:txBody>
      </p:sp>
      <p:sp>
        <p:nvSpPr>
          <p:cNvPr id="14" name="矩形 13"/>
          <p:cNvSpPr/>
          <p:nvPr/>
        </p:nvSpPr>
        <p:spPr>
          <a:xfrm>
            <a:off x="9912424" y="4149080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5" name="矩形 14"/>
          <p:cNvSpPr/>
          <p:nvPr/>
        </p:nvSpPr>
        <p:spPr>
          <a:xfrm>
            <a:off x="9912424" y="4941168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真实成长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/>
        </p:nvGraphicFramePr>
        <p:xfrm>
          <a:off x="3071664" y="1628800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7392144" y="908720"/>
            <a:ext cx="4463819" cy="2112235"/>
          </a:xfrm>
          <a:prstGeom prst="wedgeRoundRectCallout">
            <a:avLst>
              <a:gd name="adj1" fmla="val -54289"/>
              <a:gd name="adj2" fmla="val 580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会用数学的眼光观察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会用数学的思维思考</a:t>
            </a:r>
            <a:r>
              <a:rPr lang="en-US" altLang="zh-TW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会用数学的语言表达 </a:t>
            </a:r>
            <a:endParaRPr lang="zh-TW" altLang="en-US" sz="48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52184" y="3429000"/>
            <a:ext cx="3791744" cy="2400267"/>
          </a:xfrm>
          <a:prstGeom prst="wedgeRoundRectCallout">
            <a:avLst>
              <a:gd name="adj1" fmla="val -80053"/>
              <a:gd name="adj2" fmla="val 83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基础知识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基本技能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基本思想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基本活动经验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911424" y="1988840"/>
            <a:ext cx="2784309" cy="3360373"/>
          </a:xfrm>
          <a:prstGeom prst="wedgeRoundRectCallout">
            <a:avLst>
              <a:gd name="adj1" fmla="val 65447"/>
              <a:gd name="adj2" fmla="val 117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发现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 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提出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分析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解决问题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3672" y="5805264"/>
            <a:ext cx="4992555" cy="60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sz="21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  <p:sp>
        <p:nvSpPr>
          <p:cNvPr id="7" name="矩形 6"/>
          <p:cNvSpPr/>
          <p:nvPr/>
        </p:nvSpPr>
        <p:spPr>
          <a:xfrm>
            <a:off x="623392" y="1052736"/>
            <a:ext cx="5540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三、课程目标与教学的一致性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431704" y="1196752"/>
            <a:ext cx="6264696" cy="5877272"/>
            <a:chOff x="2855640" y="1052736"/>
            <a:chExt cx="5688632" cy="5554663"/>
          </a:xfrm>
        </p:grpSpPr>
        <p:grpSp>
          <p:nvGrpSpPr>
            <p:cNvPr id="75" name="组合 74"/>
            <p:cNvGrpSpPr/>
            <p:nvPr/>
          </p:nvGrpSpPr>
          <p:grpSpPr>
            <a:xfrm>
              <a:off x="3071664" y="1124744"/>
              <a:ext cx="5195913" cy="5295493"/>
              <a:chOff x="3071664" y="1124744"/>
              <a:chExt cx="5195913" cy="529549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960096" y="1916832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数感</a:t>
                </a:r>
                <a:endParaRPr lang="zh-CN" alt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64152" y="2780928"/>
                <a:ext cx="8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量感</a:t>
                </a:r>
                <a:endParaRPr lang="zh-CN" altLang="en-US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64152" y="371703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符号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60096" y="4941168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运算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能力</a:t>
                </a:r>
                <a:endParaRPr lang="zh-CN" altLang="en-US" sz="2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35960" y="5589240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几何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直观</a:t>
                </a:r>
                <a:endParaRPr lang="zh-CN" alt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23792" y="5373216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运算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能力</a:t>
                </a:r>
                <a:endParaRPr lang="zh-CN" altLang="en-US" sz="2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59696" y="443711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推理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11824" y="119675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运用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71664" y="3212976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数据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31704" y="1988840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模型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07968" y="1124744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创新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855640" y="1052736"/>
              <a:ext cx="5688632" cy="5554663"/>
              <a:chOff x="2711624" y="836712"/>
              <a:chExt cx="5904656" cy="584269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935760" y="1916832"/>
                <a:ext cx="3672408" cy="3672408"/>
                <a:chOff x="3935760" y="1916832"/>
                <a:chExt cx="3672408" cy="3672408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3935760" y="2492896"/>
                  <a:ext cx="3672408" cy="2330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2400" b="1" dirty="0" smtClean="0">
                      <a:solidFill>
                        <a:srgbClr val="C00000"/>
                      </a:solidFill>
                    </a:rPr>
                    <a:t>            核心素养</a:t>
                  </a:r>
                  <a:endParaRPr lang="en-US" altLang="zh-CN" sz="2400" b="1" dirty="0" smtClean="0">
                    <a:solidFill>
                      <a:srgbClr val="C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会用数学的眼光观察现实世界</a:t>
                  </a:r>
                  <a:endParaRPr lang="en-US" altLang="zh-CN" sz="2000" b="1" dirty="0" smtClean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会用数学的思维思考现实世界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会用数学的语言表达现实世界</a:t>
                  </a: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3935760" y="1916832"/>
                  <a:ext cx="3456384" cy="3672408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endParaRPr kumimoji="1" lang="zh-CN" altLang="en-US" sz="2400" b="1" kern="0" dirty="0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2711624" y="836712"/>
                <a:ext cx="5904656" cy="5842695"/>
                <a:chOff x="2711624" y="836712"/>
                <a:chExt cx="5904656" cy="5842695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2711624" y="836712"/>
                  <a:ext cx="5904656" cy="5842695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zh-CN" altLang="en-US" sz="2400" b="1" kern="0" dirty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 bwMode="auto">
                <a:xfrm flipV="1">
                  <a:off x="6456040" y="1196752"/>
                  <a:ext cx="576064" cy="93610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直接连接符 21"/>
                <p:cNvCxnSpPr/>
                <p:nvPr/>
              </p:nvCxnSpPr>
              <p:spPr bwMode="auto">
                <a:xfrm flipV="1">
                  <a:off x="7176120" y="2276872"/>
                  <a:ext cx="1008112" cy="5760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直接连接符 26"/>
                <p:cNvCxnSpPr/>
                <p:nvPr/>
              </p:nvCxnSpPr>
              <p:spPr bwMode="auto">
                <a:xfrm flipV="1">
                  <a:off x="7392144" y="3645024"/>
                  <a:ext cx="1224136" cy="7200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直接连接符 28"/>
                <p:cNvCxnSpPr/>
                <p:nvPr/>
              </p:nvCxnSpPr>
              <p:spPr bwMode="auto">
                <a:xfrm>
                  <a:off x="7176120" y="4581128"/>
                  <a:ext cx="1080120" cy="5760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直接连接符 35"/>
                <p:cNvCxnSpPr/>
                <p:nvPr/>
              </p:nvCxnSpPr>
              <p:spPr bwMode="auto">
                <a:xfrm flipH="1" flipV="1">
                  <a:off x="5375920" y="836712"/>
                  <a:ext cx="144016" cy="10801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直接连接符 37"/>
                <p:cNvCxnSpPr/>
                <p:nvPr/>
              </p:nvCxnSpPr>
              <p:spPr bwMode="auto">
                <a:xfrm flipH="1" flipV="1">
                  <a:off x="3863752" y="1412776"/>
                  <a:ext cx="720080" cy="86409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直接连接符 40"/>
                <p:cNvCxnSpPr/>
                <p:nvPr/>
              </p:nvCxnSpPr>
              <p:spPr bwMode="auto">
                <a:xfrm flipH="1" flipV="1">
                  <a:off x="2927648" y="2636912"/>
                  <a:ext cx="1080120" cy="5040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直接连接符 46"/>
                <p:cNvCxnSpPr/>
                <p:nvPr/>
              </p:nvCxnSpPr>
              <p:spPr bwMode="auto">
                <a:xfrm flipV="1">
                  <a:off x="2786366" y="4077073"/>
                  <a:ext cx="1149393" cy="3952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直接连接符 48"/>
                <p:cNvCxnSpPr>
                  <a:stCxn id="7" idx="3"/>
                  <a:endCxn id="6" idx="3"/>
                </p:cNvCxnSpPr>
                <p:nvPr/>
              </p:nvCxnSpPr>
              <p:spPr bwMode="auto">
                <a:xfrm flipV="1">
                  <a:off x="3576341" y="5051428"/>
                  <a:ext cx="865595" cy="77233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" name="直接连接符 51"/>
                <p:cNvCxnSpPr/>
                <p:nvPr/>
              </p:nvCxnSpPr>
              <p:spPr bwMode="auto">
                <a:xfrm flipV="1">
                  <a:off x="5159896" y="5589240"/>
                  <a:ext cx="216024" cy="100811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直接连接符 58"/>
                <p:cNvCxnSpPr/>
                <p:nvPr/>
              </p:nvCxnSpPr>
              <p:spPr bwMode="auto">
                <a:xfrm>
                  <a:off x="6448748" y="5381227"/>
                  <a:ext cx="597940" cy="9089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0" name="TextBox 69"/>
          <p:cNvSpPr txBox="1"/>
          <p:nvPr/>
        </p:nvSpPr>
        <p:spPr>
          <a:xfrm>
            <a:off x="3503712" y="1484784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基础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知识</a:t>
            </a:r>
            <a:endParaRPr lang="zh-CN" alt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871864" y="620688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技能</a:t>
            </a:r>
            <a:endParaRPr lang="zh-CN" alt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896200" y="764704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思想</a:t>
            </a:r>
            <a:endParaRPr lang="zh-CN" alt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976320" y="1700808"/>
            <a:ext cx="142218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活动经验</a:t>
            </a:r>
            <a:endParaRPr lang="zh-CN" alt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63552" y="5301208"/>
            <a:ext cx="22322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分析问题 和解决问题的能力</a:t>
            </a:r>
            <a:endParaRPr lang="zh-CN" alt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904312" y="5445224"/>
            <a:ext cx="216024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发现问题 和提出问题的能力</a:t>
            </a:r>
            <a:endParaRPr lang="zh-CN" altLang="en-US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9376" y="2132856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课程目标确定了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</a:rPr>
              <a:t>教学的实施路径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3" grpId="0" animBg="1"/>
      <p:bldP spid="74" grpId="0" animBg="1"/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08" y="2204864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16" y="321297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9616" y="4221088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616" y="5157192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416" y="1268760"/>
            <a:ext cx="74168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》(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二上）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 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488" y="1484784"/>
            <a:ext cx="822853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   关注：</a:t>
            </a:r>
            <a:endParaRPr lang="en-US" altLang="zh-C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一、课程目标的变化</a:t>
            </a:r>
            <a:endParaRPr lang="en-US" altLang="zh-C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二、教学的转型</a:t>
            </a:r>
            <a:endParaRPr lang="en-US" altLang="zh-C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三、课程目标与教学的一致性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407368" y="1035129"/>
            <a:ext cx="11784632" cy="5822871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1.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经历编乘法口诀的过程，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学会用数学的眼光观察和思考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乘法口诀的 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来源，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会用数学的语言描述并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熟记乘法口诀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结合现实情境，经历把几个相同数的连加表示成乘法算式的学习过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程，理解乘法的含义，感悟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加法模型和乘法模型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的意义；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3.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在创编口诀的过程中，培养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创新意识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，发展学生的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数感、推理能力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及运算能力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4.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在创编口诀的过程中，培育学生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发现问题、分析和解决问题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的能力，及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合作交流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的能力，增强学习数学的自信。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424" y="908720"/>
            <a:ext cx="504978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表内乘法单元教学目标 </a:t>
            </a:r>
            <a:endParaRPr lang="zh-CN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6" y="980728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三会</a:t>
            </a:r>
            <a:endParaRPr lang="zh-CN" altLang="en-US" sz="32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264" y="2132856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四基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0296" y="5805264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四能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264" y="4581128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5231904" y="1916832"/>
            <a:ext cx="633670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 bwMode="auto">
          <a:xfrm flipV="1">
            <a:off x="1271464" y="2564904"/>
            <a:ext cx="424847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 bwMode="auto">
          <a:xfrm flipV="1">
            <a:off x="5879976" y="2492896"/>
            <a:ext cx="223224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4799856" y="5805264"/>
            <a:ext cx="66247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1127448" y="6453336"/>
            <a:ext cx="309634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4727848" y="3861048"/>
            <a:ext cx="48245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 bwMode="auto">
          <a:xfrm>
            <a:off x="4439816" y="4509120"/>
            <a:ext cx="720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1199456" y="5085184"/>
            <a:ext cx="172819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0" y="1844824"/>
            <a:ext cx="7045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数与代数</a:t>
            </a:r>
            <a:endParaRPr lang="en-US" altLang="zh-CN" sz="44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68" y="306896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图形与几何</a:t>
            </a:r>
            <a:endParaRPr lang="en-US" altLang="zh-CN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79576" y="4365104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统计与概率</a:t>
            </a:r>
            <a:endParaRPr lang="en-US" altLang="zh-CN" sz="4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79576" y="558924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综合与实践</a:t>
            </a:r>
            <a:endParaRPr lang="en-US" altLang="zh-CN" sz="4000" b="1" dirty="0" smtClean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6447486" y="1844824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8" name="直接箭头连接符 7"/>
          <p:cNvCxnSpPr/>
          <p:nvPr/>
        </p:nvCxnSpPr>
        <p:spPr bwMode="auto">
          <a:xfrm>
            <a:off x="6519494" y="2564904"/>
            <a:ext cx="351656" cy="13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9" name="TextBox 8"/>
          <p:cNvSpPr txBox="1"/>
          <p:nvPr/>
        </p:nvSpPr>
        <p:spPr>
          <a:xfrm>
            <a:off x="6807526" y="14127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数与运算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526" y="24208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数量关系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71822" y="1484784"/>
            <a:ext cx="385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8967766" y="18448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1055440" y="908720"/>
            <a:ext cx="274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3573016"/>
            <a:ext cx="396044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zh-CN" alt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zh-CN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2684917"/>
            <a:ext cx="1224136" cy="34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2135560" y="2276872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6" name="直接箭头连接符 5"/>
          <p:cNvCxnSpPr/>
          <p:nvPr/>
        </p:nvCxnSpPr>
        <p:spPr bwMode="auto">
          <a:xfrm>
            <a:off x="2135560" y="3092963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623392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表内除法，有余数的除法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84" y="386104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一位数乘两三位数，两位数除以一位数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344" y="537321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小数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384" y="558924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小数乘法除法，混合运算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1344" y="6021288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分数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384" y="6021288"/>
            <a:ext cx="2803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分数乘法除法，混合运算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344" y="429309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整</a:t>
            </a:r>
            <a:endParaRPr lang="en-US" altLang="zh-CN" b="1" dirty="0" smtClean="0"/>
          </a:p>
          <a:p>
            <a:r>
              <a:rPr lang="zh-CN" altLang="en-US" b="1" dirty="0" smtClean="0"/>
              <a:t>数</a:t>
            </a:r>
            <a:endParaRPr lang="en-US" altLang="zh-CN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1384" y="5157192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乘除法关系及运算律，四则混合运算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1384" y="4581128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加减法关系及运算律，三位数乘两位数，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三位数除以两位数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1384" y="422108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两位数乘两三位数，三位数除以一位数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07968" y="836712"/>
            <a:ext cx="4248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多版本教材内容 </a:t>
            </a:r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V="1">
            <a:off x="2783632" y="2852936"/>
            <a:ext cx="720080" cy="8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4" name="TextBox 23"/>
          <p:cNvSpPr txBox="1"/>
          <p:nvPr/>
        </p:nvSpPr>
        <p:spPr>
          <a:xfrm>
            <a:off x="4655840" y="1268760"/>
            <a:ext cx="1811714" cy="50783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5720" y="2420888"/>
            <a:ext cx="12241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西师版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</a:b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（二下） 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0416" y="1268760"/>
            <a:ext cx="21852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乘法的初步认识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zh-CN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4312" y="2420888"/>
            <a:ext cx="111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人教版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8128" y="1340768"/>
            <a:ext cx="18117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1-6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表内除法（一）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表内乘法和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表内除法（二）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2024" y="2420888"/>
            <a:ext cx="1114408" cy="1096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江苏版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196752"/>
            <a:ext cx="38164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20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100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39416" y="1844824"/>
            <a:ext cx="72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纵向分析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2135560" y="836712"/>
            <a:ext cx="0" cy="5616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36" name="TextBox 35"/>
          <p:cNvSpPr txBox="1"/>
          <p:nvPr/>
        </p:nvSpPr>
        <p:spPr>
          <a:xfrm>
            <a:off x="5231904" y="21328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横向分析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 flipV="1">
            <a:off x="0" y="2996952"/>
            <a:ext cx="12192000" cy="8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/>
      <p:bldP spid="14" grpId="0" animBg="1"/>
      <p:bldP spid="15" grpId="1"/>
      <p:bldP spid="17" grpId="0" animBg="1"/>
      <p:bldP spid="18" grpId="0"/>
      <p:bldP spid="19" grpId="0"/>
      <p:bldP spid="20" grpId="0"/>
      <p:bldP spid="21" grpId="0" animBg="1"/>
      <p:bldP spid="24" grpId="0" animBg="1"/>
      <p:bldP spid="25" grpId="0"/>
      <p:bldP spid="27" grpId="0" animBg="1"/>
      <p:bldP spid="28" grpId="0"/>
      <p:bldP spid="30" grpId="0" animBg="1"/>
      <p:bldP spid="31" grpId="0"/>
      <p:bldP spid="32" grpId="0" animBg="1"/>
      <p:bldP spid="26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815413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内容的选择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59829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内容的组织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8400256" y="1748815"/>
            <a:ext cx="2976331" cy="817388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内容的呈现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87755" y="1844826"/>
            <a:ext cx="620069" cy="69127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7728182" y="1844826"/>
            <a:ext cx="620069" cy="65391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39416" y="2852936"/>
            <a:ext cx="3264363" cy="3456384"/>
          </a:xfrm>
          <a:prstGeom prst="wedgeRectCallout">
            <a:avLst>
              <a:gd name="adj1" fmla="val -17325"/>
              <a:gd name="adj2" fmla="val -6194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学科体系学科特征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关注学科发展前沿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与数学文化，继承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和弘扬中华优秀传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统文化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现代科学技术与社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会发展需要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4655840" y="2852936"/>
            <a:ext cx="3072341" cy="3456384"/>
          </a:xfrm>
          <a:prstGeom prst="wedgeRectCallout">
            <a:avLst>
              <a:gd name="adj1" fmla="val -8633"/>
              <a:gd name="adj2" fmla="val -626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重点是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对内容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进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行结构化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整合</a:t>
            </a:r>
            <a:endParaRPr lang="en-US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结果形成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b="1" dirty="0">
              <a:solidFill>
                <a:schemeClr val="accent4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数学内容的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直观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表述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重视学生直接经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验的形成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8256240" y="2852936"/>
            <a:ext cx="3600400" cy="3624403"/>
          </a:xfrm>
          <a:prstGeom prst="wedgeRectCallout">
            <a:avLst>
              <a:gd name="adj1" fmla="val -7721"/>
              <a:gd name="adj2" fmla="val -6096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重数学知识与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方法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跨学科</a:t>
            </a: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主题学习</a:t>
            </a:r>
            <a:endParaRPr lang="en-US" altLang="zh-CN" sz="27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根据学生的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年龄特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征和认知规律，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渐拓展和加深课程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</a:t>
            </a:r>
            <a:r>
              <a:rPr lang="zh-CN" altLang="en-US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适应学生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发展需求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1052736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5480" y="980728"/>
            <a:ext cx="4721164" cy="5697343"/>
            <a:chOff x="6816080" y="1124744"/>
            <a:chExt cx="4721164" cy="5697343"/>
          </a:xfrm>
        </p:grpSpPr>
        <p:sp>
          <p:nvSpPr>
            <p:cNvPr id="6" name="矩形 5"/>
            <p:cNvSpPr/>
            <p:nvPr/>
          </p:nvSpPr>
          <p:spPr>
            <a:xfrm>
              <a:off x="8040216" y="6237312"/>
              <a:ext cx="1656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人教版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6080" y="1124744"/>
              <a:ext cx="4721164" cy="51450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福娃、点子图（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点子图、秋千（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豆荚、蜜蜂（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七巧板（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队列、螃蟹（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划龙舟（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9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转盘（整理复习）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44072" y="980728"/>
            <a:ext cx="5231904" cy="5644888"/>
            <a:chOff x="2711624" y="1412776"/>
            <a:chExt cx="5231904" cy="5644888"/>
          </a:xfrm>
        </p:grpSpPr>
        <p:sp>
          <p:nvSpPr>
            <p:cNvPr id="5" name="TextBox 4"/>
            <p:cNvSpPr txBox="1"/>
            <p:nvPr/>
          </p:nvSpPr>
          <p:spPr>
            <a:xfrm>
              <a:off x="2711624" y="1412776"/>
              <a:ext cx="5231904" cy="50065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植树、花盆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筷子（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的口诀）数小棒（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跳绳、摆三角形（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小汽车、青蛙儿歌（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奥运五环、手指（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台历、星期（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赶场：买树苗、买种子（整理复习）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九九表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1784" y="6165304"/>
              <a:ext cx="1656184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西师版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177281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减法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3712" y="5085184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小数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3712" y="558924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分数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3712" y="450912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整数</a:t>
            </a:r>
            <a:endParaRPr lang="en-US" altLang="zh-CN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31904" y="980728"/>
            <a:ext cx="20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教学情境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2" y="9807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1704" y="292494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3863752" y="2204864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3863752" y="414908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1271464" y="19168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数感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464" y="285293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推理能力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464" y="4149080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运算能力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1464" y="537321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应用意识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296" y="1988840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加法模型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0296" y="4581128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乘法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9336360" y="3789040"/>
            <a:ext cx="0" cy="72008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28248" y="980728"/>
            <a:ext cx="191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建立模型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V="1">
            <a:off x="4871864" y="2636912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25" name="直接箭头连接符 24"/>
          <p:cNvCxnSpPr/>
          <p:nvPr/>
        </p:nvCxnSpPr>
        <p:spPr bwMode="auto">
          <a:xfrm>
            <a:off x="7752184" y="3645024"/>
            <a:ext cx="720080" cy="0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31904" y="184482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内容选择：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27" name="矩形 26"/>
          <p:cNvSpPr/>
          <p:nvPr/>
        </p:nvSpPr>
        <p:spPr>
          <a:xfrm>
            <a:off x="5303912" y="4797152"/>
            <a:ext cx="364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内容呈现：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31904" y="3356992"/>
            <a:ext cx="3390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内容的组织：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结构化整合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4799856" y="3717032"/>
            <a:ext cx="3516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2" name="直接箭头连接符 31"/>
          <p:cNvCxnSpPr/>
          <p:nvPr/>
        </p:nvCxnSpPr>
        <p:spPr bwMode="auto">
          <a:xfrm>
            <a:off x="4727848" y="4653136"/>
            <a:ext cx="288032" cy="207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4" name="直接箭头连接符 33"/>
          <p:cNvCxnSpPr/>
          <p:nvPr/>
        </p:nvCxnSpPr>
        <p:spPr bwMode="auto">
          <a:xfrm flipH="1" flipV="1">
            <a:off x="2423592" y="2348880"/>
            <a:ext cx="28803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7" name="直接箭头连接符 36"/>
          <p:cNvCxnSpPr/>
          <p:nvPr/>
        </p:nvCxnSpPr>
        <p:spPr bwMode="auto">
          <a:xfrm flipH="1">
            <a:off x="2423592" y="3212976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1" name="直接箭头连接符 40"/>
          <p:cNvCxnSpPr/>
          <p:nvPr/>
        </p:nvCxnSpPr>
        <p:spPr bwMode="auto">
          <a:xfrm flipH="1">
            <a:off x="2495600" y="400506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3" name="直接箭头连接符 42"/>
          <p:cNvCxnSpPr/>
          <p:nvPr/>
        </p:nvCxnSpPr>
        <p:spPr bwMode="auto">
          <a:xfrm flipH="1">
            <a:off x="2567608" y="4797152"/>
            <a:ext cx="21602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55" name="TextBox 54"/>
          <p:cNvSpPr txBox="1"/>
          <p:nvPr/>
        </p:nvSpPr>
        <p:spPr>
          <a:xfrm>
            <a:off x="3431704" y="12687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加法</a:t>
            </a:r>
          </a:p>
        </p:txBody>
      </p:sp>
      <p:sp>
        <p:nvSpPr>
          <p:cNvPr id="66" name="矩形 65"/>
          <p:cNvSpPr/>
          <p:nvPr/>
        </p:nvSpPr>
        <p:spPr>
          <a:xfrm>
            <a:off x="3071664" y="6093296"/>
            <a:ext cx="4176464" cy="538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15" grpId="0"/>
      <p:bldP spid="16" grpId="0"/>
      <p:bldP spid="17" grpId="0"/>
      <p:bldP spid="18" grpId="0"/>
      <p:bldP spid="20" grpId="0" animBg="1"/>
      <p:bldP spid="21" grpId="0" animBg="1"/>
      <p:bldP spid="23" grpId="0"/>
      <p:bldP spid="26" grpId="0"/>
      <p:bldP spid="27" grpId="0"/>
      <p:bldP spid="28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侯哥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3" name="Picture 2" descr="C:\Users\侯哥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04334"/>
          </a:xfrm>
          <a:prstGeom prst="rect">
            <a:avLst/>
          </a:prstGeom>
          <a:noFill/>
        </p:spPr>
      </p:pic>
      <p:pic>
        <p:nvPicPr>
          <p:cNvPr id="4" name="Picture 4" descr="C:\Users\侯哥\AppData\Roaming\Seewo\EasiNote5\Data\13698159180\Courseware\7851d2c5-2db1-40d3-a21b-0e9e2bbdfbc9\ce4b9b0afe60946d659f1b4528035c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77193" cy="6858000"/>
          </a:xfrm>
          <a:prstGeom prst="rect">
            <a:avLst/>
          </a:prstGeom>
          <a:noFill/>
        </p:spPr>
      </p:pic>
      <p:pic>
        <p:nvPicPr>
          <p:cNvPr id="6" name="Picture 2" descr="C:\Users\侯哥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/>
          <p:cNvGraphicFramePr/>
          <p:nvPr/>
        </p:nvGraphicFramePr>
        <p:xfrm>
          <a:off x="2207568" y="1700808"/>
          <a:ext cx="784887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圆角矩形标注 16"/>
          <p:cNvSpPr/>
          <p:nvPr/>
        </p:nvSpPr>
        <p:spPr>
          <a:xfrm>
            <a:off x="6600056" y="4365104"/>
            <a:ext cx="3024336" cy="2208245"/>
          </a:xfrm>
          <a:prstGeom prst="wedgeRoundRectCallout">
            <a:avLst>
              <a:gd name="adj1" fmla="val -10731"/>
              <a:gd name="adj2" fmla="val -569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r>
              <a:rPr lang="zh-CN" altLang="zh-CN" sz="24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学生的学习应是一个主动的过程，认真听讲、独立思考、动手实践、自主探索、合作交流等</a:t>
            </a:r>
            <a:endParaRPr lang="zh-CN" altLang="en-US" sz="24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5423925" y="2084851"/>
            <a:ext cx="1440160" cy="2880320"/>
          </a:xfrm>
          <a:prstGeom prst="wedgeRectCallout">
            <a:avLst>
              <a:gd name="adj1" fmla="val -20283"/>
              <a:gd name="adj2" fmla="val 407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三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会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基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四能</a:t>
            </a:r>
            <a:endParaRPr lang="zh-CN" altLang="en-US" sz="3700" b="1" dirty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7056107" y="2948947"/>
            <a:ext cx="672075" cy="1344149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 flipH="1">
            <a:off x="4367809" y="2948947"/>
            <a:ext cx="832505" cy="144016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968208" y="2708920"/>
            <a:ext cx="2976331" cy="2016224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多元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多样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911424" y="2468892"/>
            <a:ext cx="3360373" cy="2544283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学习结果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学习过程</a:t>
            </a:r>
            <a:endParaRPr lang="en-US" altLang="zh-CN" sz="32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改进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教师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教学</a:t>
            </a:r>
            <a:r>
              <a:rPr lang="en-US" altLang="zh-CN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864" y="566124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92D050"/>
                </a:solidFill>
                <a:latin typeface="华文琥珀" pitchFamily="2" charset="-122"/>
                <a:ea typeface="华文琥珀" pitchFamily="2" charset="-122"/>
              </a:rPr>
              <a:t>教学课堂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转型</a:t>
            </a:r>
            <a:endParaRPr lang="zh-CN" altLang="en-US" sz="36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672" y="2492896"/>
            <a:ext cx="5472608" cy="122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敬请指导！</a:t>
            </a:r>
            <a:r>
              <a:rPr lang="en-US" altLang="zh-CN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7368" y="1556792"/>
            <a:ext cx="5256584" cy="50783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义务教育数学课程以习近平新时代中国特色社会主义思想为指导，落实立德树人根本任务，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致力于实现义务教育阶段的培养目标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,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使得人人都能获得良好的数学教育，不同的人在数学上得到不同的发展，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逐步形成适应终身发展需要的核心素养。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——《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数学课程标准（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2022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年版）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》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170080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确立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核心素养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导向的课程目标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设计体现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结构化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特征的课程内容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实施促进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学生发展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的教学活动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探索激励学习和改进教学的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评价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促进信息技术与数学课程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融合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3200" b="1" dirty="0" smtClean="0">
              <a:solidFill>
                <a:schemeClr val="accent5">
                  <a:lumMod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908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98072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一、课程目标的变化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75520" y="162880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为什么要关注目标的变化？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776" y="2348880"/>
            <a:ext cx="1152128" cy="5847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 育</a:t>
            </a:r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5680" y="3212976"/>
            <a:ext cx="11521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 学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864" y="3212976"/>
            <a:ext cx="11521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 习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4079776" y="2924944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4871864" y="2924944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H="1">
            <a:off x="5231904" y="2636912"/>
            <a:ext cx="259228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4192" y="2276872"/>
            <a:ext cx="1152128" cy="5847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课程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68008" y="227687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实施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6160" y="3140968"/>
            <a:ext cx="7200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学习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原因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4272" y="3140968"/>
            <a:ext cx="7200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学习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7896200" y="2852936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8688288" y="2852936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35560" y="3068960"/>
            <a:ext cx="576064" cy="206210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课程标准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5760" y="3140968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教的原因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5760" y="4437112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学的原因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H="1">
            <a:off x="2711624" y="3573016"/>
            <a:ext cx="1224136" cy="50405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40" idx="1"/>
          </p:cNvCxnSpPr>
          <p:nvPr/>
        </p:nvCxnSpPr>
        <p:spPr bwMode="auto">
          <a:xfrm flipH="1" flipV="1">
            <a:off x="2711624" y="4149080"/>
            <a:ext cx="1224136" cy="58042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783632" y="3789040"/>
            <a:ext cx="8034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刻画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448" y="5805264"/>
            <a:ext cx="10297144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</a:rPr>
              <a:t>目标的变化才是课程标准不断修订和更新的直接原因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79576" y="530120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数学课程的发展始终通过目标的变化体现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8" grpId="0" animBg="1"/>
      <p:bldP spid="19" grpId="0"/>
      <p:bldP spid="20" grpId="0" animBg="1"/>
      <p:bldP spid="20" grpId="1" animBg="1"/>
      <p:bldP spid="21" grpId="0" animBg="1"/>
      <p:bldP spid="21" grpId="1" animBg="1"/>
      <p:bldP spid="33" grpId="0" animBg="1"/>
      <p:bldP spid="39" grpId="0" animBg="1"/>
      <p:bldP spid="40" grpId="0" animBg="1"/>
      <p:bldP spid="46" grpId="0" animBg="1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1196752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一、课程目标的变化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199456" y="458112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大纲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416" y="3933056"/>
            <a:ext cx="19367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知识技能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431704" y="3212976"/>
            <a:ext cx="18261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三位一体</a:t>
            </a:r>
          </a:p>
        </p:txBody>
      </p:sp>
      <p:sp>
        <p:nvSpPr>
          <p:cNvPr id="6" name="矩形 5"/>
          <p:cNvSpPr/>
          <p:nvPr/>
        </p:nvSpPr>
        <p:spPr>
          <a:xfrm>
            <a:off x="911424" y="3356992"/>
            <a:ext cx="17219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之前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719736" y="2492896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456040" y="1916832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976320" y="1268760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168008" y="256490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四基四能</a:t>
            </a:r>
          </a:p>
        </p:txBody>
      </p:sp>
      <p:sp>
        <p:nvSpPr>
          <p:cNvPr id="11" name="矩形 10"/>
          <p:cNvSpPr/>
          <p:nvPr/>
        </p:nvSpPr>
        <p:spPr>
          <a:xfrm>
            <a:off x="8904312" y="2060848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4" name="右箭头 13"/>
          <p:cNvSpPr/>
          <p:nvPr/>
        </p:nvSpPr>
        <p:spPr>
          <a:xfrm rot="20737247">
            <a:off x="2631161" y="3552967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 rot="20737247">
            <a:off x="5295455" y="2904896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6" name="右箭头 15"/>
          <p:cNvSpPr/>
          <p:nvPr/>
        </p:nvSpPr>
        <p:spPr>
          <a:xfrm rot="20737247">
            <a:off x="7815736" y="2184814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31704" y="3933056"/>
            <a:ext cx="1906291" cy="13849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知识技能</a:t>
            </a:r>
            <a:endParaRPr lang="en-US" altLang="zh-CN" sz="28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过程方法</a:t>
            </a:r>
            <a:endParaRPr lang="en-US" altLang="zh-CN" sz="28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情感态度</a:t>
            </a:r>
          </a:p>
        </p:txBody>
      </p:sp>
      <p:sp>
        <p:nvSpPr>
          <p:cNvPr id="18" name="虚尾箭头 17"/>
          <p:cNvSpPr/>
          <p:nvPr/>
        </p:nvSpPr>
        <p:spPr>
          <a:xfrm rot="20782898">
            <a:off x="2726101" y="2830899"/>
            <a:ext cx="6650506" cy="917079"/>
          </a:xfrm>
          <a:prstGeom prst="stripedRightArrow">
            <a:avLst>
              <a:gd name="adj1" fmla="val 50000"/>
              <a:gd name="adj2" fmla="val 45288"/>
            </a:avLst>
          </a:prstGeom>
          <a:solidFill>
            <a:srgbClr val="C00000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04312" y="2060848"/>
            <a:ext cx="183255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20" name="矩形 19"/>
          <p:cNvSpPr/>
          <p:nvPr/>
        </p:nvSpPr>
        <p:spPr>
          <a:xfrm>
            <a:off x="839416" y="3933056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双基</a:t>
            </a: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4151784" y="5877272"/>
            <a:ext cx="25917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7" name="矩形 26"/>
          <p:cNvSpPr/>
          <p:nvPr/>
        </p:nvSpPr>
        <p:spPr>
          <a:xfrm>
            <a:off x="2783632" y="6021288"/>
            <a:ext cx="16273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被动学习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6384032" y="6093296"/>
            <a:ext cx="16273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主动学习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2999656" y="5517232"/>
            <a:ext cx="108012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学会</a:t>
            </a:r>
          </a:p>
        </p:txBody>
      </p:sp>
      <p:sp>
        <p:nvSpPr>
          <p:cNvPr id="30" name="矩形 29"/>
          <p:cNvSpPr/>
          <p:nvPr/>
        </p:nvSpPr>
        <p:spPr>
          <a:xfrm>
            <a:off x="6816080" y="5517232"/>
            <a:ext cx="108012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会学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448" y="1340768"/>
            <a:ext cx="1981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课堂教学</a:t>
            </a:r>
            <a:endParaRPr lang="zh-CN" altLang="en-US" sz="2800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432" y="2852936"/>
            <a:ext cx="19367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尝试教育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287688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先学后教</a:t>
            </a:r>
          </a:p>
        </p:txBody>
      </p:sp>
      <p:sp>
        <p:nvSpPr>
          <p:cNvPr id="5" name="矩形 4"/>
          <p:cNvSpPr/>
          <p:nvPr/>
        </p:nvSpPr>
        <p:spPr>
          <a:xfrm>
            <a:off x="1343472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1982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57572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1990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73596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1999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89620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2011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519936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生本教育</a:t>
            </a:r>
          </a:p>
        </p:txBody>
      </p:sp>
      <p:sp>
        <p:nvSpPr>
          <p:cNvPr id="10" name="矩形 9"/>
          <p:cNvSpPr/>
          <p:nvPr/>
        </p:nvSpPr>
        <p:spPr>
          <a:xfrm>
            <a:off x="7752184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学本教育</a:t>
            </a:r>
          </a:p>
        </p:txBody>
      </p:sp>
      <p:sp>
        <p:nvSpPr>
          <p:cNvPr id="11" name="矩形 10"/>
          <p:cNvSpPr/>
          <p:nvPr/>
        </p:nvSpPr>
        <p:spPr>
          <a:xfrm>
            <a:off x="10056440" y="3717032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9912424" y="2708920"/>
            <a:ext cx="126669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学习者</a:t>
            </a:r>
            <a:endParaRPr lang="en-US" altLang="zh-CN" sz="2800" b="1" dirty="0" smtClean="0">
              <a:solidFill>
                <a:srgbClr val="FF0000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为中心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912924" y="2924944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145172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7305412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9537660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631504" y="4509120"/>
            <a:ext cx="9001000" cy="1472744"/>
          </a:xfrm>
          <a:prstGeom prst="wedgeRoundRectCallout">
            <a:avLst>
              <a:gd name="adj1" fmla="val 40515"/>
              <a:gd name="adj2" fmla="val -105313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“创设以学习者为中心的学习环境，凸显学生学习主体地位的要求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”(《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义务教育课程方案（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2800" b="1" kern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5480" y="1052736"/>
            <a:ext cx="46698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案例：万以内数的认识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1544" y="1916832"/>
            <a:ext cx="8255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2001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；</a:t>
            </a:r>
          </a:p>
        </p:txBody>
      </p:sp>
      <p:sp>
        <p:nvSpPr>
          <p:cNvPr id="4" name="矩形 3"/>
          <p:cNvSpPr/>
          <p:nvPr/>
        </p:nvSpPr>
        <p:spPr>
          <a:xfrm>
            <a:off x="2063552" y="2780928"/>
            <a:ext cx="90765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2011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在现实情境中理解万以内数的意义；</a:t>
            </a:r>
            <a:endParaRPr lang="en-US" altLang="zh-CN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                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；</a:t>
            </a:r>
          </a:p>
        </p:txBody>
      </p:sp>
      <p:sp>
        <p:nvSpPr>
          <p:cNvPr id="5" name="矩形 4"/>
          <p:cNvSpPr/>
          <p:nvPr/>
        </p:nvSpPr>
        <p:spPr>
          <a:xfrm>
            <a:off x="1991544" y="4077072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(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学业要求：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万以内的数）</a:t>
            </a:r>
            <a:endParaRPr lang="en-US" altLang="zh-CN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                 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在现实情境中理解万以内数的意义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endParaRPr lang="zh-CN" altLang="en-US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9576" y="530120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变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现实情境、真实情景，感悟、理解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1196752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二、教学的转型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59496" y="19168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为什么教学要转型？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5560" y="3645024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发展路径变了</a:t>
            </a:r>
          </a:p>
        </p:txBody>
      </p:sp>
      <p:sp>
        <p:nvSpPr>
          <p:cNvPr id="9" name="矩形 8"/>
          <p:cNvSpPr/>
          <p:nvPr/>
        </p:nvSpPr>
        <p:spPr>
          <a:xfrm>
            <a:off x="5663952" y="285293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生存农业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28248" y="285293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虚尾箭头 10"/>
          <p:cNvSpPr/>
          <p:nvPr/>
        </p:nvSpPr>
        <p:spPr>
          <a:xfrm>
            <a:off x="7392144" y="3068960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3952" y="3573016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人力和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自然资源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56240" y="357301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自动化  人工智能 数字化   机器人   大数据   </a:t>
            </a:r>
            <a:r>
              <a:rPr lang="en-US" altLang="zh-CN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……</a:t>
            </a:r>
            <a:endParaRPr lang="zh-CN" altLang="en-US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7392144" y="4077072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5560" y="2636912"/>
            <a:ext cx="2016899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时代变了</a:t>
            </a:r>
            <a:r>
              <a:rPr lang="en-US" altLang="zh-CN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2800" b="1" dirty="0" smtClean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5560" y="4725144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供养结构变了</a:t>
            </a:r>
          </a:p>
        </p:txBody>
      </p:sp>
      <p:sp>
        <p:nvSpPr>
          <p:cNvPr id="17" name="矩形 16"/>
          <p:cNvSpPr/>
          <p:nvPr/>
        </p:nvSpPr>
        <p:spPr>
          <a:xfrm>
            <a:off x="5591944" y="494116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更小的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工作群体</a:t>
            </a:r>
          </a:p>
        </p:txBody>
      </p:sp>
      <p:sp>
        <p:nvSpPr>
          <p:cNvPr id="18" name="矩形 17"/>
          <p:cNvSpPr/>
          <p:nvPr/>
        </p:nvSpPr>
        <p:spPr>
          <a:xfrm>
            <a:off x="8328248" y="5013176"/>
            <a:ext cx="1731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更大的不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工作群体业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9" name="虚尾箭头 18"/>
          <p:cNvSpPr/>
          <p:nvPr/>
        </p:nvSpPr>
        <p:spPr>
          <a:xfrm>
            <a:off x="7392144" y="5301208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34076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教学向什么方向转型？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2636912"/>
            <a:ext cx="110129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向“活泼有趣、慢慢诱导、见识、敢于创新和表达自己、让童心蓬勃生长”转型</a:t>
            </a:r>
            <a:endParaRPr lang="zh-CN" alt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5600" y="3789040"/>
            <a:ext cx="6768752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顺应儿童的天性，让他们自然的生长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02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none" rtlCol="0" anchor="t">
        <a:spAutoFit/>
      </a:bodyPr>
      <a:lstStyle>
        <a:defPPr algn="ctr">
          <a:defRPr kumimoji="1" lang="zh-CN" altLang="en-US" sz="2400" b="1" kern="0" dirty="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华文行楷" panose="02010800040101010101" pitchFamily="2" charset="-122"/>
            <a:ea typeface="华文行楷" panose="02010800040101010101" pitchFamily="2" charset="-122"/>
            <a:sym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1811</Words>
  <Application>Microsoft Office PowerPoint</Application>
  <PresentationFormat>自定义</PresentationFormat>
  <Paragraphs>384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仿宋</vt:lpstr>
      <vt:lpstr>黑体</vt:lpstr>
      <vt:lpstr>方正粗黑宋简体</vt:lpstr>
      <vt:lpstr>华文行楷</vt:lpstr>
      <vt:lpstr>Times New Roman</vt:lpstr>
      <vt:lpstr>Wingdings</vt:lpstr>
      <vt:lpstr>方正小标宋简体</vt:lpstr>
      <vt:lpstr>Verdana</vt:lpstr>
      <vt:lpstr>方正姚体</vt:lpstr>
      <vt:lpstr>华文楷体</vt:lpstr>
      <vt:lpstr>华文仿宋</vt:lpstr>
      <vt:lpstr>仿宋_GB2312</vt:lpstr>
      <vt:lpstr>华文琥珀</vt:lpstr>
      <vt:lpstr>微软雅黑</vt:lpstr>
      <vt:lpstr>华文隶书</vt:lpstr>
      <vt:lpstr>Calibri</vt:lpstr>
      <vt:lpstr>02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>GuildDesign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www.pptbz.com</dc:creator>
  <cp:lastModifiedBy>侯哥</cp:lastModifiedBy>
  <cp:revision>489</cp:revision>
  <cp:lastPrinted>2411-12-30T00:00:00Z</cp:lastPrinted>
  <dcterms:created xsi:type="dcterms:W3CDTF">2005-01-04T05:30:00Z</dcterms:created>
  <dcterms:modified xsi:type="dcterms:W3CDTF">2023-02-12T03:00:03Z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