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87" r:id="rId1"/>
  </p:sldMasterIdLst>
  <p:notesMasterIdLst>
    <p:notesMasterId r:id="rId10"/>
  </p:notesMasterIdLst>
  <p:sldIdLst>
    <p:sldId id="508" r:id="rId2"/>
    <p:sldId id="510" r:id="rId3"/>
    <p:sldId id="472" r:id="rId4"/>
    <p:sldId id="545" r:id="rId5"/>
    <p:sldId id="526" r:id="rId6"/>
    <p:sldId id="546" r:id="rId7"/>
    <p:sldId id="548" r:id="rId8"/>
    <p:sldId id="549" r:id="rId9"/>
  </p:sldIdLst>
  <p:sldSz cx="9144000" cy="5143500" type="screen16x9"/>
  <p:notesSz cx="6858000" cy="9144000"/>
  <p:embeddedFontLst>
    <p:embeddedFont>
      <p:font typeface="华文楷体" pitchFamily="2" charset="-122"/>
      <p:regular r:id="rId11"/>
    </p:embeddedFont>
    <p:embeddedFont>
      <p:font typeface="幼圆" pitchFamily="49" charset="-122"/>
      <p:regular r:id="rId12"/>
    </p:embeddedFon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方正粗黑宋简体" pitchFamily="2" charset="-122"/>
      <p:regular r:id="rId17"/>
    </p:embeddedFont>
    <p:embeddedFont>
      <p:font typeface="方正小标宋简体" pitchFamily="65" charset="-122"/>
      <p:regular r:id="rId18"/>
    </p:embeddedFont>
    <p:embeddedFont>
      <p:font typeface="楷体_GB2312" pitchFamily="49" charset="-122"/>
      <p:regular r:id="rId19"/>
    </p:embeddedFont>
    <p:embeddedFont>
      <p:font typeface="黑体" pitchFamily="49" charset="-122"/>
      <p:regular r:id="rId20"/>
    </p:embeddedFont>
    <p:embeddedFont>
      <p:font typeface="华文行楷" pitchFamily="2" charset="-122"/>
      <p:regular r:id="rId21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009900"/>
    <a:srgbClr val="FF9933"/>
    <a:srgbClr val="AFF22A"/>
    <a:srgbClr val="FFFFFF"/>
    <a:srgbClr val="CC9900"/>
    <a:srgbClr val="FF6600"/>
    <a:srgbClr val="0070C0"/>
    <a:srgbClr val="FF9F9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5" autoAdjust="0"/>
    <p:restoredTop sz="99556" autoAdjust="0"/>
  </p:normalViewPr>
  <p:slideViewPr>
    <p:cSldViewPr>
      <p:cViewPr varScale="1">
        <p:scale>
          <a:sx n="90" d="100"/>
          <a:sy n="90" d="100"/>
        </p:scale>
        <p:origin x="-552" y="-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288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pPr/>
              <a:t>2023/2/24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45938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1990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0695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8901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836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7374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3546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69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2350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38609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717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514192"/>
            <a:ext cx="9144000" cy="6293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78719954-41CB-DF46-29A3-D09C3862B5F9}"/>
              </a:ext>
            </a:extLst>
          </p:cNvPr>
          <p:cNvGrpSpPr/>
          <p:nvPr userDrawn="1"/>
        </p:nvGrpSpPr>
        <p:grpSpPr>
          <a:xfrm>
            <a:off x="241076" y="68057"/>
            <a:ext cx="8902923" cy="686713"/>
            <a:chOff x="590" y="247"/>
            <a:chExt cx="18009" cy="139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771D7851-74D2-A1A0-EC0C-2EFC4AA5DA03}"/>
                </a:ext>
              </a:extLst>
            </p:cNvPr>
            <p:cNvSpPr/>
            <p:nvPr/>
          </p:nvSpPr>
          <p:spPr>
            <a:xfrm>
              <a:off x="1803" y="249"/>
              <a:ext cx="16796" cy="130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wrap="square">
              <a:spAutoFit/>
            </a:bodyPr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4" name="矩形 14">
              <a:extLst>
                <a:ext uri="{FF2B5EF4-FFF2-40B4-BE49-F238E27FC236}">
                  <a16:creationId xmlns:a16="http://schemas.microsoft.com/office/drawing/2014/main" xmlns="" id="{6370F173-2E49-FC2A-9688-BA050DE2F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" y="247"/>
              <a:ext cx="1378" cy="13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B1749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pic>
        <p:nvPicPr>
          <p:cNvPr id="5" name="Picture 2" descr="C:\Users\侯哥\Desktop\logo\视动课堂工作室.png">
            <a:extLst>
              <a:ext uri="{FF2B5EF4-FFF2-40B4-BE49-F238E27FC236}">
                <a16:creationId xmlns:a16="http://schemas.microsoft.com/office/drawing/2014/main" xmlns="" id="{8EC41F15-E92F-2753-0ED7-012486BFDD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180" y="63698"/>
            <a:ext cx="3703590" cy="649776"/>
          </a:xfrm>
          <a:prstGeom prst="rect">
            <a:avLst/>
          </a:prstGeom>
          <a:noFill/>
        </p:spPr>
      </p:pic>
      <p:pic>
        <p:nvPicPr>
          <p:cNvPr id="6" name="Picture 32" descr="C:\Users\侯哥\Desktop\logo\泸县林萍名师工作室.png">
            <a:extLst>
              <a:ext uri="{FF2B5EF4-FFF2-40B4-BE49-F238E27FC236}">
                <a16:creationId xmlns:a16="http://schemas.microsoft.com/office/drawing/2014/main" xmlns="" id="{8CFD2CEF-48A9-DE57-0A27-CB96FD8CCB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4827025"/>
            <a:ext cx="2268761" cy="296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2937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9" r:id="rId2"/>
    <p:sldLayoutId id="214748370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openxmlformats.org/officeDocument/2006/relationships/image" Target="../media/image8.png"/><Relationship Id="rId5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单圆角矩形 36">
            <a:extLst>
              <a:ext uri="{FF2B5EF4-FFF2-40B4-BE49-F238E27FC236}">
                <a16:creationId xmlns:a16="http://schemas.microsoft.com/office/drawing/2014/main" xmlns="" id="{ADFE2713-38A2-5B46-8BD5-90224BE2A534}"/>
              </a:ext>
            </a:extLst>
          </p:cNvPr>
          <p:cNvSpPr/>
          <p:nvPr/>
        </p:nvSpPr>
        <p:spPr>
          <a:xfrm>
            <a:off x="5944992" y="3280402"/>
            <a:ext cx="1799760" cy="432048"/>
          </a:xfrm>
          <a:prstGeom prst="round1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4" name="单圆角矩形 43">
            <a:extLst>
              <a:ext uri="{FF2B5EF4-FFF2-40B4-BE49-F238E27FC236}">
                <a16:creationId xmlns:a16="http://schemas.microsoft.com/office/drawing/2014/main" xmlns="" id="{D6576F15-FC59-F645-B9BB-99A40650AF2C}"/>
              </a:ext>
            </a:extLst>
          </p:cNvPr>
          <p:cNvSpPr/>
          <p:nvPr/>
        </p:nvSpPr>
        <p:spPr>
          <a:xfrm>
            <a:off x="3540960" y="3314750"/>
            <a:ext cx="1799760" cy="432048"/>
          </a:xfrm>
          <a:prstGeom prst="round1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5" name="单圆角矩形 44">
            <a:extLst>
              <a:ext uri="{FF2B5EF4-FFF2-40B4-BE49-F238E27FC236}">
                <a16:creationId xmlns:a16="http://schemas.microsoft.com/office/drawing/2014/main" xmlns="" id="{14484992-177A-7B4A-A42C-270BAA3F58F1}"/>
              </a:ext>
            </a:extLst>
          </p:cNvPr>
          <p:cNvSpPr/>
          <p:nvPr/>
        </p:nvSpPr>
        <p:spPr>
          <a:xfrm>
            <a:off x="1164141" y="3340042"/>
            <a:ext cx="1799760" cy="432048"/>
          </a:xfrm>
          <a:prstGeom prst="round1Rect">
            <a:avLst/>
          </a:prstGeom>
          <a:solidFill>
            <a:srgbClr val="ACBD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52" name="图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5500" r="32250" b="80044"/>
          <a:stretch>
            <a:fillRect/>
          </a:stretch>
        </p:blipFill>
        <p:spPr bwMode="auto">
          <a:xfrm flipH="1">
            <a:off x="1613654" y="4457278"/>
            <a:ext cx="321771" cy="28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圆角矩形 52">
            <a:hlinkClick r:id="rId4" action="ppaction://hlinksldjump"/>
          </p:cNvPr>
          <p:cNvSpPr/>
          <p:nvPr/>
        </p:nvSpPr>
        <p:spPr>
          <a:xfrm>
            <a:off x="1206208" y="3259691"/>
            <a:ext cx="1667986" cy="578882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zh-CN" altLang="en-US" sz="2800" smtClean="0">
                <a:latin typeface="华文楷体" pitchFamily="2" charset="-122"/>
                <a:ea typeface="华文楷体" pitchFamily="2" charset="-122"/>
              </a:rPr>
              <a:t>海潮学校</a:t>
            </a:r>
            <a:endParaRPr lang="zh-CN" altLang="en-US" sz="2800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54" name="圆角矩形 53">
            <a:hlinkClick r:id="rId5" action="ppaction://hlinksldjump"/>
          </p:cNvPr>
          <p:cNvSpPr/>
          <p:nvPr/>
        </p:nvSpPr>
        <p:spPr>
          <a:xfrm>
            <a:off x="3992090" y="3229510"/>
            <a:ext cx="955199" cy="578882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华文楷体" pitchFamily="2" charset="-122"/>
                <a:ea typeface="华文楷体" pitchFamily="2" charset="-122"/>
              </a:rPr>
              <a:t>林萍</a:t>
            </a:r>
          </a:p>
        </p:txBody>
      </p:sp>
      <p:sp>
        <p:nvSpPr>
          <p:cNvPr id="58" name="圆角矩形 57">
            <a:hlinkClick r:id="" action="ppaction://noaction"/>
          </p:cNvPr>
          <p:cNvSpPr/>
          <p:nvPr/>
        </p:nvSpPr>
        <p:spPr>
          <a:xfrm>
            <a:off x="6007486" y="3193208"/>
            <a:ext cx="1737266" cy="578882"/>
          </a:xfrm>
          <a:prstGeom prst="round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华文楷体" pitchFamily="2" charset="-122"/>
                <a:ea typeface="华文楷体" pitchFamily="2" charset="-122"/>
              </a:rPr>
              <a:t>2023.02.24</a:t>
            </a:r>
            <a:endParaRPr lang="zh-CN" altLang="en-US" sz="2800" dirty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59" name="图片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5500" r="32250" b="80044"/>
          <a:stretch>
            <a:fillRect/>
          </a:stretch>
        </p:blipFill>
        <p:spPr bwMode="auto">
          <a:xfrm>
            <a:off x="6724794" y="4509280"/>
            <a:ext cx="321771" cy="287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DA0A8642-A514-2BD1-3ADE-97F9DC69CDE0}"/>
              </a:ext>
            </a:extLst>
          </p:cNvPr>
          <p:cNvSpPr txBox="1"/>
          <p:nvPr/>
        </p:nvSpPr>
        <p:spPr>
          <a:xfrm>
            <a:off x="1814225" y="1337421"/>
            <a:ext cx="55155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75000"/>
                </a:solidFill>
                <a:effectLst/>
                <a:uLnTx/>
                <a:uFillTx/>
                <a:latin typeface="幼圆" pitchFamily="49" charset="-122"/>
                <a:ea typeface="幼圆" pitchFamily="49" charset="-122"/>
                <a:cs typeface="+mn-cs"/>
              </a:rPr>
              <a:t>读故事 学数学</a:t>
            </a:r>
          </a:p>
        </p:txBody>
      </p:sp>
    </p:spTree>
    <p:extLst>
      <p:ext uri="{BB962C8B-B14F-4D97-AF65-F5344CB8AC3E}">
        <p14:creationId xmlns:p14="http://schemas.microsoft.com/office/powerpoint/2010/main" xmlns="" val="107955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EE5F255027EA822659D246F6CF477A5">
            <a:extLst>
              <a:ext uri="{FF2B5EF4-FFF2-40B4-BE49-F238E27FC236}">
                <a16:creationId xmlns:a16="http://schemas.microsoft.com/office/drawing/2014/main" xmlns="" id="{60B67E90-D8AE-0158-20F5-A36BD99B6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1490371" y="1761736"/>
            <a:ext cx="6103608" cy="302662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6484" y="1200044"/>
            <a:ext cx="820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/>
              <a:t>超级大洞</a:t>
            </a:r>
          </a:p>
        </p:txBody>
      </p:sp>
      <p:sp>
        <p:nvSpPr>
          <p:cNvPr id="9" name="文本框 14"/>
          <p:cNvSpPr txBox="1"/>
          <p:nvPr/>
        </p:nvSpPr>
        <p:spPr>
          <a:xfrm>
            <a:off x="1122436" y="781294"/>
            <a:ext cx="184721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itchFamily="49" charset="-122"/>
                <a:ea typeface="幼圆" pitchFamily="49" charset="-122"/>
              </a:rPr>
              <a:t>课前交流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E0BC0A8-05BA-2E4E-B8F3-A892115E8F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5576" y="915850"/>
            <a:ext cx="366860" cy="4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2226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4740" y="801810"/>
            <a:ext cx="366860" cy="456339"/>
          </a:xfrm>
          <a:prstGeom prst="rect">
            <a:avLst/>
          </a:prstGeom>
        </p:spPr>
      </p:pic>
      <p:sp>
        <p:nvSpPr>
          <p:cNvPr id="16" name="文本框 14"/>
          <p:cNvSpPr txBox="1"/>
          <p:nvPr/>
        </p:nvSpPr>
        <p:spPr>
          <a:xfrm>
            <a:off x="971600" y="720240"/>
            <a:ext cx="184721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solidFill>
                  <a:srgbClr val="875000"/>
                </a:solidFill>
                <a:latin typeface="幼圆" pitchFamily="49" charset="-122"/>
                <a:ea typeface="幼圆" pitchFamily="49" charset="-122"/>
              </a:rPr>
              <a:t>情境呈现</a:t>
            </a:r>
            <a:endParaRPr lang="zh-CN" altLang="en-US" sz="3200" b="1" dirty="0">
              <a:solidFill>
                <a:srgbClr val="875000"/>
              </a:solidFill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4" name="狄多4">
            <a:hlinkClick r:id="" action="ppaction://media"/>
            <a:extLst>
              <a:ext uri="{FF2B5EF4-FFF2-40B4-BE49-F238E27FC236}">
                <a16:creationId xmlns:a16="http://schemas.microsoft.com/office/drawing/2014/main" xmlns="" id="{BEFB4F66-EAC1-0523-3DEC-9A453855B0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475656" y="1419622"/>
            <a:ext cx="6696744" cy="33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547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>
            <a:extLst>
              <a:ext uri="{FF2B5EF4-FFF2-40B4-BE49-F238E27FC236}">
                <a16:creationId xmlns:a16="http://schemas.microsoft.com/office/drawing/2014/main" xmlns="" id="{EB7E85FD-3018-1EF2-389B-DBC1DD6A747D}"/>
              </a:ext>
            </a:extLst>
          </p:cNvPr>
          <p:cNvSpPr txBox="1"/>
          <p:nvPr/>
        </p:nvSpPr>
        <p:spPr>
          <a:xfrm>
            <a:off x="755576" y="720240"/>
            <a:ext cx="184721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solidFill>
                  <a:srgbClr val="875000"/>
                </a:solidFill>
                <a:latin typeface="幼圆" pitchFamily="49" charset="-122"/>
                <a:ea typeface="幼圆" pitchFamily="49" charset="-122"/>
              </a:rPr>
              <a:t>活动研讨</a:t>
            </a:r>
            <a:endParaRPr lang="zh-CN" altLang="en-US" sz="3200" b="1" dirty="0">
              <a:solidFill>
                <a:srgbClr val="875000"/>
              </a:solidFill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04E7AAC-4B45-3823-BF06-7B48D47DE9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9804" y="772917"/>
            <a:ext cx="366860" cy="45633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B9DA543-147C-4423-DED0-4507EFCAE327}"/>
              </a:ext>
            </a:extLst>
          </p:cNvPr>
          <p:cNvSpPr/>
          <p:nvPr/>
        </p:nvSpPr>
        <p:spPr>
          <a:xfrm>
            <a:off x="423646" y="1352505"/>
            <a:ext cx="80367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研讨一：</a:t>
            </a:r>
            <a:r>
              <a:rPr lang="zh-CN" altLang="en-US" sz="2800" dirty="0" smtClean="0">
                <a:solidFill>
                  <a:srgbClr val="002060"/>
                </a:solidFill>
                <a:latin typeface="方正小标宋简体" pitchFamily="65" charset="-122"/>
                <a:ea typeface="方正小标宋简体" pitchFamily="65" charset="-122"/>
                <a:cs typeface="宋体" pitchFamily="2" charset="-122"/>
              </a:rPr>
              <a:t>如果你是</a:t>
            </a:r>
            <a:r>
              <a:rPr lang="zh-CN" altLang="en-US" sz="2800" dirty="0">
                <a:solidFill>
                  <a:srgbClr val="002060"/>
                </a:solidFill>
                <a:latin typeface="方正小标宋简体" pitchFamily="65" charset="-122"/>
                <a:ea typeface="方正小标宋简体" pitchFamily="65" charset="-122"/>
                <a:cs typeface="宋体" pitchFamily="2" charset="-122"/>
              </a:rPr>
              <a:t>狄多公主，会圈出哪些图形呢？</a:t>
            </a:r>
            <a:r>
              <a:rPr lang="zh-CN" altLang="zh-CN" sz="2800" dirty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　</a:t>
            </a:r>
            <a:endParaRPr lang="zh-CN" altLang="en-US" sz="2800" dirty="0">
              <a:solidFill>
                <a:srgbClr val="0070C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7" name="图片 26" descr="a">
            <a:extLst>
              <a:ext uri="{FF2B5EF4-FFF2-40B4-BE49-F238E27FC236}">
                <a16:creationId xmlns:a16="http://schemas.microsoft.com/office/drawing/2014/main" xmlns="" id="{9568AA84-9314-4646-03B3-4CC96818EBF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9053" t="35803" r="28290" b="19700"/>
          <a:stretch>
            <a:fillRect/>
          </a:stretch>
        </p:blipFill>
        <p:spPr>
          <a:xfrm>
            <a:off x="1032908" y="1946298"/>
            <a:ext cx="2023930" cy="1420630"/>
          </a:xfrm>
          <a:prstGeom prst="rect">
            <a:avLst/>
          </a:prstGeom>
        </p:spPr>
      </p:pic>
      <p:pic>
        <p:nvPicPr>
          <p:cNvPr id="28" name="图片 27" descr="e">
            <a:extLst>
              <a:ext uri="{FF2B5EF4-FFF2-40B4-BE49-F238E27FC236}">
                <a16:creationId xmlns:a16="http://schemas.microsoft.com/office/drawing/2014/main" xmlns="" id="{E45A3DE6-43CE-D4A8-DD82-EB0F93BFBB3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16667" t="34343" r="26678" b="21212"/>
          <a:stretch>
            <a:fillRect/>
          </a:stretch>
        </p:blipFill>
        <p:spPr>
          <a:xfrm>
            <a:off x="3561379" y="1946298"/>
            <a:ext cx="2114231" cy="1420630"/>
          </a:xfrm>
          <a:prstGeom prst="rect">
            <a:avLst/>
          </a:prstGeom>
        </p:spPr>
      </p:pic>
      <p:pic>
        <p:nvPicPr>
          <p:cNvPr id="29" name="图片 28" descr="d">
            <a:extLst>
              <a:ext uri="{FF2B5EF4-FFF2-40B4-BE49-F238E27FC236}">
                <a16:creationId xmlns:a16="http://schemas.microsoft.com/office/drawing/2014/main" xmlns="" id="{47130BDB-2C39-CFF5-AEE5-DCD72D38016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18294" t="24910" r="29027" b="25270"/>
          <a:stretch>
            <a:fillRect/>
          </a:stretch>
        </p:blipFill>
        <p:spPr>
          <a:xfrm>
            <a:off x="6178211" y="1946298"/>
            <a:ext cx="1969903" cy="1420630"/>
          </a:xfrm>
          <a:prstGeom prst="rect">
            <a:avLst/>
          </a:prstGeom>
        </p:spPr>
      </p:pic>
      <p:pic>
        <p:nvPicPr>
          <p:cNvPr id="30" name="图片 29" descr="b">
            <a:extLst>
              <a:ext uri="{FF2B5EF4-FFF2-40B4-BE49-F238E27FC236}">
                <a16:creationId xmlns:a16="http://schemas.microsoft.com/office/drawing/2014/main" xmlns="" id="{FFBAD891-C8C2-5623-0ABE-A3CBFE76F7B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8297" t="28909" r="43566" b="26736"/>
          <a:stretch>
            <a:fillRect/>
          </a:stretch>
        </p:blipFill>
        <p:spPr>
          <a:xfrm>
            <a:off x="1032908" y="3437501"/>
            <a:ext cx="2023930" cy="1268534"/>
          </a:xfrm>
          <a:prstGeom prst="rect">
            <a:avLst/>
          </a:prstGeom>
        </p:spPr>
      </p:pic>
      <p:pic>
        <p:nvPicPr>
          <p:cNvPr id="31" name="图片 30" descr="c">
            <a:extLst>
              <a:ext uri="{FF2B5EF4-FFF2-40B4-BE49-F238E27FC236}">
                <a16:creationId xmlns:a16="http://schemas.microsoft.com/office/drawing/2014/main" xmlns="" id="{41D522B5-07BD-5EBD-C99B-118EB865674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12184" t="11473" r="29482" b="28931"/>
          <a:stretch>
            <a:fillRect/>
          </a:stretch>
        </p:blipFill>
        <p:spPr>
          <a:xfrm>
            <a:off x="3569743" y="3452319"/>
            <a:ext cx="2105867" cy="1253715"/>
          </a:xfrm>
          <a:prstGeom prst="rect">
            <a:avLst/>
          </a:prstGeom>
        </p:spPr>
      </p:pic>
      <p:pic>
        <p:nvPicPr>
          <p:cNvPr id="32" name="图片 31" descr="f">
            <a:extLst>
              <a:ext uri="{FF2B5EF4-FFF2-40B4-BE49-F238E27FC236}">
                <a16:creationId xmlns:a16="http://schemas.microsoft.com/office/drawing/2014/main" xmlns="" id="{EEA252E9-02B0-3F83-097C-07F80289705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l="13718" t="22441" r="34009" b="26044"/>
          <a:stretch>
            <a:fillRect/>
          </a:stretch>
        </p:blipFill>
        <p:spPr>
          <a:xfrm>
            <a:off x="6188515" y="3434416"/>
            <a:ext cx="1959599" cy="124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537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646240" y="3191952"/>
            <a:ext cx="1276276" cy="151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1763688" y="2563435"/>
            <a:ext cx="1728192" cy="977904"/>
            <a:chOff x="665322" y="4215177"/>
            <a:chExt cx="1368152" cy="728172"/>
          </a:xfrm>
          <a:noFill/>
        </p:grpSpPr>
        <p:sp>
          <p:nvSpPr>
            <p:cNvPr id="23" name="云形标注 22"/>
            <p:cNvSpPr/>
            <p:nvPr/>
          </p:nvSpPr>
          <p:spPr>
            <a:xfrm>
              <a:off x="665322" y="4215177"/>
              <a:ext cx="1368152" cy="728172"/>
            </a:xfrm>
            <a:prstGeom prst="cloudCallout">
              <a:avLst>
                <a:gd name="adj1" fmla="val -63961"/>
                <a:gd name="adj2" fmla="val 101295"/>
              </a:avLst>
            </a:prstGeom>
            <a:grpFill/>
            <a:ln>
              <a:solidFill>
                <a:schemeClr val="accent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楷体_GB2312" panose="02010609030101010101" pitchFamily="49" charset="-122"/>
                <a:ea typeface="楷体_GB2312" panose="02010609030101010101" pitchFamily="49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32798" y="4342472"/>
              <a:ext cx="1186301" cy="461665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0070C0"/>
                  </a:solidFill>
                  <a:latin typeface="+mn-ea"/>
                </a:rPr>
                <a:t>算一算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E595B10D-5148-9B33-965B-A42A684657E2}"/>
              </a:ext>
            </a:extLst>
          </p:cNvPr>
          <p:cNvSpPr/>
          <p:nvPr/>
        </p:nvSpPr>
        <p:spPr>
          <a:xfrm>
            <a:off x="755576" y="1401620"/>
            <a:ext cx="78211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研讨二：</a:t>
            </a:r>
            <a:r>
              <a:rPr lang="zh-CN" altLang="zh-CN" sz="2800" dirty="0">
                <a:solidFill>
                  <a:srgbClr val="002060"/>
                </a:solidFill>
                <a:latin typeface="方正小标宋简体" pitchFamily="65" charset="-122"/>
                <a:ea typeface="方正小标宋简体" pitchFamily="65" charset="-122"/>
                <a:cs typeface="宋体" pitchFamily="2" charset="-122"/>
              </a:rPr>
              <a:t>狄多公主用</a:t>
            </a:r>
            <a:r>
              <a:rPr lang="en-US" altLang="zh-CN" sz="2800" dirty="0">
                <a:solidFill>
                  <a:srgbClr val="002060"/>
                </a:solidFill>
                <a:latin typeface="方正小标宋简体" pitchFamily="65" charset="-122"/>
                <a:ea typeface="方正小标宋简体" pitchFamily="65" charset="-122"/>
                <a:cs typeface="宋体" pitchFamily="2" charset="-122"/>
              </a:rPr>
              <a:t>30000m</a:t>
            </a:r>
            <a:r>
              <a:rPr lang="zh-CN" altLang="en-US" sz="2800" dirty="0">
                <a:solidFill>
                  <a:srgbClr val="002060"/>
                </a:solidFill>
                <a:latin typeface="方正小标宋简体" pitchFamily="65" charset="-122"/>
                <a:ea typeface="方正小标宋简体" pitchFamily="65" charset="-122"/>
                <a:cs typeface="宋体" pitchFamily="2" charset="-122"/>
              </a:rPr>
              <a:t>长的牛皮条，可以圈得多少公顷土地？（</a:t>
            </a:r>
            <a:r>
              <a:rPr lang="en-US" altLang="zh-CN" sz="2800" dirty="0">
                <a:solidFill>
                  <a:srgbClr val="002060"/>
                </a:solidFill>
                <a:latin typeface="方正小标宋简体" pitchFamily="65" charset="-122"/>
                <a:ea typeface="方正小标宋简体" pitchFamily="65" charset="-122"/>
                <a:cs typeface="宋体" pitchFamily="2" charset="-122"/>
              </a:rPr>
              <a:t>π</a:t>
            </a:r>
            <a:r>
              <a:rPr lang="zh-CN" altLang="en-US" sz="2800" dirty="0">
                <a:solidFill>
                  <a:srgbClr val="002060"/>
                </a:solidFill>
                <a:latin typeface="方正小标宋简体" pitchFamily="65" charset="-122"/>
                <a:ea typeface="方正小标宋简体" pitchFamily="65" charset="-122"/>
                <a:cs typeface="宋体" pitchFamily="2" charset="-122"/>
              </a:rPr>
              <a:t>取</a:t>
            </a:r>
            <a:r>
              <a:rPr lang="en-US" altLang="zh-CN" sz="2800" dirty="0">
                <a:solidFill>
                  <a:srgbClr val="002060"/>
                </a:solidFill>
                <a:latin typeface="方正小标宋简体" pitchFamily="65" charset="-122"/>
                <a:ea typeface="方正小标宋简体" pitchFamily="65" charset="-122"/>
                <a:cs typeface="宋体" pitchFamily="2" charset="-122"/>
              </a:rPr>
              <a:t>3</a:t>
            </a:r>
            <a:r>
              <a:rPr lang="zh-CN" altLang="en-US" sz="2800" dirty="0">
                <a:solidFill>
                  <a:srgbClr val="002060"/>
                </a:solidFill>
                <a:latin typeface="方正小标宋简体" pitchFamily="65" charset="-122"/>
                <a:ea typeface="方正小标宋简体" pitchFamily="65" charset="-122"/>
                <a:cs typeface="宋体" pitchFamily="2" charset="-122"/>
              </a:rPr>
              <a:t>）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 </a:t>
            </a:r>
            <a:endParaRPr lang="zh-CN" altLang="en-US" sz="3200" dirty="0">
              <a:solidFill>
                <a:srgbClr val="0070C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6" name="文本框 14">
            <a:extLst>
              <a:ext uri="{FF2B5EF4-FFF2-40B4-BE49-F238E27FC236}">
                <a16:creationId xmlns:a16="http://schemas.microsoft.com/office/drawing/2014/main" xmlns="" id="{0636F052-F7B8-4778-E454-C674A2DFCB85}"/>
              </a:ext>
            </a:extLst>
          </p:cNvPr>
          <p:cNvSpPr txBox="1"/>
          <p:nvPr/>
        </p:nvSpPr>
        <p:spPr>
          <a:xfrm>
            <a:off x="755576" y="720240"/>
            <a:ext cx="184721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solidFill>
                  <a:srgbClr val="875000"/>
                </a:solidFill>
                <a:latin typeface="幼圆" pitchFamily="49" charset="-122"/>
                <a:ea typeface="幼圆" pitchFamily="49" charset="-122"/>
              </a:rPr>
              <a:t>活动研讨</a:t>
            </a:r>
            <a:endParaRPr lang="zh-CN" altLang="en-US" sz="3200" b="1" dirty="0">
              <a:solidFill>
                <a:srgbClr val="875000"/>
              </a:solidFill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95BCD51-3074-F7CF-BFDD-38FA58EF7A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9804" y="772917"/>
            <a:ext cx="366860" cy="456339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DE212EDA-0605-F235-DF80-7A75E3E7E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2301825"/>
            <a:ext cx="22097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独立思考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5C90AB45-BBD4-29A2-7AD0-20D7B06D3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3018119"/>
            <a:ext cx="22097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同桌交流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1702081C-07B6-08D4-ACBB-8B69F2D83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3734413"/>
            <a:ext cx="22097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全班交流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751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>
            <a:extLst>
              <a:ext uri="{FF2B5EF4-FFF2-40B4-BE49-F238E27FC236}">
                <a16:creationId xmlns:a16="http://schemas.microsoft.com/office/drawing/2014/main" xmlns="" id="{67C7E12B-4965-1D67-0586-A9329C978C82}"/>
              </a:ext>
            </a:extLst>
          </p:cNvPr>
          <p:cNvSpPr txBox="1"/>
          <p:nvPr/>
        </p:nvSpPr>
        <p:spPr>
          <a:xfrm>
            <a:off x="971600" y="891996"/>
            <a:ext cx="184721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solidFill>
                  <a:srgbClr val="875000"/>
                </a:solidFill>
                <a:latin typeface="幼圆" pitchFamily="49" charset="-122"/>
                <a:ea typeface="幼圆" pitchFamily="49" charset="-122"/>
              </a:rPr>
              <a:t>活动研讨</a:t>
            </a:r>
            <a:endParaRPr lang="zh-CN" altLang="en-US" sz="3200" b="1" dirty="0">
              <a:solidFill>
                <a:srgbClr val="875000"/>
              </a:solidFill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7DB77E7-3497-89B3-8478-BD5C5AFADC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7544" y="971369"/>
            <a:ext cx="366860" cy="45633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77B74797-0F56-346F-A531-F5B930F5CB09}"/>
              </a:ext>
            </a:extLst>
          </p:cNvPr>
          <p:cNvSpPr/>
          <p:nvPr/>
        </p:nvSpPr>
        <p:spPr>
          <a:xfrm>
            <a:off x="467544" y="1696062"/>
            <a:ext cx="91999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研讨三：</a:t>
            </a:r>
            <a:r>
              <a:rPr lang="zh-CN" altLang="zh-CN" sz="2800" b="1" dirty="0">
                <a:solidFill>
                  <a:srgbClr val="002060"/>
                </a:solidFill>
                <a:latin typeface="方正小标宋简体" pitchFamily="65" charset="-122"/>
                <a:ea typeface="方正小标宋简体" pitchFamily="65" charset="-122"/>
                <a:cs typeface="宋体" pitchFamily="2" charset="-122"/>
              </a:rPr>
              <a:t>用土地边界线</a:t>
            </a:r>
            <a:r>
              <a:rPr lang="zh-CN" altLang="en-US" sz="2800" b="1" dirty="0">
                <a:solidFill>
                  <a:srgbClr val="002060"/>
                </a:solidFill>
                <a:latin typeface="方正小标宋简体" pitchFamily="65" charset="-122"/>
                <a:ea typeface="方正小标宋简体" pitchFamily="65" charset="-122"/>
                <a:cs typeface="宋体" pitchFamily="2" charset="-122"/>
              </a:rPr>
              <a:t>来</a:t>
            </a:r>
            <a:r>
              <a:rPr lang="zh-CN" altLang="zh-CN" sz="2800" b="1" dirty="0">
                <a:solidFill>
                  <a:srgbClr val="002060"/>
                </a:solidFill>
                <a:latin typeface="方正小标宋简体" pitchFamily="65" charset="-122"/>
                <a:ea typeface="方正小标宋简体" pitchFamily="65" charset="-122"/>
                <a:cs typeface="宋体" pitchFamily="2" charset="-122"/>
              </a:rPr>
              <a:t>圈</a:t>
            </a:r>
            <a:r>
              <a:rPr lang="zh-CN" altLang="en-US" sz="2800" b="1" dirty="0">
                <a:solidFill>
                  <a:srgbClr val="002060"/>
                </a:solidFill>
                <a:latin typeface="方正小标宋简体" pitchFamily="65" charset="-122"/>
                <a:ea typeface="方正小标宋简体" pitchFamily="65" charset="-122"/>
                <a:cs typeface="宋体" pitchFamily="2" charset="-122"/>
              </a:rPr>
              <a:t>，会不会圈</a:t>
            </a:r>
            <a:r>
              <a:rPr lang="zh-CN" altLang="zh-CN" sz="2800" b="1" dirty="0">
                <a:solidFill>
                  <a:srgbClr val="002060"/>
                </a:solidFill>
                <a:latin typeface="方正小标宋简体" pitchFamily="65" charset="-122"/>
                <a:ea typeface="方正小标宋简体" pitchFamily="65" charset="-122"/>
                <a:cs typeface="宋体" pitchFamily="2" charset="-122"/>
              </a:rPr>
              <a:t>出更多</a:t>
            </a:r>
            <a:r>
              <a:rPr lang="zh-CN" altLang="en-US" sz="2800" b="1" dirty="0">
                <a:solidFill>
                  <a:srgbClr val="002060"/>
                </a:solidFill>
                <a:latin typeface="方正小标宋简体" pitchFamily="65" charset="-122"/>
                <a:ea typeface="方正小标宋简体" pitchFamily="65" charset="-122"/>
                <a:cs typeface="宋体" pitchFamily="2" charset="-122"/>
              </a:rPr>
              <a:t>土地</a:t>
            </a:r>
            <a:r>
              <a:rPr lang="zh-CN" altLang="zh-CN" sz="2800" b="1" dirty="0">
                <a:solidFill>
                  <a:srgbClr val="002060"/>
                </a:solidFill>
                <a:latin typeface="方正小标宋简体" pitchFamily="65" charset="-122"/>
                <a:ea typeface="方正小标宋简体" pitchFamily="65" charset="-122"/>
                <a:cs typeface="宋体" pitchFamily="2" charset="-122"/>
              </a:rPr>
              <a:t>呢？</a:t>
            </a:r>
            <a:r>
              <a:rPr lang="zh-CN" altLang="zh-CN" sz="2800" dirty="0">
                <a:solidFill>
                  <a:srgbClr val="0070C0"/>
                </a:solidFill>
                <a:latin typeface="方正粗黑宋简体" pitchFamily="2" charset="-122"/>
                <a:ea typeface="方正粗黑宋简体" pitchFamily="2" charset="-122"/>
              </a:rPr>
              <a:t>　</a:t>
            </a:r>
            <a:endParaRPr lang="zh-CN" altLang="en-US" sz="2800" dirty="0">
              <a:solidFill>
                <a:srgbClr val="0070C0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C0FCC440-0A11-21CB-3B31-211204EC5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2219282"/>
            <a:ext cx="22097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独立思考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B94C53DC-B097-B83F-13BB-3D076C123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2935576"/>
            <a:ext cx="22097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小组研讨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81FDB9F0-5744-AF9D-CB9B-32A2A0CB2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048" y="3651870"/>
            <a:ext cx="22097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itchFamily="2" charset="-122"/>
              </a:rPr>
              <a:t>全班交流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itchFamily="2" charset="-122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1257068" y="3075806"/>
            <a:ext cx="1276276" cy="151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组合 10"/>
          <p:cNvGrpSpPr/>
          <p:nvPr/>
        </p:nvGrpSpPr>
        <p:grpSpPr>
          <a:xfrm rot="717855">
            <a:off x="2915531" y="2300528"/>
            <a:ext cx="2592288" cy="1298709"/>
            <a:chOff x="665322" y="4215177"/>
            <a:chExt cx="1368152" cy="728172"/>
          </a:xfrm>
          <a:noFill/>
        </p:grpSpPr>
        <p:sp>
          <p:nvSpPr>
            <p:cNvPr id="12" name="云形标注 11"/>
            <p:cNvSpPr/>
            <p:nvPr/>
          </p:nvSpPr>
          <p:spPr>
            <a:xfrm>
              <a:off x="665322" y="4215177"/>
              <a:ext cx="1368152" cy="728172"/>
            </a:xfrm>
            <a:prstGeom prst="cloudCallout">
              <a:avLst>
                <a:gd name="adj1" fmla="val -63961"/>
                <a:gd name="adj2" fmla="val 101295"/>
              </a:avLst>
            </a:prstGeom>
            <a:grpFill/>
            <a:ln>
              <a:solidFill>
                <a:schemeClr val="accent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>
                <a:solidFill>
                  <a:srgbClr val="0070C0"/>
                </a:solidFill>
                <a:latin typeface="楷体_GB2312" panose="02010609030101010101" pitchFamily="49" charset="-122"/>
                <a:ea typeface="楷体_GB2312" panose="02010609030101010101" pitchFamily="49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 rot="20882145">
              <a:off x="1004220" y="4377888"/>
              <a:ext cx="668532" cy="293364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70C0"/>
                  </a:solidFill>
                  <a:latin typeface="+mn-ea"/>
                </a:rPr>
                <a:t>想一想</a:t>
              </a:r>
              <a:endParaRPr lang="zh-CN" altLang="en-US" sz="2800" b="1" dirty="0">
                <a:solidFill>
                  <a:srgbClr val="0070C0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6297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1540374" y="3131103"/>
            <a:ext cx="1276276" cy="1518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组合 11"/>
          <p:cNvGrpSpPr/>
          <p:nvPr/>
        </p:nvGrpSpPr>
        <p:grpSpPr>
          <a:xfrm rot="717855">
            <a:off x="3347864" y="2355726"/>
            <a:ext cx="2592288" cy="1298709"/>
            <a:chOff x="665322" y="4215177"/>
            <a:chExt cx="1368152" cy="728172"/>
          </a:xfrm>
          <a:noFill/>
        </p:grpSpPr>
        <p:sp>
          <p:nvSpPr>
            <p:cNvPr id="14" name="云形标注 13"/>
            <p:cNvSpPr/>
            <p:nvPr/>
          </p:nvSpPr>
          <p:spPr>
            <a:xfrm>
              <a:off x="665322" y="4215177"/>
              <a:ext cx="1368152" cy="728172"/>
            </a:xfrm>
            <a:prstGeom prst="cloudCallout">
              <a:avLst>
                <a:gd name="adj1" fmla="val -63961"/>
                <a:gd name="adj2" fmla="val 101295"/>
              </a:avLst>
            </a:prstGeom>
            <a:grpFill/>
            <a:ln>
              <a:solidFill>
                <a:schemeClr val="accent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latin typeface="楷体_GB2312" panose="02010609030101010101" pitchFamily="49" charset="-122"/>
                <a:ea typeface="楷体_GB2312" panose="02010609030101010101" pitchFamily="49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rot="20882145">
              <a:off x="1005491" y="4377888"/>
              <a:ext cx="665994" cy="293364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0070C0"/>
                  </a:solidFill>
                  <a:latin typeface="+mn-ea"/>
                </a:rPr>
                <a:t>说一说</a:t>
              </a:r>
            </a:p>
          </p:txBody>
        </p:sp>
      </p:grpSp>
      <p:sp>
        <p:nvSpPr>
          <p:cNvPr id="2" name="文本框 14">
            <a:extLst>
              <a:ext uri="{FF2B5EF4-FFF2-40B4-BE49-F238E27FC236}">
                <a16:creationId xmlns:a16="http://schemas.microsoft.com/office/drawing/2014/main" xmlns="" id="{05C914BD-BDC2-7791-BF9B-965EACDAE606}"/>
              </a:ext>
            </a:extLst>
          </p:cNvPr>
          <p:cNvSpPr txBox="1"/>
          <p:nvPr/>
        </p:nvSpPr>
        <p:spPr>
          <a:xfrm>
            <a:off x="906488" y="854960"/>
            <a:ext cx="184721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solidFill>
                  <a:srgbClr val="875000"/>
                </a:solidFill>
                <a:latin typeface="幼圆" pitchFamily="49" charset="-122"/>
                <a:ea typeface="幼圆" pitchFamily="49" charset="-122"/>
              </a:rPr>
              <a:t>知识融合</a:t>
            </a:r>
            <a:endParaRPr lang="zh-CN" altLang="en-US" sz="3200" b="1" dirty="0">
              <a:solidFill>
                <a:srgbClr val="875000"/>
              </a:solidFill>
              <a:latin typeface="幼圆" pitchFamily="49" charset="-122"/>
              <a:ea typeface="幼圆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AF0204A-910F-920C-420E-C67DE78993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8766" y="988336"/>
            <a:ext cx="366860" cy="45633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0AAC0D44-3672-69FC-C8C8-3ED0FEFEB982}"/>
              </a:ext>
            </a:extLst>
          </p:cNvPr>
          <p:cNvSpPr txBox="1"/>
          <p:nvPr/>
        </p:nvSpPr>
        <p:spPr>
          <a:xfrm>
            <a:off x="1115616" y="1607418"/>
            <a:ext cx="60771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方正粗黑宋简体" pitchFamily="2" charset="-122"/>
                <a:ea typeface="方正粗黑宋简体" pitchFamily="2" charset="-122"/>
                <a:cs typeface="+mn-cs"/>
              </a:rPr>
              <a:t>通过今天的学习你</a:t>
            </a:r>
            <a:r>
              <a:rPr kumimoji="0" lang="zh-C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方正粗黑宋简体" pitchFamily="2" charset="-122"/>
                <a:ea typeface="方正粗黑宋简体" pitchFamily="2" charset="-122"/>
                <a:cs typeface="+mn-cs"/>
              </a:rPr>
              <a:t>有什么收获？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方正粗黑宋简体" pitchFamily="2" charset="-122"/>
              <a:ea typeface="方正粗黑宋简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959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CCD412F4-0E3D-D5B0-2529-9ED738E51E33}"/>
              </a:ext>
            </a:extLst>
          </p:cNvPr>
          <p:cNvSpPr/>
          <p:nvPr/>
        </p:nvSpPr>
        <p:spPr>
          <a:xfrm>
            <a:off x="2267744" y="1491630"/>
            <a:ext cx="5074285" cy="1777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dirty="0">
                <a:solidFill>
                  <a:srgbClr val="0812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谢谢大家！</a:t>
            </a:r>
            <a:endParaRPr lang="en-US" altLang="zh-CN" sz="6000" b="1" dirty="0">
              <a:solidFill>
                <a:srgbClr val="08123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pPr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6000" b="1" dirty="0">
                <a:solidFill>
                  <a:srgbClr val="0812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恳请雅正！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378CE42E-9603-FB45-118A-438BBD1AD7E6}"/>
              </a:ext>
            </a:extLst>
          </p:cNvPr>
          <p:cNvGrpSpPr/>
          <p:nvPr/>
        </p:nvGrpSpPr>
        <p:grpSpPr>
          <a:xfrm>
            <a:off x="1226289" y="2689994"/>
            <a:ext cx="6691422" cy="1537940"/>
            <a:chOff x="6330" y="7884"/>
            <a:chExt cx="9877" cy="2016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xmlns="" id="{CDB29A9A-6CFE-DF8C-B583-82ABBA9CF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30" y="9106"/>
              <a:ext cx="1336" cy="79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9973D6B6-539D-0AAE-DCA1-E414297348F2}"/>
                </a:ext>
              </a:extLst>
            </p:cNvPr>
            <p:cNvSpPr txBox="1"/>
            <p:nvPr/>
          </p:nvSpPr>
          <p:spPr>
            <a:xfrm>
              <a:off x="8038" y="9054"/>
              <a:ext cx="5008" cy="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3600" b="1" noProof="1">
                  <a:solidFill>
                    <a:srgbClr val="FF0000"/>
                  </a:solidFill>
                  <a:effectLst>
                    <a:outerShdw blurRad="38100" dist="19050" dir="2700000" algn="tl" rotWithShape="0">
                      <a:srgbClr val="0B1749">
                        <a:alpha val="40000"/>
                      </a:srgbClr>
                    </a:outerShdw>
                  </a:effectLst>
                  <a:latin typeface="Arial" panose="020B0604020202020204" pitchFamily="34" charset="0"/>
                </a:rPr>
                <a:t>:  529598235</a:t>
              </a:r>
              <a:r>
                <a:rPr lang="en-US" altLang="zh-CN" sz="2800" b="1" noProof="1">
                  <a:solidFill>
                    <a:srgbClr val="FF0000"/>
                  </a:solidFill>
                  <a:effectLst>
                    <a:outerShdw blurRad="38100" dist="19050" dir="2700000" algn="tl" rotWithShape="0">
                      <a:srgbClr val="0B1749">
                        <a:alpha val="40000"/>
                      </a:srgbClr>
                    </a:outerShdw>
                  </a:effectLst>
                  <a:latin typeface="Arial" panose="020B0604020202020204" pitchFamily="34" charset="0"/>
                </a:rPr>
                <a:t>   </a:t>
              </a:r>
              <a:r>
                <a:rPr lang="en-US" altLang="zh-CN" sz="2000" b="1" noProof="1">
                  <a:solidFill>
                    <a:srgbClr val="FF0000"/>
                  </a:solidFill>
                  <a:effectLst>
                    <a:outerShdw blurRad="38100" dist="19050" dir="2700000" algn="tl" rotWithShape="0">
                      <a:srgbClr val="0B1749">
                        <a:alpha val="40000"/>
                      </a:srgbClr>
                    </a:outerShdw>
                  </a:effectLst>
                  <a:latin typeface="Arial" panose="020B0604020202020204" pitchFamily="34" charset="0"/>
                </a:rPr>
                <a:t>  </a:t>
              </a:r>
              <a:r>
                <a:rPr lang="zh-CN" altLang="en-US" sz="2000" b="1" noProof="1">
                  <a:solidFill>
                    <a:srgbClr val="FF0000"/>
                  </a:solidFill>
                  <a:effectLst>
                    <a:outerShdw blurRad="38100" dist="19050" dir="2700000" algn="tl" rotWithShape="0">
                      <a:srgbClr val="0B1749">
                        <a:alpha val="40000"/>
                      </a:srgbClr>
                    </a:outerShdw>
                  </a:effectLst>
                  <a:latin typeface="Arial" panose="020B0604020202020204" pitchFamily="34" charset="0"/>
                </a:rPr>
                <a:t> </a:t>
              </a:r>
              <a:r>
                <a:rPr lang="en-US" altLang="zh-CN" sz="2300" b="1" noProof="1">
                  <a:solidFill>
                    <a:srgbClr val="FF0000"/>
                  </a:solidFill>
                  <a:effectLst>
                    <a:outerShdw blurRad="38100" dist="19050" dir="2700000" algn="tl" rotWithShape="0">
                      <a:srgbClr val="0B1749">
                        <a:alpha val="40000"/>
                      </a:srgbClr>
                    </a:outerShdw>
                  </a:effectLst>
                  <a:latin typeface="Arial" panose="020B0604020202020204" pitchFamily="34" charset="0"/>
                </a:rPr>
                <a:t>    </a:t>
              </a:r>
              <a:r>
                <a:rPr lang="zh-CN" altLang="en-US" sz="2300" b="1" noProof="1">
                  <a:solidFill>
                    <a:srgbClr val="FF0000"/>
                  </a:solidFill>
                  <a:effectLst>
                    <a:outerShdw blurRad="38100" dist="19050" dir="2700000" algn="tl" rotWithShape="0">
                      <a:srgbClr val="0B1749">
                        <a:alpha val="40000"/>
                      </a:srgbClr>
                    </a:outerShdw>
                  </a:effectLst>
                  <a:latin typeface="Arial" panose="020B0604020202020204" pitchFamily="34" charset="0"/>
                </a:rPr>
                <a:t>           </a:t>
              </a:r>
              <a:endParaRPr lang="en-US" altLang="zh-CN" sz="2300" b="1" noProof="1">
                <a:solidFill>
                  <a:srgbClr val="FF0000"/>
                </a:solidFill>
                <a:effectLst>
                  <a:outerShdw blurRad="38100" dist="19050" dir="2700000" algn="tl" rotWithShape="0">
                    <a:srgbClr val="0B1749">
                      <a:alpha val="40000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pic>
          <p:nvPicPr>
            <p:cNvPr id="9" name="图片 2">
              <a:extLst>
                <a:ext uri="{FF2B5EF4-FFF2-40B4-BE49-F238E27FC236}">
                  <a16:creationId xmlns:a16="http://schemas.microsoft.com/office/drawing/2014/main" xmlns="" id="{A678BFB2-9D93-97DB-2C99-026C48122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24" y="7884"/>
              <a:ext cx="2383" cy="2015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23126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122</Words>
  <Application>Microsoft Office PowerPoint</Application>
  <PresentationFormat>全屏显示(16:9)</PresentationFormat>
  <Paragraphs>35</Paragraphs>
  <Slides>8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0" baseType="lpstr">
      <vt:lpstr>Arial</vt:lpstr>
      <vt:lpstr>宋体</vt:lpstr>
      <vt:lpstr>华文楷体</vt:lpstr>
      <vt:lpstr>幼圆</vt:lpstr>
      <vt:lpstr>Calibri</vt:lpstr>
      <vt:lpstr>方正粗黑宋简体</vt:lpstr>
      <vt:lpstr>方正小标宋简体</vt:lpstr>
      <vt:lpstr>楷体_GB2312</vt:lpstr>
      <vt:lpstr>黑体</vt:lpstr>
      <vt:lpstr>Wingdings</vt:lpstr>
      <vt:lpstr>华文行楷</vt:lpstr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/>
  <cp:lastModifiedBy/>
  <cp:revision>3</cp:revision>
  <dcterms:created xsi:type="dcterms:W3CDTF">2017-03-17T02:28:00Z</dcterms:created>
  <dcterms:modified xsi:type="dcterms:W3CDTF">2023-02-24T12:17:47Z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