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3"/>
    <p:sldId id="283" r:id="rId4"/>
    <p:sldId id="306" r:id="rId5"/>
    <p:sldId id="284" r:id="rId6"/>
    <p:sldId id="267" r:id="rId7"/>
    <p:sldId id="268" r:id="rId8"/>
    <p:sldId id="330" r:id="rId9"/>
    <p:sldId id="331" r:id="rId10"/>
    <p:sldId id="332" r:id="rId11"/>
    <p:sldId id="333" r:id="rId12"/>
    <p:sldId id="285" r:id="rId13"/>
    <p:sldId id="272" r:id="rId14"/>
    <p:sldId id="273" r:id="rId15"/>
    <p:sldId id="334" r:id="rId16"/>
    <p:sldId id="335" r:id="rId17"/>
    <p:sldId id="274" r:id="rId18"/>
    <p:sldId id="336" r:id="rId19"/>
    <p:sldId id="286" r:id="rId20"/>
    <p:sldId id="345" r:id="rId21"/>
    <p:sldId id="275" r:id="rId22"/>
    <p:sldId id="349" r:id="rId23"/>
    <p:sldId id="350" r:id="rId24"/>
    <p:sldId id="351" r:id="rId25"/>
    <p:sldId id="352" r:id="rId26"/>
    <p:sldId id="354" r:id="rId27"/>
    <p:sldId id="337" r:id="rId28"/>
    <p:sldId id="292"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0165A6"/>
    <a:srgbClr val="FAC400"/>
    <a:srgbClr val="EC9904"/>
    <a:srgbClr val="EFBE00"/>
    <a:srgbClr val="DDD9D4"/>
    <a:srgbClr val="A4DBA2"/>
    <a:srgbClr val="CAF1D2"/>
    <a:srgbClr val="8D34CC"/>
    <a:srgbClr val="3E4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autoAdjust="0"/>
    <p:restoredTop sz="94660"/>
  </p:normalViewPr>
  <p:slideViewPr>
    <p:cSldViewPr snapToGrid="0" showGuides="1">
      <p:cViewPr>
        <p:scale>
          <a:sx n="33" d="100"/>
          <a:sy n="33" d="100"/>
        </p:scale>
        <p:origin x="1272" y="846"/>
      </p:cViewPr>
      <p:guideLst>
        <p:guide orient="horz" pos="134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8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31E53A5-470F-4464-9552-506006F3BF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B4AF2-41F1-4F13-8488-B964448651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7" name="矩形 6"/>
          <p:cNvSpPr/>
          <p:nvPr userDrawn="1"/>
        </p:nvSpPr>
        <p:spPr>
          <a:xfrm>
            <a:off x="273140" y="237572"/>
            <a:ext cx="11645720" cy="6382857"/>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userDrawn="1"/>
        </p:nvSpPr>
        <p:spPr>
          <a:xfrm>
            <a:off x="4526833" y="14503"/>
            <a:ext cx="3138334" cy="575434"/>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391652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文本框 14"/>
          <p:cNvSpPr txBox="1"/>
          <p:nvPr userDrawn="1">
            <p:custDataLst>
              <p:tags r:id="rId2"/>
            </p:custDataLst>
          </p:nvPr>
        </p:nvSpPr>
        <p:spPr>
          <a:xfrm>
            <a:off x="5003234" y="93519"/>
            <a:ext cx="2185533" cy="369332"/>
          </a:xfrm>
          <a:prstGeom prst="rect">
            <a:avLst/>
          </a:prstGeom>
          <a:noFill/>
        </p:spPr>
        <p:txBody>
          <a:bodyPr wrap="square" rtlCol="0">
            <a:spAutoFit/>
          </a:bodyPr>
          <a:lstStyle/>
          <a:p>
            <a:pPr algn="dist"/>
            <a:r>
              <a:rPr lang="zh-CN" altLang="en-US" dirty="0">
                <a:solidFill>
                  <a:schemeClr val="bg1"/>
                </a:solidFill>
                <a:latin typeface="思源黑体 CN Bold" panose="020B0800000000000000" pitchFamily="34" charset="-122"/>
                <a:ea typeface="思源黑体 CN Bold" panose="020B0800000000000000" pitchFamily="34" charset="-122"/>
              </a:rPr>
              <a:t>下一步的计划</a:t>
            </a: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11" name="平行四边形 10"/>
          <p:cNvSpPr/>
          <p:nvPr userDrawn="1"/>
        </p:nvSpPr>
        <p:spPr>
          <a:xfrm>
            <a:off x="781390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7" name="矩形 6"/>
          <p:cNvSpPr/>
          <p:nvPr userDrawn="1"/>
        </p:nvSpPr>
        <p:spPr>
          <a:xfrm>
            <a:off x="273140" y="237572"/>
            <a:ext cx="11645720" cy="6382857"/>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userDrawn="1"/>
        </p:nvSpPr>
        <p:spPr>
          <a:xfrm>
            <a:off x="4526833" y="14503"/>
            <a:ext cx="3138334" cy="575434"/>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391652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文本框 14"/>
          <p:cNvSpPr txBox="1"/>
          <p:nvPr userDrawn="1">
            <p:custDataLst>
              <p:tags r:id="rId2"/>
            </p:custDataLst>
          </p:nvPr>
        </p:nvSpPr>
        <p:spPr>
          <a:xfrm>
            <a:off x="5003234" y="93519"/>
            <a:ext cx="2185533" cy="369332"/>
          </a:xfrm>
          <a:prstGeom prst="rect">
            <a:avLst/>
          </a:prstGeom>
          <a:noFill/>
        </p:spPr>
        <p:txBody>
          <a:bodyPr wrap="square" rtlCol="0">
            <a:spAutoFit/>
          </a:bodyPr>
          <a:lstStyle/>
          <a:p>
            <a:pPr algn="dist"/>
            <a:r>
              <a:rPr lang="zh-CN" altLang="en-US" dirty="0">
                <a:solidFill>
                  <a:schemeClr val="bg1"/>
                </a:solidFill>
                <a:latin typeface="思源黑体 CN Bold" panose="020B0800000000000000" pitchFamily="34" charset="-122"/>
                <a:ea typeface="思源黑体 CN Bold" panose="020B0800000000000000" pitchFamily="34" charset="-122"/>
              </a:rPr>
              <a:t>版权声明</a:t>
            </a: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11" name="平行四边形 10"/>
          <p:cNvSpPr/>
          <p:nvPr userDrawn="1"/>
        </p:nvSpPr>
        <p:spPr>
          <a:xfrm>
            <a:off x="781390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31E53A5-470F-4464-9552-506006F3BF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B4AF2-41F1-4F13-8488-B964448651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31E53A5-470F-4464-9552-506006F3BF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B4AF2-41F1-4F13-8488-B964448651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31E53A5-470F-4464-9552-506006F3BF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B4AF2-41F1-4F13-8488-B964448651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31E53A5-470F-4464-9552-506006F3BF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CB4AF2-41F1-4F13-8488-B964448651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31E53A5-470F-4464-9552-506006F3BF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CB4AF2-41F1-4F13-8488-B964448651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273140" y="237572"/>
            <a:ext cx="11645720" cy="6382857"/>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userDrawn="1"/>
        </p:nvSpPr>
        <p:spPr>
          <a:xfrm>
            <a:off x="4526833" y="14503"/>
            <a:ext cx="3138334" cy="575434"/>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userDrawn="1"/>
        </p:nvSpPr>
        <p:spPr>
          <a:xfrm>
            <a:off x="391652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文本框 14"/>
          <p:cNvSpPr txBox="1"/>
          <p:nvPr userDrawn="1">
            <p:custDataLst>
              <p:tags r:id="rId2"/>
            </p:custDataLst>
          </p:nvPr>
        </p:nvSpPr>
        <p:spPr>
          <a:xfrm>
            <a:off x="5003234" y="93519"/>
            <a:ext cx="2185533" cy="369332"/>
          </a:xfrm>
          <a:prstGeom prst="rect">
            <a:avLst/>
          </a:prstGeom>
          <a:noFill/>
        </p:spPr>
        <p:txBody>
          <a:bodyPr wrap="square" rtlCol="0">
            <a:spAutoFit/>
          </a:bodyPr>
          <a:lstStyle/>
          <a:p>
            <a:pPr algn="dist"/>
            <a:r>
              <a:rPr lang="zh-CN" altLang="en-US" dirty="0">
                <a:solidFill>
                  <a:schemeClr val="bg1"/>
                </a:solidFill>
                <a:latin typeface="思源黑体 CN Bold" panose="020B0800000000000000" pitchFamily="34" charset="-122"/>
                <a:ea typeface="思源黑体 CN Bold" panose="020B0800000000000000" pitchFamily="34" charset="-122"/>
              </a:rPr>
              <a:t>季度工作内容</a:t>
            </a: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9" name="平行四边形 8"/>
          <p:cNvSpPr/>
          <p:nvPr userDrawn="1"/>
        </p:nvSpPr>
        <p:spPr>
          <a:xfrm>
            <a:off x="781390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273140" y="237572"/>
            <a:ext cx="11645720" cy="6382857"/>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4526833" y="14503"/>
            <a:ext cx="3138334" cy="575434"/>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91652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文本框 14"/>
          <p:cNvSpPr txBox="1"/>
          <p:nvPr userDrawn="1">
            <p:custDataLst>
              <p:tags r:id="rId2"/>
            </p:custDataLst>
          </p:nvPr>
        </p:nvSpPr>
        <p:spPr>
          <a:xfrm>
            <a:off x="5003234" y="93519"/>
            <a:ext cx="2185533" cy="369332"/>
          </a:xfrm>
          <a:prstGeom prst="rect">
            <a:avLst/>
          </a:prstGeom>
          <a:noFill/>
        </p:spPr>
        <p:txBody>
          <a:bodyPr wrap="square" rtlCol="0">
            <a:spAutoFit/>
          </a:bodyPr>
          <a:lstStyle/>
          <a:p>
            <a:pPr algn="dist"/>
            <a:r>
              <a:rPr lang="zh-CN" altLang="en-US" dirty="0">
                <a:solidFill>
                  <a:schemeClr val="bg1"/>
                </a:solidFill>
                <a:latin typeface="思源黑体 CN Bold" panose="020B0800000000000000" pitchFamily="34" charset="-122"/>
                <a:ea typeface="思源黑体 CN Bold" panose="020B0800000000000000" pitchFamily="34" charset="-122"/>
              </a:rPr>
              <a:t>工作完成情况</a:t>
            </a: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12" name="平行四边形 11"/>
          <p:cNvSpPr/>
          <p:nvPr userDrawn="1"/>
        </p:nvSpPr>
        <p:spPr>
          <a:xfrm>
            <a:off x="781390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7"/>
          <p:cNvSpPr/>
          <p:nvPr userDrawn="1"/>
        </p:nvSpPr>
        <p:spPr>
          <a:xfrm>
            <a:off x="273140" y="237572"/>
            <a:ext cx="11645720" cy="6382857"/>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4526833" y="14503"/>
            <a:ext cx="3138334" cy="575434"/>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91652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文本框 14"/>
          <p:cNvSpPr txBox="1"/>
          <p:nvPr userDrawn="1">
            <p:custDataLst>
              <p:tags r:id="rId2"/>
            </p:custDataLst>
          </p:nvPr>
        </p:nvSpPr>
        <p:spPr>
          <a:xfrm>
            <a:off x="5003234" y="93519"/>
            <a:ext cx="2185533" cy="369332"/>
          </a:xfrm>
          <a:prstGeom prst="rect">
            <a:avLst/>
          </a:prstGeom>
          <a:noFill/>
        </p:spPr>
        <p:txBody>
          <a:bodyPr wrap="square" rtlCol="0">
            <a:spAutoFit/>
          </a:bodyPr>
          <a:lstStyle/>
          <a:p>
            <a:pPr algn="dist"/>
            <a:r>
              <a:rPr lang="zh-CN" altLang="en-US" dirty="0">
                <a:solidFill>
                  <a:schemeClr val="bg1"/>
                </a:solidFill>
                <a:latin typeface="思源黑体 CN Bold" panose="020B0800000000000000" pitchFamily="34" charset="-122"/>
                <a:ea typeface="思源黑体 CN Bold" panose="020B0800000000000000" pitchFamily="34" charset="-122"/>
              </a:rPr>
              <a:t>季度工作总结</a:t>
            </a: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sp>
        <p:nvSpPr>
          <p:cNvPr id="12" name="平行四边形 11"/>
          <p:cNvSpPr/>
          <p:nvPr userDrawn="1"/>
        </p:nvSpPr>
        <p:spPr>
          <a:xfrm>
            <a:off x="7813901" y="132970"/>
            <a:ext cx="507998" cy="199539"/>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E53A5-470F-4464-9552-506006F3BF8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B4AF2-41F1-4F13-8488-B9644486515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emf"/><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emf"/><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tags" Target="../tags/tag52.xml"/><Relationship Id="rId1" Type="http://schemas.openxmlformats.org/officeDocument/2006/relationships/tags" Target="../tags/tag51.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image" Target="../media/image12.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9.xml"/><Relationship Id="rId1" Type="http://schemas.openxmlformats.org/officeDocument/2006/relationships/tags" Target="../tags/tag6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1.xml"/><Relationship Id="rId1" Type="http://schemas.openxmlformats.org/officeDocument/2006/relationships/tags" Target="../tags/tag70.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13.png"/><Relationship Id="rId2" Type="http://schemas.openxmlformats.org/officeDocument/2006/relationships/tags" Target="../tags/tag73.xml"/><Relationship Id="rId1" Type="http://schemas.openxmlformats.org/officeDocument/2006/relationships/tags" Target="../tags/tag7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5.xml"/><Relationship Id="rId1" Type="http://schemas.openxmlformats.org/officeDocument/2006/relationships/tags" Target="../tags/tag7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7.xml"/><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9.xml"/><Relationship Id="rId1" Type="http://schemas.openxmlformats.org/officeDocument/2006/relationships/tags" Target="../tags/tag7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4.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oleObject" Target="../embeddings/oleObject2.bin"/><Relationship Id="rId7" Type="http://schemas.openxmlformats.org/officeDocument/2006/relationships/tags" Target="../tags/tag33.x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tags" Target="../tags/tag32.xml"/><Relationship Id="rId3" Type="http://schemas.openxmlformats.org/officeDocument/2006/relationships/image" Target="../media/image1.jpeg"/><Relationship Id="rId2" Type="http://schemas.openxmlformats.org/officeDocument/2006/relationships/tags" Target="../tags/tag31.xml"/><Relationship Id="rId10" Type="http://schemas.openxmlformats.org/officeDocument/2006/relationships/vmlDrawing" Target="../drawings/vmlDrawing1.v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tags" Target="../tags/tag36.xml"/><Relationship Id="rId3" Type="http://schemas.openxmlformats.org/officeDocument/2006/relationships/image" Target="../media/image3.png"/><Relationship Id="rId2" Type="http://schemas.openxmlformats.org/officeDocument/2006/relationships/tags" Target="../tags/tag35.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8797" y="396240"/>
            <a:ext cx="11394407" cy="6065520"/>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23900" y="-381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2475247" y="1061453"/>
            <a:ext cx="668003" cy="21262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990600" y="1080503"/>
            <a:ext cx="3257550" cy="19357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9561847" y="605790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0010775" y="5660123"/>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134475" y="5654776"/>
            <a:ext cx="668003" cy="21262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文本框 14"/>
          <p:cNvSpPr txBox="1"/>
          <p:nvPr>
            <p:custDataLst>
              <p:tags r:id="rId1"/>
            </p:custDataLst>
          </p:nvPr>
        </p:nvSpPr>
        <p:spPr>
          <a:xfrm>
            <a:off x="1231900" y="1353185"/>
            <a:ext cx="9727565" cy="2553335"/>
          </a:xfrm>
          <a:prstGeom prst="rect">
            <a:avLst/>
          </a:prstGeom>
          <a:noFill/>
        </p:spPr>
        <p:txBody>
          <a:bodyPr wrap="square" rtlCol="0">
            <a:spAutoFit/>
          </a:bodyPr>
          <a:lstStyle/>
          <a:p>
            <a:pPr algn="dist"/>
            <a:r>
              <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设计“进阶”作业 培养高阶思维能力</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7" name="文本框 6"/>
          <p:cNvSpPr txBox="1"/>
          <p:nvPr/>
        </p:nvSpPr>
        <p:spPr>
          <a:xfrm>
            <a:off x="6743700" y="4109085"/>
            <a:ext cx="4690110" cy="580390"/>
          </a:xfrm>
          <a:prstGeom prst="rect">
            <a:avLst/>
          </a:prstGeom>
        </p:spPr>
        <p:txBody>
          <a:bodyPr>
            <a:noAutofit/>
            <a:extLst>
              <a:ext uri="{4A0BC546-FE56-4ADE-93B0-CB8AF2F6F144}">
                <wpsdc:textFrameExt xmlns:wpsdc="http://www.wps.cn/officeDocument/2022/drawingmlCustomData" type="text"/>
              </a:ext>
            </a:extLst>
          </a:bodyPr>
          <a:p>
            <a:pPr algn="l"/>
            <a:r>
              <a:rPr lang="zh-CN" altLang="en-US" sz="2800">
                <a:latin typeface="Arial" panose="020B0604020202020204" pitchFamily="34" charset="0"/>
                <a:ea typeface="微软雅黑" panose="020B0503020204020204" pitchFamily="34" charset="-122"/>
              </a:rPr>
              <a:t>泸县云锦镇云锦中心小学校</a:t>
            </a:r>
            <a:endParaRPr lang="zh-CN" altLang="en-US" sz="2800">
              <a:latin typeface="Arial" panose="020B0604020202020204" pitchFamily="34" charset="0"/>
              <a:ea typeface="微软雅黑" panose="020B0503020204020204" pitchFamily="34" charset="-122"/>
            </a:endParaRPr>
          </a:p>
        </p:txBody>
      </p:sp>
      <p:sp>
        <p:nvSpPr>
          <p:cNvPr id="9" name="文本框 8"/>
          <p:cNvSpPr txBox="1"/>
          <p:nvPr/>
        </p:nvSpPr>
        <p:spPr>
          <a:xfrm>
            <a:off x="8423275" y="4723130"/>
            <a:ext cx="1330325" cy="518160"/>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sz="2800">
                <a:latin typeface="Arial" panose="020B0604020202020204" pitchFamily="34" charset="0"/>
                <a:ea typeface="微软雅黑" panose="020B0503020204020204" pitchFamily="34" charset="-122"/>
              </a:rPr>
              <a:t>孙登琴</a:t>
            </a:r>
            <a:endParaRPr lang="zh-CN" altLang="en-US" sz="280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0-#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1+#ppt_w/2"/>
                                          </p:val>
                                        </p:tav>
                                        <p:tav tm="100000">
                                          <p:val>
                                            <p:strVal val="#ppt_x"/>
                                          </p:val>
                                        </p:tav>
                                      </p:tavLst>
                                    </p:anim>
                                    <p:anim calcmode="lin" valueType="num">
                                      <p:cBhvr additive="base">
                                        <p:cTn id="32" dur="75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0" presetClass="entr" presetSubtype="0" fill="hold" grpId="0" nodeType="afterEffect">
                                  <p:stCondLst>
                                    <p:cond delay="0"/>
                                  </p:stCondLst>
                                  <p:iterate type="lt">
                                    <p:tmPct val="10000"/>
                                  </p:iterate>
                                  <p:childTnLst>
                                    <p:set>
                                      <p:cBhvr>
                                        <p:cTn id="35" dur="1" fill="hold">
                                          <p:stCondLst>
                                            <p:cond delay="0"/>
                                          </p:stCondLst>
                                        </p:cTn>
                                        <p:tgtEl>
                                          <p:spTgt spid="15"/>
                                        </p:tgtEl>
                                        <p:attrNameLst>
                                          <p:attrName>style.visibility</p:attrName>
                                        </p:attrNameLst>
                                      </p:cBhvr>
                                      <p:to>
                                        <p:strVal val="visible"/>
                                      </p:to>
                                    </p:set>
                                    <p:anim to="" calcmode="lin" valueType="num">
                                      <p:cBhvr>
                                        <p:cTn id="36" dur="750" fill="hold">
                                          <p:stCondLst>
                                            <p:cond delay="0"/>
                                          </p:stCondLst>
                                        </p:cTn>
                                        <p:tgtEl>
                                          <p:spTgt spid="15"/>
                                        </p:tgtEl>
                                        <p:attrNameLst>
                                          <p:attrName>ppt_x</p:attrName>
                                        </p:attrNameLst>
                                      </p:cBhvr>
                                      <p:tavLst>
                                        <p:tav tm="0" fmla="#ppt_x-#ppt_h/6*sin(2*pi*$)*(1-$)*8/9">
                                          <p:val>
                                            <p:fltVal val="0"/>
                                          </p:val>
                                        </p:tav>
                                        <p:tav tm="100000">
                                          <p:val>
                                            <p:fltVal val="1"/>
                                          </p:val>
                                        </p:tav>
                                      </p:tavLst>
                                    </p:anim>
                                    <p:anim to="" calcmode="lin" valueType="num">
                                      <p:cBhvr>
                                        <p:cTn id="37" dur="750" fill="hold">
                                          <p:stCondLst>
                                            <p:cond delay="0"/>
                                          </p:stCondLst>
                                        </p:cTn>
                                        <p:tgtEl>
                                          <p:spTgt spid="15"/>
                                        </p:tgtEl>
                                        <p:attrNameLst>
                                          <p:attrName>ppt_w</p:attrName>
                                        </p:attrNameLst>
                                      </p:cBhvr>
                                      <p:tavLst>
                                        <p:tav tm="0" fmla="#ppt_w-#ppt_w/4*sin(2*pi*$)*(1-$)">
                                          <p:val>
                                            <p:fltVal val="0"/>
                                          </p:val>
                                        </p:tav>
                                        <p:tav tm="100000">
                                          <p:val>
                                            <p:fltVal val="1"/>
                                          </p:val>
                                        </p:tav>
                                      </p:tavLst>
                                    </p:anim>
                                  </p:childTnLst>
                                </p:cTn>
                              </p:par>
                            </p:childTnLst>
                          </p:cTn>
                        </p:par>
                        <p:par>
                          <p:cTn id="38" fill="hold">
                            <p:stCondLst>
                              <p:cond delay="395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7"/>
                                        </p:tgtEl>
                                        <p:attrNameLst>
                                          <p:attrName>style.visibility</p:attrName>
                                        </p:attrNameLst>
                                      </p:cBhvr>
                                      <p:to>
                                        <p:strVal val="visible"/>
                                      </p:to>
                                    </p:set>
                                    <p:anim calcmode="discrete" valueType="clr">
                                      <p:cBhvr override="childStyle">
                                        <p:cTn id="4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
                                        </p:tgtEl>
                                        <p:attrNameLst>
                                          <p:attrName>fillcolor</p:attrName>
                                        </p:attrNameLst>
                                      </p:cBhvr>
                                      <p:tavLst>
                                        <p:tav tm="0">
                                          <p:val>
                                            <p:clrVal>
                                              <a:schemeClr val="accent2"/>
                                            </p:clrVal>
                                          </p:val>
                                        </p:tav>
                                        <p:tav tm="50000">
                                          <p:val>
                                            <p:clrVal>
                                              <a:schemeClr val="hlink"/>
                                            </p:clrVal>
                                          </p:val>
                                        </p:tav>
                                      </p:tavLst>
                                    </p:anim>
                                    <p:set>
                                      <p:cBhvr>
                                        <p:cTn id="43" dur="80"/>
                                        <p:tgtEl>
                                          <p:spTgt spid="7"/>
                                        </p:tgtEl>
                                        <p:attrNameLst>
                                          <p:attrName>fill.type</p:attrName>
                                        </p:attrNameLst>
                                      </p:cBhvr>
                                      <p:to>
                                        <p:strVal val="solid"/>
                                      </p:to>
                                    </p:set>
                                  </p:childTnLst>
                                </p:cTn>
                              </p:par>
                            </p:childTnLst>
                          </p:cTn>
                        </p:par>
                        <p:par>
                          <p:cTn id="44" fill="hold">
                            <p:stCondLst>
                              <p:cond delay="447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9"/>
                                        </p:tgtEl>
                                        <p:attrNameLst>
                                          <p:attrName>style.visibility</p:attrName>
                                        </p:attrNameLst>
                                      </p:cBhvr>
                                      <p:to>
                                        <p:strVal val="visible"/>
                                      </p:to>
                                    </p:set>
                                    <p:anim calcmode="discrete" valueType="clr">
                                      <p:cBhvr override="childStyle">
                                        <p:cTn id="4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9"/>
                                        </p:tgtEl>
                                        <p:attrNameLst>
                                          <p:attrName>fillcolor</p:attrName>
                                        </p:attrNameLst>
                                      </p:cBhvr>
                                      <p:tavLst>
                                        <p:tav tm="0">
                                          <p:val>
                                            <p:clrVal>
                                              <a:schemeClr val="accent2"/>
                                            </p:clrVal>
                                          </p:val>
                                        </p:tav>
                                        <p:tav tm="50000">
                                          <p:val>
                                            <p:clrVal>
                                              <a:schemeClr val="hlink"/>
                                            </p:clrVal>
                                          </p:val>
                                        </p:tav>
                                      </p:tavLst>
                                    </p:anim>
                                    <p:set>
                                      <p:cBhvr>
                                        <p:cTn id="4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12" grpId="0" animBg="1"/>
      <p:bldP spid="13" grpId="0" animBg="1"/>
      <p:bldP spid="1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nvSpPr>
        <p:spPr>
          <a:xfrm>
            <a:off x="893952" y="2090100"/>
            <a:ext cx="4616715" cy="4030980"/>
          </a:xfrm>
          <a:prstGeom prst="rect">
            <a:avLst/>
          </a:prstGeom>
          <a:noFill/>
        </p:spPr>
        <p:txBody>
          <a:bodyPr vert="horz" wrap="square" rtlCol="0">
            <a:spAutoFit/>
          </a:bodyPr>
          <a:lstStyle/>
          <a:p>
            <a:pPr>
              <a:lnSpc>
                <a:spcPct val="200000"/>
              </a:lnSpc>
            </a:pPr>
            <a:r>
              <a:rPr lang="zh-CN" altLang="en-US" sz="1600" dirty="0">
                <a:solidFill>
                  <a:srgbClr val="404040"/>
                </a:solidFill>
                <a:latin typeface="微软雅黑" panose="020B0503020204020204" pitchFamily="34" charset="-122"/>
                <a:ea typeface="微软雅黑" panose="020B0503020204020204" pitchFamily="34" charset="-122"/>
              </a:rPr>
              <a:t>设计贴近学生生活实际的作业，学生通过对平时生活的观察、操作、交流等活动积累了丰富的数学活动经验，这类问题更容易提高学生对数学学习的兴趣，沟通了生活中的数学与学校中学习数学的联系，实际生活与学科数学就融为一体，要引导学生运用数学的思维去观察、思考，增强学生应用所学知识解决实际问题的能力，培养高阶思维。</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47" name="文本框 46"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nvSpPr>
        <p:spPr>
          <a:xfrm>
            <a:off x="894059" y="1427473"/>
            <a:ext cx="4450080" cy="460375"/>
          </a:xfrm>
          <a:prstGeom prst="rect">
            <a:avLst/>
          </a:prstGeom>
          <a:noFill/>
        </p:spPr>
        <p:txBody>
          <a:bodyPr wrap="none" rtlCol="0">
            <a:spAutoFit/>
          </a:bodyPr>
          <a:lstStyle/>
          <a:p>
            <a:r>
              <a:rPr lang="zh-CN" altLang="en-US" sz="2400" b="1" dirty="0">
                <a:solidFill>
                  <a:srgbClr val="404040"/>
                </a:solidFill>
                <a:latin typeface="微软雅黑" panose="020B0503020204020204" pitchFamily="34" charset="-122"/>
                <a:ea typeface="微软雅黑" panose="020B0503020204020204" pitchFamily="34" charset="-122"/>
              </a:rPr>
              <a:t>（三）生活问题情境的作业设计</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513580" y="0"/>
            <a:ext cx="3165475" cy="602615"/>
            <a:chOff x="6953" y="2997"/>
            <a:chExt cx="4985" cy="949"/>
          </a:xfrm>
        </p:grpSpPr>
        <p:sp>
          <p:nvSpPr>
            <p:cNvPr id="5" name="平行四边形 4"/>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基础性作业</a:t>
              </a:r>
              <a:endParaRPr lang="zh-CN" altLang="en-US" sz="2400">
                <a:solidFill>
                  <a:schemeClr val="bg1"/>
                </a:solidFill>
                <a:latin typeface="Arial" panose="020B0604020202020204" pitchFamily="34" charset="0"/>
                <a:ea typeface="微软雅黑" panose="020B0503020204020204" pitchFamily="34" charset="-122"/>
              </a:endParaRPr>
            </a:p>
          </p:txBody>
        </p:sp>
      </p:grpSp>
      <p:grpSp>
        <p:nvGrpSpPr>
          <p:cNvPr id="6" name="组合 5"/>
          <p:cNvGrpSpPr/>
          <p:nvPr/>
        </p:nvGrpSpPr>
        <p:grpSpPr>
          <a:xfrm>
            <a:off x="5890895" y="1909445"/>
            <a:ext cx="5942965" cy="3063875"/>
            <a:chOff x="9277" y="3007"/>
            <a:chExt cx="9359" cy="4825"/>
          </a:xfrm>
        </p:grpSpPr>
        <p:sp>
          <p:nvSpPr>
            <p:cNvPr id="2" name="文本框 1"/>
            <p:cNvSpPr txBox="1"/>
            <p:nvPr/>
          </p:nvSpPr>
          <p:spPr>
            <a:xfrm>
              <a:off x="9277" y="3007"/>
              <a:ext cx="9067" cy="2714"/>
            </a:xfrm>
            <a:prstGeom prst="rect">
              <a:avLst/>
            </a:prstGeom>
          </p:spPr>
          <p:txBody>
            <a:bodyPr wrap="square">
              <a:noAutofit/>
              <a:extLst>
                <a:ext uri="{4A0BC546-FE56-4ADE-93B0-CB8AF2F6F144}">
                  <wpsdc:textFrameExt xmlns:wpsdc="http://www.wps.cn/officeDocument/2022/drawingmlCustomData" type="text"/>
                </a:ext>
              </a:extLst>
            </a:bodyPr>
            <a:p>
              <a:pPr>
                <a:buClrTx/>
                <a:buSzTx/>
                <a:buFontTx/>
              </a:pPr>
              <a:r>
                <a:rPr lang="en-US">
                  <a:latin typeface="宋体" panose="02010600030101010101" pitchFamily="2" charset="-122"/>
                  <a:ea typeface="宋体" panose="02010600030101010101" pitchFamily="2" charset="-122"/>
                  <a:cs typeface="宋体" panose="02010600030101010101" pitchFamily="2" charset="-122"/>
                </a:rPr>
                <a:t>例</a:t>
              </a:r>
              <a:r>
                <a:rPr lang="zh-CN" altLang="en-US">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公园里有一批游客共20人，准备买票坐游船（票价如下），其中9人是成人，11人是儿童，他们买游船票至少要花多少钱？</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1073742850" name="矩形 1073742849"/>
            <p:cNvSpPr/>
            <p:nvPr>
              <p:custDataLst>
                <p:tags r:id="rId3"/>
              </p:custDataLst>
            </p:nvPr>
          </p:nvSpPr>
          <p:spPr>
            <a:xfrm>
              <a:off x="9278" y="4922"/>
              <a:ext cx="9359" cy="291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pPr indent="0" fontAlgn="auto">
                <a:lnSpc>
                  <a:spcPct val="200000"/>
                </a:lnSpc>
              </a:pPr>
              <a:r>
                <a:rPr lang="zh-CN" altLang="en-US" sz="2000">
                  <a:latin typeface="仿宋" panose="02010609060101010101" charset="-122"/>
                  <a:ea typeface="仿宋" panose="02010609060101010101" charset="-122"/>
                  <a:cs typeface="仿宋" panose="02010609060101010101" charset="-122"/>
                </a:rPr>
                <a:t>成人票：35元/人</a:t>
              </a:r>
              <a:endParaRPr lang="zh-CN" altLang="en-US" sz="2000">
                <a:latin typeface="仿宋" panose="02010609060101010101" charset="-122"/>
                <a:ea typeface="仿宋" panose="02010609060101010101" charset="-122"/>
                <a:cs typeface="仿宋" panose="02010609060101010101" charset="-122"/>
              </a:endParaRPr>
            </a:p>
            <a:p>
              <a:pPr indent="0" fontAlgn="auto">
                <a:lnSpc>
                  <a:spcPct val="200000"/>
                </a:lnSpc>
              </a:pPr>
              <a:r>
                <a:rPr lang="zh-CN" altLang="en-US" sz="2000">
                  <a:latin typeface="仿宋" panose="02010609060101010101" charset="-122"/>
                  <a:ea typeface="仿宋" panose="02010609060101010101" charset="-122"/>
                  <a:cs typeface="仿宋" panose="02010609060101010101" charset="-122"/>
                </a:rPr>
                <a:t>儿童票：15元/人</a:t>
              </a:r>
              <a:endParaRPr lang="zh-CN" altLang="en-US" sz="2000">
                <a:latin typeface="仿宋" panose="02010609060101010101" charset="-122"/>
                <a:ea typeface="仿宋" panose="02010609060101010101" charset="-122"/>
                <a:cs typeface="仿宋" panose="02010609060101010101" charset="-122"/>
              </a:endParaRPr>
            </a:p>
            <a:p>
              <a:pPr indent="0" fontAlgn="auto">
                <a:lnSpc>
                  <a:spcPct val="200000"/>
                </a:lnSpc>
              </a:pPr>
              <a:r>
                <a:rPr lang="zh-CN" altLang="en-US" sz="2000">
                  <a:latin typeface="仿宋" panose="02010609060101010101" charset="-122"/>
                  <a:ea typeface="仿宋" panose="02010609060101010101" charset="-122"/>
                  <a:cs typeface="仿宋" panose="02010609060101010101" charset="-122"/>
                </a:rPr>
                <a:t>团体票：20元/人（10人及10人以上可以购买团体票）</a:t>
              </a:r>
              <a:endParaRPr lang="zh-CN" altLang="en-US"/>
            </a:p>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5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1000" fill="hold">
                                          <p:stCondLst>
                                            <p:cond delay="0"/>
                                          </p:stCondLst>
                                        </p:cTn>
                                        <p:tgtEl>
                                          <p:spTgt spid="47"/>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47"/>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47"/>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47"/>
                                        </p:tgtEl>
                                        <p:attrNameLst>
                                          <p:attrName>ppt_h</p:attrName>
                                        </p:attrNameLst>
                                      </p:cBhvr>
                                      <p:tavLst>
                                        <p:tav tm="0" fmla="#ppt_h+(8/9)*(#ppt_h-0)*((1.5-1.5*$)^2-(1.5-1.5*$)^3)">
                                          <p:val>
                                            <p:fltVal val="0"/>
                                          </p:val>
                                        </p:tav>
                                        <p:tav tm="100000">
                                          <p:val>
                                            <p:fltVal val="1"/>
                                          </p:val>
                                        </p:tav>
                                      </p:tavLst>
                                    </p:anim>
                                  </p:childTnLst>
                                </p:cTn>
                              </p:par>
                            </p:childTnLst>
                          </p:cTn>
                        </p:par>
                        <p:par>
                          <p:cTn id="11" fill="hold">
                            <p:stCondLst>
                              <p:cond delay="1649"/>
                            </p:stCondLst>
                            <p:childTnLst>
                              <p:par>
                                <p:cTn id="12" presetID="14" presetClass="entr" presetSubtype="1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723900" y="-381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2475247" y="1061453"/>
            <a:ext cx="668003" cy="21262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9561847" y="605790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134475" y="5654776"/>
            <a:ext cx="668003" cy="21262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79987" y="798195"/>
            <a:ext cx="10432026" cy="5261610"/>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990600" y="1080503"/>
            <a:ext cx="3257550" cy="19357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10010775" y="5660123"/>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文本框 14"/>
          <p:cNvSpPr txBox="1"/>
          <p:nvPr>
            <p:custDataLst>
              <p:tags r:id="rId1"/>
            </p:custDataLst>
          </p:nvPr>
        </p:nvSpPr>
        <p:spPr>
          <a:xfrm>
            <a:off x="2062002" y="2765436"/>
            <a:ext cx="8067997" cy="1445260"/>
          </a:xfrm>
          <a:prstGeom prst="rect">
            <a:avLst/>
          </a:prstGeom>
          <a:noFill/>
        </p:spPr>
        <p:txBody>
          <a:bodyPr wrap="square" rtlCol="0">
            <a:spAutoFit/>
          </a:bodyPr>
          <a:lstStyle/>
          <a:p>
            <a:pPr algn="dist"/>
            <a:r>
              <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rPr>
              <a:t>设计挑战性作业</a:t>
            </a:r>
            <a:endPar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16" name="PA-文本框 14"/>
          <p:cNvSpPr txBox="1"/>
          <p:nvPr>
            <p:custDataLst>
              <p:tags r:id="rId2"/>
            </p:custDataLst>
          </p:nvPr>
        </p:nvSpPr>
        <p:spPr>
          <a:xfrm>
            <a:off x="4137991" y="1731126"/>
            <a:ext cx="1821746" cy="830997"/>
          </a:xfrm>
          <a:prstGeom prst="rect">
            <a:avLst/>
          </a:prstGeom>
          <a:noFill/>
        </p:spPr>
        <p:txBody>
          <a:bodyPr wrap="square" rtlCol="0">
            <a:spAutoFit/>
          </a:bodyPr>
          <a:lstStyle/>
          <a:p>
            <a:pPr algn="dist"/>
            <a:r>
              <a:rPr lang="en-US" altLang="zh-CN" sz="4800" dirty="0">
                <a:solidFill>
                  <a:srgbClr val="0165A6"/>
                </a:solidFill>
                <a:latin typeface="思源黑体 CN Bold" panose="020B0800000000000000" pitchFamily="34" charset="-122"/>
                <a:ea typeface="思源黑体 CN Bold" panose="020B0800000000000000" pitchFamily="34" charset="-122"/>
              </a:rPr>
              <a:t>PART </a:t>
            </a:r>
            <a:endParaRPr lang="zh-CN" altLang="en-US" sz="4800" dirty="0">
              <a:solidFill>
                <a:srgbClr val="0165A6"/>
              </a:solidFill>
              <a:latin typeface="思源黑体 CN Bold" panose="020B0800000000000000" pitchFamily="34" charset="-122"/>
              <a:ea typeface="思源黑体 CN Bold" panose="020B0800000000000000" pitchFamily="34" charset="-122"/>
            </a:endParaRPr>
          </a:p>
        </p:txBody>
      </p:sp>
      <p:grpSp>
        <p:nvGrpSpPr>
          <p:cNvPr id="20" name="组合 19"/>
          <p:cNvGrpSpPr/>
          <p:nvPr/>
        </p:nvGrpSpPr>
        <p:grpSpPr>
          <a:xfrm>
            <a:off x="6039624" y="1758221"/>
            <a:ext cx="1660421" cy="754053"/>
            <a:chOff x="6039624" y="1758221"/>
            <a:chExt cx="1660421" cy="754053"/>
          </a:xfrm>
        </p:grpSpPr>
        <p:sp>
          <p:nvSpPr>
            <p:cNvPr id="17" name="平行四边形 16"/>
            <p:cNvSpPr/>
            <p:nvPr/>
          </p:nvSpPr>
          <p:spPr>
            <a:xfrm>
              <a:off x="6039624" y="1796722"/>
              <a:ext cx="1660421" cy="592518"/>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C400"/>
                </a:solidFill>
              </a:endParaRPr>
            </a:p>
          </p:txBody>
        </p:sp>
        <p:sp>
          <p:nvSpPr>
            <p:cNvPr id="18" name="PA-文本框 14"/>
            <p:cNvSpPr txBox="1"/>
            <p:nvPr>
              <p:custDataLst>
                <p:tags r:id="rId3"/>
              </p:custDataLst>
            </p:nvPr>
          </p:nvSpPr>
          <p:spPr>
            <a:xfrm>
              <a:off x="6107218" y="1758221"/>
              <a:ext cx="1544897" cy="754053"/>
            </a:xfrm>
            <a:prstGeom prst="rect">
              <a:avLst/>
            </a:prstGeom>
            <a:noFill/>
          </p:spPr>
          <p:txBody>
            <a:bodyPr wrap="square" rtlCol="0">
              <a:spAutoFit/>
            </a:bodyPr>
            <a:lstStyle/>
            <a:p>
              <a:pPr algn="dist"/>
              <a:r>
                <a:rPr lang="en-US" altLang="zh-CN" sz="4300" dirty="0">
                  <a:solidFill>
                    <a:schemeClr val="tx1">
                      <a:lumMod val="75000"/>
                      <a:lumOff val="25000"/>
                    </a:schemeClr>
                  </a:solidFill>
                  <a:latin typeface="思源黑体 CN Bold" panose="020B0800000000000000" pitchFamily="34" charset="-122"/>
                  <a:ea typeface="思源黑体 CN Bold" panose="020B0800000000000000" pitchFamily="34" charset="-122"/>
                </a:rPr>
                <a:t>TWO</a:t>
              </a:r>
              <a:endParaRPr lang="zh-CN" altLang="en-US" sz="43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0-#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1+#ppt_w/2"/>
                                          </p:val>
                                        </p:tav>
                                        <p:tav tm="100000">
                                          <p:val>
                                            <p:strVal val="#ppt_x"/>
                                          </p:val>
                                        </p:tav>
                                      </p:tavLst>
                                    </p:anim>
                                    <p:anim calcmode="lin" valueType="num">
                                      <p:cBhvr additive="base">
                                        <p:cTn id="28" dur="75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750" fill="hold"/>
                                        <p:tgtEl>
                                          <p:spTgt spid="11"/>
                                        </p:tgtEl>
                                        <p:attrNameLst>
                                          <p:attrName>ppt_x</p:attrName>
                                        </p:attrNameLst>
                                      </p:cBhvr>
                                      <p:tavLst>
                                        <p:tav tm="0">
                                          <p:val>
                                            <p:strVal val="1+#ppt_w/2"/>
                                          </p:val>
                                        </p:tav>
                                        <p:tav tm="100000">
                                          <p:val>
                                            <p:strVal val="#ppt_x"/>
                                          </p:val>
                                        </p:tav>
                                      </p:tavLst>
                                    </p:anim>
                                    <p:anim calcmode="lin" valueType="num">
                                      <p:cBhvr additive="base">
                                        <p:cTn id="32" dur="75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50"/>
                                        <p:tgtEl>
                                          <p:spTgt spid="20"/>
                                        </p:tgtEl>
                                      </p:cBhvr>
                                    </p:animEffect>
                                    <p:anim calcmode="lin" valueType="num">
                                      <p:cBhvr>
                                        <p:cTn id="42" dur="750" fill="hold"/>
                                        <p:tgtEl>
                                          <p:spTgt spid="20"/>
                                        </p:tgtEl>
                                        <p:attrNameLst>
                                          <p:attrName>ppt_x</p:attrName>
                                        </p:attrNameLst>
                                      </p:cBhvr>
                                      <p:tavLst>
                                        <p:tav tm="0">
                                          <p:val>
                                            <p:strVal val="#ppt_x"/>
                                          </p:val>
                                        </p:tav>
                                        <p:tav tm="100000">
                                          <p:val>
                                            <p:strVal val="#ppt_x"/>
                                          </p:val>
                                        </p:tav>
                                      </p:tavLst>
                                    </p:anim>
                                    <p:anim calcmode="lin" valueType="num">
                                      <p:cBhvr>
                                        <p:cTn id="43" dur="75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0" presetClass="entr" presetSubtype="0" fill="hold" grpId="0" nodeType="after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to="" calcmode="lin" valueType="num">
                                      <p:cBhvr>
                                        <p:cTn id="47" dur="750" fill="hold">
                                          <p:stCondLst>
                                            <p:cond delay="0"/>
                                          </p:stCondLst>
                                        </p:cTn>
                                        <p:tgtEl>
                                          <p:spTgt spid="14"/>
                                        </p:tgtEl>
                                        <p:attrNameLst>
                                          <p:attrName>ppt_x</p:attrName>
                                        </p:attrNameLst>
                                      </p:cBhvr>
                                      <p:tavLst>
                                        <p:tav tm="0" fmla="#ppt_x-(-#ppt_w/2*cos(ppt_r/180*pi))*((1.5-1.5*$)^2-(1.5-1.5*$)^3)">
                                          <p:val>
                                            <p:fltVal val="0"/>
                                          </p:val>
                                        </p:tav>
                                        <p:tav tm="100000">
                                          <p:val>
                                            <p:fltVal val="1"/>
                                          </p:val>
                                        </p:tav>
                                      </p:tavLst>
                                    </p:anim>
                                    <p:anim to="" calcmode="lin" valueType="num">
                                      <p:cBhvr>
                                        <p:cTn id="48" dur="750" fill="hold">
                                          <p:stCondLst>
                                            <p:cond delay="0"/>
                                          </p:stCondLst>
                                        </p:cTn>
                                        <p:tgtEl>
                                          <p:spTgt spid="14"/>
                                        </p:tgtEl>
                                        <p:attrNameLst>
                                          <p:attrName>ppt_y</p:attrName>
                                        </p:attrNameLst>
                                      </p:cBhvr>
                                      <p:tavLst>
                                        <p:tav tm="0" fmla="#ppt_y+(-#ppt_h/2*cos(ppt_r/180*pi))*((1.5-1.5*$)^2-(1.5-1.5*$)^3)">
                                          <p:val>
                                            <p:fltVal val="0"/>
                                          </p:val>
                                        </p:tav>
                                        <p:tav tm="100000">
                                          <p:val>
                                            <p:fltVal val="1"/>
                                          </p:val>
                                        </p:tav>
                                      </p:tavLst>
                                    </p:anim>
                                    <p:anim to="" calcmode="lin" valueType="num">
                                      <p:cBhvr>
                                        <p:cTn id="49" dur="750" fill="hold">
                                          <p:stCondLst>
                                            <p:cond delay="0"/>
                                          </p:stCondLst>
                                        </p:cTn>
                                        <p:tgtEl>
                                          <p:spTgt spid="14"/>
                                        </p:tgtEl>
                                        <p:attrNameLst>
                                          <p:attrName>ppt_h</p:attrName>
                                        </p:attrNameLst>
                                      </p:cBhvr>
                                      <p:tavLst>
                                        <p:tav tm="0" fmla="#ppt_h-(-#ppt_h)*((1.5-1.5*$)^2-(1.5-1.5*$)^3)">
                                          <p:val>
                                            <p:fltVal val="0"/>
                                          </p:val>
                                        </p:tav>
                                        <p:tav tm="100000">
                                          <p:val>
                                            <p:fltVal val="1"/>
                                          </p:val>
                                        </p:tav>
                                      </p:tavLst>
                                    </p:anim>
                                    <p:anim to="" calcmode="lin" valueType="num">
                                      <p:cBhvr>
                                        <p:cTn id="50" dur="750" fill="hold">
                                          <p:stCondLst>
                                            <p:cond delay="0"/>
                                          </p:stCondLst>
                                        </p:cTn>
                                        <p:tgtEl>
                                          <p:spTgt spid="14"/>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9" grpId="0" animBg="1"/>
      <p:bldP spid="11"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a:extLst>
              <a:ext uri="{28A0092B-C50C-407E-A947-70E740481C1C}">
                <a14:useLocalDpi xmlns:a14="http://schemas.microsoft.com/office/drawing/2010/main" val="0"/>
              </a:ext>
            </a:extLst>
          </a:blip>
          <a:srcRect l="42577" t="316" r="15915"/>
          <a:stretch>
            <a:fillRect/>
          </a:stretch>
        </p:blipFill>
        <p:spPr>
          <a:xfrm>
            <a:off x="7624302" y="1002890"/>
            <a:ext cx="3412917" cy="5464204"/>
          </a:xfrm>
          <a:custGeom>
            <a:avLst/>
            <a:gdLst>
              <a:gd name="connsiteX0" fmla="*/ 0 w 3676650"/>
              <a:gd name="connsiteY0" fmla="*/ 0 h 5886450"/>
              <a:gd name="connsiteX1" fmla="*/ 3676650 w 3676650"/>
              <a:gd name="connsiteY1" fmla="*/ 0 h 5886450"/>
              <a:gd name="connsiteX2" fmla="*/ 3676650 w 3676650"/>
              <a:gd name="connsiteY2" fmla="*/ 5886450 h 5886450"/>
              <a:gd name="connsiteX3" fmla="*/ 0 w 367665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3676650" h="5886450">
                <a:moveTo>
                  <a:pt x="0" y="0"/>
                </a:moveTo>
                <a:lnTo>
                  <a:pt x="3676650" y="0"/>
                </a:lnTo>
                <a:lnTo>
                  <a:pt x="3676650" y="5886450"/>
                </a:lnTo>
                <a:lnTo>
                  <a:pt x="0" y="5886450"/>
                </a:lnTo>
                <a:close/>
              </a:path>
            </a:pathLst>
          </a:custGeom>
        </p:spPr>
      </p:pic>
      <p:grpSp>
        <p:nvGrpSpPr>
          <p:cNvPr id="48" name="组合 47"/>
          <p:cNvGrpSpPr/>
          <p:nvPr/>
        </p:nvGrpSpPr>
        <p:grpSpPr>
          <a:xfrm>
            <a:off x="1172951" y="1801115"/>
            <a:ext cx="653079" cy="653079"/>
            <a:chOff x="1121996" y="1976559"/>
            <a:chExt cx="1589454" cy="1589454"/>
          </a:xfrm>
          <a:effectLst/>
        </p:grpSpPr>
        <p:sp>
          <p:nvSpPr>
            <p:cNvPr id="49" name="椭圆 48"/>
            <p:cNvSpPr/>
            <p:nvPr/>
          </p:nvSpPr>
          <p:spPr>
            <a:xfrm>
              <a:off x="1121996" y="1976559"/>
              <a:ext cx="1589454" cy="1589454"/>
            </a:xfrm>
            <a:prstGeom prst="ellipse">
              <a:avLst/>
            </a:prstGeom>
            <a:solidFill>
              <a:srgbClr val="0165A6"/>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0" name="椭圆 6"/>
            <p:cNvSpPr/>
            <p:nvPr/>
          </p:nvSpPr>
          <p:spPr>
            <a:xfrm>
              <a:off x="1477108" y="2426071"/>
              <a:ext cx="879230" cy="690429"/>
            </a:xfrm>
            <a:custGeom>
              <a:avLst/>
              <a:gdLst>
                <a:gd name="connsiteX0" fmla="*/ 187043 w 606298"/>
                <a:gd name="connsiteY0" fmla="*/ 364682 h 476105"/>
                <a:gd name="connsiteX1" fmla="*/ 307528 w 606298"/>
                <a:gd name="connsiteY1" fmla="*/ 364682 h 476105"/>
                <a:gd name="connsiteX2" fmla="*/ 325320 w 606298"/>
                <a:gd name="connsiteY2" fmla="*/ 382440 h 476105"/>
                <a:gd name="connsiteX3" fmla="*/ 325320 w 606298"/>
                <a:gd name="connsiteY3" fmla="*/ 389984 h 476105"/>
                <a:gd name="connsiteX4" fmla="*/ 575785 w 606298"/>
                <a:gd name="connsiteY4" fmla="*/ 389984 h 476105"/>
                <a:gd name="connsiteX5" fmla="*/ 606298 w 606298"/>
                <a:gd name="connsiteY5" fmla="*/ 420440 h 476105"/>
                <a:gd name="connsiteX6" fmla="*/ 575785 w 606298"/>
                <a:gd name="connsiteY6" fmla="*/ 450803 h 476105"/>
                <a:gd name="connsiteX7" fmla="*/ 325320 w 606298"/>
                <a:gd name="connsiteY7" fmla="*/ 450803 h 476105"/>
                <a:gd name="connsiteX8" fmla="*/ 325320 w 606298"/>
                <a:gd name="connsiteY8" fmla="*/ 458347 h 476105"/>
                <a:gd name="connsiteX9" fmla="*/ 307528 w 606298"/>
                <a:gd name="connsiteY9" fmla="*/ 476105 h 476105"/>
                <a:gd name="connsiteX10" fmla="*/ 187043 w 606298"/>
                <a:gd name="connsiteY10" fmla="*/ 476105 h 476105"/>
                <a:gd name="connsiteX11" fmla="*/ 169343 w 606298"/>
                <a:gd name="connsiteY11" fmla="*/ 458347 h 476105"/>
                <a:gd name="connsiteX12" fmla="*/ 169343 w 606298"/>
                <a:gd name="connsiteY12" fmla="*/ 450803 h 476105"/>
                <a:gd name="connsiteX13" fmla="*/ 30421 w 606298"/>
                <a:gd name="connsiteY13" fmla="*/ 450803 h 476105"/>
                <a:gd name="connsiteX14" fmla="*/ 0 w 606298"/>
                <a:gd name="connsiteY14" fmla="*/ 420440 h 476105"/>
                <a:gd name="connsiteX15" fmla="*/ 30421 w 606298"/>
                <a:gd name="connsiteY15" fmla="*/ 389984 h 476105"/>
                <a:gd name="connsiteX16" fmla="*/ 169343 w 606298"/>
                <a:gd name="connsiteY16" fmla="*/ 389984 h 476105"/>
                <a:gd name="connsiteX17" fmla="*/ 169343 w 606298"/>
                <a:gd name="connsiteY17" fmla="*/ 382440 h 476105"/>
                <a:gd name="connsiteX18" fmla="*/ 187043 w 606298"/>
                <a:gd name="connsiteY18" fmla="*/ 364682 h 476105"/>
                <a:gd name="connsiteX19" fmla="*/ 322185 w 606298"/>
                <a:gd name="connsiteY19" fmla="*/ 182341 h 476105"/>
                <a:gd name="connsiteX20" fmla="*/ 442671 w 606298"/>
                <a:gd name="connsiteY20" fmla="*/ 182341 h 476105"/>
                <a:gd name="connsiteX21" fmla="*/ 460370 w 606298"/>
                <a:gd name="connsiteY21" fmla="*/ 200099 h 476105"/>
                <a:gd name="connsiteX22" fmla="*/ 460370 w 606298"/>
                <a:gd name="connsiteY22" fmla="*/ 207643 h 476105"/>
                <a:gd name="connsiteX23" fmla="*/ 575785 w 606298"/>
                <a:gd name="connsiteY23" fmla="*/ 207643 h 476105"/>
                <a:gd name="connsiteX24" fmla="*/ 606298 w 606298"/>
                <a:gd name="connsiteY24" fmla="*/ 238006 h 476105"/>
                <a:gd name="connsiteX25" fmla="*/ 575785 w 606298"/>
                <a:gd name="connsiteY25" fmla="*/ 268369 h 476105"/>
                <a:gd name="connsiteX26" fmla="*/ 460370 w 606298"/>
                <a:gd name="connsiteY26" fmla="*/ 268369 h 476105"/>
                <a:gd name="connsiteX27" fmla="*/ 460370 w 606298"/>
                <a:gd name="connsiteY27" fmla="*/ 276006 h 476105"/>
                <a:gd name="connsiteX28" fmla="*/ 442671 w 606298"/>
                <a:gd name="connsiteY28" fmla="*/ 293764 h 476105"/>
                <a:gd name="connsiteX29" fmla="*/ 322185 w 606298"/>
                <a:gd name="connsiteY29" fmla="*/ 293764 h 476105"/>
                <a:gd name="connsiteX30" fmla="*/ 304394 w 606298"/>
                <a:gd name="connsiteY30" fmla="*/ 276006 h 476105"/>
                <a:gd name="connsiteX31" fmla="*/ 304394 w 606298"/>
                <a:gd name="connsiteY31" fmla="*/ 268369 h 476105"/>
                <a:gd name="connsiteX32" fmla="*/ 30421 w 606298"/>
                <a:gd name="connsiteY32" fmla="*/ 268369 h 476105"/>
                <a:gd name="connsiteX33" fmla="*/ 0 w 606298"/>
                <a:gd name="connsiteY33" fmla="*/ 238006 h 476105"/>
                <a:gd name="connsiteX34" fmla="*/ 30421 w 606298"/>
                <a:gd name="connsiteY34" fmla="*/ 207643 h 476105"/>
                <a:gd name="connsiteX35" fmla="*/ 304394 w 606298"/>
                <a:gd name="connsiteY35" fmla="*/ 207643 h 476105"/>
                <a:gd name="connsiteX36" fmla="*/ 304394 w 606298"/>
                <a:gd name="connsiteY36" fmla="*/ 200099 h 476105"/>
                <a:gd name="connsiteX37" fmla="*/ 322185 w 606298"/>
                <a:gd name="connsiteY37" fmla="*/ 182341 h 476105"/>
                <a:gd name="connsiteX38" fmla="*/ 109055 w 606298"/>
                <a:gd name="connsiteY38" fmla="*/ 0 h 476105"/>
                <a:gd name="connsiteX39" fmla="*/ 229540 w 606298"/>
                <a:gd name="connsiteY39" fmla="*/ 0 h 476105"/>
                <a:gd name="connsiteX40" fmla="*/ 247331 w 606298"/>
                <a:gd name="connsiteY40" fmla="*/ 17669 h 476105"/>
                <a:gd name="connsiteX41" fmla="*/ 247331 w 606298"/>
                <a:gd name="connsiteY41" fmla="*/ 25307 h 476105"/>
                <a:gd name="connsiteX42" fmla="*/ 575785 w 606298"/>
                <a:gd name="connsiteY42" fmla="*/ 25307 h 476105"/>
                <a:gd name="connsiteX43" fmla="*/ 606298 w 606298"/>
                <a:gd name="connsiteY43" fmla="*/ 55676 h 476105"/>
                <a:gd name="connsiteX44" fmla="*/ 575785 w 606298"/>
                <a:gd name="connsiteY44" fmla="*/ 86045 h 476105"/>
                <a:gd name="connsiteX45" fmla="*/ 247331 w 606298"/>
                <a:gd name="connsiteY45" fmla="*/ 86045 h 476105"/>
                <a:gd name="connsiteX46" fmla="*/ 247331 w 606298"/>
                <a:gd name="connsiteY46" fmla="*/ 93683 h 476105"/>
                <a:gd name="connsiteX47" fmla="*/ 229540 w 606298"/>
                <a:gd name="connsiteY47" fmla="*/ 111352 h 476105"/>
                <a:gd name="connsiteX48" fmla="*/ 109055 w 606298"/>
                <a:gd name="connsiteY48" fmla="*/ 111352 h 476105"/>
                <a:gd name="connsiteX49" fmla="*/ 91355 w 606298"/>
                <a:gd name="connsiteY49" fmla="*/ 93683 h 476105"/>
                <a:gd name="connsiteX50" fmla="*/ 91355 w 606298"/>
                <a:gd name="connsiteY50" fmla="*/ 86045 h 476105"/>
                <a:gd name="connsiteX51" fmla="*/ 30421 w 606298"/>
                <a:gd name="connsiteY51" fmla="*/ 86045 h 476105"/>
                <a:gd name="connsiteX52" fmla="*/ 0 w 606298"/>
                <a:gd name="connsiteY52" fmla="*/ 55676 h 476105"/>
                <a:gd name="connsiteX53" fmla="*/ 30421 w 606298"/>
                <a:gd name="connsiteY53" fmla="*/ 25307 h 476105"/>
                <a:gd name="connsiteX54" fmla="*/ 91355 w 606298"/>
                <a:gd name="connsiteY54" fmla="*/ 25307 h 476105"/>
                <a:gd name="connsiteX55" fmla="*/ 91355 w 606298"/>
                <a:gd name="connsiteY55" fmla="*/ 17669 h 476105"/>
                <a:gd name="connsiteX56" fmla="*/ 109055 w 606298"/>
                <a:gd name="connsiteY56" fmla="*/ 0 h 47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6298" h="476105">
                  <a:moveTo>
                    <a:pt x="187043" y="364682"/>
                  </a:moveTo>
                  <a:lnTo>
                    <a:pt x="307528" y="364682"/>
                  </a:lnTo>
                  <a:cubicBezTo>
                    <a:pt x="317392" y="364682"/>
                    <a:pt x="325320" y="372595"/>
                    <a:pt x="325320" y="382440"/>
                  </a:cubicBezTo>
                  <a:lnTo>
                    <a:pt x="325320" y="389984"/>
                  </a:lnTo>
                  <a:lnTo>
                    <a:pt x="575785" y="389984"/>
                  </a:lnTo>
                  <a:cubicBezTo>
                    <a:pt x="592655" y="389984"/>
                    <a:pt x="606298" y="403602"/>
                    <a:pt x="606298" y="420440"/>
                  </a:cubicBezTo>
                  <a:cubicBezTo>
                    <a:pt x="606298" y="437185"/>
                    <a:pt x="592655" y="450803"/>
                    <a:pt x="575785" y="450803"/>
                  </a:cubicBezTo>
                  <a:lnTo>
                    <a:pt x="325320" y="450803"/>
                  </a:lnTo>
                  <a:lnTo>
                    <a:pt x="325320" y="458347"/>
                  </a:lnTo>
                  <a:cubicBezTo>
                    <a:pt x="325320" y="468192"/>
                    <a:pt x="317392" y="476105"/>
                    <a:pt x="307528" y="476105"/>
                  </a:cubicBezTo>
                  <a:lnTo>
                    <a:pt x="187043" y="476105"/>
                  </a:lnTo>
                  <a:cubicBezTo>
                    <a:pt x="177271" y="476105"/>
                    <a:pt x="169343" y="468192"/>
                    <a:pt x="169343" y="458347"/>
                  </a:cubicBezTo>
                  <a:lnTo>
                    <a:pt x="169343" y="450803"/>
                  </a:lnTo>
                  <a:lnTo>
                    <a:pt x="30421" y="450803"/>
                  </a:lnTo>
                  <a:cubicBezTo>
                    <a:pt x="13644" y="450803"/>
                    <a:pt x="0" y="437185"/>
                    <a:pt x="0" y="420440"/>
                  </a:cubicBezTo>
                  <a:cubicBezTo>
                    <a:pt x="0" y="403602"/>
                    <a:pt x="13644" y="389984"/>
                    <a:pt x="30421" y="389984"/>
                  </a:cubicBezTo>
                  <a:lnTo>
                    <a:pt x="169343" y="389984"/>
                  </a:lnTo>
                  <a:lnTo>
                    <a:pt x="169343" y="382440"/>
                  </a:lnTo>
                  <a:cubicBezTo>
                    <a:pt x="169343" y="372595"/>
                    <a:pt x="177271" y="364682"/>
                    <a:pt x="187043" y="364682"/>
                  </a:cubicBezTo>
                  <a:close/>
                  <a:moveTo>
                    <a:pt x="322185" y="182341"/>
                  </a:moveTo>
                  <a:lnTo>
                    <a:pt x="442671" y="182341"/>
                  </a:lnTo>
                  <a:cubicBezTo>
                    <a:pt x="452442" y="182341"/>
                    <a:pt x="460370" y="190254"/>
                    <a:pt x="460370" y="200099"/>
                  </a:cubicBezTo>
                  <a:lnTo>
                    <a:pt x="460370" y="207643"/>
                  </a:lnTo>
                  <a:lnTo>
                    <a:pt x="575785" y="207643"/>
                  </a:lnTo>
                  <a:cubicBezTo>
                    <a:pt x="592655" y="207643"/>
                    <a:pt x="606298" y="221261"/>
                    <a:pt x="606298" y="238006"/>
                  </a:cubicBezTo>
                  <a:cubicBezTo>
                    <a:pt x="606298" y="254844"/>
                    <a:pt x="592655" y="268369"/>
                    <a:pt x="575785" y="268369"/>
                  </a:cubicBezTo>
                  <a:lnTo>
                    <a:pt x="460370" y="268369"/>
                  </a:lnTo>
                  <a:lnTo>
                    <a:pt x="460370" y="276006"/>
                  </a:lnTo>
                  <a:cubicBezTo>
                    <a:pt x="460370" y="285759"/>
                    <a:pt x="452442" y="293764"/>
                    <a:pt x="442671" y="293764"/>
                  </a:cubicBezTo>
                  <a:lnTo>
                    <a:pt x="322185" y="293764"/>
                  </a:lnTo>
                  <a:cubicBezTo>
                    <a:pt x="312322" y="293764"/>
                    <a:pt x="304394" y="285759"/>
                    <a:pt x="304394" y="276006"/>
                  </a:cubicBezTo>
                  <a:lnTo>
                    <a:pt x="304394" y="268369"/>
                  </a:lnTo>
                  <a:lnTo>
                    <a:pt x="30421" y="268369"/>
                  </a:lnTo>
                  <a:cubicBezTo>
                    <a:pt x="13644" y="268369"/>
                    <a:pt x="0" y="254844"/>
                    <a:pt x="0" y="238006"/>
                  </a:cubicBezTo>
                  <a:cubicBezTo>
                    <a:pt x="0" y="221261"/>
                    <a:pt x="13644" y="207643"/>
                    <a:pt x="30421" y="207643"/>
                  </a:cubicBezTo>
                  <a:lnTo>
                    <a:pt x="304394" y="207643"/>
                  </a:lnTo>
                  <a:lnTo>
                    <a:pt x="304394" y="200099"/>
                  </a:lnTo>
                  <a:cubicBezTo>
                    <a:pt x="304394" y="190254"/>
                    <a:pt x="312322" y="182341"/>
                    <a:pt x="322185" y="182341"/>
                  </a:cubicBezTo>
                  <a:close/>
                  <a:moveTo>
                    <a:pt x="109055" y="0"/>
                  </a:moveTo>
                  <a:lnTo>
                    <a:pt x="229540" y="0"/>
                  </a:lnTo>
                  <a:cubicBezTo>
                    <a:pt x="239404" y="0"/>
                    <a:pt x="247331" y="7914"/>
                    <a:pt x="247331" y="17669"/>
                  </a:cubicBezTo>
                  <a:lnTo>
                    <a:pt x="247331" y="25307"/>
                  </a:lnTo>
                  <a:lnTo>
                    <a:pt x="575785" y="25307"/>
                  </a:lnTo>
                  <a:cubicBezTo>
                    <a:pt x="592655" y="25307"/>
                    <a:pt x="606298" y="38927"/>
                    <a:pt x="606298" y="55676"/>
                  </a:cubicBezTo>
                  <a:cubicBezTo>
                    <a:pt x="606298" y="72425"/>
                    <a:pt x="592655" y="86045"/>
                    <a:pt x="575785" y="86045"/>
                  </a:cubicBezTo>
                  <a:lnTo>
                    <a:pt x="247331" y="86045"/>
                  </a:lnTo>
                  <a:lnTo>
                    <a:pt x="247331" y="93683"/>
                  </a:lnTo>
                  <a:cubicBezTo>
                    <a:pt x="247331" y="103438"/>
                    <a:pt x="239404" y="111352"/>
                    <a:pt x="229540" y="111352"/>
                  </a:cubicBezTo>
                  <a:lnTo>
                    <a:pt x="109055" y="111352"/>
                  </a:lnTo>
                  <a:cubicBezTo>
                    <a:pt x="99283" y="111352"/>
                    <a:pt x="91355" y="103438"/>
                    <a:pt x="91355" y="93683"/>
                  </a:cubicBezTo>
                  <a:lnTo>
                    <a:pt x="91355" y="86045"/>
                  </a:lnTo>
                  <a:lnTo>
                    <a:pt x="30421" y="86045"/>
                  </a:lnTo>
                  <a:cubicBezTo>
                    <a:pt x="13644" y="86045"/>
                    <a:pt x="0" y="72425"/>
                    <a:pt x="0" y="55676"/>
                  </a:cubicBezTo>
                  <a:cubicBezTo>
                    <a:pt x="0" y="38927"/>
                    <a:pt x="13644" y="25307"/>
                    <a:pt x="30421" y="25307"/>
                  </a:cubicBezTo>
                  <a:lnTo>
                    <a:pt x="91355" y="25307"/>
                  </a:lnTo>
                  <a:lnTo>
                    <a:pt x="91355" y="17669"/>
                  </a:lnTo>
                  <a:cubicBezTo>
                    <a:pt x="91355" y="7914"/>
                    <a:pt x="99283" y="0"/>
                    <a:pt x="10905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1172951" y="3145162"/>
            <a:ext cx="653079" cy="653079"/>
            <a:chOff x="1121996" y="1976559"/>
            <a:chExt cx="1589454" cy="1589454"/>
          </a:xfrm>
          <a:effectLst/>
        </p:grpSpPr>
        <p:sp>
          <p:nvSpPr>
            <p:cNvPr id="52" name="椭圆 51"/>
            <p:cNvSpPr/>
            <p:nvPr/>
          </p:nvSpPr>
          <p:spPr>
            <a:xfrm>
              <a:off x="1121996" y="1976559"/>
              <a:ext cx="1589454" cy="1589454"/>
            </a:xfrm>
            <a:prstGeom prst="ellipse">
              <a:avLst/>
            </a:prstGeom>
            <a:solidFill>
              <a:srgbClr val="FAC40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3" name="椭圆 10"/>
            <p:cNvSpPr/>
            <p:nvPr/>
          </p:nvSpPr>
          <p:spPr>
            <a:xfrm>
              <a:off x="1477108" y="2355849"/>
              <a:ext cx="879230" cy="830872"/>
            </a:xfrm>
            <a:custGeom>
              <a:avLst/>
              <a:gdLst>
                <a:gd name="connsiteX0" fmla="*/ 60731 w 601262"/>
                <a:gd name="connsiteY0" fmla="*/ 323331 h 568193"/>
                <a:gd name="connsiteX1" fmla="*/ 60731 w 601262"/>
                <a:gd name="connsiteY1" fmla="*/ 378099 h 568193"/>
                <a:gd name="connsiteX2" fmla="*/ 55619 w 601262"/>
                <a:gd name="connsiteY2" fmla="*/ 441458 h 568193"/>
                <a:gd name="connsiteX3" fmla="*/ 34904 w 601262"/>
                <a:gd name="connsiteY3" fmla="*/ 406020 h 568193"/>
                <a:gd name="connsiteX4" fmla="*/ 34904 w 601262"/>
                <a:gd name="connsiteY4" fmla="*/ 355816 h 568193"/>
                <a:gd name="connsiteX5" fmla="*/ 59924 w 601262"/>
                <a:gd name="connsiteY5" fmla="*/ 327895 h 568193"/>
                <a:gd name="connsiteX6" fmla="*/ 296871 w 601262"/>
                <a:gd name="connsiteY6" fmla="*/ 317968 h 568193"/>
                <a:gd name="connsiteX7" fmla="*/ 436676 w 601262"/>
                <a:gd name="connsiteY7" fmla="*/ 317968 h 568193"/>
                <a:gd name="connsiteX8" fmla="*/ 447430 w 601262"/>
                <a:gd name="connsiteY8" fmla="*/ 328969 h 568193"/>
                <a:gd name="connsiteX9" fmla="*/ 436676 w 601262"/>
                <a:gd name="connsiteY9" fmla="*/ 339702 h 568193"/>
                <a:gd name="connsiteX10" fmla="*/ 296871 w 601262"/>
                <a:gd name="connsiteY10" fmla="*/ 339702 h 568193"/>
                <a:gd name="connsiteX11" fmla="*/ 286117 w 601262"/>
                <a:gd name="connsiteY11" fmla="*/ 328969 h 568193"/>
                <a:gd name="connsiteX12" fmla="*/ 296871 w 601262"/>
                <a:gd name="connsiteY12" fmla="*/ 317968 h 568193"/>
                <a:gd name="connsiteX13" fmla="*/ 296872 w 601262"/>
                <a:gd name="connsiteY13" fmla="*/ 268784 h 568193"/>
                <a:gd name="connsiteX14" fmla="*/ 535622 w 601262"/>
                <a:gd name="connsiteY14" fmla="*/ 268784 h 568193"/>
                <a:gd name="connsiteX15" fmla="*/ 546645 w 601262"/>
                <a:gd name="connsiteY15" fmla="*/ 279545 h 568193"/>
                <a:gd name="connsiteX16" fmla="*/ 535622 w 601262"/>
                <a:gd name="connsiteY16" fmla="*/ 290306 h 568193"/>
                <a:gd name="connsiteX17" fmla="*/ 296872 w 601262"/>
                <a:gd name="connsiteY17" fmla="*/ 290306 h 568193"/>
                <a:gd name="connsiteX18" fmla="*/ 286117 w 601262"/>
                <a:gd name="connsiteY18" fmla="*/ 279545 h 568193"/>
                <a:gd name="connsiteX19" fmla="*/ 296872 w 601262"/>
                <a:gd name="connsiteY19" fmla="*/ 268784 h 568193"/>
                <a:gd name="connsiteX20" fmla="*/ 296872 w 601262"/>
                <a:gd name="connsiteY20" fmla="*/ 219388 h 568193"/>
                <a:gd name="connsiteX21" fmla="*/ 535622 w 601262"/>
                <a:gd name="connsiteY21" fmla="*/ 219388 h 568193"/>
                <a:gd name="connsiteX22" fmla="*/ 546645 w 601262"/>
                <a:gd name="connsiteY22" fmla="*/ 230389 h 568193"/>
                <a:gd name="connsiteX23" fmla="*/ 535622 w 601262"/>
                <a:gd name="connsiteY23" fmla="*/ 241122 h 568193"/>
                <a:gd name="connsiteX24" fmla="*/ 296872 w 601262"/>
                <a:gd name="connsiteY24" fmla="*/ 241122 h 568193"/>
                <a:gd name="connsiteX25" fmla="*/ 286117 w 601262"/>
                <a:gd name="connsiteY25" fmla="*/ 230389 h 568193"/>
                <a:gd name="connsiteX26" fmla="*/ 296872 w 601262"/>
                <a:gd name="connsiteY26" fmla="*/ 219388 h 568193"/>
                <a:gd name="connsiteX27" fmla="*/ 135266 w 601262"/>
                <a:gd name="connsiteY27" fmla="*/ 124619 h 568193"/>
                <a:gd name="connsiteX28" fmla="*/ 140375 w 601262"/>
                <a:gd name="connsiteY28" fmla="*/ 135091 h 568193"/>
                <a:gd name="connsiteX29" fmla="*/ 125854 w 601262"/>
                <a:gd name="connsiteY29" fmla="*/ 248669 h 568193"/>
                <a:gd name="connsiteX30" fmla="*/ 143333 w 601262"/>
                <a:gd name="connsiteY30" fmla="*/ 278742 h 568193"/>
                <a:gd name="connsiteX31" fmla="*/ 160542 w 601262"/>
                <a:gd name="connsiteY31" fmla="*/ 248669 h 568193"/>
                <a:gd name="connsiteX32" fmla="*/ 146022 w 601262"/>
                <a:gd name="connsiteY32" fmla="*/ 135091 h 568193"/>
                <a:gd name="connsiteX33" fmla="*/ 151131 w 601262"/>
                <a:gd name="connsiteY33" fmla="*/ 124888 h 568193"/>
                <a:gd name="connsiteX34" fmla="*/ 233684 w 601262"/>
                <a:gd name="connsiteY34" fmla="*/ 141804 h 568193"/>
                <a:gd name="connsiteX35" fmla="*/ 334253 w 601262"/>
                <a:gd name="connsiteY35" fmla="*/ 141804 h 568193"/>
                <a:gd name="connsiteX36" fmla="*/ 355765 w 601262"/>
                <a:gd name="connsiteY36" fmla="*/ 163553 h 568193"/>
                <a:gd name="connsiteX37" fmla="*/ 334253 w 601262"/>
                <a:gd name="connsiteY37" fmla="*/ 185033 h 568193"/>
                <a:gd name="connsiteX38" fmla="*/ 229919 w 601262"/>
                <a:gd name="connsiteY38" fmla="*/ 185033 h 568193"/>
                <a:gd name="connsiteX39" fmla="*/ 222659 w 601262"/>
                <a:gd name="connsiteY39" fmla="*/ 183691 h 568193"/>
                <a:gd name="connsiteX40" fmla="*/ 203836 w 601262"/>
                <a:gd name="connsiteY40" fmla="*/ 178052 h 568193"/>
                <a:gd name="connsiteX41" fmla="*/ 203836 w 601262"/>
                <a:gd name="connsiteY41" fmla="*/ 325731 h 568193"/>
                <a:gd name="connsiteX42" fmla="*/ 221045 w 601262"/>
                <a:gd name="connsiteY42" fmla="*/ 540268 h 568193"/>
                <a:gd name="connsiteX43" fmla="*/ 197382 w 601262"/>
                <a:gd name="connsiteY43" fmla="*/ 568193 h 568193"/>
                <a:gd name="connsiteX44" fmla="*/ 195231 w 601262"/>
                <a:gd name="connsiteY44" fmla="*/ 568193 h 568193"/>
                <a:gd name="connsiteX45" fmla="*/ 169416 w 601262"/>
                <a:gd name="connsiteY45" fmla="*/ 544296 h 568193"/>
                <a:gd name="connsiteX46" fmla="*/ 153820 w 601262"/>
                <a:gd name="connsiteY46" fmla="*/ 350702 h 568193"/>
                <a:gd name="connsiteX47" fmla="*/ 143064 w 601262"/>
                <a:gd name="connsiteY47" fmla="*/ 352850 h 568193"/>
                <a:gd name="connsiteX48" fmla="*/ 132577 w 601262"/>
                <a:gd name="connsiteY48" fmla="*/ 350702 h 568193"/>
                <a:gd name="connsiteX49" fmla="*/ 116980 w 601262"/>
                <a:gd name="connsiteY49" fmla="*/ 544296 h 568193"/>
                <a:gd name="connsiteX50" fmla="*/ 91166 w 601262"/>
                <a:gd name="connsiteY50" fmla="*/ 568193 h 568193"/>
                <a:gd name="connsiteX51" fmla="*/ 89015 w 601262"/>
                <a:gd name="connsiteY51" fmla="*/ 568193 h 568193"/>
                <a:gd name="connsiteX52" fmla="*/ 65082 w 601262"/>
                <a:gd name="connsiteY52" fmla="*/ 540268 h 568193"/>
                <a:gd name="connsiteX53" fmla="*/ 82561 w 601262"/>
                <a:gd name="connsiteY53" fmla="*/ 325731 h 568193"/>
                <a:gd name="connsiteX54" fmla="*/ 82561 w 601262"/>
                <a:gd name="connsiteY54" fmla="*/ 178052 h 568193"/>
                <a:gd name="connsiteX55" fmla="*/ 75032 w 601262"/>
                <a:gd name="connsiteY55" fmla="*/ 180200 h 568193"/>
                <a:gd name="connsiteX56" fmla="*/ 43032 w 601262"/>
                <a:gd name="connsiteY56" fmla="*/ 324120 h 568193"/>
                <a:gd name="connsiteX57" fmla="*/ 21789 w 601262"/>
                <a:gd name="connsiteY57" fmla="*/ 341036 h 568193"/>
                <a:gd name="connsiteX58" fmla="*/ 16949 w 601262"/>
                <a:gd name="connsiteY58" fmla="*/ 340499 h 568193"/>
                <a:gd name="connsiteX59" fmla="*/ 546 w 601262"/>
                <a:gd name="connsiteY59" fmla="*/ 314722 h 568193"/>
                <a:gd name="connsiteX60" fmla="*/ 35234 w 601262"/>
                <a:gd name="connsiteY60" fmla="*/ 158720 h 568193"/>
                <a:gd name="connsiteX61" fmla="*/ 36310 w 601262"/>
                <a:gd name="connsiteY61" fmla="*/ 156571 h 568193"/>
                <a:gd name="connsiteX62" fmla="*/ 37923 w 601262"/>
                <a:gd name="connsiteY62" fmla="*/ 152544 h 568193"/>
                <a:gd name="connsiteX63" fmla="*/ 40343 w 601262"/>
                <a:gd name="connsiteY63" fmla="*/ 149322 h 568193"/>
                <a:gd name="connsiteX64" fmla="*/ 43301 w 601262"/>
                <a:gd name="connsiteY64" fmla="*/ 146637 h 568193"/>
                <a:gd name="connsiteX65" fmla="*/ 47066 w 601262"/>
                <a:gd name="connsiteY65" fmla="*/ 144220 h 568193"/>
                <a:gd name="connsiteX66" fmla="*/ 48948 w 601262"/>
                <a:gd name="connsiteY66" fmla="*/ 143146 h 568193"/>
                <a:gd name="connsiteX67" fmla="*/ 135266 w 601262"/>
                <a:gd name="connsiteY67" fmla="*/ 124619 h 568193"/>
                <a:gd name="connsiteX68" fmla="*/ 212154 w 601262"/>
                <a:gd name="connsiteY68" fmla="*/ 76281 h 568193"/>
                <a:gd name="connsiteX69" fmla="*/ 560657 w 601262"/>
                <a:gd name="connsiteY69" fmla="*/ 76281 h 568193"/>
                <a:gd name="connsiteX70" fmla="*/ 601262 w 601262"/>
                <a:gd name="connsiteY70" fmla="*/ 116824 h 568193"/>
                <a:gd name="connsiteX71" fmla="*/ 601262 w 601262"/>
                <a:gd name="connsiteY71" fmla="*/ 405995 h 568193"/>
                <a:gd name="connsiteX72" fmla="*/ 560657 w 601262"/>
                <a:gd name="connsiteY72" fmla="*/ 446538 h 568193"/>
                <a:gd name="connsiteX73" fmla="*/ 230977 w 601262"/>
                <a:gd name="connsiteY73" fmla="*/ 446538 h 568193"/>
                <a:gd name="connsiteX74" fmla="*/ 229095 w 601262"/>
                <a:gd name="connsiteY74" fmla="*/ 420762 h 568193"/>
                <a:gd name="connsiteX75" fmla="*/ 560657 w 601262"/>
                <a:gd name="connsiteY75" fmla="*/ 420762 h 568193"/>
                <a:gd name="connsiteX76" fmla="*/ 575178 w 601262"/>
                <a:gd name="connsiteY76" fmla="*/ 405995 h 568193"/>
                <a:gd name="connsiteX77" fmla="*/ 575178 w 601262"/>
                <a:gd name="connsiteY77" fmla="*/ 116824 h 568193"/>
                <a:gd name="connsiteX78" fmla="*/ 560657 w 601262"/>
                <a:gd name="connsiteY78" fmla="*/ 102325 h 568193"/>
                <a:gd name="connsiteX79" fmla="*/ 200591 w 601262"/>
                <a:gd name="connsiteY79" fmla="*/ 102325 h 568193"/>
                <a:gd name="connsiteX80" fmla="*/ 212154 w 601262"/>
                <a:gd name="connsiteY80" fmla="*/ 76281 h 568193"/>
                <a:gd name="connsiteX81" fmla="*/ 74476 w 601262"/>
                <a:gd name="connsiteY81" fmla="*/ 76281 h 568193"/>
                <a:gd name="connsiteX82" fmla="*/ 85782 w 601262"/>
                <a:gd name="connsiteY82" fmla="*/ 102331 h 568193"/>
                <a:gd name="connsiteX83" fmla="*/ 75553 w 601262"/>
                <a:gd name="connsiteY83" fmla="*/ 102331 h 568193"/>
                <a:gd name="connsiteX84" fmla="*/ 60747 w 601262"/>
                <a:gd name="connsiteY84" fmla="*/ 116833 h 568193"/>
                <a:gd name="connsiteX85" fmla="*/ 60747 w 601262"/>
                <a:gd name="connsiteY85" fmla="*/ 121130 h 568193"/>
                <a:gd name="connsiteX86" fmla="*/ 42980 w 601262"/>
                <a:gd name="connsiteY86" fmla="*/ 126770 h 568193"/>
                <a:gd name="connsiteX87" fmla="*/ 38404 w 601262"/>
                <a:gd name="connsiteY87" fmla="*/ 129187 h 568193"/>
                <a:gd name="connsiteX88" fmla="*/ 34904 w 601262"/>
                <a:gd name="connsiteY88" fmla="*/ 131604 h 568193"/>
                <a:gd name="connsiteX89" fmla="*/ 34904 w 601262"/>
                <a:gd name="connsiteY89" fmla="*/ 116833 h 568193"/>
                <a:gd name="connsiteX90" fmla="*/ 74476 w 601262"/>
                <a:gd name="connsiteY90" fmla="*/ 76281 h 568193"/>
                <a:gd name="connsiteX91" fmla="*/ 143293 w 601262"/>
                <a:gd name="connsiteY91" fmla="*/ 0 h 568193"/>
                <a:gd name="connsiteX92" fmla="*/ 198123 w 601262"/>
                <a:gd name="connsiteY92" fmla="*/ 60016 h 568193"/>
                <a:gd name="connsiteX93" fmla="*/ 143293 w 601262"/>
                <a:gd name="connsiteY93" fmla="*/ 120032 h 568193"/>
                <a:gd name="connsiteX94" fmla="*/ 88463 w 601262"/>
                <a:gd name="connsiteY94" fmla="*/ 60016 h 568193"/>
                <a:gd name="connsiteX95" fmla="*/ 143293 w 601262"/>
                <a:gd name="connsiteY95" fmla="*/ 0 h 56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1262" h="568193">
                  <a:moveTo>
                    <a:pt x="60731" y="323331"/>
                  </a:moveTo>
                  <a:lnTo>
                    <a:pt x="60731" y="378099"/>
                  </a:lnTo>
                  <a:lnTo>
                    <a:pt x="55619" y="441458"/>
                  </a:lnTo>
                  <a:cubicBezTo>
                    <a:pt x="43244" y="434478"/>
                    <a:pt x="34904" y="421323"/>
                    <a:pt x="34904" y="406020"/>
                  </a:cubicBezTo>
                  <a:lnTo>
                    <a:pt x="34904" y="355816"/>
                  </a:lnTo>
                  <a:cubicBezTo>
                    <a:pt x="47010" y="351252"/>
                    <a:pt x="56965" y="341050"/>
                    <a:pt x="59924" y="327895"/>
                  </a:cubicBezTo>
                  <a:close/>
                  <a:moveTo>
                    <a:pt x="296871" y="317968"/>
                  </a:moveTo>
                  <a:lnTo>
                    <a:pt x="436676" y="317968"/>
                  </a:lnTo>
                  <a:cubicBezTo>
                    <a:pt x="442591" y="317968"/>
                    <a:pt x="447430" y="322798"/>
                    <a:pt x="447430" y="328969"/>
                  </a:cubicBezTo>
                  <a:cubicBezTo>
                    <a:pt x="447430" y="334872"/>
                    <a:pt x="442591" y="339702"/>
                    <a:pt x="436676" y="339702"/>
                  </a:cubicBezTo>
                  <a:lnTo>
                    <a:pt x="296871" y="339702"/>
                  </a:lnTo>
                  <a:cubicBezTo>
                    <a:pt x="290956" y="339702"/>
                    <a:pt x="286117" y="334872"/>
                    <a:pt x="286117" y="328969"/>
                  </a:cubicBezTo>
                  <a:cubicBezTo>
                    <a:pt x="286117" y="322798"/>
                    <a:pt x="290956" y="317968"/>
                    <a:pt x="296871" y="317968"/>
                  </a:cubicBezTo>
                  <a:close/>
                  <a:moveTo>
                    <a:pt x="296872" y="268784"/>
                  </a:moveTo>
                  <a:lnTo>
                    <a:pt x="535622" y="268784"/>
                  </a:lnTo>
                  <a:cubicBezTo>
                    <a:pt x="541805" y="268784"/>
                    <a:pt x="546645" y="273627"/>
                    <a:pt x="546645" y="279545"/>
                  </a:cubicBezTo>
                  <a:cubicBezTo>
                    <a:pt x="546645" y="285464"/>
                    <a:pt x="541805" y="290306"/>
                    <a:pt x="535622" y="290306"/>
                  </a:cubicBezTo>
                  <a:lnTo>
                    <a:pt x="296872" y="290306"/>
                  </a:lnTo>
                  <a:cubicBezTo>
                    <a:pt x="290957" y="290306"/>
                    <a:pt x="286117" y="285464"/>
                    <a:pt x="286117" y="279545"/>
                  </a:cubicBezTo>
                  <a:cubicBezTo>
                    <a:pt x="286117" y="273627"/>
                    <a:pt x="290957" y="268784"/>
                    <a:pt x="296872" y="268784"/>
                  </a:cubicBezTo>
                  <a:close/>
                  <a:moveTo>
                    <a:pt x="296872" y="219388"/>
                  </a:moveTo>
                  <a:lnTo>
                    <a:pt x="535622" y="219388"/>
                  </a:lnTo>
                  <a:cubicBezTo>
                    <a:pt x="541805" y="219388"/>
                    <a:pt x="546645" y="224218"/>
                    <a:pt x="546645" y="230389"/>
                  </a:cubicBezTo>
                  <a:cubicBezTo>
                    <a:pt x="546645" y="236292"/>
                    <a:pt x="541805" y="241122"/>
                    <a:pt x="535622" y="241122"/>
                  </a:cubicBezTo>
                  <a:lnTo>
                    <a:pt x="296872" y="241122"/>
                  </a:lnTo>
                  <a:cubicBezTo>
                    <a:pt x="290957" y="241122"/>
                    <a:pt x="286117" y="236292"/>
                    <a:pt x="286117" y="230389"/>
                  </a:cubicBezTo>
                  <a:cubicBezTo>
                    <a:pt x="286117" y="224218"/>
                    <a:pt x="290957" y="219388"/>
                    <a:pt x="296872" y="219388"/>
                  </a:cubicBezTo>
                  <a:close/>
                  <a:moveTo>
                    <a:pt x="135266" y="124619"/>
                  </a:moveTo>
                  <a:lnTo>
                    <a:pt x="140375" y="135091"/>
                  </a:lnTo>
                  <a:lnTo>
                    <a:pt x="125854" y="248669"/>
                  </a:lnTo>
                  <a:lnTo>
                    <a:pt x="143333" y="278742"/>
                  </a:lnTo>
                  <a:lnTo>
                    <a:pt x="160542" y="248669"/>
                  </a:lnTo>
                  <a:lnTo>
                    <a:pt x="146022" y="135091"/>
                  </a:lnTo>
                  <a:lnTo>
                    <a:pt x="151131" y="124888"/>
                  </a:lnTo>
                  <a:cubicBezTo>
                    <a:pt x="185281" y="126499"/>
                    <a:pt x="222121" y="137776"/>
                    <a:pt x="233684" y="141804"/>
                  </a:cubicBezTo>
                  <a:lnTo>
                    <a:pt x="334253" y="141804"/>
                  </a:lnTo>
                  <a:cubicBezTo>
                    <a:pt x="346085" y="141804"/>
                    <a:pt x="355765" y="151470"/>
                    <a:pt x="355765" y="163553"/>
                  </a:cubicBezTo>
                  <a:cubicBezTo>
                    <a:pt x="355765" y="175367"/>
                    <a:pt x="346085" y="185033"/>
                    <a:pt x="334253" y="185033"/>
                  </a:cubicBezTo>
                  <a:lnTo>
                    <a:pt x="229919" y="185033"/>
                  </a:lnTo>
                  <a:cubicBezTo>
                    <a:pt x="227499" y="185033"/>
                    <a:pt x="225079" y="184765"/>
                    <a:pt x="222659" y="183691"/>
                  </a:cubicBezTo>
                  <a:cubicBezTo>
                    <a:pt x="222390" y="183691"/>
                    <a:pt x="214861" y="181006"/>
                    <a:pt x="203836" y="178052"/>
                  </a:cubicBezTo>
                  <a:lnTo>
                    <a:pt x="203836" y="325731"/>
                  </a:lnTo>
                  <a:lnTo>
                    <a:pt x="221045" y="540268"/>
                  </a:lnTo>
                  <a:cubicBezTo>
                    <a:pt x="222390" y="554499"/>
                    <a:pt x="211634" y="567119"/>
                    <a:pt x="197382" y="568193"/>
                  </a:cubicBezTo>
                  <a:cubicBezTo>
                    <a:pt x="196575" y="568193"/>
                    <a:pt x="195769" y="568193"/>
                    <a:pt x="195231" y="568193"/>
                  </a:cubicBezTo>
                  <a:cubicBezTo>
                    <a:pt x="181786" y="568193"/>
                    <a:pt x="170492" y="557990"/>
                    <a:pt x="169416" y="544296"/>
                  </a:cubicBezTo>
                  <a:lnTo>
                    <a:pt x="153820" y="350702"/>
                  </a:lnTo>
                  <a:cubicBezTo>
                    <a:pt x="150593" y="352045"/>
                    <a:pt x="146828" y="352850"/>
                    <a:pt x="143064" y="352850"/>
                  </a:cubicBezTo>
                  <a:cubicBezTo>
                    <a:pt x="139568" y="352850"/>
                    <a:pt x="135804" y="352045"/>
                    <a:pt x="132577" y="350702"/>
                  </a:cubicBezTo>
                  <a:lnTo>
                    <a:pt x="116980" y="544296"/>
                  </a:lnTo>
                  <a:cubicBezTo>
                    <a:pt x="115905" y="557990"/>
                    <a:pt x="104611" y="568193"/>
                    <a:pt x="91166" y="568193"/>
                  </a:cubicBezTo>
                  <a:cubicBezTo>
                    <a:pt x="90359" y="568193"/>
                    <a:pt x="89821" y="568193"/>
                    <a:pt x="89015" y="568193"/>
                  </a:cubicBezTo>
                  <a:cubicBezTo>
                    <a:pt x="74763" y="567119"/>
                    <a:pt x="64007" y="554499"/>
                    <a:pt x="65082" y="540268"/>
                  </a:cubicBezTo>
                  <a:lnTo>
                    <a:pt x="82561" y="325731"/>
                  </a:lnTo>
                  <a:lnTo>
                    <a:pt x="82561" y="178052"/>
                  </a:lnTo>
                  <a:cubicBezTo>
                    <a:pt x="79603" y="178589"/>
                    <a:pt x="77183" y="179395"/>
                    <a:pt x="75032" y="180200"/>
                  </a:cubicBezTo>
                  <a:lnTo>
                    <a:pt x="43032" y="324120"/>
                  </a:lnTo>
                  <a:cubicBezTo>
                    <a:pt x="40612" y="334055"/>
                    <a:pt x="31739" y="341036"/>
                    <a:pt x="21789" y="341036"/>
                  </a:cubicBezTo>
                  <a:cubicBezTo>
                    <a:pt x="20176" y="341036"/>
                    <a:pt x="18562" y="340767"/>
                    <a:pt x="16949" y="340499"/>
                  </a:cubicBezTo>
                  <a:cubicBezTo>
                    <a:pt x="5386" y="337814"/>
                    <a:pt x="-2143" y="326268"/>
                    <a:pt x="546" y="314722"/>
                  </a:cubicBezTo>
                  <a:lnTo>
                    <a:pt x="35234" y="158720"/>
                  </a:lnTo>
                  <a:cubicBezTo>
                    <a:pt x="35503" y="157914"/>
                    <a:pt x="36041" y="157377"/>
                    <a:pt x="36310" y="156571"/>
                  </a:cubicBezTo>
                  <a:cubicBezTo>
                    <a:pt x="36579" y="155229"/>
                    <a:pt x="37386" y="153886"/>
                    <a:pt x="37923" y="152544"/>
                  </a:cubicBezTo>
                  <a:cubicBezTo>
                    <a:pt x="38730" y="151470"/>
                    <a:pt x="39537" y="150396"/>
                    <a:pt x="40343" y="149322"/>
                  </a:cubicBezTo>
                  <a:cubicBezTo>
                    <a:pt x="41419" y="148248"/>
                    <a:pt x="42226" y="147442"/>
                    <a:pt x="43301" y="146637"/>
                  </a:cubicBezTo>
                  <a:cubicBezTo>
                    <a:pt x="44377" y="145563"/>
                    <a:pt x="45721" y="144757"/>
                    <a:pt x="47066" y="144220"/>
                  </a:cubicBezTo>
                  <a:cubicBezTo>
                    <a:pt x="47873" y="143952"/>
                    <a:pt x="48410" y="143415"/>
                    <a:pt x="48948" y="143146"/>
                  </a:cubicBezTo>
                  <a:cubicBezTo>
                    <a:pt x="51100" y="142341"/>
                    <a:pt x="94930" y="126499"/>
                    <a:pt x="135266" y="124619"/>
                  </a:cubicBezTo>
                  <a:close/>
                  <a:moveTo>
                    <a:pt x="212154" y="76281"/>
                  </a:moveTo>
                  <a:lnTo>
                    <a:pt x="560657" y="76281"/>
                  </a:lnTo>
                  <a:cubicBezTo>
                    <a:pt x="582976" y="76281"/>
                    <a:pt x="601262" y="94270"/>
                    <a:pt x="601262" y="116824"/>
                  </a:cubicBezTo>
                  <a:lnTo>
                    <a:pt x="601262" y="405995"/>
                  </a:lnTo>
                  <a:cubicBezTo>
                    <a:pt x="601262" y="428549"/>
                    <a:pt x="582976" y="446538"/>
                    <a:pt x="560657" y="446538"/>
                  </a:cubicBezTo>
                  <a:lnTo>
                    <a:pt x="230977" y="446538"/>
                  </a:lnTo>
                  <a:lnTo>
                    <a:pt x="229095" y="420762"/>
                  </a:lnTo>
                  <a:lnTo>
                    <a:pt x="560657" y="420762"/>
                  </a:lnTo>
                  <a:cubicBezTo>
                    <a:pt x="568724" y="420762"/>
                    <a:pt x="575178" y="414050"/>
                    <a:pt x="575178" y="405995"/>
                  </a:cubicBezTo>
                  <a:lnTo>
                    <a:pt x="575178" y="116824"/>
                  </a:lnTo>
                  <a:cubicBezTo>
                    <a:pt x="575178" y="108769"/>
                    <a:pt x="568724" y="102325"/>
                    <a:pt x="560657" y="102325"/>
                  </a:cubicBezTo>
                  <a:lnTo>
                    <a:pt x="200591" y="102325"/>
                  </a:lnTo>
                  <a:cubicBezTo>
                    <a:pt x="205700" y="94270"/>
                    <a:pt x="209734" y="85410"/>
                    <a:pt x="212154" y="76281"/>
                  </a:cubicBezTo>
                  <a:close/>
                  <a:moveTo>
                    <a:pt x="74476" y="76281"/>
                  </a:moveTo>
                  <a:cubicBezTo>
                    <a:pt x="76899" y="85412"/>
                    <a:pt x="80667" y="94274"/>
                    <a:pt x="85782" y="102331"/>
                  </a:cubicBezTo>
                  <a:lnTo>
                    <a:pt x="75553" y="102331"/>
                  </a:lnTo>
                  <a:cubicBezTo>
                    <a:pt x="67477" y="102331"/>
                    <a:pt x="60747" y="108776"/>
                    <a:pt x="60747" y="116833"/>
                  </a:cubicBezTo>
                  <a:lnTo>
                    <a:pt x="60747" y="121130"/>
                  </a:lnTo>
                  <a:cubicBezTo>
                    <a:pt x="50517" y="124084"/>
                    <a:pt x="43787" y="126502"/>
                    <a:pt x="42980" y="126770"/>
                  </a:cubicBezTo>
                  <a:cubicBezTo>
                    <a:pt x="41096" y="127576"/>
                    <a:pt x="39480" y="128381"/>
                    <a:pt x="38404" y="129187"/>
                  </a:cubicBezTo>
                  <a:cubicBezTo>
                    <a:pt x="37058" y="129993"/>
                    <a:pt x="35981" y="130798"/>
                    <a:pt x="34904" y="131604"/>
                  </a:cubicBezTo>
                  <a:lnTo>
                    <a:pt x="34904" y="116833"/>
                  </a:lnTo>
                  <a:cubicBezTo>
                    <a:pt x="34904" y="94811"/>
                    <a:pt x="52402" y="76818"/>
                    <a:pt x="74476" y="76281"/>
                  </a:cubicBezTo>
                  <a:close/>
                  <a:moveTo>
                    <a:pt x="143293" y="0"/>
                  </a:moveTo>
                  <a:cubicBezTo>
                    <a:pt x="173575" y="0"/>
                    <a:pt x="198123" y="26870"/>
                    <a:pt x="198123" y="60016"/>
                  </a:cubicBezTo>
                  <a:cubicBezTo>
                    <a:pt x="198123" y="93162"/>
                    <a:pt x="173575" y="120032"/>
                    <a:pt x="143293" y="120032"/>
                  </a:cubicBezTo>
                  <a:cubicBezTo>
                    <a:pt x="113011" y="120032"/>
                    <a:pt x="88463" y="93162"/>
                    <a:pt x="88463" y="60016"/>
                  </a:cubicBezTo>
                  <a:cubicBezTo>
                    <a:pt x="88463" y="26870"/>
                    <a:pt x="113011" y="0"/>
                    <a:pt x="14329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54" name="组合 53"/>
          <p:cNvGrpSpPr/>
          <p:nvPr/>
        </p:nvGrpSpPr>
        <p:grpSpPr>
          <a:xfrm>
            <a:off x="1172951" y="4627639"/>
            <a:ext cx="653079" cy="653079"/>
            <a:chOff x="1121996" y="1976559"/>
            <a:chExt cx="1589454" cy="1589454"/>
          </a:xfrm>
          <a:effectLst/>
        </p:grpSpPr>
        <p:sp>
          <p:nvSpPr>
            <p:cNvPr id="55" name="椭圆 54"/>
            <p:cNvSpPr/>
            <p:nvPr/>
          </p:nvSpPr>
          <p:spPr>
            <a:xfrm>
              <a:off x="1121996" y="1976559"/>
              <a:ext cx="1589454" cy="1589454"/>
            </a:xfrm>
            <a:prstGeom prst="ellipse">
              <a:avLst/>
            </a:prstGeom>
            <a:solidFill>
              <a:srgbClr val="0165A6"/>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6" name="椭圆 13"/>
            <p:cNvSpPr/>
            <p:nvPr/>
          </p:nvSpPr>
          <p:spPr>
            <a:xfrm>
              <a:off x="1477108" y="2347977"/>
              <a:ext cx="879230" cy="846617"/>
            </a:xfrm>
            <a:custGeom>
              <a:avLst/>
              <a:gdLst>
                <a:gd name="connsiteX0" fmla="*/ 351185 w 606862"/>
                <a:gd name="connsiteY0" fmla="*/ 410338 h 584352"/>
                <a:gd name="connsiteX1" fmla="*/ 518180 w 606862"/>
                <a:gd name="connsiteY1" fmla="*/ 410338 h 584352"/>
                <a:gd name="connsiteX2" fmla="*/ 531216 w 606862"/>
                <a:gd name="connsiteY2" fmla="*/ 423358 h 584352"/>
                <a:gd name="connsiteX3" fmla="*/ 518180 w 606862"/>
                <a:gd name="connsiteY3" fmla="*/ 436377 h 584352"/>
                <a:gd name="connsiteX4" fmla="*/ 351185 w 606862"/>
                <a:gd name="connsiteY4" fmla="*/ 436377 h 584352"/>
                <a:gd name="connsiteX5" fmla="*/ 338149 w 606862"/>
                <a:gd name="connsiteY5" fmla="*/ 423358 h 584352"/>
                <a:gd name="connsiteX6" fmla="*/ 351185 w 606862"/>
                <a:gd name="connsiteY6" fmla="*/ 410338 h 584352"/>
                <a:gd name="connsiteX7" fmla="*/ 311358 w 606862"/>
                <a:gd name="connsiteY7" fmla="*/ 363253 h 584352"/>
                <a:gd name="connsiteX8" fmla="*/ 320698 w 606862"/>
                <a:gd name="connsiteY8" fmla="*/ 366603 h 584352"/>
                <a:gd name="connsiteX9" fmla="*/ 321610 w 606862"/>
                <a:gd name="connsiteY9" fmla="*/ 384948 h 584352"/>
                <a:gd name="connsiteX10" fmla="*/ 249890 w 606862"/>
                <a:gd name="connsiteY10" fmla="*/ 463273 h 584352"/>
                <a:gd name="connsiteX11" fmla="*/ 240371 w 606862"/>
                <a:gd name="connsiteY11" fmla="*/ 467567 h 584352"/>
                <a:gd name="connsiteX12" fmla="*/ 230852 w 606862"/>
                <a:gd name="connsiteY12" fmla="*/ 463404 h 584352"/>
                <a:gd name="connsiteX13" fmla="*/ 201903 w 606862"/>
                <a:gd name="connsiteY13" fmla="*/ 432828 h 584352"/>
                <a:gd name="connsiteX14" fmla="*/ 202425 w 606862"/>
                <a:gd name="connsiteY14" fmla="*/ 414353 h 584352"/>
                <a:gd name="connsiteX15" fmla="*/ 220811 w 606862"/>
                <a:gd name="connsiteY15" fmla="*/ 414873 h 584352"/>
                <a:gd name="connsiteX16" fmla="*/ 240110 w 606862"/>
                <a:gd name="connsiteY16" fmla="*/ 435430 h 584352"/>
                <a:gd name="connsiteX17" fmla="*/ 302311 w 606862"/>
                <a:gd name="connsiteY17" fmla="*/ 367514 h 584352"/>
                <a:gd name="connsiteX18" fmla="*/ 311358 w 606862"/>
                <a:gd name="connsiteY18" fmla="*/ 363253 h 584352"/>
                <a:gd name="connsiteX19" fmla="*/ 26073 w 606862"/>
                <a:gd name="connsiteY19" fmla="*/ 297839 h 584352"/>
                <a:gd name="connsiteX20" fmla="*/ 26073 w 606862"/>
                <a:gd name="connsiteY20" fmla="*/ 505466 h 584352"/>
                <a:gd name="connsiteX21" fmla="*/ 79003 w 606862"/>
                <a:gd name="connsiteY21" fmla="*/ 558317 h 584352"/>
                <a:gd name="connsiteX22" fmla="*/ 132062 w 606862"/>
                <a:gd name="connsiteY22" fmla="*/ 505466 h 584352"/>
                <a:gd name="connsiteX23" fmla="*/ 132062 w 606862"/>
                <a:gd name="connsiteY23" fmla="*/ 297839 h 584352"/>
                <a:gd name="connsiteX24" fmla="*/ 351185 w 606862"/>
                <a:gd name="connsiteY24" fmla="*/ 267372 h 584352"/>
                <a:gd name="connsiteX25" fmla="*/ 518180 w 606862"/>
                <a:gd name="connsiteY25" fmla="*/ 267372 h 584352"/>
                <a:gd name="connsiteX26" fmla="*/ 531216 w 606862"/>
                <a:gd name="connsiteY26" fmla="*/ 280391 h 584352"/>
                <a:gd name="connsiteX27" fmla="*/ 518180 w 606862"/>
                <a:gd name="connsiteY27" fmla="*/ 293411 h 584352"/>
                <a:gd name="connsiteX28" fmla="*/ 351185 w 606862"/>
                <a:gd name="connsiteY28" fmla="*/ 293411 h 584352"/>
                <a:gd name="connsiteX29" fmla="*/ 338149 w 606862"/>
                <a:gd name="connsiteY29" fmla="*/ 280391 h 584352"/>
                <a:gd name="connsiteX30" fmla="*/ 351185 w 606862"/>
                <a:gd name="connsiteY30" fmla="*/ 267372 h 584352"/>
                <a:gd name="connsiteX31" fmla="*/ 311358 w 606862"/>
                <a:gd name="connsiteY31" fmla="*/ 213942 h 584352"/>
                <a:gd name="connsiteX32" fmla="*/ 320698 w 606862"/>
                <a:gd name="connsiteY32" fmla="*/ 217360 h 584352"/>
                <a:gd name="connsiteX33" fmla="*/ 321610 w 606862"/>
                <a:gd name="connsiteY33" fmla="*/ 235715 h 584352"/>
                <a:gd name="connsiteX34" fmla="*/ 249890 w 606862"/>
                <a:gd name="connsiteY34" fmla="*/ 314084 h 584352"/>
                <a:gd name="connsiteX35" fmla="*/ 240371 w 606862"/>
                <a:gd name="connsiteY35" fmla="*/ 318250 h 584352"/>
                <a:gd name="connsiteX36" fmla="*/ 230852 w 606862"/>
                <a:gd name="connsiteY36" fmla="*/ 314214 h 584352"/>
                <a:gd name="connsiteX37" fmla="*/ 201903 w 606862"/>
                <a:gd name="connsiteY37" fmla="*/ 283492 h 584352"/>
                <a:gd name="connsiteX38" fmla="*/ 202425 w 606862"/>
                <a:gd name="connsiteY38" fmla="*/ 265136 h 584352"/>
                <a:gd name="connsiteX39" fmla="*/ 220811 w 606862"/>
                <a:gd name="connsiteY39" fmla="*/ 265657 h 584352"/>
                <a:gd name="connsiteX40" fmla="*/ 240110 w 606862"/>
                <a:gd name="connsiteY40" fmla="*/ 286095 h 584352"/>
                <a:gd name="connsiteX41" fmla="*/ 302311 w 606862"/>
                <a:gd name="connsiteY41" fmla="*/ 218141 h 584352"/>
                <a:gd name="connsiteX42" fmla="*/ 311358 w 606862"/>
                <a:gd name="connsiteY42" fmla="*/ 213942 h 584352"/>
                <a:gd name="connsiteX43" fmla="*/ 351185 w 606862"/>
                <a:gd name="connsiteY43" fmla="*/ 124336 h 584352"/>
                <a:gd name="connsiteX44" fmla="*/ 518180 w 606862"/>
                <a:gd name="connsiteY44" fmla="*/ 124336 h 584352"/>
                <a:gd name="connsiteX45" fmla="*/ 531216 w 606862"/>
                <a:gd name="connsiteY45" fmla="*/ 137356 h 584352"/>
                <a:gd name="connsiteX46" fmla="*/ 518180 w 606862"/>
                <a:gd name="connsiteY46" fmla="*/ 150375 h 584352"/>
                <a:gd name="connsiteX47" fmla="*/ 351185 w 606862"/>
                <a:gd name="connsiteY47" fmla="*/ 150375 h 584352"/>
                <a:gd name="connsiteX48" fmla="*/ 338149 w 606862"/>
                <a:gd name="connsiteY48" fmla="*/ 137356 h 584352"/>
                <a:gd name="connsiteX49" fmla="*/ 351185 w 606862"/>
                <a:gd name="connsiteY49" fmla="*/ 124336 h 584352"/>
                <a:gd name="connsiteX50" fmla="*/ 311358 w 606862"/>
                <a:gd name="connsiteY50" fmla="*/ 64761 h 584352"/>
                <a:gd name="connsiteX51" fmla="*/ 320698 w 606862"/>
                <a:gd name="connsiteY51" fmla="*/ 68111 h 584352"/>
                <a:gd name="connsiteX52" fmla="*/ 321610 w 606862"/>
                <a:gd name="connsiteY52" fmla="*/ 86586 h 584352"/>
                <a:gd name="connsiteX53" fmla="*/ 249890 w 606862"/>
                <a:gd name="connsiteY53" fmla="*/ 164781 h 584352"/>
                <a:gd name="connsiteX54" fmla="*/ 240371 w 606862"/>
                <a:gd name="connsiteY54" fmla="*/ 169075 h 584352"/>
                <a:gd name="connsiteX55" fmla="*/ 230852 w 606862"/>
                <a:gd name="connsiteY55" fmla="*/ 165042 h 584352"/>
                <a:gd name="connsiteX56" fmla="*/ 201903 w 606862"/>
                <a:gd name="connsiteY56" fmla="*/ 134336 h 584352"/>
                <a:gd name="connsiteX57" fmla="*/ 202425 w 606862"/>
                <a:gd name="connsiteY57" fmla="*/ 115991 h 584352"/>
                <a:gd name="connsiteX58" fmla="*/ 220811 w 606862"/>
                <a:gd name="connsiteY58" fmla="*/ 116511 h 584352"/>
                <a:gd name="connsiteX59" fmla="*/ 240110 w 606862"/>
                <a:gd name="connsiteY59" fmla="*/ 136938 h 584352"/>
                <a:gd name="connsiteX60" fmla="*/ 302311 w 606862"/>
                <a:gd name="connsiteY60" fmla="*/ 69022 h 584352"/>
                <a:gd name="connsiteX61" fmla="*/ 311358 w 606862"/>
                <a:gd name="connsiteY61" fmla="*/ 64761 h 584352"/>
                <a:gd name="connsiteX62" fmla="*/ 158136 w 606862"/>
                <a:gd name="connsiteY62" fmla="*/ 26035 h 584352"/>
                <a:gd name="connsiteX63" fmla="*/ 158136 w 606862"/>
                <a:gd name="connsiteY63" fmla="*/ 505466 h 584352"/>
                <a:gd name="connsiteX64" fmla="*/ 137668 w 606862"/>
                <a:gd name="connsiteY64" fmla="*/ 558317 h 584352"/>
                <a:gd name="connsiteX65" fmla="*/ 527859 w 606862"/>
                <a:gd name="connsiteY65" fmla="*/ 558317 h 584352"/>
                <a:gd name="connsiteX66" fmla="*/ 580789 w 606862"/>
                <a:gd name="connsiteY66" fmla="*/ 505466 h 584352"/>
                <a:gd name="connsiteX67" fmla="*/ 580789 w 606862"/>
                <a:gd name="connsiteY67" fmla="*/ 26035 h 584352"/>
                <a:gd name="connsiteX68" fmla="*/ 145099 w 606862"/>
                <a:gd name="connsiteY68" fmla="*/ 0 h 584352"/>
                <a:gd name="connsiteX69" fmla="*/ 593825 w 606862"/>
                <a:gd name="connsiteY69" fmla="*/ 0 h 584352"/>
                <a:gd name="connsiteX70" fmla="*/ 606862 w 606862"/>
                <a:gd name="connsiteY70" fmla="*/ 13017 h 584352"/>
                <a:gd name="connsiteX71" fmla="*/ 606862 w 606862"/>
                <a:gd name="connsiteY71" fmla="*/ 505466 h 584352"/>
                <a:gd name="connsiteX72" fmla="*/ 527859 w 606862"/>
                <a:gd name="connsiteY72" fmla="*/ 584352 h 584352"/>
                <a:gd name="connsiteX73" fmla="*/ 79003 w 606862"/>
                <a:gd name="connsiteY73" fmla="*/ 584352 h 584352"/>
                <a:gd name="connsiteX74" fmla="*/ 0 w 606862"/>
                <a:gd name="connsiteY74" fmla="*/ 505466 h 584352"/>
                <a:gd name="connsiteX75" fmla="*/ 0 w 606862"/>
                <a:gd name="connsiteY75" fmla="*/ 284821 h 584352"/>
                <a:gd name="connsiteX76" fmla="*/ 13037 w 606862"/>
                <a:gd name="connsiteY76" fmla="*/ 271804 h 584352"/>
                <a:gd name="connsiteX77" fmla="*/ 132062 w 606862"/>
                <a:gd name="connsiteY77" fmla="*/ 271804 h 584352"/>
                <a:gd name="connsiteX78" fmla="*/ 132062 w 606862"/>
                <a:gd name="connsiteY78" fmla="*/ 13017 h 584352"/>
                <a:gd name="connsiteX79" fmla="*/ 145099 w 606862"/>
                <a:gd name="connsiteY79" fmla="*/ 0 h 58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862" h="584352">
                  <a:moveTo>
                    <a:pt x="351185" y="410338"/>
                  </a:moveTo>
                  <a:lnTo>
                    <a:pt x="518180" y="410338"/>
                  </a:lnTo>
                  <a:cubicBezTo>
                    <a:pt x="525480" y="410338"/>
                    <a:pt x="531216" y="416197"/>
                    <a:pt x="531216" y="423358"/>
                  </a:cubicBezTo>
                  <a:cubicBezTo>
                    <a:pt x="531216" y="430518"/>
                    <a:pt x="525480" y="436377"/>
                    <a:pt x="518180" y="436377"/>
                  </a:cubicBezTo>
                  <a:lnTo>
                    <a:pt x="351185" y="436377"/>
                  </a:lnTo>
                  <a:cubicBezTo>
                    <a:pt x="343885" y="436377"/>
                    <a:pt x="338149" y="430518"/>
                    <a:pt x="338149" y="423358"/>
                  </a:cubicBezTo>
                  <a:cubicBezTo>
                    <a:pt x="338149" y="416197"/>
                    <a:pt x="343885" y="410338"/>
                    <a:pt x="351185" y="410338"/>
                  </a:cubicBezTo>
                  <a:close/>
                  <a:moveTo>
                    <a:pt x="311358" y="363253"/>
                  </a:moveTo>
                  <a:cubicBezTo>
                    <a:pt x="314699" y="363090"/>
                    <a:pt x="318090" y="364196"/>
                    <a:pt x="320698" y="366603"/>
                  </a:cubicBezTo>
                  <a:cubicBezTo>
                    <a:pt x="326044" y="371417"/>
                    <a:pt x="326435" y="379744"/>
                    <a:pt x="321610" y="384948"/>
                  </a:cubicBezTo>
                  <a:lnTo>
                    <a:pt x="249890" y="463273"/>
                  </a:lnTo>
                  <a:cubicBezTo>
                    <a:pt x="247543" y="466006"/>
                    <a:pt x="244022" y="467437"/>
                    <a:pt x="240371" y="467567"/>
                  </a:cubicBezTo>
                  <a:cubicBezTo>
                    <a:pt x="236720" y="467567"/>
                    <a:pt x="233330" y="466006"/>
                    <a:pt x="230852" y="463404"/>
                  </a:cubicBezTo>
                  <a:lnTo>
                    <a:pt x="201903" y="432828"/>
                  </a:lnTo>
                  <a:cubicBezTo>
                    <a:pt x="196948" y="427624"/>
                    <a:pt x="197079" y="419297"/>
                    <a:pt x="202425" y="414353"/>
                  </a:cubicBezTo>
                  <a:cubicBezTo>
                    <a:pt x="207641" y="409409"/>
                    <a:pt x="215856" y="409669"/>
                    <a:pt x="220811" y="414873"/>
                  </a:cubicBezTo>
                  <a:lnTo>
                    <a:pt x="240110" y="435430"/>
                  </a:lnTo>
                  <a:lnTo>
                    <a:pt x="302311" y="367514"/>
                  </a:lnTo>
                  <a:cubicBezTo>
                    <a:pt x="304724" y="364847"/>
                    <a:pt x="308016" y="363415"/>
                    <a:pt x="311358" y="363253"/>
                  </a:cubicBezTo>
                  <a:close/>
                  <a:moveTo>
                    <a:pt x="26073" y="297839"/>
                  </a:moveTo>
                  <a:lnTo>
                    <a:pt x="26073" y="505466"/>
                  </a:lnTo>
                  <a:cubicBezTo>
                    <a:pt x="26073" y="534625"/>
                    <a:pt x="49800" y="558317"/>
                    <a:pt x="79003" y="558317"/>
                  </a:cubicBezTo>
                  <a:cubicBezTo>
                    <a:pt x="108205" y="558317"/>
                    <a:pt x="132062" y="534625"/>
                    <a:pt x="132062" y="505466"/>
                  </a:cubicBezTo>
                  <a:lnTo>
                    <a:pt x="132062" y="297839"/>
                  </a:lnTo>
                  <a:close/>
                  <a:moveTo>
                    <a:pt x="351185" y="267372"/>
                  </a:moveTo>
                  <a:lnTo>
                    <a:pt x="518180" y="267372"/>
                  </a:lnTo>
                  <a:cubicBezTo>
                    <a:pt x="525480" y="267372"/>
                    <a:pt x="531216" y="273101"/>
                    <a:pt x="531216" y="280391"/>
                  </a:cubicBezTo>
                  <a:cubicBezTo>
                    <a:pt x="531216" y="287552"/>
                    <a:pt x="525480" y="293411"/>
                    <a:pt x="518180" y="293411"/>
                  </a:cubicBezTo>
                  <a:lnTo>
                    <a:pt x="351185" y="293411"/>
                  </a:lnTo>
                  <a:cubicBezTo>
                    <a:pt x="343885" y="293411"/>
                    <a:pt x="338149" y="287552"/>
                    <a:pt x="338149" y="280391"/>
                  </a:cubicBezTo>
                  <a:cubicBezTo>
                    <a:pt x="338149" y="273101"/>
                    <a:pt x="343885" y="267372"/>
                    <a:pt x="351185" y="267372"/>
                  </a:cubicBezTo>
                  <a:close/>
                  <a:moveTo>
                    <a:pt x="311358" y="213942"/>
                  </a:moveTo>
                  <a:cubicBezTo>
                    <a:pt x="314699" y="213812"/>
                    <a:pt x="318090" y="214951"/>
                    <a:pt x="320698" y="217360"/>
                  </a:cubicBezTo>
                  <a:cubicBezTo>
                    <a:pt x="326044" y="222176"/>
                    <a:pt x="326435" y="230378"/>
                    <a:pt x="321610" y="235715"/>
                  </a:cubicBezTo>
                  <a:lnTo>
                    <a:pt x="249890" y="314084"/>
                  </a:lnTo>
                  <a:cubicBezTo>
                    <a:pt x="247543" y="316688"/>
                    <a:pt x="244022" y="318250"/>
                    <a:pt x="240371" y="318250"/>
                  </a:cubicBezTo>
                  <a:cubicBezTo>
                    <a:pt x="236720" y="318250"/>
                    <a:pt x="233330" y="316818"/>
                    <a:pt x="230852" y="314214"/>
                  </a:cubicBezTo>
                  <a:lnTo>
                    <a:pt x="201903" y="283492"/>
                  </a:lnTo>
                  <a:cubicBezTo>
                    <a:pt x="196948" y="278284"/>
                    <a:pt x="197079" y="270083"/>
                    <a:pt x="202425" y="265136"/>
                  </a:cubicBezTo>
                  <a:cubicBezTo>
                    <a:pt x="207641" y="260189"/>
                    <a:pt x="215856" y="260450"/>
                    <a:pt x="220811" y="265657"/>
                  </a:cubicBezTo>
                  <a:lnTo>
                    <a:pt x="240110" y="286095"/>
                  </a:lnTo>
                  <a:lnTo>
                    <a:pt x="302311" y="218141"/>
                  </a:lnTo>
                  <a:cubicBezTo>
                    <a:pt x="304724" y="215472"/>
                    <a:pt x="308016" y="214073"/>
                    <a:pt x="311358" y="213942"/>
                  </a:cubicBezTo>
                  <a:close/>
                  <a:moveTo>
                    <a:pt x="351185" y="124336"/>
                  </a:moveTo>
                  <a:lnTo>
                    <a:pt x="518180" y="124336"/>
                  </a:lnTo>
                  <a:cubicBezTo>
                    <a:pt x="525480" y="124336"/>
                    <a:pt x="531216" y="130195"/>
                    <a:pt x="531216" y="137356"/>
                  </a:cubicBezTo>
                  <a:cubicBezTo>
                    <a:pt x="531216" y="144516"/>
                    <a:pt x="525480" y="150375"/>
                    <a:pt x="518180" y="150375"/>
                  </a:cubicBezTo>
                  <a:lnTo>
                    <a:pt x="351185" y="150375"/>
                  </a:lnTo>
                  <a:cubicBezTo>
                    <a:pt x="343885" y="150375"/>
                    <a:pt x="338149" y="144516"/>
                    <a:pt x="338149" y="137356"/>
                  </a:cubicBezTo>
                  <a:cubicBezTo>
                    <a:pt x="338149" y="130195"/>
                    <a:pt x="343885" y="124336"/>
                    <a:pt x="351185" y="124336"/>
                  </a:cubicBezTo>
                  <a:close/>
                  <a:moveTo>
                    <a:pt x="311358" y="64761"/>
                  </a:moveTo>
                  <a:cubicBezTo>
                    <a:pt x="314699" y="64598"/>
                    <a:pt x="318090" y="65704"/>
                    <a:pt x="320698" y="68111"/>
                  </a:cubicBezTo>
                  <a:cubicBezTo>
                    <a:pt x="326044" y="73055"/>
                    <a:pt x="326435" y="81252"/>
                    <a:pt x="321610" y="86586"/>
                  </a:cubicBezTo>
                  <a:lnTo>
                    <a:pt x="249890" y="164781"/>
                  </a:lnTo>
                  <a:cubicBezTo>
                    <a:pt x="247543" y="167514"/>
                    <a:pt x="244022" y="169075"/>
                    <a:pt x="240371" y="169075"/>
                  </a:cubicBezTo>
                  <a:cubicBezTo>
                    <a:pt x="236720" y="169075"/>
                    <a:pt x="233330" y="167644"/>
                    <a:pt x="230852" y="165042"/>
                  </a:cubicBezTo>
                  <a:lnTo>
                    <a:pt x="201903" y="134336"/>
                  </a:lnTo>
                  <a:cubicBezTo>
                    <a:pt x="196948" y="129132"/>
                    <a:pt x="197079" y="120935"/>
                    <a:pt x="202425" y="115991"/>
                  </a:cubicBezTo>
                  <a:cubicBezTo>
                    <a:pt x="207641" y="111047"/>
                    <a:pt x="215856" y="111307"/>
                    <a:pt x="220811" y="116511"/>
                  </a:cubicBezTo>
                  <a:lnTo>
                    <a:pt x="240110" y="136938"/>
                  </a:lnTo>
                  <a:lnTo>
                    <a:pt x="302311" y="69022"/>
                  </a:lnTo>
                  <a:cubicBezTo>
                    <a:pt x="304724" y="66355"/>
                    <a:pt x="308016" y="64923"/>
                    <a:pt x="311358" y="64761"/>
                  </a:cubicBezTo>
                  <a:close/>
                  <a:moveTo>
                    <a:pt x="158136" y="26035"/>
                  </a:moveTo>
                  <a:lnTo>
                    <a:pt x="158136" y="505466"/>
                  </a:lnTo>
                  <a:cubicBezTo>
                    <a:pt x="158136" y="525774"/>
                    <a:pt x="150314" y="544389"/>
                    <a:pt x="137668" y="558317"/>
                  </a:cubicBezTo>
                  <a:lnTo>
                    <a:pt x="527859" y="558317"/>
                  </a:lnTo>
                  <a:cubicBezTo>
                    <a:pt x="557062" y="558317"/>
                    <a:pt x="580789" y="534625"/>
                    <a:pt x="580789" y="505466"/>
                  </a:cubicBezTo>
                  <a:lnTo>
                    <a:pt x="580789" y="26035"/>
                  </a:lnTo>
                  <a:close/>
                  <a:moveTo>
                    <a:pt x="145099" y="0"/>
                  </a:moveTo>
                  <a:lnTo>
                    <a:pt x="593825" y="0"/>
                  </a:lnTo>
                  <a:cubicBezTo>
                    <a:pt x="601126" y="0"/>
                    <a:pt x="606862" y="5858"/>
                    <a:pt x="606862" y="13017"/>
                  </a:cubicBezTo>
                  <a:lnTo>
                    <a:pt x="606862" y="505466"/>
                  </a:lnTo>
                  <a:cubicBezTo>
                    <a:pt x="606862" y="548945"/>
                    <a:pt x="571402" y="584352"/>
                    <a:pt x="527859" y="584352"/>
                  </a:cubicBezTo>
                  <a:lnTo>
                    <a:pt x="79003" y="584352"/>
                  </a:lnTo>
                  <a:cubicBezTo>
                    <a:pt x="35460" y="584352"/>
                    <a:pt x="0" y="548945"/>
                    <a:pt x="0" y="505466"/>
                  </a:cubicBezTo>
                  <a:lnTo>
                    <a:pt x="0" y="284821"/>
                  </a:lnTo>
                  <a:cubicBezTo>
                    <a:pt x="0" y="277662"/>
                    <a:pt x="5866" y="271804"/>
                    <a:pt x="13037" y="271804"/>
                  </a:cubicBezTo>
                  <a:lnTo>
                    <a:pt x="132062" y="271804"/>
                  </a:lnTo>
                  <a:lnTo>
                    <a:pt x="132062" y="13017"/>
                  </a:lnTo>
                  <a:cubicBezTo>
                    <a:pt x="132062" y="5858"/>
                    <a:pt x="137799" y="0"/>
                    <a:pt x="14509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solidFill>
                  <a:srgbClr val="FFFFFF"/>
                </a:solidFill>
                <a:latin typeface="微软雅黑" panose="020B0503020204020204" pitchFamily="34" charset="-122"/>
                <a:ea typeface="微软雅黑" panose="020B0503020204020204" pitchFamily="34" charset="-122"/>
                <a:cs typeface="+mn-ea"/>
                <a:sym typeface="+mn-lt"/>
              </a:endParaRPr>
            </a:p>
          </p:txBody>
        </p:sp>
      </p:grpSp>
      <p:sp>
        <p:nvSpPr>
          <p:cNvPr id="60" name="TextBox 53"/>
          <p:cNvSpPr txBox="1"/>
          <p:nvPr/>
        </p:nvSpPr>
        <p:spPr>
          <a:xfrm>
            <a:off x="2223135" y="1807845"/>
            <a:ext cx="4536440" cy="461645"/>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2000" dirty="0">
                <a:solidFill>
                  <a:srgbClr val="404040"/>
                </a:solidFill>
                <a:latin typeface="黑体" panose="02010609060101010101" charset="-122"/>
                <a:ea typeface="黑体" panose="02010609060101010101" charset="-122"/>
              </a:rPr>
              <a:t>（一）图式学习作业，建构知识桥梁。</a:t>
            </a:r>
            <a:endParaRPr lang="zh-CN" altLang="en-US" sz="2000" dirty="0">
              <a:solidFill>
                <a:srgbClr val="404040"/>
              </a:solidFill>
              <a:latin typeface="黑体" panose="02010609060101010101" charset="-122"/>
              <a:ea typeface="黑体" panose="02010609060101010101" charset="-122"/>
            </a:endParaRPr>
          </a:p>
        </p:txBody>
      </p:sp>
      <p:sp>
        <p:nvSpPr>
          <p:cNvPr id="67" name="TextBox 53"/>
          <p:cNvSpPr txBox="1"/>
          <p:nvPr/>
        </p:nvSpPr>
        <p:spPr>
          <a:xfrm>
            <a:off x="2217420" y="3145155"/>
            <a:ext cx="4869815" cy="461645"/>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2000" dirty="0">
                <a:solidFill>
                  <a:srgbClr val="404040"/>
                </a:solidFill>
                <a:latin typeface="黑体" panose="02010609060101010101" charset="-122"/>
                <a:ea typeface="黑体" panose="02010609060101010101" charset="-122"/>
              </a:rPr>
              <a:t>（二）说题议题</a:t>
            </a:r>
            <a:r>
              <a:rPr lang="zh-CN" altLang="en-US" sz="2000" dirty="0">
                <a:solidFill>
                  <a:srgbClr val="404040"/>
                </a:solidFill>
                <a:latin typeface="黑体" panose="02010609060101010101" charset="-122"/>
                <a:ea typeface="黑体" panose="02010609060101010101" charset="-122"/>
              </a:rPr>
              <a:t>作业，搭建知识交流平台</a:t>
            </a:r>
            <a:endParaRPr lang="zh-CN" altLang="en-US" sz="2000" dirty="0">
              <a:solidFill>
                <a:srgbClr val="404040"/>
              </a:solidFill>
              <a:latin typeface="黑体" panose="02010609060101010101" charset="-122"/>
              <a:ea typeface="黑体" panose="02010609060101010101" charset="-122"/>
            </a:endParaRPr>
          </a:p>
        </p:txBody>
      </p:sp>
      <p:sp>
        <p:nvSpPr>
          <p:cNvPr id="68" name="TextBox 53"/>
          <p:cNvSpPr txBox="1"/>
          <p:nvPr/>
        </p:nvSpPr>
        <p:spPr>
          <a:xfrm>
            <a:off x="2143760" y="4627880"/>
            <a:ext cx="5342255" cy="461645"/>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2000" dirty="0">
                <a:solidFill>
                  <a:srgbClr val="404040"/>
                </a:solidFill>
                <a:latin typeface="黑体" panose="02010609060101010101" charset="-122"/>
                <a:ea typeface="黑体" panose="02010609060101010101" charset="-122"/>
                <a:cs typeface="黑体" panose="02010609060101010101" charset="-122"/>
              </a:rPr>
              <a:t>（三）梳理错题作业，避开“题海模式”</a:t>
            </a:r>
            <a:endParaRPr lang="zh-CN" altLang="en-US" sz="2000" dirty="0">
              <a:solidFill>
                <a:srgbClr val="404040"/>
              </a:solidFill>
              <a:latin typeface="黑体" panose="02010609060101010101" charset="-122"/>
              <a:ea typeface="黑体" panose="02010609060101010101" charset="-122"/>
              <a:cs typeface="黑体" panose="02010609060101010101" charset="-122"/>
            </a:endParaRPr>
          </a:p>
        </p:txBody>
      </p:sp>
      <p:grpSp>
        <p:nvGrpSpPr>
          <p:cNvPr id="2" name="组合 1"/>
          <p:cNvGrpSpPr/>
          <p:nvPr/>
        </p:nvGrpSpPr>
        <p:grpSpPr>
          <a:xfrm>
            <a:off x="4513580" y="0"/>
            <a:ext cx="3165475" cy="602615"/>
            <a:chOff x="6953" y="2997"/>
            <a:chExt cx="4985" cy="949"/>
          </a:xfrm>
        </p:grpSpPr>
        <p:sp>
          <p:nvSpPr>
            <p:cNvPr id="3" name="平行四边形 2"/>
            <p:cNvSpPr/>
            <p:nvPr>
              <p:custDataLst>
                <p:tags r:id="rId2"/>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3"/>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挑战性作业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fill="hold"/>
                                        <p:tgtEl>
                                          <p:spTgt spid="60"/>
                                        </p:tgtEl>
                                        <p:attrNameLst>
                                          <p:attrName>ppt_x</p:attrName>
                                        </p:attrNameLst>
                                      </p:cBhvr>
                                      <p:tavLst>
                                        <p:tav tm="0">
                                          <p:val>
                                            <p:strVal val="1+#ppt_w/2"/>
                                          </p:val>
                                        </p:tav>
                                        <p:tav tm="100000">
                                          <p:val>
                                            <p:strVal val="#ppt_x"/>
                                          </p:val>
                                        </p:tav>
                                      </p:tavLst>
                                    </p:anim>
                                    <p:anim calcmode="lin" valueType="num">
                                      <p:cBhvr additive="base">
                                        <p:cTn id="19"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500" fill="hold"/>
                                        <p:tgtEl>
                                          <p:spTgt spid="67"/>
                                        </p:tgtEl>
                                        <p:attrNameLst>
                                          <p:attrName>ppt_x</p:attrName>
                                        </p:attrNameLst>
                                      </p:cBhvr>
                                      <p:tavLst>
                                        <p:tav tm="0">
                                          <p:val>
                                            <p:strVal val="1+#ppt_w/2"/>
                                          </p:val>
                                        </p:tav>
                                        <p:tav tm="100000">
                                          <p:val>
                                            <p:strVal val="#ppt_x"/>
                                          </p:val>
                                        </p:tav>
                                      </p:tavLst>
                                    </p:anim>
                                    <p:anim calcmode="lin" valueType="num">
                                      <p:cBhvr additive="base">
                                        <p:cTn id="30"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par>
                                <p:cTn id="38" presetID="2" presetClass="entr" presetSubtype="2"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107440" y="1941195"/>
            <a:ext cx="9899650" cy="1299210"/>
          </a:xfrm>
          <a:prstGeom prst="rect">
            <a:avLst/>
          </a:prstGeom>
          <a:noFill/>
        </p:spPr>
        <p:txBody>
          <a:bodyPr wrap="square" rtlCol="0">
            <a:noAutofit/>
          </a:bodyPr>
          <a:lstStyle>
            <a:defPPr>
              <a:defRPr lang="zh-CN"/>
            </a:defPPr>
            <a:lvl1pPr>
              <a:lnSpc>
                <a:spcPct val="150000"/>
              </a:lnSpc>
              <a:defRPr sz="1400">
                <a:solidFill>
                  <a:schemeClr val="tx1">
                    <a:lumMod val="75000"/>
                    <a:lumOff val="25000"/>
                  </a:schemeClr>
                </a:solidFill>
                <a:latin typeface="+mn-ea"/>
              </a:defRPr>
            </a:lvl1pPr>
          </a:lstStyle>
          <a:p>
            <a:pPr indent="0" fontAlgn="auto"/>
            <a:r>
              <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对于数量关系较为复杂的练习题，可以利用线段图帮助我们攻克难点，用线段图建模数量关系，分析比较抽象的数学问题。通过线段图的运用可以加强学生对数量关系的理解，提升学生综合解决问题的能力。</a:t>
            </a:r>
            <a:endPar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38"/>
          <p:cNvSpPr txBox="1"/>
          <p:nvPr/>
        </p:nvSpPr>
        <p:spPr>
          <a:xfrm>
            <a:off x="1017905" y="1533525"/>
            <a:ext cx="4201795" cy="460375"/>
          </a:xfrm>
          <a:prstGeom prst="rect">
            <a:avLst/>
          </a:prstGeom>
          <a:noFill/>
        </p:spPr>
        <p:txBody>
          <a:bodyPr wrap="square" rtlCol="0">
            <a:spAutoFit/>
          </a:bodyPr>
          <a:lstStyle>
            <a:defPPr>
              <a:defRPr lang="zh-CN"/>
            </a:defPPr>
            <a:lvl1pPr>
              <a:defRPr sz="2400">
                <a:latin typeface="+mn-ea"/>
              </a:defRPr>
            </a:lvl1pPr>
          </a:lstStyle>
          <a:p>
            <a:r>
              <a:rPr lang="zh-CN" altLang="en-US" b="1"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1.利用线段图，分析数量关系</a:t>
            </a:r>
            <a:endParaRPr lang="zh-CN" altLang="en-US" b="1"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图式学习</a:t>
              </a:r>
              <a:r>
                <a:rPr lang="zh-CN" altLang="en-US" sz="2400">
                  <a:solidFill>
                    <a:schemeClr val="bg1"/>
                  </a:solidFill>
                  <a:latin typeface="Arial" panose="020B0604020202020204" pitchFamily="34" charset="0"/>
                  <a:ea typeface="微软雅黑" panose="020B0503020204020204" pitchFamily="34" charset="-122"/>
                </a:rPr>
                <a:t>作业</a:t>
              </a:r>
              <a:endParaRPr lang="zh-CN" altLang="en-US" sz="2400">
                <a:solidFill>
                  <a:schemeClr val="bg1"/>
                </a:solidFill>
                <a:latin typeface="Arial" panose="020B0604020202020204" pitchFamily="34" charset="0"/>
                <a:ea typeface="微软雅黑" panose="020B0503020204020204" pitchFamily="34" charset="-122"/>
              </a:endParaRPr>
            </a:p>
          </p:txBody>
        </p:sp>
      </p:grpSp>
      <p:sp>
        <p:nvSpPr>
          <p:cNvPr id="5" name="文本框 4"/>
          <p:cNvSpPr txBox="1"/>
          <p:nvPr>
            <p:custDataLst>
              <p:tags r:id="rId3"/>
            </p:custDataLst>
          </p:nvPr>
        </p:nvSpPr>
        <p:spPr>
          <a:xfrm>
            <a:off x="756285" y="3073400"/>
            <a:ext cx="9899650" cy="1299210"/>
          </a:xfrm>
          <a:prstGeom prst="rect">
            <a:avLst/>
          </a:prstGeom>
          <a:noFill/>
        </p:spPr>
        <p:txBody>
          <a:bodyPr wrap="square" rtlCol="0">
            <a:noAutofit/>
          </a:bodyPr>
          <a:lstStyle>
            <a:defPPr>
              <a:defRPr lang="zh-CN"/>
            </a:defPPr>
            <a:lvl1pPr>
              <a:lnSpc>
                <a:spcPct val="150000"/>
              </a:lnSpc>
              <a:defRPr sz="1400">
                <a:solidFill>
                  <a:schemeClr val="tx1">
                    <a:lumMod val="75000"/>
                    <a:lumOff val="25000"/>
                  </a:schemeClr>
                </a:solidFill>
                <a:latin typeface="+mn-ea"/>
              </a:defRPr>
            </a:lvl1pPr>
          </a:lstStyle>
          <a:p>
            <a:pPr indent="457200" fontAlgn="auto"/>
            <a:r>
              <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例：</a:t>
            </a:r>
            <a:endPar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a:blip r:embed="rId4"/>
          <a:stretch>
            <a:fillRect/>
          </a:stretch>
        </p:blipFill>
        <p:spPr>
          <a:xfrm>
            <a:off x="1705610" y="3240405"/>
            <a:ext cx="8001635" cy="1203325"/>
          </a:xfrm>
          <a:prstGeom prst="rect">
            <a:avLst/>
          </a:prstGeom>
        </p:spPr>
      </p:pic>
      <p:pic>
        <p:nvPicPr>
          <p:cNvPr id="1073742851" name="图片 1073742850" descr="1700058899165"/>
          <p:cNvPicPr>
            <a:picLocks noChangeAspect="1"/>
          </p:cNvPicPr>
          <p:nvPr/>
        </p:nvPicPr>
        <p:blipFill>
          <a:blip r:embed="rId5"/>
          <a:stretch>
            <a:fillRect/>
          </a:stretch>
        </p:blipFill>
        <p:spPr>
          <a:xfrm>
            <a:off x="3332480" y="4256405"/>
            <a:ext cx="6393180" cy="223075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73742851"/>
                                        </p:tgtEl>
                                        <p:attrNameLst>
                                          <p:attrName>style.visibility</p:attrName>
                                        </p:attrNameLst>
                                      </p:cBhvr>
                                      <p:to>
                                        <p:strVal val="visible"/>
                                      </p:to>
                                    </p:set>
                                    <p:animEffect transition="in" filter="wipe(down)">
                                      <p:cBhvr>
                                        <p:cTn id="26" dur="500"/>
                                        <p:tgtEl>
                                          <p:spTgt spid="1073742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938530" y="1924050"/>
            <a:ext cx="9899650" cy="1299210"/>
          </a:xfrm>
          <a:prstGeom prst="rect">
            <a:avLst/>
          </a:prstGeom>
          <a:noFill/>
        </p:spPr>
        <p:txBody>
          <a:bodyPr wrap="square" rtlCol="0">
            <a:noAutofit/>
          </a:bodyPr>
          <a:lstStyle>
            <a:defPPr>
              <a:defRPr lang="zh-CN"/>
            </a:defPPr>
            <a:lvl1pPr>
              <a:lnSpc>
                <a:spcPct val="150000"/>
              </a:lnSpc>
              <a:defRPr sz="1400">
                <a:solidFill>
                  <a:schemeClr val="tx1">
                    <a:lumMod val="75000"/>
                    <a:lumOff val="25000"/>
                  </a:schemeClr>
                </a:solidFill>
                <a:latin typeface="+mn-ea"/>
              </a:defRPr>
            </a:lvl1pPr>
          </a:lstStyle>
          <a:p>
            <a:pPr indent="0" fontAlgn="auto"/>
            <a:r>
              <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对于生活中的情景问题，可以以“形”明理，依靠直观形象的“形”去解释抽象的“理”，在建模中分析题意，找出等量关系，理解其中的变与不变，让作业设计更有深度。</a:t>
            </a:r>
            <a:endPar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38"/>
          <p:cNvSpPr txBox="1"/>
          <p:nvPr/>
        </p:nvSpPr>
        <p:spPr>
          <a:xfrm>
            <a:off x="1017905" y="1533525"/>
            <a:ext cx="4201795" cy="460375"/>
          </a:xfrm>
          <a:prstGeom prst="rect">
            <a:avLst/>
          </a:prstGeom>
          <a:noFill/>
        </p:spPr>
        <p:txBody>
          <a:bodyPr wrap="square" rtlCol="0">
            <a:spAutoFit/>
          </a:bodyPr>
          <a:lstStyle>
            <a:defPPr>
              <a:defRPr lang="zh-CN"/>
            </a:defPPr>
            <a:lvl1pPr>
              <a:defRPr sz="2400">
                <a:latin typeface="+mn-ea"/>
              </a:defRPr>
            </a:lvl1pPr>
          </a:lstStyle>
          <a:p>
            <a:r>
              <a:rPr lang="zh-CN" altLang="en-US" b="1"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2.巧用模型图，理解变与不变</a:t>
            </a:r>
            <a:endParaRPr lang="zh-CN" altLang="en-US" b="1"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图式学习</a:t>
              </a:r>
              <a:r>
                <a:rPr lang="zh-CN" altLang="en-US" sz="2400">
                  <a:solidFill>
                    <a:schemeClr val="bg1"/>
                  </a:solidFill>
                  <a:latin typeface="Arial" panose="020B0604020202020204" pitchFamily="34" charset="0"/>
                  <a:ea typeface="微软雅黑" panose="020B0503020204020204" pitchFamily="34" charset="-122"/>
                </a:rPr>
                <a:t>作业</a:t>
              </a:r>
              <a:endParaRPr lang="zh-CN" altLang="en-US" sz="2400">
                <a:solidFill>
                  <a:schemeClr val="bg1"/>
                </a:solidFill>
                <a:latin typeface="Arial" panose="020B0604020202020204" pitchFamily="34" charset="0"/>
                <a:ea typeface="微软雅黑" panose="020B0503020204020204" pitchFamily="34" charset="-122"/>
              </a:endParaRPr>
            </a:p>
          </p:txBody>
        </p:sp>
      </p:grpSp>
      <p:grpSp>
        <p:nvGrpSpPr>
          <p:cNvPr id="8" name="组合 7"/>
          <p:cNvGrpSpPr/>
          <p:nvPr/>
        </p:nvGrpSpPr>
        <p:grpSpPr>
          <a:xfrm>
            <a:off x="649605" y="2779395"/>
            <a:ext cx="9899650" cy="1299210"/>
            <a:chOff x="1191" y="4377"/>
            <a:chExt cx="15590" cy="2046"/>
          </a:xfrm>
        </p:grpSpPr>
        <p:sp>
          <p:nvSpPr>
            <p:cNvPr id="5" name="文本框 4"/>
            <p:cNvSpPr txBox="1"/>
            <p:nvPr>
              <p:custDataLst>
                <p:tags r:id="rId3"/>
              </p:custDataLst>
            </p:nvPr>
          </p:nvSpPr>
          <p:spPr>
            <a:xfrm>
              <a:off x="1191" y="4377"/>
              <a:ext cx="15590" cy="2046"/>
            </a:xfrm>
            <a:prstGeom prst="rect">
              <a:avLst/>
            </a:prstGeom>
            <a:noFill/>
          </p:spPr>
          <p:txBody>
            <a:bodyPr wrap="square" rtlCol="0">
              <a:noAutofit/>
            </a:bodyPr>
            <a:lstStyle>
              <a:defPPr>
                <a:defRPr lang="zh-CN"/>
              </a:defPPr>
              <a:lvl1pPr>
                <a:lnSpc>
                  <a:spcPct val="150000"/>
                </a:lnSpc>
                <a:defRPr sz="1400">
                  <a:solidFill>
                    <a:schemeClr val="tx1">
                      <a:lumMod val="75000"/>
                      <a:lumOff val="25000"/>
                    </a:schemeClr>
                  </a:solidFill>
                  <a:latin typeface="+mn-ea"/>
                </a:defRPr>
              </a:lvl1pPr>
            </a:lstStyle>
            <a:p>
              <a:pPr indent="457200" fontAlgn="auto"/>
              <a:r>
                <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例：</a:t>
              </a:r>
              <a:endPar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4"/>
            <a:stretch>
              <a:fillRect/>
            </a:stretch>
          </p:blipFill>
          <p:spPr>
            <a:xfrm>
              <a:off x="2853" y="4377"/>
              <a:ext cx="12439" cy="1407"/>
            </a:xfrm>
            <a:prstGeom prst="rect">
              <a:avLst/>
            </a:prstGeom>
          </p:spPr>
        </p:pic>
      </p:grpSp>
      <p:pic>
        <p:nvPicPr>
          <p:cNvPr id="1073742852" name="图片 1073742851" descr="1700060279139"/>
          <p:cNvPicPr>
            <a:picLocks noChangeAspect="1"/>
          </p:cNvPicPr>
          <p:nvPr/>
        </p:nvPicPr>
        <p:blipFill>
          <a:blip r:embed="rId5"/>
          <a:stretch>
            <a:fillRect/>
          </a:stretch>
        </p:blipFill>
        <p:spPr>
          <a:xfrm>
            <a:off x="2984500" y="3856990"/>
            <a:ext cx="6038215" cy="208724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right)">
                                      <p:cBhvr>
                                        <p:cTn id="18" dur="500"/>
                                        <p:tgtEl>
                                          <p:spTgt spid="8"/>
                                        </p:tgtEl>
                                      </p:cBhvr>
                                    </p:animEffect>
                                  </p:childTnLst>
                                </p:cTn>
                              </p:par>
                            </p:childTnLst>
                          </p:cTn>
                        </p:par>
                        <p:par>
                          <p:cTn id="19" fill="hold">
                            <p:stCondLst>
                              <p:cond delay="500"/>
                            </p:stCondLst>
                            <p:childTnLst>
                              <p:par>
                                <p:cTn id="20" presetID="12" presetClass="entr" presetSubtype="4" fill="hold" nodeType="afterEffect">
                                  <p:stCondLst>
                                    <p:cond delay="0"/>
                                  </p:stCondLst>
                                  <p:childTnLst>
                                    <p:set>
                                      <p:cBhvr>
                                        <p:cTn id="21" dur="1" fill="hold">
                                          <p:stCondLst>
                                            <p:cond delay="0"/>
                                          </p:stCondLst>
                                        </p:cTn>
                                        <p:tgtEl>
                                          <p:spTgt spid="1073742852"/>
                                        </p:tgtEl>
                                        <p:attrNameLst>
                                          <p:attrName>style.visibility</p:attrName>
                                        </p:attrNameLst>
                                      </p:cBhvr>
                                      <p:to>
                                        <p:strVal val="visible"/>
                                      </p:to>
                                    </p:set>
                                    <p:anim calcmode="lin" valueType="num">
                                      <p:cBhvr additive="base">
                                        <p:cTn id="22" dur="500"/>
                                        <p:tgtEl>
                                          <p:spTgt spid="1073742852"/>
                                        </p:tgtEl>
                                        <p:attrNameLst>
                                          <p:attrName>ppt_y</p:attrName>
                                        </p:attrNameLst>
                                      </p:cBhvr>
                                      <p:tavLst>
                                        <p:tav tm="0">
                                          <p:val>
                                            <p:strVal val="#ppt_y+#ppt_h*1.125000"/>
                                          </p:val>
                                        </p:tav>
                                        <p:tav tm="100000">
                                          <p:val>
                                            <p:strVal val="#ppt_y"/>
                                          </p:val>
                                        </p:tav>
                                      </p:tavLst>
                                    </p:anim>
                                    <p:animEffect transition="in" filter="wipe(up)">
                                      <p:cBhvr>
                                        <p:cTn id="23" dur="500"/>
                                        <p:tgtEl>
                                          <p:spTgt spid="1073742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938530" y="1924050"/>
            <a:ext cx="9899650" cy="1299210"/>
          </a:xfrm>
          <a:prstGeom prst="rect">
            <a:avLst/>
          </a:prstGeom>
          <a:noFill/>
        </p:spPr>
        <p:txBody>
          <a:bodyPr wrap="square" rtlCol="0">
            <a:noAutofit/>
          </a:bodyPr>
          <a:lstStyle>
            <a:defPPr>
              <a:defRPr lang="zh-CN"/>
            </a:defPPr>
            <a:lvl1pPr>
              <a:lnSpc>
                <a:spcPct val="150000"/>
              </a:lnSpc>
              <a:defRPr sz="1400">
                <a:solidFill>
                  <a:schemeClr val="tx1">
                    <a:lumMod val="75000"/>
                    <a:lumOff val="25000"/>
                  </a:schemeClr>
                </a:solidFill>
                <a:latin typeface="+mn-ea"/>
              </a:defRPr>
            </a:lvl1pPr>
          </a:lstStyle>
          <a:p>
            <a:pPr indent="0" fontAlgn="auto"/>
            <a:r>
              <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设计思维导图类作业，对新旧知识进行整合，形成一套完善的知识网络，能够帮助学生构建出相对完整的知识体系，从而把握整体的知识结构。</a:t>
            </a:r>
            <a:endPar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38"/>
          <p:cNvSpPr txBox="1"/>
          <p:nvPr/>
        </p:nvSpPr>
        <p:spPr>
          <a:xfrm>
            <a:off x="1017905" y="1533525"/>
            <a:ext cx="4732020" cy="460375"/>
          </a:xfrm>
          <a:prstGeom prst="rect">
            <a:avLst/>
          </a:prstGeom>
          <a:noFill/>
        </p:spPr>
        <p:txBody>
          <a:bodyPr wrap="square" rtlCol="0">
            <a:spAutoFit/>
          </a:bodyPr>
          <a:lstStyle>
            <a:defPPr>
              <a:defRPr lang="zh-CN"/>
            </a:defPPr>
            <a:lvl1pPr>
              <a:defRPr sz="2400">
                <a:latin typeface="+mn-ea"/>
              </a:defRPr>
            </a:lvl1pPr>
          </a:lstStyle>
          <a:p>
            <a:r>
              <a:rPr lang="zh-CN" altLang="en-US" b="1"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3.善用思维导图，把握整体结构</a:t>
            </a:r>
            <a:endParaRPr lang="zh-CN" altLang="en-US" b="1"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图式学习</a:t>
              </a:r>
              <a:r>
                <a:rPr lang="zh-CN" altLang="en-US" sz="2400">
                  <a:solidFill>
                    <a:schemeClr val="bg1"/>
                  </a:solidFill>
                  <a:latin typeface="Arial" panose="020B0604020202020204" pitchFamily="34" charset="0"/>
                  <a:ea typeface="微软雅黑" panose="020B0503020204020204" pitchFamily="34" charset="-122"/>
                </a:rPr>
                <a:t>作业</a:t>
              </a:r>
              <a:endParaRPr lang="zh-CN" altLang="en-US" sz="2400">
                <a:solidFill>
                  <a:schemeClr val="bg1"/>
                </a:solidFill>
                <a:latin typeface="Arial" panose="020B0604020202020204" pitchFamily="34" charset="0"/>
                <a:ea typeface="微软雅黑" panose="020B0503020204020204" pitchFamily="34" charset="-122"/>
              </a:endParaRPr>
            </a:p>
          </p:txBody>
        </p:sp>
      </p:grpSp>
      <p:pic>
        <p:nvPicPr>
          <p:cNvPr id="1073742854" name="图片 1073742853" descr="mmexport1700061910431"/>
          <p:cNvPicPr>
            <a:picLocks noChangeAspect="1"/>
          </p:cNvPicPr>
          <p:nvPr/>
        </p:nvPicPr>
        <p:blipFill>
          <a:blip r:embed="rId3"/>
          <a:stretch>
            <a:fillRect/>
          </a:stretch>
        </p:blipFill>
        <p:spPr>
          <a:xfrm>
            <a:off x="1083945" y="3100705"/>
            <a:ext cx="4036695" cy="3027045"/>
          </a:xfrm>
          <a:prstGeom prst="rect">
            <a:avLst/>
          </a:prstGeom>
          <a:noFill/>
          <a:ln w="9525">
            <a:noFill/>
          </a:ln>
        </p:spPr>
      </p:pic>
      <p:pic>
        <p:nvPicPr>
          <p:cNvPr id="1073742855" name="图片 1073742854" descr="1700061707715"/>
          <p:cNvPicPr>
            <a:picLocks noChangeAspect="1"/>
          </p:cNvPicPr>
          <p:nvPr/>
        </p:nvPicPr>
        <p:blipFill>
          <a:blip r:embed="rId4"/>
          <a:stretch>
            <a:fillRect/>
          </a:stretch>
        </p:blipFill>
        <p:spPr>
          <a:xfrm>
            <a:off x="5857240" y="3100705"/>
            <a:ext cx="4592320" cy="302450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073742854"/>
                                        </p:tgtEl>
                                        <p:attrNameLst>
                                          <p:attrName>style.visibility</p:attrName>
                                        </p:attrNameLst>
                                      </p:cBhvr>
                                      <p:to>
                                        <p:strVal val="visible"/>
                                      </p:to>
                                    </p:set>
                                    <p:anim calcmode="lin" valueType="num">
                                      <p:cBhvr additive="base">
                                        <p:cTn id="18" dur="500"/>
                                        <p:tgtEl>
                                          <p:spTgt spid="1073742854"/>
                                        </p:tgtEl>
                                        <p:attrNameLst>
                                          <p:attrName>ppt_y</p:attrName>
                                        </p:attrNameLst>
                                      </p:cBhvr>
                                      <p:tavLst>
                                        <p:tav tm="0">
                                          <p:val>
                                            <p:strVal val="#ppt_y+#ppt_h*1.125000"/>
                                          </p:val>
                                        </p:tav>
                                        <p:tav tm="100000">
                                          <p:val>
                                            <p:strVal val="#ppt_y"/>
                                          </p:val>
                                        </p:tav>
                                      </p:tavLst>
                                    </p:anim>
                                    <p:animEffect transition="in" filter="wipe(up)">
                                      <p:cBhvr>
                                        <p:cTn id="19" dur="500"/>
                                        <p:tgtEl>
                                          <p:spTgt spid="1073742854"/>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1073742855"/>
                                        </p:tgtEl>
                                        <p:attrNameLst>
                                          <p:attrName>style.visibility</p:attrName>
                                        </p:attrNameLst>
                                      </p:cBhvr>
                                      <p:to>
                                        <p:strVal val="visible"/>
                                      </p:to>
                                    </p:set>
                                    <p:anim calcmode="lin" valueType="num">
                                      <p:cBhvr additive="base">
                                        <p:cTn id="23" dur="500"/>
                                        <p:tgtEl>
                                          <p:spTgt spid="1073742855"/>
                                        </p:tgtEl>
                                        <p:attrNameLst>
                                          <p:attrName>ppt_y</p:attrName>
                                        </p:attrNameLst>
                                      </p:cBhvr>
                                      <p:tavLst>
                                        <p:tav tm="0">
                                          <p:val>
                                            <p:strVal val="#ppt_y+#ppt_h*1.125000"/>
                                          </p:val>
                                        </p:tav>
                                        <p:tav tm="100000">
                                          <p:val>
                                            <p:strVal val="#ppt_y"/>
                                          </p:val>
                                        </p:tav>
                                      </p:tavLst>
                                    </p:anim>
                                    <p:animEffect transition="in" filter="wipe(up)">
                                      <p:cBhvr>
                                        <p:cTn id="24" dur="500"/>
                                        <p:tgtEl>
                                          <p:spTgt spid="1073742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1061720" y="1593215"/>
            <a:ext cx="5786755" cy="53403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404040"/>
                </a:solidFill>
                <a:latin typeface="微软雅黑" panose="020B0503020204020204" pitchFamily="34" charset="-122"/>
                <a:ea typeface="微软雅黑" panose="020B0503020204020204" pitchFamily="34" charset="-122"/>
              </a:rPr>
              <a:t>（二）说题议题作业，搭建知识交流平台</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77" name="矩形 76"/>
          <p:cNvSpPr/>
          <p:nvPr/>
        </p:nvSpPr>
        <p:spPr>
          <a:xfrm>
            <a:off x="5273060" y="2796793"/>
            <a:ext cx="1575396" cy="499880"/>
          </a:xfrm>
          <a:prstGeom prst="rect">
            <a:avLst/>
          </a:prstGeom>
        </p:spPr>
        <p:txBody>
          <a:bodyPr wrap="square">
            <a:spAutoFit/>
            <a:scene3d>
              <a:camera prst="orthographicFront"/>
              <a:lightRig rig="threePt" dir="t"/>
            </a:scene3d>
            <a:sp3d contourW="12700"/>
          </a:bodyPr>
          <a:lstStyle/>
          <a:p>
            <a:pPr lvl="0" algn="r">
              <a:lnSpc>
                <a:spcPct val="120000"/>
              </a:lnSpc>
            </a:pPr>
            <a:r>
              <a:rPr lang="zh-CN" altLang="en-US" sz="2400" b="1" dirty="0">
                <a:solidFill>
                  <a:srgbClr val="FFFFFF"/>
                </a:solidFill>
                <a:latin typeface="微软雅黑" panose="020B0503020204020204" pitchFamily="34" charset="-122"/>
                <a:ea typeface="微软雅黑" panose="020B0503020204020204" pitchFamily="34" charset="-122"/>
              </a:rPr>
              <a:t>添加标题</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挑战性作业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
        <p:nvSpPr>
          <p:cNvPr id="14" name="文本框 13"/>
          <p:cNvSpPr txBox="1"/>
          <p:nvPr>
            <p:custDataLst>
              <p:tags r:id="rId3"/>
            </p:custDataLst>
          </p:nvPr>
        </p:nvSpPr>
        <p:spPr>
          <a:xfrm>
            <a:off x="1372235" y="2180590"/>
            <a:ext cx="10209530" cy="1373505"/>
          </a:xfrm>
          <a:prstGeom prst="rect">
            <a:avLst/>
          </a:prstGeom>
          <a:noFill/>
        </p:spPr>
        <p:txBody>
          <a:bodyPr wrap="square" rtlCol="0">
            <a:noAutofit/>
          </a:bodyPr>
          <a:lstStyle>
            <a:defPPr>
              <a:defRPr lang="zh-CN"/>
            </a:defPPr>
            <a:lvl1pPr>
              <a:lnSpc>
                <a:spcPct val="150000"/>
              </a:lnSpc>
              <a:defRPr sz="1400">
                <a:solidFill>
                  <a:schemeClr val="tx1">
                    <a:lumMod val="75000"/>
                    <a:lumOff val="25000"/>
                  </a:schemeClr>
                </a:solidFill>
                <a:latin typeface="+mn-ea"/>
              </a:defRPr>
            </a:lvl1pPr>
          </a:lstStyle>
          <a:p>
            <a:pPr indent="0" fontAlgn="auto"/>
            <a:r>
              <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说题和议题作业是将容易混淆的问题通过集体探讨、口头表达的形式进行集中反馈。让学生通过小题大作，借题发挥，发散学生思维，增强学生的应变能力。用这种议题的方式，搭建起学生头脑风暴、互动交流的平台，针对不同的问题能做到举一反三，对于“形似”的问题能找到同中之异。</a:t>
            </a:r>
            <a:endPar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 name="组合 6"/>
          <p:cNvGrpSpPr/>
          <p:nvPr/>
        </p:nvGrpSpPr>
        <p:grpSpPr>
          <a:xfrm>
            <a:off x="1499235" y="3813810"/>
            <a:ext cx="9771380" cy="2223770"/>
            <a:chOff x="2361" y="6006"/>
            <a:chExt cx="15388" cy="3502"/>
          </a:xfrm>
        </p:grpSpPr>
        <p:pic>
          <p:nvPicPr>
            <p:cNvPr id="5" name="图片 4"/>
            <p:cNvPicPr>
              <a:picLocks noChangeAspect="1"/>
            </p:cNvPicPr>
            <p:nvPr/>
          </p:nvPicPr>
          <p:blipFill>
            <a:blip r:embed="rId4"/>
            <a:stretch>
              <a:fillRect/>
            </a:stretch>
          </p:blipFill>
          <p:spPr>
            <a:xfrm>
              <a:off x="15341" y="6006"/>
              <a:ext cx="2409" cy="3502"/>
            </a:xfrm>
            <a:prstGeom prst="rect">
              <a:avLst/>
            </a:prstGeom>
          </p:spPr>
        </p:pic>
        <p:sp>
          <p:nvSpPr>
            <p:cNvPr id="6" name="矩形 5" descr="7b0a2020202022776f7264617274223a2022220a7d0a"/>
            <p:cNvSpPr/>
            <p:nvPr/>
          </p:nvSpPr>
          <p:spPr>
            <a:xfrm>
              <a:off x="2361" y="6006"/>
              <a:ext cx="12222" cy="1743"/>
            </a:xfrm>
            <a:prstGeom prst="rect">
              <a:avLst/>
            </a:prstGeom>
            <a:noFill/>
            <a:ln>
              <a:noFill/>
            </a:ln>
          </p:spPr>
          <p:txBody>
            <a:bodyPr wrap="none" rtlCol="0" anchor="t">
              <a:spAutoFit/>
            </a:bodyPr>
            <a:p>
              <a:pPr algn="ctr"/>
              <a:r>
                <a:rPr lang="zh-CN" altLang="en-US" sz="6600" b="1">
                  <a:ln w="25400">
                    <a:solidFill>
                      <a:schemeClr val="bg1"/>
                    </a:solidFill>
                  </a:ln>
                  <a:gradFill>
                    <a:gsLst>
                      <a:gs pos="0">
                        <a:srgbClr val="F8C22D"/>
                      </a:gs>
                      <a:gs pos="83000">
                        <a:srgbClr val="F35A25"/>
                      </a:gs>
                    </a:gsLst>
                    <a:lin ang="5400000" scaled="1"/>
                  </a:gradFill>
                  <a:effectLst>
                    <a:outerShdw dist="63500" dir="2700000" algn="tl">
                      <a:srgbClr val="FB7E47">
                        <a:alpha val="43137"/>
                      </a:srgbClr>
                    </a:outerShdw>
                  </a:effectLst>
                  <a:latin typeface="汉仪雅酷黑W" charset="0"/>
                  <a:ea typeface="汉仪雅酷黑W" charset="0"/>
                </a:rPr>
                <a:t>体积和容积相同吗？</a:t>
              </a:r>
              <a:endParaRPr lang="zh-CN" altLang="en-US" sz="6600" b="1">
                <a:ln w="25400">
                  <a:solidFill>
                    <a:schemeClr val="bg1"/>
                  </a:solidFill>
                </a:ln>
                <a:gradFill>
                  <a:gsLst>
                    <a:gs pos="0">
                      <a:srgbClr val="F8C22D"/>
                    </a:gs>
                    <a:gs pos="83000">
                      <a:srgbClr val="F35A25"/>
                    </a:gs>
                  </a:gsLst>
                  <a:lin ang="5400000" scaled="1"/>
                </a:gradFill>
                <a:effectLst>
                  <a:outerShdw dist="63500" dir="2700000" algn="tl">
                    <a:srgbClr val="FB7E47">
                      <a:alpha val="43137"/>
                    </a:srgbClr>
                  </a:outerShdw>
                </a:effectLst>
                <a:latin typeface="汉仪雅酷黑W" charset="0"/>
                <a:ea typeface="汉仪雅酷黑W" charset="0"/>
              </a:endParaRPr>
            </a:p>
          </p:txBody>
        </p:sp>
      </p:grpSp>
      <p:sp>
        <p:nvSpPr>
          <p:cNvPr id="8" name="文本框 7"/>
          <p:cNvSpPr txBox="1"/>
          <p:nvPr/>
        </p:nvSpPr>
        <p:spPr>
          <a:xfrm>
            <a:off x="2416810" y="5043805"/>
            <a:ext cx="2427605" cy="39878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latin typeface="楷体" panose="02010609060101010101" charset="-122"/>
                <a:ea typeface="楷体" panose="02010609060101010101" charset="-122"/>
              </a:rPr>
              <a:t>一定义不同。</a:t>
            </a:r>
            <a:endParaRPr lang="zh-CN" altLang="en-US" sz="2000">
              <a:latin typeface="楷体" panose="02010609060101010101" charset="-122"/>
              <a:ea typeface="楷体" panose="02010609060101010101" charset="-122"/>
            </a:endParaRPr>
          </a:p>
        </p:txBody>
      </p:sp>
      <p:sp>
        <p:nvSpPr>
          <p:cNvPr id="9" name="文本框 8"/>
          <p:cNvSpPr txBox="1"/>
          <p:nvPr>
            <p:custDataLst>
              <p:tags r:id="rId5"/>
            </p:custDataLst>
          </p:nvPr>
        </p:nvSpPr>
        <p:spPr>
          <a:xfrm>
            <a:off x="2416810" y="5437505"/>
            <a:ext cx="2427605" cy="39878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latin typeface="楷体" panose="02010609060101010101" charset="-122"/>
                <a:ea typeface="楷体" panose="02010609060101010101" charset="-122"/>
              </a:rPr>
              <a:t>二测量数据不同。</a:t>
            </a:r>
            <a:endParaRPr lang="zh-CN" altLang="en-US" sz="2000">
              <a:latin typeface="楷体" panose="02010609060101010101" charset="-122"/>
              <a:ea typeface="楷体" panose="02010609060101010101" charset="-122"/>
            </a:endParaRPr>
          </a:p>
        </p:txBody>
      </p:sp>
      <p:sp>
        <p:nvSpPr>
          <p:cNvPr id="10" name="文本框 9"/>
          <p:cNvSpPr txBox="1"/>
          <p:nvPr>
            <p:custDataLst>
              <p:tags r:id="rId6"/>
            </p:custDataLst>
          </p:nvPr>
        </p:nvSpPr>
        <p:spPr>
          <a:xfrm>
            <a:off x="2416810" y="5836285"/>
            <a:ext cx="2427605" cy="39878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000">
                <a:latin typeface="楷体" panose="02010609060101010101" charset="-122"/>
                <a:ea typeface="楷体" panose="02010609060101010101" charset="-122"/>
              </a:rPr>
              <a:t>三是单位不同。</a:t>
            </a:r>
            <a:endParaRPr lang="zh-CN" altLang="en-US" sz="200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p:tgtEl>
                                          <p:spTgt spid="8">
                                            <p:txEl>
                                              <p:pRg st="0" end="0"/>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1061720" y="1593215"/>
            <a:ext cx="5786755" cy="53403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404040"/>
                </a:solidFill>
                <a:latin typeface="微软雅黑" panose="020B0503020204020204" pitchFamily="34" charset="-122"/>
                <a:ea typeface="微软雅黑" panose="020B0503020204020204" pitchFamily="34" charset="-122"/>
              </a:rPr>
              <a:t>（三）梳理错题作业，避开“题海模式”</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77" name="矩形 76"/>
          <p:cNvSpPr/>
          <p:nvPr/>
        </p:nvSpPr>
        <p:spPr>
          <a:xfrm>
            <a:off x="5273060" y="2796793"/>
            <a:ext cx="1575396" cy="499880"/>
          </a:xfrm>
          <a:prstGeom prst="rect">
            <a:avLst/>
          </a:prstGeom>
        </p:spPr>
        <p:txBody>
          <a:bodyPr wrap="square">
            <a:spAutoFit/>
            <a:scene3d>
              <a:camera prst="orthographicFront"/>
              <a:lightRig rig="threePt" dir="t"/>
            </a:scene3d>
            <a:sp3d contourW="12700"/>
          </a:bodyPr>
          <a:lstStyle/>
          <a:p>
            <a:pPr lvl="0" algn="r">
              <a:lnSpc>
                <a:spcPct val="120000"/>
              </a:lnSpc>
            </a:pPr>
            <a:r>
              <a:rPr lang="zh-CN" altLang="en-US" sz="2400" b="1" dirty="0">
                <a:solidFill>
                  <a:srgbClr val="FFFFFF"/>
                </a:solidFill>
                <a:latin typeface="微软雅黑" panose="020B0503020204020204" pitchFamily="34" charset="-122"/>
                <a:ea typeface="微软雅黑" panose="020B0503020204020204" pitchFamily="34" charset="-122"/>
              </a:rPr>
              <a:t>添加标题</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挑战性作业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
        <p:nvSpPr>
          <p:cNvPr id="14" name="文本框 13"/>
          <p:cNvSpPr txBox="1"/>
          <p:nvPr>
            <p:custDataLst>
              <p:tags r:id="rId3"/>
            </p:custDataLst>
          </p:nvPr>
        </p:nvSpPr>
        <p:spPr>
          <a:xfrm>
            <a:off x="1372235" y="2180590"/>
            <a:ext cx="10209530" cy="1373505"/>
          </a:xfrm>
          <a:prstGeom prst="rect">
            <a:avLst/>
          </a:prstGeom>
          <a:noFill/>
        </p:spPr>
        <p:txBody>
          <a:bodyPr wrap="square" rtlCol="0">
            <a:noAutofit/>
          </a:bodyPr>
          <a:lstStyle>
            <a:defPPr>
              <a:defRPr lang="zh-CN"/>
            </a:defPPr>
            <a:lvl1pPr>
              <a:lnSpc>
                <a:spcPct val="150000"/>
              </a:lnSpc>
              <a:defRPr sz="1400">
                <a:solidFill>
                  <a:schemeClr val="tx1">
                    <a:lumMod val="75000"/>
                    <a:lumOff val="25000"/>
                  </a:schemeClr>
                </a:solidFill>
                <a:latin typeface="+mn-ea"/>
              </a:defRPr>
            </a:lvl1pPr>
          </a:lstStyle>
          <a:p>
            <a:pPr indent="0" fontAlgn="auto"/>
            <a:r>
              <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做错题是不可避免的，而错题作业的设计可以让学生的思维可视化。平时在教学中，很多教师都会让学生改错题，有的学生只会简单的将结果改正，所以需要教师有针对性的指导学生对错题进行整理，让学生再次分析错题，寻找正确的解题方法。在摘录错题时，加入错因分析（题意不清、理解错误、计算出错等）、分析题中的陷阱（对关键词理解偏差、形似问题的负迁移等），认真寻找错误产生的根源，也可以在摘录的错题上采用图形和文字相结合的方式，用不用颜色的笔做记号。还可以让学生在小组内说一说自己做错的原因，以及下次遇到此类问题的解决方法。错题作业的设计可以促进学生在整理思考中发现问题的意识，提升学生的数学素养。</a:t>
            </a:r>
            <a:endParaRPr lang="zh-CN" altLang="en-US" sz="18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723900" y="-381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2475247" y="1061453"/>
            <a:ext cx="668003" cy="21262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9561847" y="605790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134475" y="5654776"/>
            <a:ext cx="668003" cy="21262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79987" y="798195"/>
            <a:ext cx="10432026" cy="5261610"/>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990600" y="1080503"/>
            <a:ext cx="3257550" cy="19357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10010775" y="5660123"/>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文本框 14"/>
          <p:cNvSpPr txBox="1"/>
          <p:nvPr>
            <p:custDataLst>
              <p:tags r:id="rId1"/>
            </p:custDataLst>
          </p:nvPr>
        </p:nvSpPr>
        <p:spPr>
          <a:xfrm>
            <a:off x="2062002" y="2765436"/>
            <a:ext cx="8067997" cy="1445260"/>
          </a:xfrm>
          <a:prstGeom prst="rect">
            <a:avLst/>
          </a:prstGeom>
          <a:noFill/>
        </p:spPr>
        <p:txBody>
          <a:bodyPr wrap="square" rtlCol="0">
            <a:spAutoFit/>
          </a:bodyPr>
          <a:lstStyle/>
          <a:p>
            <a:pPr algn="dist"/>
            <a:r>
              <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rPr>
              <a:t>设计探究性作业</a:t>
            </a:r>
            <a:endPar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16" name="PA-文本框 14"/>
          <p:cNvSpPr txBox="1"/>
          <p:nvPr>
            <p:custDataLst>
              <p:tags r:id="rId2"/>
            </p:custDataLst>
          </p:nvPr>
        </p:nvSpPr>
        <p:spPr>
          <a:xfrm>
            <a:off x="4049500" y="1731126"/>
            <a:ext cx="1821746" cy="830997"/>
          </a:xfrm>
          <a:prstGeom prst="rect">
            <a:avLst/>
          </a:prstGeom>
          <a:noFill/>
        </p:spPr>
        <p:txBody>
          <a:bodyPr wrap="square" rtlCol="0">
            <a:spAutoFit/>
          </a:bodyPr>
          <a:lstStyle/>
          <a:p>
            <a:pPr algn="dist"/>
            <a:r>
              <a:rPr lang="en-US" altLang="zh-CN" sz="4800" dirty="0">
                <a:solidFill>
                  <a:srgbClr val="0165A6"/>
                </a:solidFill>
                <a:latin typeface="思源黑体 CN Bold" panose="020B0800000000000000" pitchFamily="34" charset="-122"/>
                <a:ea typeface="思源黑体 CN Bold" panose="020B0800000000000000" pitchFamily="34" charset="-122"/>
              </a:rPr>
              <a:t>PART </a:t>
            </a:r>
            <a:endParaRPr lang="zh-CN" altLang="en-US" sz="4800" dirty="0">
              <a:solidFill>
                <a:srgbClr val="0165A6"/>
              </a:solidFill>
              <a:latin typeface="思源黑体 CN Bold" panose="020B0800000000000000" pitchFamily="34" charset="-122"/>
              <a:ea typeface="思源黑体 CN Bold" panose="020B0800000000000000" pitchFamily="34" charset="-122"/>
            </a:endParaRPr>
          </a:p>
        </p:txBody>
      </p:sp>
      <p:grpSp>
        <p:nvGrpSpPr>
          <p:cNvPr id="20" name="组合 19"/>
          <p:cNvGrpSpPr/>
          <p:nvPr/>
        </p:nvGrpSpPr>
        <p:grpSpPr>
          <a:xfrm>
            <a:off x="5951133" y="1758221"/>
            <a:ext cx="2219473" cy="754053"/>
            <a:chOff x="6039624" y="1758221"/>
            <a:chExt cx="2219473" cy="754053"/>
          </a:xfrm>
        </p:grpSpPr>
        <p:sp>
          <p:nvSpPr>
            <p:cNvPr id="17" name="平行四边形 16"/>
            <p:cNvSpPr/>
            <p:nvPr/>
          </p:nvSpPr>
          <p:spPr>
            <a:xfrm>
              <a:off x="6039624" y="1796722"/>
              <a:ext cx="2113776" cy="592518"/>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C400"/>
                </a:solidFill>
              </a:endParaRPr>
            </a:p>
          </p:txBody>
        </p:sp>
        <p:sp>
          <p:nvSpPr>
            <p:cNvPr id="18" name="PA-文本框 14"/>
            <p:cNvSpPr txBox="1"/>
            <p:nvPr>
              <p:custDataLst>
                <p:tags r:id="rId3"/>
              </p:custDataLst>
            </p:nvPr>
          </p:nvSpPr>
          <p:spPr>
            <a:xfrm>
              <a:off x="6107218" y="1758221"/>
              <a:ext cx="2151879" cy="754053"/>
            </a:xfrm>
            <a:prstGeom prst="rect">
              <a:avLst/>
            </a:prstGeom>
            <a:noFill/>
          </p:spPr>
          <p:txBody>
            <a:bodyPr wrap="square" rtlCol="0">
              <a:spAutoFit/>
            </a:bodyPr>
            <a:lstStyle/>
            <a:p>
              <a:r>
                <a:rPr lang="en-US" altLang="zh-CN" sz="4300" dirty="0">
                  <a:solidFill>
                    <a:schemeClr val="tx1">
                      <a:lumMod val="75000"/>
                      <a:lumOff val="25000"/>
                    </a:schemeClr>
                  </a:solidFill>
                  <a:latin typeface="思源黑体 CN Bold" panose="020B0800000000000000" pitchFamily="34" charset="-122"/>
                  <a:ea typeface="思源黑体 CN Bold" panose="020B0800000000000000" pitchFamily="34" charset="-122"/>
                </a:rPr>
                <a:t>THREE</a:t>
              </a:r>
              <a:endParaRPr lang="zh-CN" altLang="en-US" sz="43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0-#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1+#ppt_w/2"/>
                                          </p:val>
                                        </p:tav>
                                        <p:tav tm="100000">
                                          <p:val>
                                            <p:strVal val="#ppt_x"/>
                                          </p:val>
                                        </p:tav>
                                      </p:tavLst>
                                    </p:anim>
                                    <p:anim calcmode="lin" valueType="num">
                                      <p:cBhvr additive="base">
                                        <p:cTn id="28" dur="75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750" fill="hold"/>
                                        <p:tgtEl>
                                          <p:spTgt spid="11"/>
                                        </p:tgtEl>
                                        <p:attrNameLst>
                                          <p:attrName>ppt_x</p:attrName>
                                        </p:attrNameLst>
                                      </p:cBhvr>
                                      <p:tavLst>
                                        <p:tav tm="0">
                                          <p:val>
                                            <p:strVal val="1+#ppt_w/2"/>
                                          </p:val>
                                        </p:tav>
                                        <p:tav tm="100000">
                                          <p:val>
                                            <p:strVal val="#ppt_x"/>
                                          </p:val>
                                        </p:tav>
                                      </p:tavLst>
                                    </p:anim>
                                    <p:anim calcmode="lin" valueType="num">
                                      <p:cBhvr additive="base">
                                        <p:cTn id="32" dur="75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50"/>
                                        <p:tgtEl>
                                          <p:spTgt spid="20"/>
                                        </p:tgtEl>
                                      </p:cBhvr>
                                    </p:animEffect>
                                    <p:anim calcmode="lin" valueType="num">
                                      <p:cBhvr>
                                        <p:cTn id="42" dur="750" fill="hold"/>
                                        <p:tgtEl>
                                          <p:spTgt spid="20"/>
                                        </p:tgtEl>
                                        <p:attrNameLst>
                                          <p:attrName>ppt_x</p:attrName>
                                        </p:attrNameLst>
                                      </p:cBhvr>
                                      <p:tavLst>
                                        <p:tav tm="0">
                                          <p:val>
                                            <p:strVal val="#ppt_x"/>
                                          </p:val>
                                        </p:tav>
                                        <p:tav tm="100000">
                                          <p:val>
                                            <p:strVal val="#ppt_x"/>
                                          </p:val>
                                        </p:tav>
                                      </p:tavLst>
                                    </p:anim>
                                    <p:anim calcmode="lin" valueType="num">
                                      <p:cBhvr>
                                        <p:cTn id="43" dur="75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0" presetClass="entr" presetSubtype="0" fill="hold" grpId="0" nodeType="after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to="" calcmode="lin" valueType="num">
                                      <p:cBhvr>
                                        <p:cTn id="47" dur="750" fill="hold">
                                          <p:stCondLst>
                                            <p:cond delay="0"/>
                                          </p:stCondLst>
                                        </p:cTn>
                                        <p:tgtEl>
                                          <p:spTgt spid="14"/>
                                        </p:tgtEl>
                                        <p:attrNameLst>
                                          <p:attrName>ppt_x</p:attrName>
                                        </p:attrNameLst>
                                      </p:cBhvr>
                                      <p:tavLst>
                                        <p:tav tm="0" fmla="#ppt_x-(-#ppt_w/2*cos(ppt_r/180*pi))*((1.5-1.5*$)^2-(1.5-1.5*$)^3)">
                                          <p:val>
                                            <p:fltVal val="0"/>
                                          </p:val>
                                        </p:tav>
                                        <p:tav tm="100000">
                                          <p:val>
                                            <p:fltVal val="1"/>
                                          </p:val>
                                        </p:tav>
                                      </p:tavLst>
                                    </p:anim>
                                    <p:anim to="" calcmode="lin" valueType="num">
                                      <p:cBhvr>
                                        <p:cTn id="48" dur="750" fill="hold">
                                          <p:stCondLst>
                                            <p:cond delay="0"/>
                                          </p:stCondLst>
                                        </p:cTn>
                                        <p:tgtEl>
                                          <p:spTgt spid="14"/>
                                        </p:tgtEl>
                                        <p:attrNameLst>
                                          <p:attrName>ppt_y</p:attrName>
                                        </p:attrNameLst>
                                      </p:cBhvr>
                                      <p:tavLst>
                                        <p:tav tm="0" fmla="#ppt_y+(-#ppt_h/2*cos(ppt_r/180*pi))*((1.5-1.5*$)^2-(1.5-1.5*$)^3)">
                                          <p:val>
                                            <p:fltVal val="0"/>
                                          </p:val>
                                        </p:tav>
                                        <p:tav tm="100000">
                                          <p:val>
                                            <p:fltVal val="1"/>
                                          </p:val>
                                        </p:tav>
                                      </p:tavLst>
                                    </p:anim>
                                    <p:anim to="" calcmode="lin" valueType="num">
                                      <p:cBhvr>
                                        <p:cTn id="49" dur="750" fill="hold">
                                          <p:stCondLst>
                                            <p:cond delay="0"/>
                                          </p:stCondLst>
                                        </p:cTn>
                                        <p:tgtEl>
                                          <p:spTgt spid="14"/>
                                        </p:tgtEl>
                                        <p:attrNameLst>
                                          <p:attrName>ppt_h</p:attrName>
                                        </p:attrNameLst>
                                      </p:cBhvr>
                                      <p:tavLst>
                                        <p:tav tm="0" fmla="#ppt_h-(-#ppt_h)*((1.5-1.5*$)^2-(1.5-1.5*$)^3)">
                                          <p:val>
                                            <p:fltVal val="0"/>
                                          </p:val>
                                        </p:tav>
                                        <p:tav tm="100000">
                                          <p:val>
                                            <p:fltVal val="1"/>
                                          </p:val>
                                        </p:tav>
                                      </p:tavLst>
                                    </p:anim>
                                    <p:anim to="" calcmode="lin" valueType="num">
                                      <p:cBhvr>
                                        <p:cTn id="50" dur="750" fill="hold">
                                          <p:stCondLst>
                                            <p:cond delay="0"/>
                                          </p:stCondLst>
                                        </p:cTn>
                                        <p:tgtEl>
                                          <p:spTgt spid="14"/>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9" grpId="0" animBg="1"/>
      <p:bldP spid="11" grpId="0" animBg="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17600" y="1804035"/>
            <a:ext cx="7265670" cy="972185"/>
            <a:chOff x="1760" y="2841"/>
            <a:chExt cx="11442" cy="1531"/>
          </a:xfrm>
        </p:grpSpPr>
        <p:grpSp>
          <p:nvGrpSpPr>
            <p:cNvPr id="58" name="组合 57"/>
            <p:cNvGrpSpPr/>
            <p:nvPr/>
          </p:nvGrpSpPr>
          <p:grpSpPr>
            <a:xfrm>
              <a:off x="1760" y="2841"/>
              <a:ext cx="7841" cy="1531"/>
              <a:chOff x="1790439" y="3137487"/>
              <a:chExt cx="4979035" cy="972347"/>
            </a:xfrm>
          </p:grpSpPr>
          <p:sp>
            <p:nvSpPr>
              <p:cNvPr id="59" name="Shape 1726"/>
              <p:cNvSpPr/>
              <p:nvPr/>
            </p:nvSpPr>
            <p:spPr>
              <a:xfrm>
                <a:off x="2258434" y="3263873"/>
                <a:ext cx="4511040" cy="719575"/>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0" name="Group 5"/>
              <p:cNvGrpSpPr/>
              <p:nvPr/>
            </p:nvGrpSpPr>
            <p:grpSpPr>
              <a:xfrm>
                <a:off x="1790439" y="3137487"/>
                <a:ext cx="972348" cy="972347"/>
                <a:chOff x="1072256" y="2492673"/>
                <a:chExt cx="1061660" cy="1061659"/>
              </a:xfrm>
            </p:grpSpPr>
            <p:sp>
              <p:nvSpPr>
                <p:cNvPr id="61" name="Shape 1729"/>
                <p:cNvSpPr/>
                <p:nvPr/>
              </p:nvSpPr>
              <p:spPr>
                <a:xfrm>
                  <a:off x="1072256" y="2492673"/>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165A6"/>
                    </a:gs>
                    <a:gs pos="70000">
                      <a:srgbClr val="0165A6"/>
                    </a:gs>
                  </a:gsLst>
                  <a:lin ang="2700000" scaled="0"/>
                  <a:tileRect/>
                </a:gra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Shape 1750"/>
                <p:cNvSpPr/>
                <p:nvPr/>
              </p:nvSpPr>
              <p:spPr>
                <a:xfrm>
                  <a:off x="1390151" y="2822318"/>
                  <a:ext cx="415919" cy="398242"/>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FFFFFF"/>
                </a:solidFill>
                <a:ln w="12700">
                  <a:miter lim="400000"/>
                </a:ln>
              </p:spPr>
              <p:txBody>
                <a:bodyPr lIns="0" tIns="0" rIns="0" bIns="0"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74" name="矩形 3"/>
            <p:cNvSpPr>
              <a:spLocks noChangeArrowheads="1"/>
            </p:cNvSpPr>
            <p:nvPr/>
          </p:nvSpPr>
          <p:spPr bwMode="auto">
            <a:xfrm>
              <a:off x="3627" y="3381"/>
              <a:ext cx="9575"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（一）知识迁移探究作业</a:t>
              </a:r>
              <a:endPar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grpSp>
        <p:nvGrpSpPr>
          <p:cNvPr id="23" name="组合 22"/>
          <p:cNvGrpSpPr/>
          <p:nvPr/>
        </p:nvGrpSpPr>
        <p:grpSpPr>
          <a:xfrm>
            <a:off x="993775" y="3851275"/>
            <a:ext cx="7765415" cy="972185"/>
            <a:chOff x="1760" y="5061"/>
            <a:chExt cx="12229" cy="1531"/>
          </a:xfrm>
        </p:grpSpPr>
        <p:grpSp>
          <p:nvGrpSpPr>
            <p:cNvPr id="63" name="组合 62"/>
            <p:cNvGrpSpPr/>
            <p:nvPr/>
          </p:nvGrpSpPr>
          <p:grpSpPr>
            <a:xfrm>
              <a:off x="1760" y="5061"/>
              <a:ext cx="8272" cy="1531"/>
              <a:chOff x="1790439" y="3137487"/>
              <a:chExt cx="5252720" cy="972347"/>
            </a:xfrm>
          </p:grpSpPr>
          <p:sp>
            <p:nvSpPr>
              <p:cNvPr id="64" name="Shape 1726"/>
              <p:cNvSpPr/>
              <p:nvPr/>
            </p:nvSpPr>
            <p:spPr>
              <a:xfrm>
                <a:off x="2258434" y="3263873"/>
                <a:ext cx="4784725" cy="719575"/>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5" name="Group 5"/>
              <p:cNvGrpSpPr/>
              <p:nvPr/>
            </p:nvGrpSpPr>
            <p:grpSpPr>
              <a:xfrm>
                <a:off x="1790439" y="3137487"/>
                <a:ext cx="972348" cy="972347"/>
                <a:chOff x="1072256" y="2492673"/>
                <a:chExt cx="1061660" cy="1061659"/>
              </a:xfrm>
            </p:grpSpPr>
            <p:sp>
              <p:nvSpPr>
                <p:cNvPr id="66" name="Shape 1729"/>
                <p:cNvSpPr/>
                <p:nvPr/>
              </p:nvSpPr>
              <p:spPr>
                <a:xfrm>
                  <a:off x="1072256" y="2492673"/>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AC400"/>
                </a:soli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Shape 1750"/>
                <p:cNvSpPr/>
                <p:nvPr/>
              </p:nvSpPr>
              <p:spPr>
                <a:xfrm>
                  <a:off x="1390151" y="2822318"/>
                  <a:ext cx="415919" cy="398242"/>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FFFFFF"/>
                </a:solidFill>
                <a:ln w="12700">
                  <a:miter lim="400000"/>
                </a:ln>
              </p:spPr>
              <p:txBody>
                <a:bodyPr lIns="0" tIns="0" rIns="0" bIns="0"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77" name="矩形 3"/>
            <p:cNvSpPr>
              <a:spLocks noChangeArrowheads="1"/>
            </p:cNvSpPr>
            <p:nvPr/>
          </p:nvSpPr>
          <p:spPr bwMode="auto">
            <a:xfrm>
              <a:off x="3729" y="5576"/>
              <a:ext cx="10260"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a:t>
              </a:r>
              <a:r>
                <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二）数学文化探究作业</a:t>
              </a:r>
              <a:endPar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sp>
        <p:nvSpPr>
          <p:cNvPr id="5" name="文本框 4"/>
          <p:cNvSpPr txBox="1"/>
          <p:nvPr/>
        </p:nvSpPr>
        <p:spPr>
          <a:xfrm>
            <a:off x="5475605" y="954405"/>
            <a:ext cx="4064000" cy="368300"/>
          </a:xfrm>
          <a:prstGeom prst="rect">
            <a:avLst/>
          </a:prstGeom>
          <a:noFill/>
        </p:spPr>
        <p:txBody>
          <a:bodyPr wrap="square" rtlCol="0">
            <a:spAutoFit/>
          </a:bodyPr>
          <a:p>
            <a:endParaRPr lang="zh-CN" altLang="en-US"/>
          </a:p>
        </p:txBody>
      </p:sp>
      <p:grpSp>
        <p:nvGrpSpPr>
          <p:cNvPr id="19" name="组合 18"/>
          <p:cNvGrpSpPr/>
          <p:nvPr/>
        </p:nvGrpSpPr>
        <p:grpSpPr>
          <a:xfrm>
            <a:off x="4513580" y="0"/>
            <a:ext cx="3164840" cy="601980"/>
            <a:chOff x="6953" y="2997"/>
            <a:chExt cx="4984" cy="948"/>
          </a:xfrm>
        </p:grpSpPr>
        <p:sp>
          <p:nvSpPr>
            <p:cNvPr id="20" name="平行四边形 19"/>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custDataLst>
                <p:tags r:id="rId2"/>
              </p:custDataLst>
            </p:nvPr>
          </p:nvSpPr>
          <p:spPr>
            <a:xfrm>
              <a:off x="7334" y="3109"/>
              <a:ext cx="4100" cy="725"/>
            </a:xfrm>
            <a:prstGeom prst="rect">
              <a:avLst/>
            </a:prstGeom>
          </p:spPr>
          <p:txBody>
            <a:bodyPr wrap="square">
              <a:sp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基础性作业</a:t>
              </a:r>
              <a:endParaRPr lang="zh-CN" altLang="en-US" sz="2400">
                <a:solidFill>
                  <a:schemeClr val="bg1"/>
                </a:solidFill>
                <a:latin typeface="Arial" panose="020B0604020202020204" pitchFamily="34" charset="0"/>
                <a:ea typeface="微软雅黑" panose="020B0503020204020204" pitchFamily="34" charset="-122"/>
              </a:endParaRPr>
            </a:p>
          </p:txBody>
        </p:sp>
      </p:grpSp>
      <p:grpSp>
        <p:nvGrpSpPr>
          <p:cNvPr id="2" name="组合 1"/>
          <p:cNvGrpSpPr/>
          <p:nvPr/>
        </p:nvGrpSpPr>
        <p:grpSpPr>
          <a:xfrm>
            <a:off x="4513580" y="0"/>
            <a:ext cx="3165475" cy="602615"/>
            <a:chOff x="6953" y="2997"/>
            <a:chExt cx="4985" cy="949"/>
          </a:xfrm>
        </p:grpSpPr>
        <p:sp>
          <p:nvSpPr>
            <p:cNvPr id="3" name="平行四边形 2"/>
            <p:cNvSpPr/>
            <p:nvPr>
              <p:custDataLst>
                <p:tags r:id="rId3"/>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4"/>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探究性作业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8797" y="396240"/>
            <a:ext cx="11394407" cy="6065520"/>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9540978" y="-381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8573753" y="992012"/>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8317107" y="205987"/>
            <a:ext cx="677175" cy="35789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324464" y="6039465"/>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3525785" y="6275316"/>
            <a:ext cx="677175" cy="35789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14403" y="5681911"/>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文本框 14"/>
          <p:cNvSpPr txBox="1"/>
          <p:nvPr>
            <p:custDataLst>
              <p:tags r:id="rId1"/>
            </p:custDataLst>
          </p:nvPr>
        </p:nvSpPr>
        <p:spPr>
          <a:xfrm>
            <a:off x="555066" y="628491"/>
            <a:ext cx="2424004" cy="1445260"/>
          </a:xfrm>
          <a:prstGeom prst="rect">
            <a:avLst/>
          </a:prstGeom>
          <a:noFill/>
        </p:spPr>
        <p:txBody>
          <a:bodyPr wrap="square" rtlCol="0">
            <a:spAutoFit/>
          </a:bodyPr>
          <a:lstStyle/>
          <a:p>
            <a:pPr algn="dist"/>
            <a:r>
              <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rPr>
              <a:t>前言</a:t>
            </a:r>
            <a:endPar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13" name="PA-文本框 14"/>
          <p:cNvSpPr txBox="1"/>
          <p:nvPr>
            <p:custDataLst>
              <p:tags r:id="rId2"/>
            </p:custDataLst>
          </p:nvPr>
        </p:nvSpPr>
        <p:spPr>
          <a:xfrm>
            <a:off x="1953895" y="1918970"/>
            <a:ext cx="9221470" cy="2868930"/>
          </a:xfrm>
          <a:prstGeom prst="rect">
            <a:avLst/>
          </a:prstGeom>
          <a:noFill/>
        </p:spPr>
        <p:txBody>
          <a:bodyPr wrap="square" rtlCol="0">
            <a:noAutofit/>
          </a:bodyPr>
          <a:lstStyle/>
          <a:p>
            <a:pPr indent="457200" fontAlgn="auto"/>
            <a:r>
              <a:rPr lang="en-US" altLang="zh-CN" sz="4400" dirty="0">
                <a:solidFill>
                  <a:srgbClr val="0165A6"/>
                </a:solidFill>
                <a:latin typeface="思源黑体 CN Bold" panose="020B0800000000000000" pitchFamily="34" charset="-122"/>
                <a:ea typeface="思源黑体 CN Bold" panose="020B0800000000000000" pitchFamily="34" charset="-122"/>
              </a:rPr>
              <a:t>作业是学生数学学习的重要环节，学生完成作业的过程不仅是学生学习新知的过程，也是巩固所学知识，发展数学思维的过程。</a:t>
            </a:r>
            <a:endParaRPr lang="en-US" altLang="zh-CN" sz="4400" dirty="0">
              <a:solidFill>
                <a:srgbClr val="0165A6"/>
              </a:solidFill>
              <a:latin typeface="思源黑体 CN Bold" panose="020B0800000000000000" pitchFamily="34" charset="-122"/>
              <a:ea typeface="思源黑体 CN Bold" panose="020B0800000000000000" pitchFamily="34" charset="-122"/>
            </a:endParaRPr>
          </a:p>
        </p:txBody>
      </p:sp>
      <p:grpSp>
        <p:nvGrpSpPr>
          <p:cNvPr id="48" name="组合 47"/>
          <p:cNvGrpSpPr/>
          <p:nvPr/>
        </p:nvGrpSpPr>
        <p:grpSpPr>
          <a:xfrm>
            <a:off x="3609641" y="4905574"/>
            <a:ext cx="2045529" cy="556141"/>
            <a:chOff x="1176271" y="5309604"/>
            <a:chExt cx="2045529" cy="556141"/>
          </a:xfrm>
        </p:grpSpPr>
        <p:sp>
          <p:nvSpPr>
            <p:cNvPr id="49" name="矩形 48"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p:nvPr>
              <p:custDataLst>
                <p:tags r:id="rId3"/>
              </p:custDataLst>
            </p:nvPr>
          </p:nvSpPr>
          <p:spPr>
            <a:xfrm>
              <a:off x="1176271" y="5309604"/>
              <a:ext cx="2045529" cy="556141"/>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mn-ea"/>
              </a:endParaRPr>
            </a:p>
          </p:txBody>
        </p:sp>
        <p:sp>
          <p:nvSpPr>
            <p:cNvPr id="50" name="文本框 49"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custDataLst>
                <p:tags r:id="rId4"/>
              </p:custDataLst>
            </p:nvPr>
          </p:nvSpPr>
          <p:spPr>
            <a:xfrm>
              <a:off x="1176906" y="5319129"/>
              <a:ext cx="2044700" cy="460375"/>
            </a:xfrm>
            <a:prstGeom prst="rect">
              <a:avLst/>
            </a:prstGeom>
            <a:noFill/>
          </p:spPr>
          <p:txBody>
            <a:bodyPr wrap="square" rtlCol="0">
              <a:spAutoFit/>
            </a:bodyPr>
            <a:p>
              <a:pPr algn="ctr"/>
              <a:r>
                <a:rPr lang="zh-CN" altLang="en-US" sz="2400" dirty="0">
                  <a:solidFill>
                    <a:srgbClr val="404040"/>
                  </a:solidFill>
                  <a:latin typeface="微软雅黑" panose="020B0503020204020204" pitchFamily="34" charset="-122"/>
                  <a:ea typeface="微软雅黑" panose="020B0503020204020204" pitchFamily="34" charset="-122"/>
                </a:rPr>
                <a:t>培养学科素养</a:t>
              </a:r>
              <a:endParaRPr lang="zh-CN" altLang="en-US" sz="2400" dirty="0">
                <a:solidFill>
                  <a:srgbClr val="404040"/>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5862865" y="4905572"/>
            <a:ext cx="2221230" cy="556141"/>
            <a:chOff x="3429495" y="5309602"/>
            <a:chExt cx="2221230" cy="556141"/>
          </a:xfrm>
          <a:effectLst>
            <a:outerShdw blurRad="381000" dist="127000" dir="5400000" algn="tl" rotWithShape="0">
              <a:schemeClr val="bg1">
                <a:lumMod val="50000"/>
                <a:alpha val="40000"/>
              </a:schemeClr>
            </a:outerShdw>
          </a:effectLst>
        </p:grpSpPr>
        <p:sp>
          <p:nvSpPr>
            <p:cNvPr id="52" name="矩形 51"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p:nvPr>
              <p:custDataLst>
                <p:tags r:id="rId5"/>
              </p:custDataLst>
            </p:nvPr>
          </p:nvSpPr>
          <p:spPr>
            <a:xfrm>
              <a:off x="3490455" y="5309602"/>
              <a:ext cx="2045529" cy="556141"/>
            </a:xfrm>
            <a:prstGeom prst="rect">
              <a:avLst/>
            </a:prstGeom>
            <a:solidFill>
              <a:srgbClr val="0165A6"/>
            </a:solidFill>
            <a:ln>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mn-ea"/>
              </a:endParaRPr>
            </a:p>
          </p:txBody>
        </p:sp>
        <p:sp>
          <p:nvSpPr>
            <p:cNvPr id="53" name="文本框 52"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custDataLst>
                <p:tags r:id="rId6"/>
              </p:custDataLst>
            </p:nvPr>
          </p:nvSpPr>
          <p:spPr>
            <a:xfrm>
              <a:off x="3429495" y="5380722"/>
              <a:ext cx="2221230" cy="398780"/>
            </a:xfrm>
            <a:prstGeom prst="rect">
              <a:avLst/>
            </a:prstGeom>
            <a:noFill/>
          </p:spPr>
          <p:txBody>
            <a:bodyPr wrap="square" rtlCol="0">
              <a:spAutoFit/>
            </a:bodyPr>
            <a:p>
              <a:pPr algn="ctr"/>
              <a:r>
                <a:rPr lang="zh-CN" altLang="en-US" sz="2000" dirty="0">
                  <a:solidFill>
                    <a:srgbClr val="FFFFFF"/>
                  </a:solidFill>
                  <a:latin typeface="微软雅黑" panose="020B0503020204020204" pitchFamily="34" charset="-122"/>
                  <a:ea typeface="微软雅黑" panose="020B0503020204020204" pitchFamily="34" charset="-122"/>
                </a:rPr>
                <a:t>发展学生核心素养</a:t>
              </a:r>
              <a:endParaRPr lang="zh-CN" altLang="en-US" sz="20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500"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par>
                                <p:cTn id="12" presetID="22" presetClass="entr" presetSubtype="8" fill="hold" grpId="0" nodeType="withEffect">
                                  <p:stCondLst>
                                    <p:cond delay="0"/>
                                  </p:stCondLst>
                                  <p:childTnLst>
                                    <p:set>
                                      <p:cBhvr>
                                        <p:cTn id="13" dur="500"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500"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500"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500"/>
                                  </p:stCondLst>
                                  <p:childTnLst>
                                    <p:set>
                                      <p:cBhvr>
                                        <p:cTn id="25" dur="500"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500"/>
                                  </p:stCondLst>
                                  <p:childTnLst>
                                    <p:set>
                                      <p:cBhvr>
                                        <p:cTn id="30" dur="500"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5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750"/>
                                        <p:tgtEl>
                                          <p:spTgt spid="11"/>
                                        </p:tgtEl>
                                      </p:cBhvr>
                                    </p:animEffect>
                                    <p:anim calcmode="lin" valueType="num">
                                      <p:cBhvr>
                                        <p:cTn id="38" dur="750" fill="hold"/>
                                        <p:tgtEl>
                                          <p:spTgt spid="11"/>
                                        </p:tgtEl>
                                        <p:attrNameLst>
                                          <p:attrName>ppt_x</p:attrName>
                                        </p:attrNameLst>
                                      </p:cBhvr>
                                      <p:tavLst>
                                        <p:tav tm="0">
                                          <p:val>
                                            <p:strVal val="#ppt_x"/>
                                          </p:val>
                                        </p:tav>
                                        <p:tav tm="100000">
                                          <p:val>
                                            <p:strVal val="#ppt_x"/>
                                          </p:val>
                                        </p:tav>
                                      </p:tavLst>
                                    </p:anim>
                                    <p:anim calcmode="lin" valueType="num">
                                      <p:cBhvr>
                                        <p:cTn id="39" dur="7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13"/>
                                        </p:tgtEl>
                                        <p:attrNameLst>
                                          <p:attrName>style.visibility</p:attrName>
                                        </p:attrNameLst>
                                      </p:cBhvr>
                                      <p:to>
                                        <p:strVal val="visible"/>
                                      </p:to>
                                    </p:set>
                                    <p:anim calcmode="discrete" valueType="clr">
                                      <p:cBhvr override="childStyle">
                                        <p:cTn id="4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3"/>
                                        </p:tgtEl>
                                        <p:attrNameLst>
                                          <p:attrName>fillcolor</p:attrName>
                                        </p:attrNameLst>
                                      </p:cBhvr>
                                      <p:tavLst>
                                        <p:tav tm="0">
                                          <p:val>
                                            <p:clrVal>
                                              <a:schemeClr val="accent2"/>
                                            </p:clrVal>
                                          </p:val>
                                        </p:tav>
                                        <p:tav tm="50000">
                                          <p:val>
                                            <p:clrVal>
                                              <a:schemeClr val="hlink"/>
                                            </p:clrVal>
                                          </p:val>
                                        </p:tav>
                                      </p:tavLst>
                                    </p:anim>
                                    <p:set>
                                      <p:cBhvr>
                                        <p:cTn id="45" dur="80"/>
                                        <p:tgtEl>
                                          <p:spTgt spid="13"/>
                                        </p:tgtEl>
                                        <p:attrNameLst>
                                          <p:attrName>fill.type</p:attrName>
                                        </p:attrNameLst>
                                      </p:cBhvr>
                                      <p:to>
                                        <p:strVal val="solid"/>
                                      </p:to>
                                    </p:set>
                                  </p:childTnLst>
                                </p:cTn>
                              </p:par>
                            </p:childTnLst>
                          </p:cTn>
                        </p:par>
                        <p:par>
                          <p:cTn id="46" fill="hold">
                            <p:stCondLst>
                              <p:cond delay="5029"/>
                            </p:stCondLst>
                            <p:childTnLst>
                              <p:par>
                                <p:cTn id="47" presetID="2" presetClass="entr" presetSubtype="8" decel="100000"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1000" fill="hold"/>
                                        <p:tgtEl>
                                          <p:spTgt spid="48"/>
                                        </p:tgtEl>
                                        <p:attrNameLst>
                                          <p:attrName>ppt_x</p:attrName>
                                        </p:attrNameLst>
                                      </p:cBhvr>
                                      <p:tavLst>
                                        <p:tav tm="0">
                                          <p:val>
                                            <p:strVal val="0-#ppt_w/2"/>
                                          </p:val>
                                        </p:tav>
                                        <p:tav tm="100000">
                                          <p:val>
                                            <p:strVal val="#ppt_x"/>
                                          </p:val>
                                        </p:tav>
                                      </p:tavLst>
                                    </p:anim>
                                    <p:anim calcmode="lin" valueType="num">
                                      <p:cBhvr additive="base">
                                        <p:cTn id="50" dur="1000" fill="hold"/>
                                        <p:tgtEl>
                                          <p:spTgt spid="48"/>
                                        </p:tgtEl>
                                        <p:attrNameLst>
                                          <p:attrName>ppt_y</p:attrName>
                                        </p:attrNameLst>
                                      </p:cBhvr>
                                      <p:tavLst>
                                        <p:tav tm="0">
                                          <p:val>
                                            <p:strVal val="#ppt_y"/>
                                          </p:val>
                                        </p:tav>
                                        <p:tav tm="100000">
                                          <p:val>
                                            <p:strVal val="#ppt_y"/>
                                          </p:val>
                                        </p:tav>
                                      </p:tavLst>
                                    </p:anim>
                                  </p:childTnLst>
                                </p:cTn>
                              </p:par>
                              <p:par>
                                <p:cTn id="51" presetID="2" presetClass="entr" presetSubtype="8" decel="10000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1000" fill="hold"/>
                                        <p:tgtEl>
                                          <p:spTgt spid="51"/>
                                        </p:tgtEl>
                                        <p:attrNameLst>
                                          <p:attrName>ppt_x</p:attrName>
                                        </p:attrNameLst>
                                      </p:cBhvr>
                                      <p:tavLst>
                                        <p:tav tm="0">
                                          <p:val>
                                            <p:strVal val="0-#ppt_w/2"/>
                                          </p:val>
                                        </p:tav>
                                        <p:tav tm="100000">
                                          <p:val>
                                            <p:strVal val="#ppt_x"/>
                                          </p:val>
                                        </p:tav>
                                      </p:tavLst>
                                    </p:anim>
                                    <p:anim calcmode="lin" valueType="num">
                                      <p:cBhvr additive="base">
                                        <p:cTn id="54"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079500" y="1238885"/>
            <a:ext cx="9207500" cy="2397760"/>
            <a:chOff x="7449908" y="1401487"/>
            <a:chExt cx="9207500" cy="2742565"/>
          </a:xfrm>
        </p:grpSpPr>
        <p:sp>
          <p:nvSpPr>
            <p:cNvPr id="48" name="Rectangle 6"/>
            <p:cNvSpPr/>
            <p:nvPr/>
          </p:nvSpPr>
          <p:spPr>
            <a:xfrm>
              <a:off x="7449908" y="1401487"/>
              <a:ext cx="9207500" cy="2742565"/>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50" name="组合 49"/>
            <p:cNvGrpSpPr/>
            <p:nvPr/>
          </p:nvGrpSpPr>
          <p:grpSpPr>
            <a:xfrm>
              <a:off x="7450763" y="1462749"/>
              <a:ext cx="8956249" cy="2417537"/>
              <a:chOff x="7654014" y="1880796"/>
              <a:chExt cx="8541370" cy="2305549"/>
            </a:xfrm>
          </p:grpSpPr>
          <p:sp>
            <p:nvSpPr>
              <p:cNvPr id="51" name="TextBox 11"/>
              <p:cNvSpPr txBox="1"/>
              <p:nvPr/>
            </p:nvSpPr>
            <p:spPr>
              <a:xfrm flipH="1">
                <a:off x="7794709" y="2711140"/>
                <a:ext cx="8400675" cy="1475205"/>
              </a:xfrm>
              <a:prstGeom prst="rect">
                <a:avLst/>
              </a:prstGeom>
              <a:noFill/>
            </p:spPr>
            <p:txBody>
              <a:bodyPr wrap="square" lIns="0" tIns="0" rIns="0" bIns="0" rtlCol="0">
                <a:noAutofit/>
              </a:bodyPr>
              <a:lstStyle/>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小学生需要在观察的基础上才能发现问题，并尝试提出问题，所以数学探究性作业的设计需要以学生的生活经验和知识经验为基础。探究性作业的答案是多层次、多维度、开放的，展现出学生的个性化思考和理解，体现出学生不同的思维水平，只有引导学生不断的去尝试探究，才能逐步发展学生分析、评价、综合的高阶思维。</a:t>
                </a:r>
                <a:endParaRPr kumimoji="0" lang="zh-CN" altLang="en-US" sz="16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654014" y="1880796"/>
                <a:ext cx="4783515" cy="500800"/>
                <a:chOff x="778010" y="3757724"/>
                <a:chExt cx="4783515" cy="500800"/>
              </a:xfrm>
            </p:grpSpPr>
            <p:sp>
              <p:nvSpPr>
                <p:cNvPr id="53" name="矩形: 圆角 52"/>
                <p:cNvSpPr/>
                <p:nvPr/>
              </p:nvSpPr>
              <p:spPr>
                <a:xfrm>
                  <a:off x="919111" y="3758417"/>
                  <a:ext cx="4642414" cy="489313"/>
                </a:xfrm>
                <a:prstGeom prst="roundRect">
                  <a:avLst>
                    <a:gd name="adj" fmla="val 50000"/>
                  </a:avLst>
                </a:prstGeom>
                <a:solidFill>
                  <a:srgbClr val="0165A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24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54" name="文本框 53"/>
                <p:cNvSpPr txBox="1"/>
                <p:nvPr/>
              </p:nvSpPr>
              <p:spPr>
                <a:xfrm>
                  <a:off x="778010" y="3757724"/>
                  <a:ext cx="3425794" cy="500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一）知识迁移探究作业</a:t>
                  </a:r>
                  <a:endPar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gr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探究性作业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
        <p:nvSpPr>
          <p:cNvPr id="12" name="文本框 11"/>
          <p:cNvSpPr txBox="1"/>
          <p:nvPr/>
        </p:nvSpPr>
        <p:spPr>
          <a:xfrm>
            <a:off x="1391920" y="3717925"/>
            <a:ext cx="8895080" cy="1153795"/>
          </a:xfrm>
          <a:prstGeom prst="rect">
            <a:avLst/>
          </a:prstGeom>
        </p:spPr>
        <p:txBody>
          <a:bodyPr>
            <a:noAutofit/>
            <a:extLst>
              <a:ext uri="{4A0BC546-FE56-4ADE-93B0-CB8AF2F6F144}">
                <wpsdc:textFrameExt xmlns:wpsdc="http://www.wps.cn/officeDocument/2022/drawingmlCustomData" type="text"/>
              </a:ext>
            </a:extLst>
          </a:bodyPr>
          <a:p>
            <a:pPr indent="0" algn="l" fontAlgn="auto">
              <a:lnSpc>
                <a:spcPct val="150000"/>
              </a:lnSpc>
            </a:pPr>
            <a:r>
              <a:rPr lang="zh-CN" altLang="en-US" sz="2400">
                <a:latin typeface="华文楷体" panose="02010600040101010101" charset="-122"/>
                <a:ea typeface="华文楷体" panose="02010600040101010101" charset="-122"/>
                <a:cs typeface="华文楷体" panose="02010600040101010101" charset="-122"/>
              </a:rPr>
              <a:t>例：学生在学习了2、3、5的倍数特征以后，有一个判断题“只看个位能否判断一个数是不是4的倍数，应该怎么判断？</a:t>
            </a:r>
            <a:endParaRPr lang="zh-CN" altLang="en-US" sz="2400">
              <a:latin typeface="华文楷体" panose="02010600040101010101" charset="-122"/>
              <a:ea typeface="华文楷体" panose="02010600040101010101" charset="-122"/>
              <a:cs typeface="华文楷体" panose="02010600040101010101" charset="-122"/>
            </a:endParaRPr>
          </a:p>
        </p:txBody>
      </p:sp>
      <p:sp>
        <p:nvSpPr>
          <p:cNvPr id="13" name="文本框 12"/>
          <p:cNvSpPr txBox="1"/>
          <p:nvPr/>
        </p:nvSpPr>
        <p:spPr>
          <a:xfrm>
            <a:off x="1757680" y="4927600"/>
            <a:ext cx="4457065" cy="598805"/>
          </a:xfrm>
          <a:prstGeom prst="rect">
            <a:avLst/>
          </a:prstGeom>
        </p:spPr>
        <p:txBody>
          <a:bodyPr>
            <a:noAutofit/>
            <a:extLst>
              <a:ext uri="{4A0BC546-FE56-4ADE-93B0-CB8AF2F6F144}">
                <wpsdc:textFrameExt xmlns:wpsdc="http://www.wps.cn/officeDocument/2022/drawingmlCustomData" type="text"/>
              </a:ext>
            </a:extLst>
          </a:bodyPr>
          <a:p>
            <a:pPr algn="l"/>
            <a:r>
              <a:rPr lang="en-US" altLang="zh-CN" sz="2400">
                <a:latin typeface="Arial" panose="020B0604020202020204" pitchFamily="34" charset="0"/>
                <a:ea typeface="微软雅黑" panose="020B0503020204020204" pitchFamily="34" charset="-122"/>
              </a:rPr>
              <a:t>242         332             124</a:t>
            </a:r>
            <a:endParaRPr lang="en-US" altLang="zh-CN" sz="240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079500" y="1238885"/>
            <a:ext cx="9207500" cy="3607615"/>
            <a:chOff x="7449908" y="1401487"/>
            <a:chExt cx="9207500" cy="3019045"/>
          </a:xfrm>
        </p:grpSpPr>
        <p:sp>
          <p:nvSpPr>
            <p:cNvPr id="48" name="Rectangle 6"/>
            <p:cNvSpPr/>
            <p:nvPr/>
          </p:nvSpPr>
          <p:spPr>
            <a:xfrm>
              <a:off x="7449908" y="1401487"/>
              <a:ext cx="9207500" cy="2742565"/>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50" name="组合 49"/>
            <p:cNvGrpSpPr/>
            <p:nvPr/>
          </p:nvGrpSpPr>
          <p:grpSpPr>
            <a:xfrm>
              <a:off x="7533948" y="1463476"/>
              <a:ext cx="8872855" cy="2957056"/>
              <a:chOff x="7733346" y="1881489"/>
              <a:chExt cx="8461839" cy="2820076"/>
            </a:xfrm>
          </p:grpSpPr>
          <p:sp>
            <p:nvSpPr>
              <p:cNvPr id="51" name="TextBox 11"/>
              <p:cNvSpPr txBox="1"/>
              <p:nvPr/>
            </p:nvSpPr>
            <p:spPr>
              <a:xfrm flipH="1">
                <a:off x="7794510" y="2710911"/>
                <a:ext cx="8400675" cy="1990654"/>
              </a:xfrm>
              <a:prstGeom prst="rect">
                <a:avLst/>
              </a:prstGeom>
              <a:noFill/>
            </p:spPr>
            <p:txBody>
              <a:bodyPr wrap="square" lIns="0" tIns="0" rIns="0" bIns="0" rtlCol="0">
                <a:noAutofit/>
              </a:bodyPr>
              <a:lstStyle/>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数学文化指数学的观点、思想、方法、精神以及它们的形成和发展，同时，还包含数学史、数学家、数学教育、数学发展中的成分以及数学与社会的密切联系、数学与各种文化的关系等。然而在现实教学中，教师常常因为未能从教材安排的数学文化中有效的去挖掘其背后的文化元素，忽略了对学生进行文化引领、文化熏陶、文化传承的良好时机，使得这些数学文化“形同虚设”。在教学中，教师应充分挖掘教材中蕴含于数学文化背后的数学知识与育人要素，将数学史和数学家背后的知识渗透到作业中，让学生受到数学精神的启发，形成健全的人格。</a:t>
                </a:r>
                <a:endParaRPr kumimoji="0" lang="zh-CN" altLang="en-US" sz="16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733346" y="1881489"/>
                <a:ext cx="4704183" cy="556867"/>
                <a:chOff x="857342" y="3758417"/>
                <a:chExt cx="4704183" cy="556867"/>
              </a:xfrm>
            </p:grpSpPr>
            <p:sp>
              <p:nvSpPr>
                <p:cNvPr id="53" name="矩形: 圆角 52"/>
                <p:cNvSpPr/>
                <p:nvPr/>
              </p:nvSpPr>
              <p:spPr>
                <a:xfrm>
                  <a:off x="919111" y="3758417"/>
                  <a:ext cx="4642414" cy="489313"/>
                </a:xfrm>
                <a:prstGeom prst="roundRect">
                  <a:avLst>
                    <a:gd name="adj" fmla="val 50000"/>
                  </a:avLst>
                </a:prstGeom>
                <a:solidFill>
                  <a:srgbClr val="0165A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24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54" name="文本框 53"/>
                <p:cNvSpPr txBox="1"/>
                <p:nvPr/>
              </p:nvSpPr>
              <p:spPr>
                <a:xfrm>
                  <a:off x="857342" y="3814484"/>
                  <a:ext cx="3425794" cy="500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（二）数学文化探究作业</a:t>
                  </a:r>
                  <a:endPar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gr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探究性作业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079500" y="1061720"/>
            <a:ext cx="9207500" cy="2262918"/>
            <a:chOff x="7449908" y="1401487"/>
            <a:chExt cx="9207500" cy="1893731"/>
          </a:xfrm>
        </p:grpSpPr>
        <p:sp>
          <p:nvSpPr>
            <p:cNvPr id="48" name="Rectangle 6"/>
            <p:cNvSpPr/>
            <p:nvPr/>
          </p:nvSpPr>
          <p:spPr>
            <a:xfrm>
              <a:off x="7449908" y="1401487"/>
              <a:ext cx="9207500" cy="646185"/>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50" name="组合 49"/>
            <p:cNvGrpSpPr/>
            <p:nvPr/>
          </p:nvGrpSpPr>
          <p:grpSpPr>
            <a:xfrm>
              <a:off x="7533948" y="1463476"/>
              <a:ext cx="8924290" cy="1831742"/>
              <a:chOff x="7733346" y="1881489"/>
              <a:chExt cx="8510891" cy="1746890"/>
            </a:xfrm>
          </p:grpSpPr>
          <p:sp>
            <p:nvSpPr>
              <p:cNvPr id="51" name="TextBox 11"/>
              <p:cNvSpPr txBox="1"/>
              <p:nvPr/>
            </p:nvSpPr>
            <p:spPr>
              <a:xfrm flipH="1">
                <a:off x="7843562" y="2520039"/>
                <a:ext cx="8400675" cy="1108340"/>
              </a:xfrm>
              <a:prstGeom prst="rect">
                <a:avLst/>
              </a:prstGeom>
              <a:noFill/>
            </p:spPr>
            <p:txBody>
              <a:bodyPr wrap="square" lIns="0" tIns="0" rIns="0" bIns="0" rtlCol="0">
                <a:noAutofit/>
              </a:bodyPr>
              <a:lstStyle/>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“《九章算术》中的“方田”一章，专门讲述了平面图形面积的计算方法；各种图形的名称为“方田、直田，圭田、箕田、圆田"等，其中“方田”是指（    ）形.</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A.长方形</a:t>
                </a:r>
                <a:r>
                  <a:rPr kumimoji="0" lang="en-US" altLang="zh-CN"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B.圆形</a:t>
                </a:r>
                <a:r>
                  <a:rPr kumimoji="0" lang="en-US" altLang="zh-CN"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C.梯形</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733346" y="1881489"/>
                <a:ext cx="4119189" cy="556957"/>
                <a:chOff x="857342" y="3758417"/>
                <a:chExt cx="4119189" cy="556957"/>
              </a:xfrm>
            </p:grpSpPr>
            <p:sp>
              <p:nvSpPr>
                <p:cNvPr id="53" name="矩形: 圆角 52"/>
                <p:cNvSpPr/>
                <p:nvPr/>
              </p:nvSpPr>
              <p:spPr>
                <a:xfrm>
                  <a:off x="857342" y="3758417"/>
                  <a:ext cx="4119189" cy="489555"/>
                </a:xfrm>
                <a:prstGeom prst="roundRect">
                  <a:avLst>
                    <a:gd name="adj" fmla="val 50000"/>
                  </a:avLst>
                </a:prstGeom>
                <a:solidFill>
                  <a:srgbClr val="0165A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24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54" name="文本框 53"/>
                <p:cNvSpPr txBox="1"/>
                <p:nvPr/>
              </p:nvSpPr>
              <p:spPr>
                <a:xfrm>
                  <a:off x="857342" y="3814670"/>
                  <a:ext cx="4032590" cy="500704"/>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2021年泸州市五年级检测</a:t>
                  </a: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题</a:t>
                  </a:r>
                  <a:endPar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gr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探究性作业</a:t>
              </a:r>
              <a:endParaRPr lang="zh-CN" altLang="en-US" sz="2400">
                <a:solidFill>
                  <a:schemeClr val="bg1"/>
                </a:solidFill>
                <a:latin typeface="Arial" panose="020B0604020202020204" pitchFamily="34" charset="0"/>
                <a:ea typeface="微软雅黑" panose="020B0503020204020204" pitchFamily="34" charset="-122"/>
              </a:endParaRPr>
            </a:p>
          </p:txBody>
        </p:sp>
      </p:grpSp>
      <p:pic>
        <p:nvPicPr>
          <p:cNvPr id="5" name="图片 -2147482587"/>
          <p:cNvPicPr>
            <a:picLocks noChangeAspect="1"/>
          </p:cNvPicPr>
          <p:nvPr/>
        </p:nvPicPr>
        <p:blipFill>
          <a:blip r:embed="rId3"/>
          <a:srcRect t="3366"/>
          <a:stretch>
            <a:fillRect/>
          </a:stretch>
        </p:blipFill>
        <p:spPr>
          <a:xfrm>
            <a:off x="1572895" y="3200400"/>
            <a:ext cx="8514715" cy="341439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标注 5"/>
          <p:cNvSpPr/>
          <p:nvPr/>
        </p:nvSpPr>
        <p:spPr>
          <a:xfrm>
            <a:off x="1168400" y="3584575"/>
            <a:ext cx="9719945" cy="2590800"/>
          </a:xfrm>
          <a:prstGeom prst="wedgeRoundRectCallout">
            <a:avLst>
              <a:gd name="adj1" fmla="val -36677"/>
              <a:gd name="adj2" fmla="val 61433"/>
              <a:gd name="adj3" fmla="val 16667"/>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l" fontAlgn="auto">
              <a:lnSpc>
                <a:spcPct val="150000"/>
              </a:lnSpc>
            </a:pPr>
            <a:r>
              <a:rPr lang="zh-CN" altLang="en-US" sz="2000">
                <a:solidFill>
                  <a:schemeClr val="tx1"/>
                </a:solidFill>
              </a:rPr>
              <a:t>肘、虎口、掌、庹、拃、步，作为身体的一部分，也被用于中国古代丈量的长度单位。（一般，以成年人的身材来计算。）</a:t>
            </a:r>
            <a:r>
              <a:rPr lang="zh-CN" altLang="en-US" sz="2000">
                <a:solidFill>
                  <a:srgbClr val="FF0000"/>
                </a:solidFill>
              </a:rPr>
              <a:t>一庹（tuǒ）：双臂左右伸展后两手之间的距离，1庹约等于现在的165厘米</a:t>
            </a:r>
            <a:r>
              <a:rPr lang="zh-CN" altLang="en-US" sz="2000">
                <a:solidFill>
                  <a:schemeClr val="tx1"/>
                </a:solidFill>
              </a:rPr>
              <a:t>。一步：行走时两脚间的距离，约1米。一拃（zhǎ）：张开的大拇指和中指两端的距离，长约16.5厘米。一虎口：张开的大拇指和食指两端的距离。6.5厘米。</a:t>
            </a:r>
            <a:endParaRPr lang="zh-CN" altLang="en-US" sz="2000">
              <a:solidFill>
                <a:schemeClr val="tx1"/>
              </a:solidFill>
            </a:endParaRPr>
          </a:p>
        </p:txBody>
      </p:sp>
      <p:grpSp>
        <p:nvGrpSpPr>
          <p:cNvPr id="47" name="组合 46"/>
          <p:cNvGrpSpPr/>
          <p:nvPr/>
        </p:nvGrpSpPr>
        <p:grpSpPr>
          <a:xfrm>
            <a:off x="1079500" y="1061720"/>
            <a:ext cx="9905991" cy="2160690"/>
            <a:chOff x="7449908" y="1401487"/>
            <a:chExt cx="9298951" cy="1808005"/>
          </a:xfrm>
        </p:grpSpPr>
        <p:sp>
          <p:nvSpPr>
            <p:cNvPr id="48" name="Rectangle 6"/>
            <p:cNvSpPr/>
            <p:nvPr/>
          </p:nvSpPr>
          <p:spPr>
            <a:xfrm>
              <a:off x="7449908" y="1401487"/>
              <a:ext cx="9207500" cy="646185"/>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50" name="组合 49"/>
            <p:cNvGrpSpPr/>
            <p:nvPr/>
          </p:nvGrpSpPr>
          <p:grpSpPr>
            <a:xfrm>
              <a:off x="7533948" y="1463476"/>
              <a:ext cx="9214911" cy="1746016"/>
              <a:chOff x="7733346" y="1881489"/>
              <a:chExt cx="8788050" cy="1665135"/>
            </a:xfrm>
          </p:grpSpPr>
          <p:sp>
            <p:nvSpPr>
              <p:cNvPr id="51" name="TextBox 11"/>
              <p:cNvSpPr txBox="1"/>
              <p:nvPr/>
            </p:nvSpPr>
            <p:spPr>
              <a:xfrm flipH="1">
                <a:off x="7843630" y="2438392"/>
                <a:ext cx="8677766" cy="1108232"/>
              </a:xfrm>
              <a:prstGeom prst="rect">
                <a:avLst/>
              </a:prstGeom>
              <a:noFill/>
            </p:spPr>
            <p:txBody>
              <a:bodyPr wrap="square" lIns="0" tIns="0" rIns="0" bIns="0" rtlCol="0">
                <a:noAutofit/>
              </a:bodyPr>
              <a:lstStyle/>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“黄河远上白云间，一片孤城万仞山”。诗中的“仞”在古代是一个长度单位，以周、秦、汉的度量衡来论，“一仞”也就是八尺，一尺等于现在23.1cm,“一仞”约等于（▲）。</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A.成年人一庹的长度       B.成年人一掌的宽度</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C.成年人一拃的长度         D.无法确定</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733346" y="1881489"/>
                <a:ext cx="4119189" cy="556957"/>
                <a:chOff x="857342" y="3758417"/>
                <a:chExt cx="4119189" cy="556957"/>
              </a:xfrm>
            </p:grpSpPr>
            <p:sp>
              <p:nvSpPr>
                <p:cNvPr id="53" name="矩形: 圆角 52"/>
                <p:cNvSpPr/>
                <p:nvPr/>
              </p:nvSpPr>
              <p:spPr>
                <a:xfrm>
                  <a:off x="857342" y="3758417"/>
                  <a:ext cx="4119189" cy="489555"/>
                </a:xfrm>
                <a:prstGeom prst="roundRect">
                  <a:avLst>
                    <a:gd name="adj" fmla="val 50000"/>
                  </a:avLst>
                </a:prstGeom>
                <a:solidFill>
                  <a:srgbClr val="0165A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24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54" name="文本框 53"/>
                <p:cNvSpPr txBox="1"/>
                <p:nvPr/>
              </p:nvSpPr>
              <p:spPr>
                <a:xfrm>
                  <a:off x="857342" y="3814670"/>
                  <a:ext cx="4032590" cy="500704"/>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2022年秋期五年级综合练习</a:t>
                  </a:r>
                  <a:endPar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gr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探究性作业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标注 5"/>
          <p:cNvSpPr/>
          <p:nvPr/>
        </p:nvSpPr>
        <p:spPr>
          <a:xfrm>
            <a:off x="1168400" y="3584575"/>
            <a:ext cx="9719945" cy="2590800"/>
          </a:xfrm>
          <a:prstGeom prst="wedgeRoundRectCallout">
            <a:avLst>
              <a:gd name="adj1" fmla="val -36677"/>
              <a:gd name="adj2" fmla="val 61433"/>
              <a:gd name="adj3" fmla="val 16667"/>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l" fontAlgn="auto">
              <a:lnSpc>
                <a:spcPct val="150000"/>
              </a:lnSpc>
            </a:pPr>
            <a:r>
              <a:rPr lang="zh-CN" altLang="en-US" sz="2000">
                <a:solidFill>
                  <a:schemeClr val="tx1"/>
                </a:solidFill>
              </a:rPr>
              <a:t>中国古代劳动人民早在公元前2世纪就认识到了负数的存在。在《九章算术》的《方程》篇中，就提出了负数的概念，并写出了负数加减法的运算法则。中国古代著名的大数学家刘徽，在书中注释说，中国古代人民在筹算板上进行算术运算的时候，一般用</a:t>
            </a:r>
            <a:r>
              <a:rPr lang="zh-CN" altLang="en-US" sz="2000">
                <a:solidFill>
                  <a:srgbClr val="FF0000"/>
                </a:solidFill>
              </a:rPr>
              <a:t>黑筹表示负数</a:t>
            </a:r>
            <a:r>
              <a:rPr lang="zh-CN" altLang="en-US" sz="2000">
                <a:solidFill>
                  <a:schemeClr val="tx1"/>
                </a:solidFill>
              </a:rPr>
              <a:t>，</a:t>
            </a:r>
            <a:r>
              <a:rPr lang="zh-CN" altLang="en-US" sz="2000">
                <a:solidFill>
                  <a:srgbClr val="FF0000"/>
                </a:solidFill>
              </a:rPr>
              <a:t>红筹表示正数</a:t>
            </a:r>
            <a:r>
              <a:rPr lang="zh-CN" altLang="en-US" sz="2000">
                <a:solidFill>
                  <a:schemeClr val="tx1"/>
                </a:solidFill>
              </a:rPr>
              <a:t>。或者是以</a:t>
            </a:r>
            <a:r>
              <a:rPr lang="zh-CN" altLang="en-US" sz="2000">
                <a:solidFill>
                  <a:srgbClr val="FF0000"/>
                </a:solidFill>
              </a:rPr>
              <a:t>斜列来表示负数</a:t>
            </a:r>
            <a:r>
              <a:rPr lang="zh-CN" altLang="en-US" sz="2000">
                <a:solidFill>
                  <a:schemeClr val="tx1"/>
                </a:solidFill>
              </a:rPr>
              <a:t>，</a:t>
            </a:r>
            <a:r>
              <a:rPr lang="zh-CN" altLang="en-US" sz="2000">
                <a:solidFill>
                  <a:srgbClr val="FF0000"/>
                </a:solidFill>
              </a:rPr>
              <a:t>正列表示正数</a:t>
            </a:r>
            <a:r>
              <a:rPr lang="zh-CN" altLang="en-US" sz="2000">
                <a:solidFill>
                  <a:schemeClr val="tx1"/>
                </a:solidFill>
              </a:rPr>
              <a:t>。此外，还有一种表示正负数的方法是用平面的三角形表示正数，矩形表示负数。</a:t>
            </a:r>
            <a:endParaRPr lang="zh-CN" altLang="en-US" sz="2000">
              <a:solidFill>
                <a:schemeClr val="tx1"/>
              </a:solidFill>
            </a:endParaRPr>
          </a:p>
        </p:txBody>
      </p:sp>
      <p:grpSp>
        <p:nvGrpSpPr>
          <p:cNvPr id="47" name="组合 46"/>
          <p:cNvGrpSpPr/>
          <p:nvPr/>
        </p:nvGrpSpPr>
        <p:grpSpPr>
          <a:xfrm>
            <a:off x="1079500" y="1061720"/>
            <a:ext cx="9905991" cy="2726476"/>
            <a:chOff x="7449908" y="1401487"/>
            <a:chExt cx="9298951" cy="2281439"/>
          </a:xfrm>
        </p:grpSpPr>
        <p:sp>
          <p:nvSpPr>
            <p:cNvPr id="48" name="Rectangle 6"/>
            <p:cNvSpPr/>
            <p:nvPr/>
          </p:nvSpPr>
          <p:spPr>
            <a:xfrm>
              <a:off x="7449908" y="1401487"/>
              <a:ext cx="9207500" cy="646185"/>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50" name="组合 49"/>
            <p:cNvGrpSpPr/>
            <p:nvPr/>
          </p:nvGrpSpPr>
          <p:grpSpPr>
            <a:xfrm>
              <a:off x="7533948" y="1463476"/>
              <a:ext cx="9214911" cy="2219450"/>
              <a:chOff x="7733346" y="1881489"/>
              <a:chExt cx="8788050" cy="2116638"/>
            </a:xfrm>
          </p:grpSpPr>
          <p:sp>
            <p:nvSpPr>
              <p:cNvPr id="51" name="TextBox 11"/>
              <p:cNvSpPr txBox="1"/>
              <p:nvPr/>
            </p:nvSpPr>
            <p:spPr>
              <a:xfrm flipH="1">
                <a:off x="7733346" y="2438392"/>
                <a:ext cx="8788050" cy="1559735"/>
              </a:xfrm>
              <a:prstGeom prst="rect">
                <a:avLst/>
              </a:prstGeom>
              <a:noFill/>
            </p:spPr>
            <p:txBody>
              <a:bodyPr wrap="square" lIns="0" tIns="0" rIns="0" bIns="0" rtlCol="0">
                <a:noAutofit/>
              </a:bodyPr>
              <a:lstStyle/>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大量研究表明，最早使用负数的是（   ）</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A.中国人       B.英国人</a:t>
                </a:r>
                <a:r>
                  <a:rPr kumimoji="0" lang="en-US" altLang="zh-CN"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C.美国人        D.日本人</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在古代，中国人用（    ）表示负数。</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A.算盘    </a:t>
                </a:r>
                <a:r>
                  <a:rPr kumimoji="0" lang="en-US" altLang="zh-CN"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B.结绳</a:t>
                </a:r>
                <a:r>
                  <a:rPr kumimoji="0" lang="en-US" altLang="zh-CN"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C.红筹      </a:t>
                </a:r>
                <a:r>
                  <a:rPr kumimoji="0" lang="en-US" altLang="zh-CN"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D.黑筹</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733346" y="1881489"/>
                <a:ext cx="5828571" cy="556904"/>
                <a:chOff x="857342" y="3758417"/>
                <a:chExt cx="5828571" cy="556904"/>
              </a:xfrm>
            </p:grpSpPr>
            <p:sp>
              <p:nvSpPr>
                <p:cNvPr id="53" name="矩形: 圆角 52"/>
                <p:cNvSpPr/>
                <p:nvPr/>
              </p:nvSpPr>
              <p:spPr>
                <a:xfrm>
                  <a:off x="857342" y="3758417"/>
                  <a:ext cx="5828571" cy="489507"/>
                </a:xfrm>
                <a:prstGeom prst="roundRect">
                  <a:avLst>
                    <a:gd name="adj" fmla="val 50000"/>
                  </a:avLst>
                </a:prstGeom>
                <a:solidFill>
                  <a:srgbClr val="0165A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24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54" name="文本框 53"/>
                <p:cNvSpPr txBox="1"/>
                <p:nvPr/>
              </p:nvSpPr>
              <p:spPr>
                <a:xfrm>
                  <a:off x="857342" y="3814665"/>
                  <a:ext cx="5759217" cy="50065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2022年秋期和</a:t>
                  </a:r>
                  <a:r>
                    <a:rPr kumimoji="1"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2023</a:t>
                  </a: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年</a:t>
                  </a: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春期六年级综合练习</a:t>
                  </a:r>
                  <a:endPar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gr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探究性作业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标注 5"/>
          <p:cNvSpPr/>
          <p:nvPr/>
        </p:nvSpPr>
        <p:spPr>
          <a:xfrm>
            <a:off x="2449195" y="3806825"/>
            <a:ext cx="7924165" cy="1616075"/>
          </a:xfrm>
          <a:prstGeom prst="wedgeRoundRectCallout">
            <a:avLst>
              <a:gd name="adj1" fmla="val -36677"/>
              <a:gd name="adj2" fmla="val 61433"/>
              <a:gd name="adj3" fmla="val 16667"/>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l" fontAlgn="auto">
              <a:lnSpc>
                <a:spcPct val="150000"/>
              </a:lnSpc>
            </a:pPr>
            <a:r>
              <a:rPr lang="zh-CN" altLang="en-US" sz="2800">
                <a:solidFill>
                  <a:srgbClr val="FF0000"/>
                </a:solidFill>
              </a:rPr>
              <a:t>20以内的质数：2、3、5、7、11、13、17、19。所以20=3+17   20=13+7</a:t>
            </a:r>
            <a:endParaRPr lang="zh-CN" altLang="en-US" sz="2800">
              <a:solidFill>
                <a:srgbClr val="FF0000"/>
              </a:solidFill>
            </a:endParaRPr>
          </a:p>
        </p:txBody>
      </p:sp>
      <p:grpSp>
        <p:nvGrpSpPr>
          <p:cNvPr id="47" name="组合 46"/>
          <p:cNvGrpSpPr/>
          <p:nvPr/>
        </p:nvGrpSpPr>
        <p:grpSpPr>
          <a:xfrm>
            <a:off x="673100" y="814070"/>
            <a:ext cx="10869103" cy="2408349"/>
            <a:chOff x="7449908" y="1401487"/>
            <a:chExt cx="9298786" cy="2015038"/>
          </a:xfrm>
        </p:grpSpPr>
        <p:sp>
          <p:nvSpPr>
            <p:cNvPr id="48" name="Rectangle 6"/>
            <p:cNvSpPr/>
            <p:nvPr/>
          </p:nvSpPr>
          <p:spPr>
            <a:xfrm>
              <a:off x="7449908" y="1401487"/>
              <a:ext cx="9207500" cy="646185"/>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50" name="组合 49"/>
            <p:cNvGrpSpPr/>
            <p:nvPr/>
          </p:nvGrpSpPr>
          <p:grpSpPr>
            <a:xfrm>
              <a:off x="7533948" y="1463476"/>
              <a:ext cx="9214746" cy="1953049"/>
              <a:chOff x="7733346" y="1881489"/>
              <a:chExt cx="8787893" cy="1862578"/>
            </a:xfrm>
          </p:grpSpPr>
          <p:sp>
            <p:nvSpPr>
              <p:cNvPr id="51" name="TextBox 11"/>
              <p:cNvSpPr txBox="1"/>
              <p:nvPr/>
            </p:nvSpPr>
            <p:spPr>
              <a:xfrm flipH="1">
                <a:off x="7843700" y="2438337"/>
                <a:ext cx="8677539" cy="1305730"/>
              </a:xfrm>
              <a:prstGeom prst="rect">
                <a:avLst/>
              </a:prstGeom>
              <a:noFill/>
            </p:spPr>
            <p:txBody>
              <a:bodyPr wrap="square" lIns="0" tIns="0" rIns="0" bIns="0" rtlCol="0">
                <a:noAutofit/>
              </a:bodyPr>
              <a:lstStyle/>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陈景润是我国享誉世界的著名数学家，他是证明“哥德巴赫猜想”的第一人。他认为：“每个大于4的偶数都可以写成两个奇质数的和”。他的证明在国际上被誉为“陈氏定理”，距离摘取“哥德巴赫猜想”这项数学皇冠上的明珠只有一步之遥。偶数20能写成（▲)组“两个奇质数的和”。</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ct val="0"/>
                  </a:spcAft>
                  <a:buClrTx/>
                  <a:buSzTx/>
                  <a:buFontTx/>
                  <a:buNone/>
                  <a:defRPr/>
                </a:pP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A.4    </a:t>
                </a:r>
                <a:r>
                  <a:rPr kumimoji="0" lang="en-US" altLang="zh-CN"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B.3   </a:t>
                </a:r>
                <a:r>
                  <a:rPr kumimoji="0" lang="en-US" altLang="zh-CN"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   C.2    </a:t>
                </a:r>
                <a:endParaRPr kumimoji="0" lang="zh-CN" altLang="en-US"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733346" y="1881489"/>
                <a:ext cx="4229522" cy="556904"/>
                <a:chOff x="857342" y="3758417"/>
                <a:chExt cx="4229522" cy="556904"/>
              </a:xfrm>
            </p:grpSpPr>
            <p:sp>
              <p:nvSpPr>
                <p:cNvPr id="53" name="矩形: 圆角 52"/>
                <p:cNvSpPr/>
                <p:nvPr/>
              </p:nvSpPr>
              <p:spPr>
                <a:xfrm>
                  <a:off x="857342" y="3758417"/>
                  <a:ext cx="4119189" cy="489555"/>
                </a:xfrm>
                <a:prstGeom prst="roundRect">
                  <a:avLst>
                    <a:gd name="adj" fmla="val 50000"/>
                  </a:avLst>
                </a:prstGeom>
                <a:solidFill>
                  <a:srgbClr val="0165A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24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endParaRPr>
                </a:p>
              </p:txBody>
            </p:sp>
            <p:sp>
              <p:nvSpPr>
                <p:cNvPr id="54" name="文本框 53"/>
                <p:cNvSpPr txBox="1"/>
                <p:nvPr/>
              </p:nvSpPr>
              <p:spPr>
                <a:xfrm>
                  <a:off x="967696" y="3814665"/>
                  <a:ext cx="4119168" cy="50065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2023年春期五年级数学综合检测</a:t>
                  </a:r>
                  <a:endParaRPr kumimoji="1"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grpSp>
      <p:grpSp>
        <p:nvGrpSpPr>
          <p:cNvPr id="2" name="组合 1"/>
          <p:cNvGrpSpPr/>
          <p:nvPr/>
        </p:nvGrpSpPr>
        <p:grpSpPr>
          <a:xfrm>
            <a:off x="4513580" y="0"/>
            <a:ext cx="3165475" cy="602615"/>
            <a:chOff x="6953" y="2997"/>
            <a:chExt cx="4985" cy="949"/>
          </a:xfrm>
        </p:grpSpPr>
        <p:sp>
          <p:nvSpPr>
            <p:cNvPr id="3" name="平行四边形 2"/>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探究性作业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8797" y="396240"/>
            <a:ext cx="11394407" cy="6065520"/>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9540978" y="-381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8573753" y="992012"/>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8317107" y="205987"/>
            <a:ext cx="677175" cy="35789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324464" y="6039465"/>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3525785" y="6275316"/>
            <a:ext cx="677175" cy="35789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14403" y="5681911"/>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文本框 14"/>
          <p:cNvSpPr txBox="1"/>
          <p:nvPr>
            <p:custDataLst>
              <p:tags r:id="rId1"/>
            </p:custDataLst>
          </p:nvPr>
        </p:nvSpPr>
        <p:spPr>
          <a:xfrm>
            <a:off x="414020" y="1300480"/>
            <a:ext cx="11195050" cy="4271010"/>
          </a:xfrm>
          <a:prstGeom prst="rect">
            <a:avLst/>
          </a:prstGeom>
          <a:noFill/>
        </p:spPr>
        <p:txBody>
          <a:bodyPr wrap="square" rtlCol="0">
            <a:noAutofit/>
          </a:bodyPr>
          <a:lstStyle/>
          <a:p>
            <a:pPr indent="457200" fontAlgn="auto"/>
            <a:r>
              <a:rPr lang="en-US" altLang="zh-CN" sz="4400" dirty="0">
                <a:solidFill>
                  <a:srgbClr val="0165A6"/>
                </a:solidFill>
                <a:latin typeface="思源黑体 CN Bold" panose="020B0800000000000000" pitchFamily="34" charset="-122"/>
                <a:ea typeface="思源黑体 CN Bold" panose="020B0800000000000000" pitchFamily="34" charset="-122"/>
              </a:rPr>
              <a:t>“双减”背景下进阶作业的设计，是学生掌握基础知识和基本技能，感悟数学基本思想、积累数学活动经验的一个重要载体。需要我们教师在优化进阶作业的设计中提质增效，真正提升学生的高阶思维能力，实现学科素养和核心素养的共同发展。</a:t>
            </a:r>
            <a:endParaRPr lang="en-US" altLang="zh-CN" sz="4400" dirty="0">
              <a:solidFill>
                <a:srgbClr val="0165A6"/>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500"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par>
                                <p:cTn id="12" presetID="22" presetClass="entr" presetSubtype="8" fill="hold" grpId="0" nodeType="withEffect">
                                  <p:stCondLst>
                                    <p:cond delay="0"/>
                                  </p:stCondLst>
                                  <p:childTnLst>
                                    <p:set>
                                      <p:cBhvr>
                                        <p:cTn id="13" dur="500"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500"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500"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500"/>
                                  </p:stCondLst>
                                  <p:childTnLst>
                                    <p:set>
                                      <p:cBhvr>
                                        <p:cTn id="25" dur="500"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500"/>
                                  </p:stCondLst>
                                  <p:childTnLst>
                                    <p:set>
                                      <p:cBhvr>
                                        <p:cTn id="30" dur="500"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5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3"/>
                                        </p:tgtEl>
                                        <p:attrNameLst>
                                          <p:attrName>style.visibility</p:attrName>
                                        </p:attrNameLst>
                                      </p:cBhvr>
                                      <p:to>
                                        <p:strVal val="visible"/>
                                      </p:to>
                                    </p:set>
                                    <p:anim calcmode="discrete" valueType="clr">
                                      <p:cBhvr override="childStyle">
                                        <p:cTn id="3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
                                        </p:tgtEl>
                                        <p:attrNameLst>
                                          <p:attrName>fillcolor</p:attrName>
                                        </p:attrNameLst>
                                      </p:cBhvr>
                                      <p:tavLst>
                                        <p:tav tm="0">
                                          <p:val>
                                            <p:clrVal>
                                              <a:schemeClr val="accent2"/>
                                            </p:clrVal>
                                          </p:val>
                                        </p:tav>
                                        <p:tav tm="50000">
                                          <p:val>
                                            <p:clrVal>
                                              <a:schemeClr val="hlink"/>
                                            </p:clrVal>
                                          </p:val>
                                        </p:tav>
                                      </p:tavLst>
                                    </p:anim>
                                    <p:set>
                                      <p:cBhvr>
                                        <p:cTn id="3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8797" y="396240"/>
            <a:ext cx="11394407" cy="6065520"/>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23900" y="-381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2475247" y="1061453"/>
            <a:ext cx="668003" cy="21262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990600" y="1080503"/>
            <a:ext cx="3257550" cy="19357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9561847" y="605790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0010775" y="5660123"/>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134475" y="5654776"/>
            <a:ext cx="668003" cy="21262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文本框 14"/>
          <p:cNvSpPr txBox="1"/>
          <p:nvPr>
            <p:custDataLst>
              <p:tags r:id="rId1"/>
            </p:custDataLst>
          </p:nvPr>
        </p:nvSpPr>
        <p:spPr>
          <a:xfrm>
            <a:off x="2236489" y="2308045"/>
            <a:ext cx="7719022" cy="1322070"/>
          </a:xfrm>
          <a:prstGeom prst="rect">
            <a:avLst/>
          </a:prstGeom>
          <a:noFill/>
        </p:spPr>
        <p:txBody>
          <a:bodyPr wrap="square" rtlCol="0">
            <a:spAutoFit/>
          </a:bodyPr>
          <a:lstStyle/>
          <a:p>
            <a:pPr algn="dist"/>
            <a:r>
              <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感谢您的</a:t>
            </a:r>
            <a:r>
              <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观看</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0-#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1+#ppt_w/2"/>
                                          </p:val>
                                        </p:tav>
                                        <p:tav tm="100000">
                                          <p:val>
                                            <p:strVal val="#ppt_x"/>
                                          </p:val>
                                        </p:tav>
                                      </p:tavLst>
                                    </p:anim>
                                    <p:anim calcmode="lin" valueType="num">
                                      <p:cBhvr additive="base">
                                        <p:cTn id="32" dur="75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0" presetClass="entr" presetSubtype="0" fill="hold" grpId="0" nodeType="afterEffect">
                                  <p:stCondLst>
                                    <p:cond delay="0"/>
                                  </p:stCondLst>
                                  <p:iterate type="lt">
                                    <p:tmPct val="10000"/>
                                  </p:iterate>
                                  <p:childTnLst>
                                    <p:set>
                                      <p:cBhvr>
                                        <p:cTn id="35" dur="1" fill="hold">
                                          <p:stCondLst>
                                            <p:cond delay="0"/>
                                          </p:stCondLst>
                                        </p:cTn>
                                        <p:tgtEl>
                                          <p:spTgt spid="15"/>
                                        </p:tgtEl>
                                        <p:attrNameLst>
                                          <p:attrName>style.visibility</p:attrName>
                                        </p:attrNameLst>
                                      </p:cBhvr>
                                      <p:to>
                                        <p:strVal val="visible"/>
                                      </p:to>
                                    </p:set>
                                    <p:anim to="" calcmode="lin" valueType="num">
                                      <p:cBhvr>
                                        <p:cTn id="36" dur="750" fill="hold">
                                          <p:stCondLst>
                                            <p:cond delay="0"/>
                                          </p:stCondLst>
                                        </p:cTn>
                                        <p:tgtEl>
                                          <p:spTgt spid="15"/>
                                        </p:tgtEl>
                                        <p:attrNameLst>
                                          <p:attrName>ppt_x</p:attrName>
                                        </p:attrNameLst>
                                      </p:cBhvr>
                                      <p:tavLst>
                                        <p:tav tm="0" fmla="#ppt_x-#ppt_h/6*sin(2*pi*$)*(1-$)*8/9">
                                          <p:val>
                                            <p:fltVal val="0"/>
                                          </p:val>
                                        </p:tav>
                                        <p:tav tm="100000">
                                          <p:val>
                                            <p:fltVal val="1"/>
                                          </p:val>
                                        </p:tav>
                                      </p:tavLst>
                                    </p:anim>
                                    <p:anim to="" calcmode="lin" valueType="num">
                                      <p:cBhvr>
                                        <p:cTn id="37" dur="750" fill="hold">
                                          <p:stCondLst>
                                            <p:cond delay="0"/>
                                          </p:stCondLst>
                                        </p:cTn>
                                        <p:tgtEl>
                                          <p:spTgt spid="15"/>
                                        </p:tgtEl>
                                        <p:attrNameLst>
                                          <p:attrName>ppt_w</p:attrName>
                                        </p:attrNameLst>
                                      </p:cBhvr>
                                      <p:tavLst>
                                        <p:tav tm="0" fmla="#ppt_w-#ppt_w/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12" grpId="0" animBg="1"/>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8797" y="396240"/>
            <a:ext cx="11394407" cy="6065520"/>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9540978" y="-381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8573753" y="992012"/>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8317107" y="205987"/>
            <a:ext cx="677175" cy="35789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324464" y="6039465"/>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3525785" y="6275316"/>
            <a:ext cx="677175" cy="35789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14403" y="5681911"/>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文本框 14"/>
          <p:cNvSpPr txBox="1"/>
          <p:nvPr>
            <p:custDataLst>
              <p:tags r:id="rId1"/>
            </p:custDataLst>
          </p:nvPr>
        </p:nvSpPr>
        <p:spPr>
          <a:xfrm>
            <a:off x="555066" y="628491"/>
            <a:ext cx="2424004" cy="1446550"/>
          </a:xfrm>
          <a:prstGeom prst="rect">
            <a:avLst/>
          </a:prstGeom>
          <a:noFill/>
        </p:spPr>
        <p:txBody>
          <a:bodyPr wrap="square" rtlCol="0">
            <a:spAutoFit/>
          </a:bodyPr>
          <a:lstStyle/>
          <a:p>
            <a:pPr algn="dist"/>
            <a:r>
              <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rPr>
              <a:t>目录</a:t>
            </a:r>
            <a:endPar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493645" y="1919228"/>
            <a:ext cx="9114790" cy="768350"/>
            <a:chOff x="1719962" y="2905555"/>
            <a:chExt cx="5030042" cy="768350"/>
          </a:xfrm>
        </p:grpSpPr>
        <p:sp>
          <p:nvSpPr>
            <p:cNvPr id="13" name="PA-文本框 14"/>
            <p:cNvSpPr txBox="1"/>
            <p:nvPr>
              <p:custDataLst>
                <p:tags r:id="rId2"/>
              </p:custDataLst>
            </p:nvPr>
          </p:nvSpPr>
          <p:spPr>
            <a:xfrm>
              <a:off x="1719962" y="2905555"/>
              <a:ext cx="846257" cy="768350"/>
            </a:xfrm>
            <a:prstGeom prst="rect">
              <a:avLst/>
            </a:prstGeom>
            <a:noFill/>
          </p:spPr>
          <p:txBody>
            <a:bodyPr wrap="square" rtlCol="0">
              <a:spAutoFit/>
            </a:bodyPr>
            <a:lstStyle/>
            <a:p>
              <a:r>
                <a:rPr lang="en-US" altLang="zh-CN" sz="4400" dirty="0">
                  <a:solidFill>
                    <a:srgbClr val="0165A6"/>
                  </a:solidFill>
                  <a:latin typeface="思源黑体 CN Bold" panose="020B0800000000000000" pitchFamily="34" charset="-122"/>
                  <a:ea typeface="思源黑体 CN Bold" panose="020B0800000000000000" pitchFamily="34" charset="-122"/>
                </a:rPr>
                <a:t>01</a:t>
              </a:r>
              <a:endParaRPr lang="zh-CN" altLang="en-US" sz="4400" dirty="0">
                <a:solidFill>
                  <a:srgbClr val="0165A6"/>
                </a:solidFill>
                <a:latin typeface="思源黑体 CN Bold" panose="020B0800000000000000" pitchFamily="34" charset="-122"/>
                <a:ea typeface="思源黑体 CN Bold" panose="020B0800000000000000" pitchFamily="34" charset="-122"/>
              </a:endParaRPr>
            </a:p>
          </p:txBody>
        </p:sp>
        <p:sp>
          <p:nvSpPr>
            <p:cNvPr id="14" name="箭头: 右 13"/>
            <p:cNvSpPr/>
            <p:nvPr/>
          </p:nvSpPr>
          <p:spPr>
            <a:xfrm>
              <a:off x="2163954" y="3117010"/>
              <a:ext cx="154889" cy="271145"/>
            </a:xfrm>
            <a:prstGeom prst="rightArrow">
              <a:avLst/>
            </a:prstGeom>
            <a:solidFill>
              <a:srgbClr val="01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文本框 14"/>
            <p:cNvSpPr txBox="1"/>
            <p:nvPr>
              <p:custDataLst>
                <p:tags r:id="rId3"/>
              </p:custDataLst>
            </p:nvPr>
          </p:nvSpPr>
          <p:spPr>
            <a:xfrm>
              <a:off x="2318843" y="2936670"/>
              <a:ext cx="4431161" cy="645160"/>
            </a:xfrm>
            <a:prstGeom prst="rect">
              <a:avLst/>
            </a:prstGeom>
            <a:noFill/>
          </p:spPr>
          <p:txBody>
            <a:bodyPr wrap="square" rtlCol="0">
              <a:spAutoFit/>
            </a:bodyPr>
            <a:lstStyle/>
            <a:p>
              <a:pPr algn="dist"/>
              <a:r>
                <a:rPr lang="zh-CN" altLang="en-US" sz="3600" dirty="0">
                  <a:solidFill>
                    <a:schemeClr val="tx1">
                      <a:lumMod val="65000"/>
                      <a:lumOff val="35000"/>
                    </a:schemeClr>
                  </a:solidFill>
                  <a:latin typeface="思源黑体 CN Bold" panose="020B0800000000000000" pitchFamily="34" charset="-122"/>
                  <a:ea typeface="思源黑体 CN Bold" panose="020B0800000000000000" pitchFamily="34" charset="-122"/>
                </a:rPr>
                <a:t>设计基础性作业，提升理解运用</a:t>
              </a:r>
              <a:r>
                <a:rPr lang="zh-CN" altLang="en-US" sz="3600" dirty="0">
                  <a:solidFill>
                    <a:schemeClr val="tx1">
                      <a:lumMod val="65000"/>
                      <a:lumOff val="35000"/>
                    </a:schemeClr>
                  </a:solidFill>
                  <a:latin typeface="思源黑体 CN Bold" panose="020B0800000000000000" pitchFamily="34" charset="-122"/>
                  <a:ea typeface="思源黑体 CN Bold" panose="020B0800000000000000" pitchFamily="34" charset="-122"/>
                </a:rPr>
                <a:t>的能力</a:t>
              </a:r>
              <a:endParaRPr lang="zh-CN" altLang="en-US" sz="36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18" name="组合 17"/>
          <p:cNvGrpSpPr/>
          <p:nvPr/>
        </p:nvGrpSpPr>
        <p:grpSpPr>
          <a:xfrm>
            <a:off x="2493740" y="2923090"/>
            <a:ext cx="9114790" cy="769441"/>
            <a:chOff x="1782192" y="2831895"/>
            <a:chExt cx="9114790" cy="769441"/>
          </a:xfrm>
        </p:grpSpPr>
        <p:sp>
          <p:nvSpPr>
            <p:cNvPr id="19" name="PA-文本框 14"/>
            <p:cNvSpPr txBox="1"/>
            <p:nvPr>
              <p:custDataLst>
                <p:tags r:id="rId4"/>
              </p:custDataLst>
            </p:nvPr>
          </p:nvSpPr>
          <p:spPr>
            <a:xfrm>
              <a:off x="1782192" y="2831895"/>
              <a:ext cx="846257" cy="769441"/>
            </a:xfrm>
            <a:prstGeom prst="rect">
              <a:avLst/>
            </a:prstGeom>
            <a:noFill/>
          </p:spPr>
          <p:txBody>
            <a:bodyPr wrap="square" rtlCol="0">
              <a:spAutoFit/>
            </a:bodyPr>
            <a:lstStyle/>
            <a:p>
              <a:r>
                <a:rPr lang="en-US" altLang="zh-CN" sz="4400" dirty="0">
                  <a:solidFill>
                    <a:srgbClr val="FAC400"/>
                  </a:solidFill>
                  <a:latin typeface="思源黑体 CN Bold" panose="020B0800000000000000" pitchFamily="34" charset="-122"/>
                  <a:ea typeface="思源黑体 CN Bold" panose="020B0800000000000000" pitchFamily="34" charset="-122"/>
                </a:rPr>
                <a:t>02</a:t>
              </a:r>
              <a:endParaRPr lang="zh-CN" altLang="en-US" sz="4400" dirty="0">
                <a:solidFill>
                  <a:srgbClr val="FAC400"/>
                </a:solidFill>
                <a:latin typeface="思源黑体 CN Bold" panose="020B0800000000000000" pitchFamily="34" charset="-122"/>
                <a:ea typeface="思源黑体 CN Bold" panose="020B0800000000000000" pitchFamily="34" charset="-122"/>
              </a:endParaRPr>
            </a:p>
          </p:txBody>
        </p:sp>
        <p:sp>
          <p:nvSpPr>
            <p:cNvPr id="20" name="箭头: 右 19"/>
            <p:cNvSpPr/>
            <p:nvPr/>
          </p:nvSpPr>
          <p:spPr>
            <a:xfrm>
              <a:off x="2557309" y="3134954"/>
              <a:ext cx="309716" cy="255946"/>
            </a:xfrm>
            <a:prstGeom prst="rightArrow">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文本框 14"/>
            <p:cNvSpPr txBox="1"/>
            <p:nvPr>
              <p:custDataLst>
                <p:tags r:id="rId5"/>
              </p:custDataLst>
            </p:nvPr>
          </p:nvSpPr>
          <p:spPr>
            <a:xfrm>
              <a:off x="2898522" y="2893867"/>
              <a:ext cx="7998460" cy="645160"/>
            </a:xfrm>
            <a:prstGeom prst="rect">
              <a:avLst/>
            </a:prstGeom>
            <a:noFill/>
          </p:spPr>
          <p:txBody>
            <a:bodyPr wrap="square" rtlCol="0">
              <a:spAutoFit/>
            </a:bodyPr>
            <a:lstStyle/>
            <a:p>
              <a:pPr algn="dist"/>
              <a:r>
                <a:rPr lang="zh-CN" altLang="en-US" sz="3600" dirty="0">
                  <a:solidFill>
                    <a:schemeClr val="tx1">
                      <a:lumMod val="65000"/>
                      <a:lumOff val="35000"/>
                    </a:schemeClr>
                  </a:solidFill>
                  <a:latin typeface="思源黑体 CN Bold" panose="020B0800000000000000" pitchFamily="34" charset="-122"/>
                  <a:ea typeface="思源黑体 CN Bold" panose="020B0800000000000000" pitchFamily="34" charset="-122"/>
                </a:rPr>
                <a:t>设计挑战性作业，提高分析问题的能力</a:t>
              </a:r>
              <a:endParaRPr lang="zh-CN" altLang="en-US" sz="36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a:off x="2493740" y="3926695"/>
            <a:ext cx="9298940" cy="781129"/>
            <a:chOff x="1719962" y="2893867"/>
            <a:chExt cx="9298940" cy="781129"/>
          </a:xfrm>
        </p:grpSpPr>
        <p:sp>
          <p:nvSpPr>
            <p:cNvPr id="24" name="PA-文本框 14"/>
            <p:cNvSpPr txBox="1"/>
            <p:nvPr>
              <p:custDataLst>
                <p:tags r:id="rId6"/>
              </p:custDataLst>
            </p:nvPr>
          </p:nvSpPr>
          <p:spPr>
            <a:xfrm>
              <a:off x="1719962" y="2905555"/>
              <a:ext cx="846257" cy="769441"/>
            </a:xfrm>
            <a:prstGeom prst="rect">
              <a:avLst/>
            </a:prstGeom>
            <a:noFill/>
          </p:spPr>
          <p:txBody>
            <a:bodyPr wrap="square" rtlCol="0">
              <a:spAutoFit/>
            </a:bodyPr>
            <a:lstStyle/>
            <a:p>
              <a:r>
                <a:rPr lang="en-US" altLang="zh-CN" sz="4400" dirty="0">
                  <a:solidFill>
                    <a:srgbClr val="FAC400"/>
                  </a:solidFill>
                  <a:latin typeface="思源黑体 CN Bold" panose="020B0800000000000000" pitchFamily="34" charset="-122"/>
                  <a:ea typeface="思源黑体 CN Bold" panose="020B0800000000000000" pitchFamily="34" charset="-122"/>
                </a:rPr>
                <a:t>03</a:t>
              </a:r>
              <a:endParaRPr lang="zh-CN" altLang="en-US" sz="4400" dirty="0">
                <a:solidFill>
                  <a:srgbClr val="FAC400"/>
                </a:solidFill>
                <a:latin typeface="思源黑体 CN Bold" panose="020B0800000000000000" pitchFamily="34" charset="-122"/>
                <a:ea typeface="思源黑体 CN Bold" panose="020B0800000000000000" pitchFamily="34" charset="-122"/>
              </a:endParaRPr>
            </a:p>
          </p:txBody>
        </p:sp>
        <p:sp>
          <p:nvSpPr>
            <p:cNvPr id="25" name="箭头: 右 24"/>
            <p:cNvSpPr/>
            <p:nvPr/>
          </p:nvSpPr>
          <p:spPr>
            <a:xfrm>
              <a:off x="2557309" y="3134954"/>
              <a:ext cx="309716" cy="255946"/>
            </a:xfrm>
            <a:prstGeom prst="rightArrow">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C400"/>
                </a:solidFill>
              </a:endParaRPr>
            </a:p>
          </p:txBody>
        </p:sp>
        <p:sp>
          <p:nvSpPr>
            <p:cNvPr id="26" name="PA-文本框 14"/>
            <p:cNvSpPr txBox="1"/>
            <p:nvPr>
              <p:custDataLst>
                <p:tags r:id="rId7"/>
              </p:custDataLst>
            </p:nvPr>
          </p:nvSpPr>
          <p:spPr>
            <a:xfrm>
              <a:off x="2898522" y="2893867"/>
              <a:ext cx="8120380" cy="645160"/>
            </a:xfrm>
            <a:prstGeom prst="rect">
              <a:avLst/>
            </a:prstGeom>
            <a:noFill/>
          </p:spPr>
          <p:txBody>
            <a:bodyPr wrap="square" rtlCol="0">
              <a:spAutoFit/>
            </a:bodyPr>
            <a:lstStyle/>
            <a:p>
              <a:pPr algn="l"/>
              <a:r>
                <a:rPr lang="zh-CN" altLang="en-US" sz="3600" dirty="0">
                  <a:solidFill>
                    <a:schemeClr val="tx1">
                      <a:lumMod val="65000"/>
                      <a:lumOff val="35000"/>
                    </a:schemeClr>
                  </a:solidFill>
                  <a:latin typeface="思源黑体 CN Bold" panose="020B0800000000000000" pitchFamily="34" charset="-122"/>
                  <a:ea typeface="思源黑体 CN Bold" panose="020B0800000000000000" pitchFamily="34" charset="-122"/>
                </a:rPr>
                <a:t>设计探究性作业，助学生思维进阶</a:t>
              </a:r>
              <a:endParaRPr lang="zh-CN" altLang="en-US" sz="36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75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750"/>
                                        <p:tgtEl>
                                          <p:spTgt spid="8"/>
                                        </p:tgtEl>
                                      </p:cBhvr>
                                    </p:animEffect>
                                  </p:childTnLst>
                                </p:cTn>
                              </p:par>
                            </p:childTnLst>
                          </p:cTn>
                        </p:par>
                        <p:par>
                          <p:cTn id="15" fill="hold">
                            <p:stCondLst>
                              <p:cond delay="2000"/>
                            </p:stCondLst>
                            <p:childTnLst>
                              <p:par>
                                <p:cTn id="16" presetID="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1+#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0-#ppt_w/2"/>
                                          </p:val>
                                        </p:tav>
                                        <p:tav tm="100000">
                                          <p:val>
                                            <p:strVal val="#ppt_x"/>
                                          </p:val>
                                        </p:tav>
                                      </p:tavLst>
                                    </p:anim>
                                    <p:anim calcmode="lin" valueType="num">
                                      <p:cBhvr additive="base">
                                        <p:cTn id="23" dur="750" fill="hold"/>
                                        <p:tgtEl>
                                          <p:spTgt spid="10"/>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750" fill="hold"/>
                                        <p:tgtEl>
                                          <p:spTgt spid="9"/>
                                        </p:tgtEl>
                                        <p:attrNameLst>
                                          <p:attrName>ppt_w</p:attrName>
                                        </p:attrNameLst>
                                      </p:cBhvr>
                                      <p:tavLst>
                                        <p:tav tm="0">
                                          <p:val>
                                            <p:fltVal val="0"/>
                                          </p:val>
                                        </p:tav>
                                        <p:tav tm="100000">
                                          <p:val>
                                            <p:strVal val="#ppt_w"/>
                                          </p:val>
                                        </p:tav>
                                      </p:tavLst>
                                    </p:anim>
                                    <p:anim calcmode="lin" valueType="num">
                                      <p:cBhvr>
                                        <p:cTn id="32" dur="750" fill="hold"/>
                                        <p:tgtEl>
                                          <p:spTgt spid="9"/>
                                        </p:tgtEl>
                                        <p:attrNameLst>
                                          <p:attrName>ppt_h</p:attrName>
                                        </p:attrNameLst>
                                      </p:cBhvr>
                                      <p:tavLst>
                                        <p:tav tm="0">
                                          <p:val>
                                            <p:fltVal val="0"/>
                                          </p:val>
                                        </p:tav>
                                        <p:tav tm="100000">
                                          <p:val>
                                            <p:strVal val="#ppt_h"/>
                                          </p:val>
                                        </p:tav>
                                      </p:tavLst>
                                    </p:anim>
                                    <p:animEffect transition="in" filter="fade">
                                      <p:cBhvr>
                                        <p:cTn id="33" dur="750"/>
                                        <p:tgtEl>
                                          <p:spTgt spid="9"/>
                                        </p:tgtEl>
                                      </p:cBhvr>
                                    </p:animEffect>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750"/>
                                        <p:tgtEl>
                                          <p:spTgt spid="11"/>
                                        </p:tgtEl>
                                      </p:cBhvr>
                                    </p:animEffect>
                                    <p:anim calcmode="lin" valueType="num">
                                      <p:cBhvr>
                                        <p:cTn id="38" dur="750" fill="hold"/>
                                        <p:tgtEl>
                                          <p:spTgt spid="11"/>
                                        </p:tgtEl>
                                        <p:attrNameLst>
                                          <p:attrName>ppt_x</p:attrName>
                                        </p:attrNameLst>
                                      </p:cBhvr>
                                      <p:tavLst>
                                        <p:tav tm="0">
                                          <p:val>
                                            <p:strVal val="#ppt_x"/>
                                          </p:val>
                                        </p:tav>
                                        <p:tav tm="100000">
                                          <p:val>
                                            <p:strVal val="#ppt_x"/>
                                          </p:val>
                                        </p:tav>
                                      </p:tavLst>
                                    </p:anim>
                                    <p:anim calcmode="lin" valueType="num">
                                      <p:cBhvr>
                                        <p:cTn id="39" dur="7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750"/>
                                        <p:tgtEl>
                                          <p:spTgt spid="17"/>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723900" y="-381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2475247" y="1061453"/>
            <a:ext cx="668003" cy="21262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9561847" y="6057900"/>
            <a:ext cx="3543300" cy="800100"/>
          </a:xfrm>
          <a:prstGeom prst="parallelogram">
            <a:avLst/>
          </a:prstGeom>
          <a:solidFill>
            <a:srgbClr val="0165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134475" y="5654776"/>
            <a:ext cx="668003" cy="21262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79987" y="798195"/>
            <a:ext cx="10432026" cy="5261610"/>
          </a:xfrm>
          <a:prstGeom prst="rect">
            <a:avLst/>
          </a:prstGeom>
          <a:noFill/>
          <a:ln w="28575">
            <a:solidFill>
              <a:srgbClr val="01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990600" y="1080503"/>
            <a:ext cx="3257550" cy="193573"/>
          </a:xfrm>
          <a:prstGeom prst="parallelogram">
            <a:avLst/>
          </a:prstGeom>
          <a:solidFill>
            <a:srgbClr val="EC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10010775" y="5660123"/>
            <a:ext cx="3257550" cy="193573"/>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文本框 14"/>
          <p:cNvSpPr txBox="1"/>
          <p:nvPr>
            <p:custDataLst>
              <p:tags r:id="rId1"/>
            </p:custDataLst>
          </p:nvPr>
        </p:nvSpPr>
        <p:spPr>
          <a:xfrm>
            <a:off x="2062002" y="2765436"/>
            <a:ext cx="8067997" cy="1445260"/>
          </a:xfrm>
          <a:prstGeom prst="rect">
            <a:avLst/>
          </a:prstGeom>
          <a:noFill/>
        </p:spPr>
        <p:txBody>
          <a:bodyPr wrap="square" rtlCol="0">
            <a:spAutoFit/>
          </a:bodyPr>
          <a:lstStyle/>
          <a:p>
            <a:pPr algn="dist"/>
            <a:r>
              <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sym typeface="+mn-ea"/>
              </a:rPr>
              <a:t>设计基础性作业</a:t>
            </a:r>
            <a:endParaRPr lang="zh-CN" altLang="en-US" sz="88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sp>
        <p:nvSpPr>
          <p:cNvPr id="16" name="PA-文本框 14"/>
          <p:cNvSpPr txBox="1"/>
          <p:nvPr>
            <p:custDataLst>
              <p:tags r:id="rId2"/>
            </p:custDataLst>
          </p:nvPr>
        </p:nvSpPr>
        <p:spPr>
          <a:xfrm>
            <a:off x="4137991" y="1731126"/>
            <a:ext cx="1821746" cy="830997"/>
          </a:xfrm>
          <a:prstGeom prst="rect">
            <a:avLst/>
          </a:prstGeom>
          <a:noFill/>
        </p:spPr>
        <p:txBody>
          <a:bodyPr wrap="square" rtlCol="0">
            <a:spAutoFit/>
          </a:bodyPr>
          <a:lstStyle/>
          <a:p>
            <a:pPr algn="dist"/>
            <a:r>
              <a:rPr lang="en-US" altLang="zh-CN" sz="4800" dirty="0">
                <a:solidFill>
                  <a:srgbClr val="0165A6"/>
                </a:solidFill>
                <a:latin typeface="思源黑体 CN Bold" panose="020B0800000000000000" pitchFamily="34" charset="-122"/>
                <a:ea typeface="思源黑体 CN Bold" panose="020B0800000000000000" pitchFamily="34" charset="-122"/>
              </a:rPr>
              <a:t>PART </a:t>
            </a:r>
            <a:endParaRPr lang="zh-CN" altLang="en-US" sz="4800" dirty="0">
              <a:solidFill>
                <a:srgbClr val="0165A6"/>
              </a:solidFill>
              <a:latin typeface="思源黑体 CN Bold" panose="020B0800000000000000" pitchFamily="34" charset="-122"/>
              <a:ea typeface="思源黑体 CN Bold" panose="020B0800000000000000" pitchFamily="34" charset="-122"/>
            </a:endParaRPr>
          </a:p>
        </p:txBody>
      </p:sp>
      <p:grpSp>
        <p:nvGrpSpPr>
          <p:cNvPr id="20" name="组合 19"/>
          <p:cNvGrpSpPr/>
          <p:nvPr/>
        </p:nvGrpSpPr>
        <p:grpSpPr>
          <a:xfrm>
            <a:off x="6039624" y="1669730"/>
            <a:ext cx="1660421" cy="830997"/>
            <a:chOff x="6039624" y="1669730"/>
            <a:chExt cx="1660421" cy="830997"/>
          </a:xfrm>
        </p:grpSpPr>
        <p:sp>
          <p:nvSpPr>
            <p:cNvPr id="17" name="平行四边形 16"/>
            <p:cNvSpPr/>
            <p:nvPr/>
          </p:nvSpPr>
          <p:spPr>
            <a:xfrm>
              <a:off x="6039624" y="1796722"/>
              <a:ext cx="1660421" cy="592518"/>
            </a:xfrm>
            <a:prstGeom prst="parallelogram">
              <a:avLst/>
            </a:prstGeom>
            <a:solidFill>
              <a:srgbClr val="FA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C400"/>
                </a:solidFill>
              </a:endParaRPr>
            </a:p>
          </p:txBody>
        </p:sp>
        <p:sp>
          <p:nvSpPr>
            <p:cNvPr id="18" name="PA-文本框 14"/>
            <p:cNvSpPr txBox="1"/>
            <p:nvPr>
              <p:custDataLst>
                <p:tags r:id="rId3"/>
              </p:custDataLst>
            </p:nvPr>
          </p:nvSpPr>
          <p:spPr>
            <a:xfrm>
              <a:off x="6254704" y="1669730"/>
              <a:ext cx="1338256" cy="830997"/>
            </a:xfrm>
            <a:prstGeom prst="rect">
              <a:avLst/>
            </a:prstGeom>
            <a:noFill/>
          </p:spPr>
          <p:txBody>
            <a:bodyPr wrap="square" rtlCol="0">
              <a:spAutoFit/>
            </a:bodyPr>
            <a:lstStyle/>
            <a:p>
              <a:pPr algn="dist"/>
              <a:r>
                <a:rPr lang="en-US" altLang="zh-CN" sz="4800" dirty="0">
                  <a:solidFill>
                    <a:schemeClr val="tx1">
                      <a:lumMod val="75000"/>
                      <a:lumOff val="25000"/>
                    </a:schemeClr>
                  </a:solidFill>
                  <a:latin typeface="思源黑体 CN Bold" panose="020B0800000000000000" pitchFamily="34" charset="-122"/>
                  <a:ea typeface="思源黑体 CN Bold" panose="020B0800000000000000" pitchFamily="34" charset="-122"/>
                </a:rPr>
                <a:t>one</a:t>
              </a:r>
              <a:endParaRPr lang="zh-CN" altLang="en-US" sz="4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500"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500"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500"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500"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500"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500"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500"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50"/>
                                        <p:tgtEl>
                                          <p:spTgt spid="20"/>
                                        </p:tgtEl>
                                      </p:cBhvr>
                                    </p:animEffect>
                                    <p:anim calcmode="lin" valueType="num">
                                      <p:cBhvr>
                                        <p:cTn id="42" dur="750" fill="hold"/>
                                        <p:tgtEl>
                                          <p:spTgt spid="20"/>
                                        </p:tgtEl>
                                        <p:attrNameLst>
                                          <p:attrName>ppt_x</p:attrName>
                                        </p:attrNameLst>
                                      </p:cBhvr>
                                      <p:tavLst>
                                        <p:tav tm="0">
                                          <p:val>
                                            <p:strVal val="#ppt_x"/>
                                          </p:val>
                                        </p:tav>
                                        <p:tav tm="100000">
                                          <p:val>
                                            <p:strVal val="#ppt_x"/>
                                          </p:val>
                                        </p:tav>
                                      </p:tavLst>
                                    </p:anim>
                                    <p:anim calcmode="lin" valueType="num">
                                      <p:cBhvr>
                                        <p:cTn id="43" dur="75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0" presetClass="entr" presetSubtype="0" fill="hold" grpId="0" nodeType="after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to="" calcmode="lin" valueType="num">
                                      <p:cBhvr>
                                        <p:cTn id="47" dur="750" fill="hold">
                                          <p:stCondLst>
                                            <p:cond delay="0"/>
                                          </p:stCondLst>
                                        </p:cTn>
                                        <p:tgtEl>
                                          <p:spTgt spid="14"/>
                                        </p:tgtEl>
                                        <p:attrNameLst>
                                          <p:attrName>ppt_x</p:attrName>
                                        </p:attrNameLst>
                                      </p:cBhvr>
                                      <p:tavLst>
                                        <p:tav tm="0" fmla="#ppt_x-(-#ppt_w/2*cos(ppt_r/180*pi))*((1.5-1.5*$)^2-(1.5-1.5*$)^3)">
                                          <p:val>
                                            <p:fltVal val="0"/>
                                          </p:val>
                                        </p:tav>
                                        <p:tav tm="100000">
                                          <p:val>
                                            <p:fltVal val="1"/>
                                          </p:val>
                                        </p:tav>
                                      </p:tavLst>
                                    </p:anim>
                                    <p:anim to="" calcmode="lin" valueType="num">
                                      <p:cBhvr>
                                        <p:cTn id="48" dur="750" fill="hold">
                                          <p:stCondLst>
                                            <p:cond delay="0"/>
                                          </p:stCondLst>
                                        </p:cTn>
                                        <p:tgtEl>
                                          <p:spTgt spid="14"/>
                                        </p:tgtEl>
                                        <p:attrNameLst>
                                          <p:attrName>ppt_y</p:attrName>
                                        </p:attrNameLst>
                                      </p:cBhvr>
                                      <p:tavLst>
                                        <p:tav tm="0" fmla="#ppt_y+(-#ppt_h/2*cos(ppt_r/180*pi))*((1.5-1.5*$)^2-(1.5-1.5*$)^3)">
                                          <p:val>
                                            <p:fltVal val="0"/>
                                          </p:val>
                                        </p:tav>
                                        <p:tav tm="100000">
                                          <p:val>
                                            <p:fltVal val="1"/>
                                          </p:val>
                                        </p:tav>
                                      </p:tavLst>
                                    </p:anim>
                                    <p:anim to="" calcmode="lin" valueType="num">
                                      <p:cBhvr>
                                        <p:cTn id="49" dur="750" fill="hold">
                                          <p:stCondLst>
                                            <p:cond delay="0"/>
                                          </p:stCondLst>
                                        </p:cTn>
                                        <p:tgtEl>
                                          <p:spTgt spid="14"/>
                                        </p:tgtEl>
                                        <p:attrNameLst>
                                          <p:attrName>ppt_h</p:attrName>
                                        </p:attrNameLst>
                                      </p:cBhvr>
                                      <p:tavLst>
                                        <p:tav tm="0" fmla="#ppt_h-(-#ppt_h)*((1.5-1.5*$)^2-(1.5-1.5*$)^3)">
                                          <p:val>
                                            <p:fltVal val="0"/>
                                          </p:val>
                                        </p:tav>
                                        <p:tav tm="100000">
                                          <p:val>
                                            <p:fltVal val="1"/>
                                          </p:val>
                                        </p:tav>
                                      </p:tavLst>
                                    </p:anim>
                                    <p:anim to="" calcmode="lin" valueType="num">
                                      <p:cBhvr>
                                        <p:cTn id="50" dur="750" fill="hold">
                                          <p:stCondLst>
                                            <p:cond delay="0"/>
                                          </p:stCondLst>
                                        </p:cTn>
                                        <p:tgtEl>
                                          <p:spTgt spid="14"/>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9" grpId="0" animBg="1"/>
      <p:bldP spid="11" grpId="0" animBg="1"/>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17600" y="1804035"/>
            <a:ext cx="7843520" cy="971550"/>
            <a:chOff x="1760" y="2841"/>
            <a:chExt cx="12352" cy="1530"/>
          </a:xfrm>
        </p:grpSpPr>
        <p:grpSp>
          <p:nvGrpSpPr>
            <p:cNvPr id="58" name="组合 57"/>
            <p:cNvGrpSpPr/>
            <p:nvPr/>
          </p:nvGrpSpPr>
          <p:grpSpPr>
            <a:xfrm>
              <a:off x="1760" y="2841"/>
              <a:ext cx="12353" cy="1531"/>
              <a:chOff x="1790439" y="3137487"/>
              <a:chExt cx="7844155" cy="972347"/>
            </a:xfrm>
          </p:grpSpPr>
          <p:sp>
            <p:nvSpPr>
              <p:cNvPr id="59" name="Shape 1726"/>
              <p:cNvSpPr/>
              <p:nvPr/>
            </p:nvSpPr>
            <p:spPr>
              <a:xfrm>
                <a:off x="2258434" y="3263852"/>
                <a:ext cx="7376160" cy="719455"/>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0" name="Group 5"/>
              <p:cNvGrpSpPr/>
              <p:nvPr/>
            </p:nvGrpSpPr>
            <p:grpSpPr>
              <a:xfrm>
                <a:off x="1790439" y="3137487"/>
                <a:ext cx="972348" cy="972347"/>
                <a:chOff x="1072256" y="2492673"/>
                <a:chExt cx="1061660" cy="1061659"/>
              </a:xfrm>
            </p:grpSpPr>
            <p:sp>
              <p:nvSpPr>
                <p:cNvPr id="61" name="Shape 1729"/>
                <p:cNvSpPr/>
                <p:nvPr/>
              </p:nvSpPr>
              <p:spPr>
                <a:xfrm>
                  <a:off x="1072256" y="2492673"/>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165A6"/>
                    </a:gs>
                    <a:gs pos="70000">
                      <a:srgbClr val="0165A6"/>
                    </a:gs>
                  </a:gsLst>
                  <a:lin ang="2700000" scaled="0"/>
                  <a:tileRect/>
                </a:gra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Shape 1750"/>
                <p:cNvSpPr/>
                <p:nvPr/>
              </p:nvSpPr>
              <p:spPr>
                <a:xfrm>
                  <a:off x="1390151" y="2822318"/>
                  <a:ext cx="415919" cy="398242"/>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FFFFFF"/>
                </a:solidFill>
                <a:ln w="12700">
                  <a:miter lim="400000"/>
                </a:ln>
              </p:spPr>
              <p:txBody>
                <a:bodyPr lIns="0" tIns="0" rIns="0" bIns="0"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74" name="矩形 3"/>
            <p:cNvSpPr>
              <a:spLocks noChangeArrowheads="1"/>
            </p:cNvSpPr>
            <p:nvPr/>
          </p:nvSpPr>
          <p:spPr bwMode="auto">
            <a:xfrm>
              <a:off x="3627" y="3381"/>
              <a:ext cx="9575"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（一）对识记性基础问题的设计，逐层进阶</a:t>
              </a:r>
              <a:endPar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grpSp>
        <p:nvGrpSpPr>
          <p:cNvPr id="23" name="组合 22"/>
          <p:cNvGrpSpPr/>
          <p:nvPr/>
        </p:nvGrpSpPr>
        <p:grpSpPr>
          <a:xfrm>
            <a:off x="1117600" y="3213735"/>
            <a:ext cx="7898130" cy="971550"/>
            <a:chOff x="1760" y="5061"/>
            <a:chExt cx="12438" cy="1530"/>
          </a:xfrm>
        </p:grpSpPr>
        <p:grpSp>
          <p:nvGrpSpPr>
            <p:cNvPr id="63" name="组合 62"/>
            <p:cNvGrpSpPr/>
            <p:nvPr/>
          </p:nvGrpSpPr>
          <p:grpSpPr>
            <a:xfrm>
              <a:off x="1760" y="5061"/>
              <a:ext cx="12438" cy="1531"/>
              <a:chOff x="1790439" y="3137487"/>
              <a:chExt cx="7898130" cy="972347"/>
            </a:xfrm>
          </p:grpSpPr>
          <p:sp>
            <p:nvSpPr>
              <p:cNvPr id="64" name="Shape 1726"/>
              <p:cNvSpPr/>
              <p:nvPr/>
            </p:nvSpPr>
            <p:spPr>
              <a:xfrm>
                <a:off x="2258434" y="3263852"/>
                <a:ext cx="7430135" cy="719455"/>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5" name="Group 5"/>
              <p:cNvGrpSpPr/>
              <p:nvPr/>
            </p:nvGrpSpPr>
            <p:grpSpPr>
              <a:xfrm>
                <a:off x="1790439" y="3137487"/>
                <a:ext cx="972348" cy="972347"/>
                <a:chOff x="1072256" y="2492673"/>
                <a:chExt cx="1061660" cy="1061659"/>
              </a:xfrm>
            </p:grpSpPr>
            <p:sp>
              <p:nvSpPr>
                <p:cNvPr id="66" name="Shape 1729"/>
                <p:cNvSpPr/>
                <p:nvPr/>
              </p:nvSpPr>
              <p:spPr>
                <a:xfrm>
                  <a:off x="1072256" y="2492673"/>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AC400"/>
                </a:soli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Shape 1750"/>
                <p:cNvSpPr/>
                <p:nvPr/>
              </p:nvSpPr>
              <p:spPr>
                <a:xfrm>
                  <a:off x="1390151" y="2822318"/>
                  <a:ext cx="415919" cy="398242"/>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FFFFFF"/>
                </a:solidFill>
                <a:ln w="12700">
                  <a:miter lim="400000"/>
                </a:ln>
              </p:spPr>
              <p:txBody>
                <a:bodyPr lIns="0" tIns="0" rIns="0" bIns="0"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77" name="矩形 3"/>
            <p:cNvSpPr>
              <a:spLocks noChangeArrowheads="1"/>
            </p:cNvSpPr>
            <p:nvPr/>
          </p:nvSpPr>
          <p:spPr bwMode="auto">
            <a:xfrm>
              <a:off x="3729" y="5576"/>
              <a:ext cx="10260"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a:t>
              </a:r>
              <a:r>
                <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二）对追寻本质问题的设计，凸显关联</a:t>
              </a:r>
              <a:endPar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grpSp>
        <p:nvGrpSpPr>
          <p:cNvPr id="24" name="组合 23"/>
          <p:cNvGrpSpPr/>
          <p:nvPr/>
        </p:nvGrpSpPr>
        <p:grpSpPr>
          <a:xfrm>
            <a:off x="1117600" y="4623435"/>
            <a:ext cx="8277860" cy="971550"/>
            <a:chOff x="1760" y="7281"/>
            <a:chExt cx="13036" cy="1530"/>
          </a:xfrm>
        </p:grpSpPr>
        <p:grpSp>
          <p:nvGrpSpPr>
            <p:cNvPr id="68" name="组合 67"/>
            <p:cNvGrpSpPr/>
            <p:nvPr/>
          </p:nvGrpSpPr>
          <p:grpSpPr>
            <a:xfrm>
              <a:off x="1760" y="7281"/>
              <a:ext cx="13037" cy="1531"/>
              <a:chOff x="1790439" y="3137487"/>
              <a:chExt cx="8278495" cy="972347"/>
            </a:xfrm>
          </p:grpSpPr>
          <p:sp>
            <p:nvSpPr>
              <p:cNvPr id="69" name="Shape 1726"/>
              <p:cNvSpPr/>
              <p:nvPr/>
            </p:nvSpPr>
            <p:spPr>
              <a:xfrm>
                <a:off x="2258434" y="3263852"/>
                <a:ext cx="7810500" cy="719455"/>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0" name="Group 5"/>
              <p:cNvGrpSpPr/>
              <p:nvPr/>
            </p:nvGrpSpPr>
            <p:grpSpPr>
              <a:xfrm>
                <a:off x="1790439" y="3137487"/>
                <a:ext cx="972348" cy="972347"/>
                <a:chOff x="1072256" y="2492673"/>
                <a:chExt cx="1061660" cy="1061659"/>
              </a:xfrm>
            </p:grpSpPr>
            <p:sp>
              <p:nvSpPr>
                <p:cNvPr id="71" name="Shape 1729"/>
                <p:cNvSpPr/>
                <p:nvPr/>
              </p:nvSpPr>
              <p:spPr>
                <a:xfrm>
                  <a:off x="1072256" y="2492673"/>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165A6"/>
                    </a:gs>
                    <a:gs pos="70000">
                      <a:srgbClr val="0165A6"/>
                    </a:gs>
                  </a:gsLst>
                  <a:lin ang="2700000" scaled="0"/>
                  <a:tileRect/>
                </a:gra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Shape 1750"/>
                <p:cNvSpPr/>
                <p:nvPr/>
              </p:nvSpPr>
              <p:spPr>
                <a:xfrm>
                  <a:off x="1390151" y="2822318"/>
                  <a:ext cx="415919" cy="398242"/>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FFFFFF"/>
                </a:solidFill>
                <a:ln w="12700">
                  <a:miter lim="400000"/>
                </a:ln>
              </p:spPr>
              <p:txBody>
                <a:bodyPr lIns="0" tIns="0" rIns="0" bIns="0" anchor="ctr"/>
                <a:lstStyle/>
                <a:p>
                  <a:pPr>
                    <a:lnSpc>
                      <a:spcPct val="120000"/>
                    </a:lnSpc>
                  </a:pPr>
                  <a:endParaRPr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80" name="矩形 3"/>
            <p:cNvSpPr>
              <a:spLocks noChangeArrowheads="1"/>
            </p:cNvSpPr>
            <p:nvPr/>
          </p:nvSpPr>
          <p:spPr bwMode="auto">
            <a:xfrm>
              <a:off x="3452" y="7770"/>
              <a:ext cx="11121"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（三）结合生活问题情境的作业设计，培养学科素养。</a:t>
              </a:r>
              <a:endParaRPr lang="zh-CN" altLang="en-US" sz="2400" b="1" dirty="0">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sp>
        <p:nvSpPr>
          <p:cNvPr id="5" name="文本框 4"/>
          <p:cNvSpPr txBox="1"/>
          <p:nvPr/>
        </p:nvSpPr>
        <p:spPr>
          <a:xfrm>
            <a:off x="5475605" y="954405"/>
            <a:ext cx="4064000" cy="368300"/>
          </a:xfrm>
          <a:prstGeom prst="rect">
            <a:avLst/>
          </a:prstGeom>
          <a:noFill/>
        </p:spPr>
        <p:txBody>
          <a:bodyPr wrap="square" rtlCol="0">
            <a:spAutoFit/>
          </a:bodyPr>
          <a:p>
            <a:endParaRPr lang="zh-CN" altLang="en-US"/>
          </a:p>
        </p:txBody>
      </p:sp>
      <p:grpSp>
        <p:nvGrpSpPr>
          <p:cNvPr id="19" name="组合 18"/>
          <p:cNvGrpSpPr/>
          <p:nvPr/>
        </p:nvGrpSpPr>
        <p:grpSpPr>
          <a:xfrm>
            <a:off x="4513580" y="0"/>
            <a:ext cx="3164840" cy="601980"/>
            <a:chOff x="6953" y="2997"/>
            <a:chExt cx="4984" cy="948"/>
          </a:xfrm>
        </p:grpSpPr>
        <p:sp>
          <p:nvSpPr>
            <p:cNvPr id="20" name="平行四边形 19"/>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custDataLst>
                <p:tags r:id="rId2"/>
              </p:custDataLst>
            </p:nvPr>
          </p:nvSpPr>
          <p:spPr>
            <a:xfrm>
              <a:off x="7334" y="3109"/>
              <a:ext cx="4100" cy="725"/>
            </a:xfrm>
            <a:prstGeom prst="rect">
              <a:avLst/>
            </a:prstGeom>
          </p:spPr>
          <p:txBody>
            <a:bodyPr wrap="square">
              <a:sp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基础性作业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nvSpPr>
        <p:spPr>
          <a:xfrm>
            <a:off x="893952" y="2090100"/>
            <a:ext cx="4616715" cy="3046095"/>
          </a:xfrm>
          <a:prstGeom prst="rect">
            <a:avLst/>
          </a:prstGeom>
          <a:noFill/>
        </p:spPr>
        <p:txBody>
          <a:bodyPr vert="horz" wrap="square" rtlCol="0">
            <a:spAutoFit/>
          </a:bodyPr>
          <a:lstStyle/>
          <a:p>
            <a:pPr>
              <a:lnSpc>
                <a:spcPct val="200000"/>
              </a:lnSpc>
            </a:pPr>
            <a:r>
              <a:rPr lang="zh-CN" altLang="en-US" sz="1600" dirty="0">
                <a:solidFill>
                  <a:srgbClr val="404040"/>
                </a:solidFill>
                <a:latin typeface="微软雅黑" panose="020B0503020204020204" pitchFamily="34" charset="-122"/>
                <a:ea typeface="微软雅黑" panose="020B0503020204020204" pitchFamily="34" charset="-122"/>
              </a:rPr>
              <a:t>对识记性基础问题的设计，需要我们在作业设计中结合基础题，做适当的调整、组合和补充，设计出普及性广，形式新颖的问题，在动手实践中理解新知，经历由简单到复杂的过程，探究出解决问题的方法，让学生通过动手操作，尝试解决数学问题，让学生真正的动起来。</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47" name="文本框 46"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nvSpPr>
        <p:spPr>
          <a:xfrm>
            <a:off x="894059" y="1427473"/>
            <a:ext cx="3230880" cy="460375"/>
          </a:xfrm>
          <a:prstGeom prst="rect">
            <a:avLst/>
          </a:prstGeom>
          <a:noFill/>
        </p:spPr>
        <p:txBody>
          <a:bodyPr wrap="none" rtlCol="0">
            <a:spAutoFit/>
          </a:bodyPr>
          <a:lstStyle/>
          <a:p>
            <a:r>
              <a:rPr lang="zh-CN" altLang="en-US" sz="2400" b="1" dirty="0">
                <a:solidFill>
                  <a:srgbClr val="404040"/>
                </a:solidFill>
                <a:latin typeface="微软雅黑" panose="020B0503020204020204" pitchFamily="34" charset="-122"/>
                <a:ea typeface="微软雅黑" panose="020B0503020204020204" pitchFamily="34" charset="-122"/>
              </a:rPr>
              <a:t>（一）识记性</a:t>
            </a:r>
            <a:r>
              <a:rPr lang="zh-CN" altLang="en-US" sz="2400" b="1" dirty="0">
                <a:solidFill>
                  <a:srgbClr val="404040"/>
                </a:solidFill>
                <a:latin typeface="微软雅黑" panose="020B0503020204020204" pitchFamily="34" charset="-122"/>
                <a:ea typeface="微软雅黑" panose="020B0503020204020204" pitchFamily="34" charset="-122"/>
              </a:rPr>
              <a:t>基础问题</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513580" y="0"/>
            <a:ext cx="3165475" cy="602615"/>
            <a:chOff x="6953" y="2997"/>
            <a:chExt cx="4985" cy="949"/>
          </a:xfrm>
        </p:grpSpPr>
        <p:sp>
          <p:nvSpPr>
            <p:cNvPr id="5" name="平行四边形 4"/>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基础性作业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
        <p:nvSpPr>
          <p:cNvPr id="2" name="文本框 1"/>
          <p:cNvSpPr txBox="1"/>
          <p:nvPr/>
        </p:nvSpPr>
        <p:spPr>
          <a:xfrm>
            <a:off x="6594475" y="1909445"/>
            <a:ext cx="4771390" cy="1753235"/>
          </a:xfrm>
          <a:prstGeom prst="rect">
            <a:avLst/>
          </a:prstGeom>
        </p:spPr>
        <p:txBody>
          <a:bodyPr wrap="square">
            <a:spAutoFit/>
            <a:extLst>
              <a:ext uri="{4A0BC546-FE56-4ADE-93B0-CB8AF2F6F144}">
                <wpsdc:textFrameExt xmlns:wpsdc="http://www.wps.cn/officeDocument/2022/drawingmlCustomData" type="text"/>
              </a:ext>
            </a:extLst>
          </a:bodyPr>
          <a:p>
            <a:pPr algn="l">
              <a:buClrTx/>
              <a:buSzTx/>
              <a:buFontTx/>
            </a:pPr>
            <a:r>
              <a:rPr lang="en-US">
                <a:latin typeface="宋体" panose="02010600030101010101" pitchFamily="2" charset="-122"/>
                <a:ea typeface="宋体" panose="02010600030101010101" pitchFamily="2" charset="-122"/>
                <a:cs typeface="宋体" panose="02010600030101010101" pitchFamily="2" charset="-122"/>
              </a:rPr>
              <a:t>例：探究圆的周长</a:t>
            </a:r>
            <a:endParaRPr lang="en-US">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en-US">
                <a:latin typeface="宋体" panose="02010600030101010101" pitchFamily="2" charset="-122"/>
                <a:ea typeface="宋体" panose="02010600030101010101" pitchFamily="2" charset="-122"/>
                <a:cs typeface="宋体" panose="02010600030101010101" pitchFamily="2" charset="-122"/>
              </a:rPr>
              <a:t>（1）猜一猜：圆的周长与直径有什么关系？（2）先测出圆的直径和周长，并把测量的数据填入表中。</a:t>
            </a:r>
            <a:endParaRPr lang="en-US">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en-US">
                <a:latin typeface="宋体" panose="02010600030101010101" pitchFamily="2" charset="-122"/>
                <a:ea typeface="宋体" panose="02010600030101010101" pitchFamily="2" charset="-122"/>
                <a:cs typeface="宋体" panose="02010600030101010101" pitchFamily="2" charset="-122"/>
              </a:rPr>
              <a:t>（3）根据表中测量的数据计算出周长与对应直径的商。</a:t>
            </a:r>
            <a:endParaRPr lang="en-US">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表格 2"/>
          <p:cNvGraphicFramePr/>
          <p:nvPr>
            <p:custDataLst>
              <p:tags r:id="rId3"/>
            </p:custDataLst>
          </p:nvPr>
        </p:nvGraphicFramePr>
        <p:xfrm>
          <a:off x="6594475" y="3789045"/>
          <a:ext cx="4931410" cy="1833880"/>
        </p:xfrm>
        <a:graphic>
          <a:graphicData uri="http://schemas.openxmlformats.org/drawingml/2006/table">
            <a:tbl>
              <a:tblPr/>
              <a:tblGrid>
                <a:gridCol w="1496060"/>
                <a:gridCol w="810895"/>
                <a:gridCol w="1143000"/>
                <a:gridCol w="836295"/>
                <a:gridCol w="645160"/>
              </a:tblGrid>
              <a:tr h="366395">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物品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硬币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圆形杯盖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瓶盖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703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周长（cm）</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703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直径</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3425">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圆周长除以直径（保留2位小数）</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Calibri" panose="020F0502020204030204" charset="0"/>
                          <a:cs typeface="Calibri" panose="020F0502020204030204" charset="0"/>
                        </a:rPr>
                        <a:t> </a:t>
                      </a: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1600" b="0">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5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1000" fill="hold">
                                          <p:stCondLst>
                                            <p:cond delay="0"/>
                                          </p:stCondLst>
                                        </p:cTn>
                                        <p:tgtEl>
                                          <p:spTgt spid="47"/>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47"/>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47"/>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47"/>
                                        </p:tgtEl>
                                        <p:attrNameLst>
                                          <p:attrName>ppt_h</p:attrName>
                                        </p:attrNameLst>
                                      </p:cBhvr>
                                      <p:tavLst>
                                        <p:tav tm="0" fmla="#ppt_h+(8/9)*(#ppt_h-0)*((1.5-1.5*$)^2-(1.5-1.5*$)^3)">
                                          <p:val>
                                            <p:fltVal val="0"/>
                                          </p:val>
                                        </p:tav>
                                        <p:tav tm="100000">
                                          <p:val>
                                            <p:fltVal val="1"/>
                                          </p:val>
                                        </p:tav>
                                      </p:tavLst>
                                    </p:anim>
                                  </p:childTnLst>
                                </p:cTn>
                              </p:par>
                            </p:childTnLst>
                          </p:cTn>
                        </p:par>
                        <p:par>
                          <p:cTn id="11" fill="hold">
                            <p:stCondLst>
                              <p:cond delay="1450"/>
                            </p:stCondLst>
                            <p:childTnLst>
                              <p:par>
                                <p:cTn id="12" presetID="14" presetClass="entr" presetSubtype="1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nvSpPr>
        <p:spPr>
          <a:xfrm>
            <a:off x="894080" y="1427480"/>
            <a:ext cx="10088880" cy="3226435"/>
          </a:xfrm>
          <a:prstGeom prst="rect">
            <a:avLst/>
          </a:prstGeom>
          <a:noFill/>
        </p:spPr>
        <p:txBody>
          <a:bodyPr wrap="square" rtlCol="0">
            <a:noAutofit/>
          </a:bodyPr>
          <a:lstStyle/>
          <a:p>
            <a:pPr indent="0" fontAlgn="auto">
              <a:lnSpc>
                <a:spcPct val="200000"/>
              </a:lnSpc>
            </a:pPr>
            <a:r>
              <a:rPr lang="zh-CN" altLang="en-US" sz="2400" dirty="0">
                <a:solidFill>
                  <a:srgbClr val="404040"/>
                </a:solidFill>
                <a:latin typeface="微软雅黑" panose="020B0503020204020204" pitchFamily="34" charset="-122"/>
                <a:ea typeface="微软雅黑" panose="020B0503020204020204" pitchFamily="34" charset="-122"/>
              </a:rPr>
              <a:t>课堂练习</a:t>
            </a:r>
            <a:endParaRPr lang="zh-CN" altLang="en-US" sz="2400" dirty="0">
              <a:solidFill>
                <a:srgbClr val="404040"/>
              </a:solidFill>
              <a:latin typeface="微软雅黑" panose="020B0503020204020204" pitchFamily="34" charset="-122"/>
              <a:ea typeface="微软雅黑" panose="020B0503020204020204" pitchFamily="34" charset="-122"/>
            </a:endParaRPr>
          </a:p>
          <a:p>
            <a:pPr indent="0" fontAlgn="auto">
              <a:lnSpc>
                <a:spcPct val="200000"/>
              </a:lnSpc>
            </a:pPr>
            <a:r>
              <a:rPr lang="zh-CN" altLang="en-US" sz="2400" dirty="0">
                <a:solidFill>
                  <a:srgbClr val="404040"/>
                </a:solidFill>
                <a:latin typeface="微软雅黑" panose="020B0503020204020204" pitchFamily="34" charset="-122"/>
                <a:ea typeface="微软雅黑" panose="020B0503020204020204" pitchFamily="34" charset="-122"/>
              </a:rPr>
              <a:t>例：（1）一个圆形花坛的半径是1.2米，这个花坛的周长是多少？</a:t>
            </a:r>
            <a:endParaRPr lang="zh-CN" altLang="en-US" sz="2400" dirty="0">
              <a:solidFill>
                <a:srgbClr val="404040"/>
              </a:solidFill>
              <a:latin typeface="微软雅黑" panose="020B0503020204020204" pitchFamily="34" charset="-122"/>
              <a:ea typeface="微软雅黑" panose="020B0503020204020204" pitchFamily="34" charset="-122"/>
            </a:endParaRPr>
          </a:p>
          <a:p>
            <a:pPr indent="0" fontAlgn="auto">
              <a:lnSpc>
                <a:spcPct val="200000"/>
              </a:lnSpc>
            </a:pPr>
            <a:r>
              <a:rPr lang="en-US" altLang="zh-CN" sz="2400" dirty="0">
                <a:solidFill>
                  <a:srgbClr val="404040"/>
                </a:solidFill>
                <a:latin typeface="微软雅黑" panose="020B0503020204020204" pitchFamily="34" charset="-122"/>
                <a:ea typeface="微软雅黑" panose="020B0503020204020204" pitchFamily="34" charset="-122"/>
              </a:rPr>
              <a:t>       </a:t>
            </a:r>
            <a:r>
              <a:rPr lang="zh-CN" altLang="en-US" sz="2400" dirty="0">
                <a:solidFill>
                  <a:srgbClr val="404040"/>
                </a:solidFill>
                <a:latin typeface="微软雅黑" panose="020B0503020204020204" pitchFamily="34" charset="-122"/>
                <a:ea typeface="微软雅黑" panose="020B0503020204020204" pitchFamily="34" charset="-122"/>
              </a:rPr>
              <a:t>（2）一个圆形花坛的直径是4米，这个花坛的周长是多少？</a:t>
            </a:r>
            <a:endParaRPr lang="zh-CN" altLang="en-US" sz="2400" dirty="0">
              <a:solidFill>
                <a:srgbClr val="404040"/>
              </a:solidFill>
              <a:latin typeface="微软雅黑" panose="020B0503020204020204" pitchFamily="34" charset="-122"/>
              <a:ea typeface="微软雅黑" panose="020B0503020204020204" pitchFamily="34" charset="-122"/>
            </a:endParaRPr>
          </a:p>
          <a:p>
            <a:pPr indent="0" fontAlgn="auto">
              <a:lnSpc>
                <a:spcPct val="200000"/>
              </a:lnSpc>
            </a:pPr>
            <a:r>
              <a:rPr lang="en-US" altLang="zh-CN" sz="2400" dirty="0">
                <a:solidFill>
                  <a:srgbClr val="404040"/>
                </a:solidFill>
                <a:latin typeface="微软雅黑" panose="020B0503020204020204" pitchFamily="34" charset="-122"/>
                <a:ea typeface="微软雅黑" panose="020B0503020204020204" pitchFamily="34" charset="-122"/>
              </a:rPr>
              <a:t>       </a:t>
            </a:r>
            <a:r>
              <a:rPr lang="zh-CN" altLang="en-US" sz="2400" dirty="0">
                <a:solidFill>
                  <a:srgbClr val="404040"/>
                </a:solidFill>
                <a:latin typeface="微软雅黑" panose="020B0503020204020204" pitchFamily="34" charset="-122"/>
                <a:ea typeface="微软雅黑" panose="020B0503020204020204" pitchFamily="34" charset="-122"/>
              </a:rPr>
              <a:t>（3）一个花坛的周长是28.26米，这个花坛的半径是多少？</a:t>
            </a:r>
            <a:endParaRPr lang="zh-CN" altLang="en-US" sz="2400" dirty="0">
              <a:solidFill>
                <a:srgbClr val="40404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513580" y="0"/>
            <a:ext cx="3165475" cy="602615"/>
            <a:chOff x="6953" y="2997"/>
            <a:chExt cx="4985" cy="949"/>
          </a:xfrm>
        </p:grpSpPr>
        <p:sp>
          <p:nvSpPr>
            <p:cNvPr id="5" name="平行四边形 4"/>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基础性作业</a:t>
              </a:r>
              <a:endParaRPr lang="zh-CN" altLang="en-US" sz="2400">
                <a:solidFill>
                  <a:schemeClr val="bg1"/>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5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1000" fill="hold">
                                          <p:stCondLst>
                                            <p:cond delay="0"/>
                                          </p:stCondLst>
                                        </p:cTn>
                                        <p:tgtEl>
                                          <p:spTgt spid="47"/>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47"/>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47"/>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47"/>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nvSpPr>
        <p:spPr>
          <a:xfrm>
            <a:off x="893952" y="2090100"/>
            <a:ext cx="4616715" cy="3538220"/>
          </a:xfrm>
          <a:prstGeom prst="rect">
            <a:avLst/>
          </a:prstGeom>
          <a:noFill/>
        </p:spPr>
        <p:txBody>
          <a:bodyPr vert="horz" wrap="square" rtlCol="0">
            <a:spAutoFit/>
          </a:bodyPr>
          <a:lstStyle/>
          <a:p>
            <a:pPr>
              <a:lnSpc>
                <a:spcPct val="200000"/>
              </a:lnSpc>
            </a:pPr>
            <a:r>
              <a:rPr lang="zh-CN" altLang="en-US" sz="1600" dirty="0">
                <a:solidFill>
                  <a:srgbClr val="404040"/>
                </a:solidFill>
                <a:latin typeface="微软雅黑" panose="020B0503020204020204" pitchFamily="34" charset="-122"/>
                <a:ea typeface="微软雅黑" panose="020B0503020204020204" pitchFamily="34" charset="-122"/>
              </a:rPr>
              <a:t>《荀子·儒效》里面有这样一句话：万变不离其宗，意思就是形式上如何变化，其本质是不变的，数学学习就是透过现象看本质的过程，看似形式有所改变的问题，其本质是没有发生变化的，这就需要深入了解表象背后的问题有何关联。为了发散学生的思维，就可以设计有关联的练习，这类练习善用数形结合、分类、转化、比较等思想。</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47" name="文本框 46"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nvSpPr>
        <p:spPr>
          <a:xfrm>
            <a:off x="894059" y="1427473"/>
            <a:ext cx="3840480" cy="460375"/>
          </a:xfrm>
          <a:prstGeom prst="rect">
            <a:avLst/>
          </a:prstGeom>
          <a:noFill/>
        </p:spPr>
        <p:txBody>
          <a:bodyPr wrap="none" rtlCol="0">
            <a:spAutoFit/>
          </a:bodyPr>
          <a:lstStyle/>
          <a:p>
            <a:r>
              <a:rPr lang="zh-CN" altLang="en-US" sz="2400" b="1"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404040"/>
                </a:solidFill>
                <a:latin typeface="微软雅黑" panose="020B0503020204020204" pitchFamily="34" charset="-122"/>
                <a:ea typeface="微软雅黑" panose="020B0503020204020204" pitchFamily="34" charset="-122"/>
              </a:rPr>
              <a:t>二）追寻本质问题的设计</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513580" y="0"/>
            <a:ext cx="3165475" cy="602615"/>
            <a:chOff x="6953" y="2997"/>
            <a:chExt cx="4985" cy="949"/>
          </a:xfrm>
        </p:grpSpPr>
        <p:sp>
          <p:nvSpPr>
            <p:cNvPr id="5" name="平行四边形 4"/>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基础性作业</a:t>
              </a:r>
              <a:endParaRPr lang="zh-CN" altLang="en-US" sz="2400">
                <a:solidFill>
                  <a:schemeClr val="bg1"/>
                </a:solidFill>
                <a:latin typeface="Arial" panose="020B0604020202020204" pitchFamily="34" charset="0"/>
                <a:ea typeface="微软雅黑" panose="020B0503020204020204" pitchFamily="34" charset="-122"/>
              </a:endParaRPr>
            </a:p>
          </p:txBody>
        </p:sp>
      </p:grpSp>
      <p:pic>
        <p:nvPicPr>
          <p:cNvPr id="4" name="图片 -2147482622" descr="1699955833337"/>
          <p:cNvPicPr>
            <a:picLocks noChangeAspect="1"/>
          </p:cNvPicPr>
          <p:nvPr/>
        </p:nvPicPr>
        <p:blipFill>
          <a:blip r:embed="rId3"/>
          <a:stretch>
            <a:fillRect/>
          </a:stretch>
        </p:blipFill>
        <p:spPr>
          <a:xfrm>
            <a:off x="6896100" y="3747135"/>
            <a:ext cx="3877310" cy="2221865"/>
          </a:xfrm>
          <a:prstGeom prst="rect">
            <a:avLst/>
          </a:prstGeom>
          <a:noFill/>
          <a:ln w="9525">
            <a:noFill/>
          </a:ln>
        </p:spPr>
      </p:pic>
      <p:grpSp>
        <p:nvGrpSpPr>
          <p:cNvPr id="11" name="组合 10"/>
          <p:cNvGrpSpPr/>
          <p:nvPr/>
        </p:nvGrpSpPr>
        <p:grpSpPr>
          <a:xfrm>
            <a:off x="6594475" y="1909445"/>
            <a:ext cx="5053330" cy="1723390"/>
            <a:chOff x="10385" y="3007"/>
            <a:chExt cx="7958" cy="2714"/>
          </a:xfrm>
        </p:grpSpPr>
        <p:grpSp>
          <p:nvGrpSpPr>
            <p:cNvPr id="10" name="组合 9"/>
            <p:cNvGrpSpPr/>
            <p:nvPr/>
          </p:nvGrpSpPr>
          <p:grpSpPr>
            <a:xfrm>
              <a:off x="10385" y="3007"/>
              <a:ext cx="7959" cy="2714"/>
              <a:chOff x="10385" y="3007"/>
              <a:chExt cx="7959" cy="2714"/>
            </a:xfrm>
          </p:grpSpPr>
          <p:sp>
            <p:nvSpPr>
              <p:cNvPr id="2" name="文本框 1"/>
              <p:cNvSpPr txBox="1"/>
              <p:nvPr/>
            </p:nvSpPr>
            <p:spPr>
              <a:xfrm>
                <a:off x="10385" y="3007"/>
                <a:ext cx="7959" cy="2714"/>
              </a:xfrm>
              <a:prstGeom prst="rect">
                <a:avLst/>
              </a:prstGeom>
            </p:spPr>
            <p:txBody>
              <a:bodyPr wrap="square">
                <a:noAutofit/>
                <a:extLst>
                  <a:ext uri="{4A0BC546-FE56-4ADE-93B0-CB8AF2F6F144}">
                    <wpsdc:textFrameExt xmlns:wpsdc="http://www.wps.cn/officeDocument/2022/drawingmlCustomData" type="text"/>
                  </a:ext>
                </a:extLst>
              </a:bodyPr>
              <a:p>
                <a:pPr>
                  <a:buClrTx/>
                  <a:buSzTx/>
                  <a:buFontTx/>
                </a:pPr>
                <a:r>
                  <a:rPr lang="en-US">
                    <a:latin typeface="宋体" panose="02010600030101010101" pitchFamily="2" charset="-122"/>
                    <a:ea typeface="宋体" panose="02010600030101010101" pitchFamily="2" charset="-122"/>
                    <a:cs typeface="宋体" panose="02010600030101010101" pitchFamily="2" charset="-122"/>
                  </a:rPr>
                  <a:t>1.例</a:t>
                </a:r>
                <a:r>
                  <a:rPr lang="zh-CN" altLang="en-US">
                    <a:latin typeface="宋体" panose="02010600030101010101" pitchFamily="2" charset="-122"/>
                    <a:ea typeface="宋体" panose="02010600030101010101" pitchFamily="2" charset="-122"/>
                    <a:cs typeface="宋体" panose="02010600030101010101" pitchFamily="2" charset="-122"/>
                  </a:rPr>
                  <a:t>：数形结合类练习</a:t>
                </a:r>
                <a:endParaRPr lang="en-US">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buClrTx/>
                  <a:buSzTx/>
                  <a:buFontTx/>
                </a:pPr>
                <a:r>
                  <a:rPr lang="en-US">
                    <a:latin typeface="宋体" panose="02010600030101010101" pitchFamily="2" charset="-122"/>
                    <a:ea typeface="宋体" panose="02010600030101010101" pitchFamily="2" charset="-122"/>
                    <a:cs typeface="宋体" panose="02010600030101010101" pitchFamily="2" charset="-122"/>
                  </a:rPr>
                  <a:t>在学习分数除法的时候，  ÷3=？，大部分学生</a:t>
                </a:r>
                <a:endParaRPr lang="en-US">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buClrTx/>
                  <a:buSzTx/>
                  <a:buFontTx/>
                </a:pPr>
                <a:r>
                  <a:rPr lang="en-US">
                    <a:latin typeface="宋体" panose="02010600030101010101" pitchFamily="2" charset="-122"/>
                    <a:ea typeface="宋体" panose="02010600030101010101" pitchFamily="2" charset="-122"/>
                    <a:cs typeface="宋体" panose="02010600030101010101" pitchFamily="2" charset="-122"/>
                  </a:rPr>
                  <a:t>都知道这个算式表示把  平均分成3份，就是求什么，能不能画图说一说？</a:t>
                </a:r>
                <a:endParaRPr lang="en-US">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Object 1"/>
              <p:cNvGraphicFramePr>
                <a:graphicFrameLocks noChangeAspect="1"/>
              </p:cNvGraphicFramePr>
              <p:nvPr>
                <p:custDataLst>
                  <p:tags r:id="rId4"/>
                </p:custDataLst>
              </p:nvPr>
            </p:nvGraphicFramePr>
            <p:xfrm>
              <a:off x="14471" y="3515"/>
              <a:ext cx="303" cy="678"/>
            </p:xfrm>
            <a:graphic>
              <a:graphicData uri="http://schemas.openxmlformats.org/presentationml/2006/ole">
                <mc:AlternateContent xmlns:mc="http://schemas.openxmlformats.org/markup-compatibility/2006">
                  <mc:Choice xmlns:v="urn:schemas-microsoft-com:vml" Requires="v">
                    <p:oleObj spid="_x0000_s3076" name="" r:id="rId5" imgW="165100" imgH="368300" progId="Equation.KSEE3">
                      <p:embed/>
                    </p:oleObj>
                  </mc:Choice>
                  <mc:Fallback>
                    <p:oleObj name="" r:id="rId5" imgW="165100" imgH="368300" progId="Equation.KSEE3">
                      <p:embed/>
                      <p:pic>
                        <p:nvPicPr>
                          <p:cNvPr id="0" name="图片 3075"/>
                          <p:cNvPicPr/>
                          <p:nvPr/>
                        </p:nvPicPr>
                        <p:blipFill>
                          <a:blip r:embed="rId6"/>
                          <a:stretch>
                            <a:fillRect/>
                          </a:stretch>
                        </p:blipFill>
                        <p:spPr>
                          <a:xfrm>
                            <a:off x="14471" y="3515"/>
                            <a:ext cx="303" cy="678"/>
                          </a:xfrm>
                          <a:prstGeom prst="rect">
                            <a:avLst/>
                          </a:prstGeom>
                          <a:noFill/>
                          <a:ln w="38100">
                            <a:noFill/>
                            <a:miter/>
                          </a:ln>
                        </p:spPr>
                      </p:pic>
                    </p:oleObj>
                  </mc:Fallback>
                </mc:AlternateContent>
              </a:graphicData>
            </a:graphic>
          </p:graphicFrame>
        </p:grpSp>
        <p:graphicFrame>
          <p:nvGraphicFramePr>
            <p:cNvPr id="6" name="Object 1"/>
            <p:cNvGraphicFramePr>
              <a:graphicFrameLocks noChangeAspect="1"/>
            </p:cNvGraphicFramePr>
            <p:nvPr>
              <p:custDataLst>
                <p:tags r:id="rId7"/>
              </p:custDataLst>
            </p:nvPr>
          </p:nvGraphicFramePr>
          <p:xfrm>
            <a:off x="14206" y="4193"/>
            <a:ext cx="316" cy="705"/>
          </p:xfrm>
          <a:graphic>
            <a:graphicData uri="http://schemas.openxmlformats.org/presentationml/2006/ole">
              <mc:AlternateContent xmlns:mc="http://schemas.openxmlformats.org/markup-compatibility/2006">
                <mc:Choice xmlns:v="urn:schemas-microsoft-com:vml" Requires="v">
                  <p:oleObj spid="_x0000_s7" name="" r:id="rId8" imgW="165100" imgH="368300" progId="Equation.KSEE3">
                    <p:embed/>
                  </p:oleObj>
                </mc:Choice>
                <mc:Fallback>
                  <p:oleObj name="" r:id="rId8" imgW="165100" imgH="368300" progId="Equation.KSEE3">
                    <p:embed/>
                    <p:pic>
                      <p:nvPicPr>
                        <p:cNvPr id="0" name="图片 3075"/>
                        <p:cNvPicPr/>
                        <p:nvPr/>
                      </p:nvPicPr>
                      <p:blipFill>
                        <a:blip r:embed="rId6"/>
                        <a:stretch>
                          <a:fillRect/>
                        </a:stretch>
                      </p:blipFill>
                      <p:spPr>
                        <a:xfrm>
                          <a:off x="14206" y="4193"/>
                          <a:ext cx="316" cy="705"/>
                        </a:xfrm>
                        <a:prstGeom prst="rect">
                          <a:avLst/>
                        </a:prstGeom>
                        <a:noFill/>
                        <a:ln w="38100">
                          <a:noFill/>
                          <a:miter/>
                        </a:ln>
                      </p:spPr>
                    </p:pic>
                  </p:oleObj>
                </mc:Fallback>
              </mc:AlternateContent>
            </a:graphicData>
          </a:graphic>
        </p:graphicFrame>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5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1000" fill="hold">
                                          <p:stCondLst>
                                            <p:cond delay="0"/>
                                          </p:stCondLst>
                                        </p:cTn>
                                        <p:tgtEl>
                                          <p:spTgt spid="47"/>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47"/>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47"/>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47"/>
                                        </p:tgtEl>
                                        <p:attrNameLst>
                                          <p:attrName>ppt_h</p:attrName>
                                        </p:attrNameLst>
                                      </p:cBhvr>
                                      <p:tavLst>
                                        <p:tav tm="0" fmla="#ppt_h+(8/9)*(#ppt_h-0)*((1.5-1.5*$)^2-(1.5-1.5*$)^3)">
                                          <p:val>
                                            <p:fltVal val="0"/>
                                          </p:val>
                                        </p:tav>
                                        <p:tav tm="100000">
                                          <p:val>
                                            <p:fltVal val="1"/>
                                          </p:val>
                                        </p:tav>
                                      </p:tavLst>
                                    </p:anim>
                                  </p:childTnLst>
                                </p:cTn>
                              </p:par>
                            </p:childTnLst>
                          </p:cTn>
                        </p:par>
                        <p:par>
                          <p:cTn id="11" fill="hold">
                            <p:stCondLst>
                              <p:cond delay="1549"/>
                            </p:stCondLst>
                            <p:childTnLst>
                              <p:par>
                                <p:cTn id="12" presetID="14" presetClass="entr" presetSubtype="1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nvSpPr>
        <p:spPr>
          <a:xfrm>
            <a:off x="894080" y="1011555"/>
            <a:ext cx="10088880" cy="1704340"/>
          </a:xfrm>
          <a:prstGeom prst="rect">
            <a:avLst/>
          </a:prstGeom>
          <a:noFill/>
        </p:spPr>
        <p:txBody>
          <a:bodyPr wrap="square" rtlCol="0">
            <a:noAutofit/>
          </a:bodyPr>
          <a:lstStyle/>
          <a:p>
            <a:pPr indent="0" fontAlgn="auto">
              <a:lnSpc>
                <a:spcPct val="200000"/>
              </a:lnSpc>
            </a:pPr>
            <a:r>
              <a:rPr lang="zh-CN" altLang="en-US" sz="2400" dirty="0">
                <a:solidFill>
                  <a:srgbClr val="404040"/>
                </a:solidFill>
                <a:latin typeface="微软雅黑" panose="020B0503020204020204" pitchFamily="34" charset="-122"/>
                <a:ea typeface="微软雅黑" panose="020B0503020204020204" pitchFamily="34" charset="-122"/>
              </a:rPr>
              <a:t>2.转化思想类练习。</a:t>
            </a:r>
            <a:endParaRPr lang="zh-CN" altLang="en-US" sz="2400" dirty="0">
              <a:solidFill>
                <a:srgbClr val="404040"/>
              </a:solidFill>
              <a:latin typeface="微软雅黑" panose="020B0503020204020204" pitchFamily="34" charset="-122"/>
              <a:ea typeface="微软雅黑" panose="020B0503020204020204" pitchFamily="34" charset="-122"/>
            </a:endParaRPr>
          </a:p>
          <a:p>
            <a:pPr indent="0" fontAlgn="auto">
              <a:lnSpc>
                <a:spcPct val="200000"/>
              </a:lnSpc>
            </a:pPr>
            <a:r>
              <a:rPr lang="zh-CN" altLang="en-US" sz="2400" dirty="0">
                <a:solidFill>
                  <a:srgbClr val="404040"/>
                </a:solidFill>
                <a:latin typeface="微软雅黑" panose="020B0503020204020204" pitchFamily="34" charset="-122"/>
                <a:ea typeface="微软雅黑" panose="020B0503020204020204" pitchFamily="34" charset="-122"/>
              </a:rPr>
              <a:t>例：求组合图形的面积。</a:t>
            </a:r>
            <a:endParaRPr lang="zh-CN" altLang="en-US" sz="2400" dirty="0">
              <a:solidFill>
                <a:srgbClr val="40404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513580" y="0"/>
            <a:ext cx="3165475" cy="602615"/>
            <a:chOff x="6953" y="2997"/>
            <a:chExt cx="4985" cy="949"/>
          </a:xfrm>
        </p:grpSpPr>
        <p:sp>
          <p:nvSpPr>
            <p:cNvPr id="5" name="平行四边形 4"/>
            <p:cNvSpPr/>
            <p:nvPr>
              <p:custDataLst>
                <p:tags r:id="rId1"/>
              </p:custDataLst>
            </p:nvPr>
          </p:nvSpPr>
          <p:spPr>
            <a:xfrm>
              <a:off x="6953" y="2997"/>
              <a:ext cx="4985" cy="949"/>
            </a:xfrm>
            <a:prstGeom prst="parallelogram">
              <a:avLst/>
            </a:prstGeom>
            <a:solidFill>
              <a:srgbClr val="0165A6"/>
            </a:solidFill>
            <a:ln>
              <a:solidFill>
                <a:schemeClr val="accent1">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7334" y="3096"/>
              <a:ext cx="4100" cy="738"/>
            </a:xfrm>
            <a:prstGeom prst="rect">
              <a:avLst/>
            </a:prstGeom>
          </p:spPr>
          <p:txBody>
            <a:bodyPr wrap="square">
              <a:noAutofit/>
              <a:extLst>
                <a:ext uri="{4A0BC546-FE56-4ADE-93B0-CB8AF2F6F144}">
                  <wpsdc:textFrameExt xmlns:wpsdc="http://www.wps.cn/officeDocument/2022/drawingmlCustomData" type="text"/>
                </a:ext>
              </a:extLst>
            </a:bodyPr>
            <a:p>
              <a:pPr algn="dist"/>
              <a:r>
                <a:rPr lang="zh-CN" altLang="en-US" sz="2400">
                  <a:solidFill>
                    <a:schemeClr val="bg1"/>
                  </a:solidFill>
                  <a:latin typeface="Arial" panose="020B0604020202020204" pitchFamily="34" charset="0"/>
                  <a:ea typeface="微软雅黑" panose="020B0503020204020204" pitchFamily="34" charset="-122"/>
                </a:rPr>
                <a:t>基础性作业</a:t>
              </a:r>
              <a:endParaRPr lang="zh-CN" altLang="en-US" sz="2400">
                <a:solidFill>
                  <a:schemeClr val="bg1"/>
                </a:solidFill>
                <a:latin typeface="Arial" panose="020B0604020202020204" pitchFamily="34" charset="0"/>
                <a:ea typeface="微软雅黑" panose="020B0503020204020204" pitchFamily="34" charset="-122"/>
              </a:endParaRPr>
            </a:p>
          </p:txBody>
        </p:sp>
      </p:grpSp>
      <p:pic>
        <p:nvPicPr>
          <p:cNvPr id="1073742853" name="图片 1073742852" descr="IMG_256"/>
          <p:cNvPicPr>
            <a:picLocks noChangeAspect="1"/>
          </p:cNvPicPr>
          <p:nvPr/>
        </p:nvPicPr>
        <p:blipFill>
          <a:blip r:embed="rId3"/>
          <a:stretch>
            <a:fillRect/>
          </a:stretch>
        </p:blipFill>
        <p:spPr>
          <a:xfrm>
            <a:off x="1080135" y="2539365"/>
            <a:ext cx="4740275" cy="1778635"/>
          </a:xfrm>
          <a:prstGeom prst="rect">
            <a:avLst/>
          </a:prstGeom>
          <a:noFill/>
          <a:ln w="9525">
            <a:noFill/>
          </a:ln>
        </p:spPr>
      </p:pic>
      <p:grpSp>
        <p:nvGrpSpPr>
          <p:cNvPr id="7" name="组合 6"/>
          <p:cNvGrpSpPr/>
          <p:nvPr/>
        </p:nvGrpSpPr>
        <p:grpSpPr>
          <a:xfrm>
            <a:off x="829945" y="4124325"/>
            <a:ext cx="10088880" cy="2463800"/>
            <a:chOff x="1190" y="6689"/>
            <a:chExt cx="15888" cy="3880"/>
          </a:xfrm>
        </p:grpSpPr>
        <p:sp>
          <p:nvSpPr>
            <p:cNvPr id="4" name="文本框 3"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1"/>
            <p:nvPr>
              <p:custDataLst>
                <p:tags r:id="rId4"/>
              </p:custDataLst>
            </p:nvPr>
          </p:nvSpPr>
          <p:spPr>
            <a:xfrm>
              <a:off x="1190" y="6689"/>
              <a:ext cx="15888" cy="3881"/>
            </a:xfrm>
            <a:prstGeom prst="rect">
              <a:avLst/>
            </a:prstGeom>
            <a:noFill/>
          </p:spPr>
          <p:txBody>
            <a:bodyPr wrap="square" rtlCol="0">
              <a:noAutofit/>
            </a:bodyPr>
            <a:p>
              <a:pPr indent="0" fontAlgn="auto">
                <a:lnSpc>
                  <a:spcPct val="200000"/>
                </a:lnSpc>
              </a:pPr>
              <a:r>
                <a:rPr lang="en-US" altLang="zh-CN" sz="2400" dirty="0">
                  <a:solidFill>
                    <a:srgbClr val="404040"/>
                  </a:solidFill>
                  <a:latin typeface="微软雅黑" panose="020B0503020204020204" pitchFamily="34" charset="-122"/>
                  <a:ea typeface="微软雅黑" panose="020B0503020204020204" pitchFamily="34" charset="-122"/>
                </a:rPr>
                <a:t>3.</a:t>
              </a:r>
              <a:r>
                <a:rPr lang="zh-CN" altLang="en-US" sz="2400" dirty="0">
                  <a:solidFill>
                    <a:srgbClr val="404040"/>
                  </a:solidFill>
                  <a:latin typeface="微软雅黑" panose="020B0503020204020204" pitchFamily="34" charset="-122"/>
                  <a:ea typeface="微软雅黑" panose="020B0503020204020204" pitchFamily="34" charset="-122"/>
                </a:rPr>
                <a:t>结构变式类作业</a:t>
              </a:r>
              <a:r>
                <a:rPr lang="zh-CN" altLang="en-US" sz="2400" dirty="0">
                  <a:solidFill>
                    <a:srgbClr val="404040"/>
                  </a:solidFill>
                  <a:latin typeface="微软雅黑" panose="020B0503020204020204" pitchFamily="34" charset="-122"/>
                  <a:ea typeface="微软雅黑" panose="020B0503020204020204" pitchFamily="34" charset="-122"/>
                </a:rPr>
                <a:t>。</a:t>
              </a:r>
              <a:endParaRPr lang="zh-CN" altLang="en-US" sz="2400" dirty="0">
                <a:solidFill>
                  <a:srgbClr val="404040"/>
                </a:solidFill>
                <a:latin typeface="微软雅黑" panose="020B0503020204020204" pitchFamily="34" charset="-122"/>
                <a:ea typeface="微软雅黑" panose="020B0503020204020204" pitchFamily="34" charset="-122"/>
              </a:endParaRPr>
            </a:p>
            <a:p>
              <a:pPr indent="0" fontAlgn="auto">
                <a:lnSpc>
                  <a:spcPct val="200000"/>
                </a:lnSpc>
              </a:pPr>
              <a:r>
                <a:rPr lang="zh-CN" altLang="en-US" sz="2400" dirty="0">
                  <a:solidFill>
                    <a:srgbClr val="404040"/>
                  </a:solidFill>
                  <a:latin typeface="微软雅黑" panose="020B0503020204020204" pitchFamily="34" charset="-122"/>
                  <a:ea typeface="微软雅黑" panose="020B0503020204020204" pitchFamily="34" charset="-122"/>
                </a:rPr>
                <a:t>例：比的基本性质。</a:t>
              </a:r>
              <a:endParaRPr lang="zh-CN" altLang="en-US" sz="2400" dirty="0">
                <a:solidFill>
                  <a:srgbClr val="40404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a:stretch>
              <a:fillRect/>
            </a:stretch>
          </p:blipFill>
          <p:spPr>
            <a:xfrm>
              <a:off x="1307" y="9112"/>
              <a:ext cx="14008" cy="1062"/>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5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1000" fill="hold">
                                          <p:stCondLst>
                                            <p:cond delay="0"/>
                                          </p:stCondLst>
                                        </p:cTn>
                                        <p:tgtEl>
                                          <p:spTgt spid="47"/>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47"/>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47"/>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47"/>
                                        </p:tgtEl>
                                        <p:attrNameLst>
                                          <p:attrName>ppt_h</p:attrName>
                                        </p:attrNameLst>
                                      </p:cBhvr>
                                      <p:tavLst>
                                        <p:tav tm="0" fmla="#ppt_h+(8/9)*(#ppt_h-0)*((1.5-1.5*$)^2-(1.5-1.5*$)^3)">
                                          <p:val>
                                            <p:fltVal val="0"/>
                                          </p:val>
                                        </p:tav>
                                        <p:tav tm="100000">
                                          <p:val>
                                            <p:fltVal val="1"/>
                                          </p:val>
                                        </p:tav>
                                      </p:tavLst>
                                    </p:anim>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073742853"/>
                                        </p:tgtEl>
                                        <p:attrNameLst>
                                          <p:attrName>style.visibility</p:attrName>
                                        </p:attrNameLst>
                                      </p:cBhvr>
                                      <p:to>
                                        <p:strVal val="visible"/>
                                      </p:to>
                                    </p:set>
                                    <p:animEffect transition="in" filter="wipe(left)">
                                      <p:cBhvr>
                                        <p:cTn id="14" dur="500"/>
                                        <p:tgtEl>
                                          <p:spTgt spid="107374285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p="http://schemas.openxmlformats.org/presentationml/2006/main">
  <p:tag name="PA" val="v5.2.10"/>
  <p:tag name="RESOURCELIBID_ANIM" val="45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PA" val="v5.2.10"/>
  <p:tag name="RESOURCELIBID_ANIM" val="460"/>
</p:tagLst>
</file>

<file path=ppt/tags/tag14.xml><?xml version="1.0" encoding="utf-8"?>
<p:tagLst xmlns:p="http://schemas.openxmlformats.org/presentationml/2006/main">
  <p:tag name="PA" val="v5.2.10"/>
  <p:tag name="RESOURCELIBID_ANIM" val="460"/>
</p:tagLst>
</file>

<file path=ppt/tags/tag15.xml><?xml version="1.0" encoding="utf-8"?>
<p:tagLst xmlns:p="http://schemas.openxmlformats.org/presentationml/2006/main">
  <p:tag name="PA" val="v5.2.10"/>
  <p:tag name="RESOURCELIBID_ANIM" val="460"/>
</p:tagLst>
</file>

<file path=ppt/tags/tag16.xml><?xml version="1.0" encoding="utf-8"?>
<p:tagLst xmlns:p="http://schemas.openxmlformats.org/presentationml/2006/main">
  <p:tag name="PA" val="v5.2.10"/>
  <p:tag name="RESOURCELIBID_ANIM" val="460"/>
</p:tagLst>
</file>

<file path=ppt/tags/tag17.xml><?xml version="1.0" encoding="utf-8"?>
<p:tagLst xmlns:p="http://schemas.openxmlformats.org/presentationml/2006/main">
  <p:tag name="PA" val="v5.2.10"/>
  <p:tag name="RESOURCELIBID_ANIM" val="460"/>
</p:tagLst>
</file>

<file path=ppt/tags/tag18.xml><?xml version="1.0" encoding="utf-8"?>
<p:tagLst xmlns:p="http://schemas.openxmlformats.org/presentationml/2006/main">
  <p:tag name="PA" val="v5.2.10"/>
  <p:tag name="RESOURCELIBID_ANIM" val="460"/>
</p:tagLst>
</file>

<file path=ppt/tags/tag19.xml><?xml version="1.0" encoding="utf-8"?>
<p:tagLst xmlns:p="http://schemas.openxmlformats.org/presentationml/2006/main">
  <p:tag name="PA" val="v5.2.10"/>
  <p:tag name="RESOURCELIBID_ANIM" val="460"/>
</p:tagLst>
</file>

<file path=ppt/tags/tag2.xml><?xml version="1.0" encoding="utf-8"?>
<p:tagLst xmlns:p="http://schemas.openxmlformats.org/presentationml/2006/main">
  <p:tag name="PA" val="v5.2.10"/>
  <p:tag name="RESOURCELIBID_ANIM" val="451"/>
</p:tagLst>
</file>

<file path=ppt/tags/tag20.xml><?xml version="1.0" encoding="utf-8"?>
<p:tagLst xmlns:p="http://schemas.openxmlformats.org/presentationml/2006/main">
  <p:tag name="PA" val="v5.2.10"/>
  <p:tag name="RESOURCELIBID_ANIM" val="451"/>
</p:tagLst>
</file>

<file path=ppt/tags/tag21.xml><?xml version="1.0" encoding="utf-8"?>
<p:tagLst xmlns:p="http://schemas.openxmlformats.org/presentationml/2006/main">
  <p:tag name="PA" val="v5.2.10"/>
  <p:tag name="RESOURCELIBID_ANIM" val="460"/>
</p:tagLst>
</file>

<file path=ppt/tags/tag22.xml><?xml version="1.0" encoding="utf-8"?>
<p:tagLst xmlns:p="http://schemas.openxmlformats.org/presentationml/2006/main">
  <p:tag name="PA" val="v5.2.10"/>
  <p:tag name="RESOURCELIBID_ANIM" val="460"/>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TABLE_ENDDRAG_ORIGIN_RECT" val="388*144"/>
  <p:tag name="TABLE_ENDDRAG_RECT" val="506*298*388*144"/>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PA" val="v5.2.10"/>
  <p:tag name="RESOURCELIBID_ANIM" val="45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PA" val="v5.2.10"/>
  <p:tag name="RESOURCELIBID_ANIM" val="451"/>
</p:tagLst>
</file>

<file path=ppt/tags/tag40.xml><?xml version="1.0" encoding="utf-8"?>
<p:tagLst xmlns:p="http://schemas.openxmlformats.org/presentationml/2006/main">
  <p:tag name="PA" val="v5.2.10"/>
  <p:tag name="RESOURCELIBID_ANIM" val="451"/>
</p:tagLst>
</file>

<file path=ppt/tags/tag41.xml><?xml version="1.0" encoding="utf-8"?>
<p:tagLst xmlns:p="http://schemas.openxmlformats.org/presentationml/2006/main">
  <p:tag name="PA" val="v5.2.10"/>
  <p:tag name="RESOURCELIBID_ANIM" val="460"/>
</p:tagLst>
</file>

<file path=ppt/tags/tag42.xml><?xml version="1.0" encoding="utf-8"?>
<p:tagLst xmlns:p="http://schemas.openxmlformats.org/presentationml/2006/main">
  <p:tag name="PA" val="v5.2.10"/>
  <p:tag name="RESOURCELIBID_ANIM" val="460"/>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PA" val="v5.2.10"/>
  <p:tag name="RESOURCELIBID_ANIM" val="45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PA" val="v5.2.10"/>
  <p:tag name="RESOURCELIBID_ANIM" val="460"/>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PA" val="v5.2.10"/>
  <p:tag name="RESOURCELIBID_ANIM" val="451"/>
</p:tagLst>
</file>

<file path=ppt/tags/tag62.xml><?xml version="1.0" encoding="utf-8"?>
<p:tagLst xmlns:p="http://schemas.openxmlformats.org/presentationml/2006/main">
  <p:tag name="PA" val="v5.2.10"/>
  <p:tag name="RESOURCELIBID_ANIM" val="460"/>
</p:tagLst>
</file>

<file path=ppt/tags/tag63.xml><?xml version="1.0" encoding="utf-8"?>
<p:tagLst xmlns:p="http://schemas.openxmlformats.org/presentationml/2006/main">
  <p:tag name="PA" val="v5.2.10"/>
  <p:tag name="RESOURCELIBID_ANIM" val="460"/>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PA" val="v5.2.10"/>
  <p:tag name="RESOURCELIBID_ANIM" val="460"/>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PA" val="v5.2.10"/>
  <p:tag name="RESOURCELIBID_ANIM" val="460"/>
</p:tagLst>
</file>

<file path=ppt/tags/tag80.xml><?xml version="1.0" encoding="utf-8"?>
<p:tagLst xmlns:p="http://schemas.openxmlformats.org/presentationml/2006/main">
  <p:tag name="PA" val="v5.2.10"/>
  <p:tag name="RESOURCELIBID_ANIM" val="460"/>
</p:tagLst>
</file>

<file path=ppt/tags/tag81.xml><?xml version="1.0" encoding="utf-8"?>
<p:tagLst xmlns:p="http://schemas.openxmlformats.org/presentationml/2006/main">
  <p:tag name="PA" val="v5.2.10"/>
  <p:tag name="RESOURCELIBID_ANIM" val="460"/>
</p:tagLst>
</file>

<file path=ppt/tags/tag82.xml><?xml version="1.0" encoding="utf-8"?>
<p:tagLst xmlns:p="http://schemas.openxmlformats.org/presentationml/2006/main">
  <p:tag name="commondata" val="eyJoZGlkIjoiMzJhMGIxMjY3ODc2MDEyMTk0YWI4NjljNTQ4NGY2MDM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05">
      <a:dk1>
        <a:sysClr val="windowText" lastClr="000000"/>
      </a:dk1>
      <a:lt1>
        <a:sysClr val="window" lastClr="FFFFFF"/>
      </a:lt1>
      <a:dk2>
        <a:srgbClr val="44546A"/>
      </a:dk2>
      <a:lt2>
        <a:srgbClr val="E7E6E6"/>
      </a:lt2>
      <a:accent1>
        <a:srgbClr val="788EC7"/>
      </a:accent1>
      <a:accent2>
        <a:srgbClr val="F6D1B4"/>
      </a:accent2>
      <a:accent3>
        <a:srgbClr val="9AFCD8"/>
      </a:accent3>
      <a:accent4>
        <a:srgbClr val="FE9A98"/>
      </a:accent4>
      <a:accent5>
        <a:srgbClr val="DE8AEF"/>
      </a:accent5>
      <a:accent6>
        <a:srgbClr val="5DD1E8"/>
      </a:accent6>
      <a:hlink>
        <a:srgbClr val="0563C1"/>
      </a:hlink>
      <a:folHlink>
        <a:srgbClr val="954F72"/>
      </a:folHlink>
    </a:clrScheme>
    <a:fontScheme name="自定义 8">
      <a:majorFont>
        <a:latin typeface=""/>
        <a:ea typeface="思源黑体 CN Bold"/>
        <a:cs typeface=""/>
      </a:majorFont>
      <a:minorFont>
        <a:latin typeface=""/>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3710</Words>
  <Application>WPS 演示</Application>
  <PresentationFormat>宽屏</PresentationFormat>
  <Paragraphs>259</Paragraphs>
  <Slides>27</Slides>
  <Notes>0</Notes>
  <HiddenSlides>0</HiddenSlides>
  <MMClips>1</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27</vt:i4>
      </vt:variant>
    </vt:vector>
  </HeadingPairs>
  <TitlesOfParts>
    <vt:vector size="46" baseType="lpstr">
      <vt:lpstr>Arial</vt:lpstr>
      <vt:lpstr>宋体</vt:lpstr>
      <vt:lpstr>Wingdings</vt:lpstr>
      <vt:lpstr>思源黑体 CN Bold</vt:lpstr>
      <vt:lpstr>黑体</vt:lpstr>
      <vt:lpstr>微软雅黑</vt:lpstr>
      <vt:lpstr>OPPOSans B</vt:lpstr>
      <vt:lpstr>Calibri</vt:lpstr>
      <vt:lpstr>仿宋</vt:lpstr>
      <vt:lpstr>Arial Unicode MS</vt:lpstr>
      <vt:lpstr>思源黑体 CN Normal</vt:lpstr>
      <vt:lpstr>微软雅黑 Light</vt:lpstr>
      <vt:lpstr>汉仪雅酷黑W</vt:lpstr>
      <vt:lpstr>楷体</vt:lpstr>
      <vt:lpstr>思源黑体</vt:lpstr>
      <vt:lpstr>华文楷体</vt:lpstr>
      <vt:lpstr>Office 主题​​</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Coisini</cp:lastModifiedBy>
  <cp:revision>77</cp:revision>
  <dcterms:created xsi:type="dcterms:W3CDTF">2022-02-05T08:07:00Z</dcterms:created>
  <dcterms:modified xsi:type="dcterms:W3CDTF">2023-11-21T09:27:12Z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8F2E0BADFE854361BC13E0346881A542_12</vt:lpwstr>
  </property>
  <property fmtid="{D5CDD505-2E9C-101B-9397-08002B2CF9AE}" pid="3" name="KSOProductBuildVer">
    <vt:lpwstr>2052-12.1.0.15374</vt:lpwstr>
  </property>
</Properties>
</file>