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334" r:id="rId5"/>
    <p:sldId id="289" r:id="rId6"/>
    <p:sldId id="362" r:id="rId7"/>
    <p:sldId id="333" r:id="rId8"/>
    <p:sldId id="363" r:id="rId9"/>
    <p:sldId id="365" r:id="rId10"/>
    <p:sldId id="364" r:id="rId11"/>
    <p:sldId id="288" r:id="rId12"/>
    <p:sldId id="293" r:id="rId13"/>
    <p:sldId id="366" r:id="rId14"/>
    <p:sldId id="367" r:id="rId15"/>
    <p:sldId id="310" r:id="rId16"/>
    <p:sldId id="309" r:id="rId17"/>
    <p:sldId id="368" r:id="rId18"/>
    <p:sldId id="290" r:id="rId19"/>
    <p:sldId id="369" r:id="rId20"/>
    <p:sldId id="370" r:id="rId21"/>
    <p:sldId id="371" r:id="rId22"/>
    <p:sldId id="287" r:id="rId23"/>
    <p:sldId id="280" r:id="rId24"/>
    <p:sldId id="286" r:id="rId25"/>
    <p:sldId id="285" r:id="rId26"/>
    <p:sldId id="281" r:id="rId27"/>
    <p:sldId id="283" r:id="rId28"/>
    <p:sldId id="312" r:id="rId29"/>
    <p:sldId id="314" r:id="rId30"/>
    <p:sldId id="313" r:id="rId31"/>
    <p:sldId id="315" r:id="rId32"/>
    <p:sldId id="291" r:id="rId33"/>
    <p:sldId id="316" r:id="rId34"/>
    <p:sldId id="317" r:id="rId35"/>
    <p:sldId id="294" r:id="rId36"/>
    <p:sldId id="318" r:id="rId37"/>
    <p:sldId id="260" r:id="rId38"/>
    <p:sldId id="292" r:id="rId39"/>
    <p:sldId id="395" r:id="rId40"/>
  </p:sldIdLst>
  <p:sldSz cx="12192000" cy="6858000"/>
  <p:notesSz cx="6858000" cy="9144000"/>
  <p:embeddedFontLst>
    <p:embeddedFont>
      <p:font typeface="汉仪力量黑简" panose="00020600040101010101" charset="-122"/>
      <p:regular r:id="rId44"/>
    </p:embeddedFont>
    <p:embeddedFont>
      <p:font typeface="微软雅黑" panose="020B0503020204020204" charset="-122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gs" Target="tags/tag103.xml"/><Relationship Id="rId5" Type="http://schemas.openxmlformats.org/officeDocument/2006/relationships/slide" Target="slides/slide2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9.png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10.png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emf"/><Relationship Id="rId3" Type="http://schemas.openxmlformats.org/officeDocument/2006/relationships/oleObject" Target="../embeddings/oleObject2.bin"/><Relationship Id="rId2" Type="http://schemas.openxmlformats.org/officeDocument/2006/relationships/tags" Target="../tags/tag92.xml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tags" Target="../tags/tag95.xml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tags" Target="../tags/tag96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39.xml"/><Relationship Id="rId20" Type="http://schemas.openxmlformats.org/officeDocument/2006/relationships/tags" Target="../tags/tag38.xml"/><Relationship Id="rId2" Type="http://schemas.openxmlformats.org/officeDocument/2006/relationships/tags" Target="../tags/tag20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tags" Target="../tags/tag97.xml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tags" Target="../tags/tag98.xml"/><Relationship Id="rId1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tags" Target="../tags/tag99.xml"/><Relationship Id="rId1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tags" Target="../tags/tag100.xml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tags" Target="../tags/tag101.xml"/><Relationship Id="rId1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tags" Target="../tags/tag102.xml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41.xml"/><Relationship Id="rId2" Type="http://schemas.openxmlformats.org/officeDocument/2006/relationships/image" Target="../media/image4.png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tags" Target="../tags/tag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26590" y="1729740"/>
            <a:ext cx="7412355" cy="1934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rPr>
              <a:t>优化图形与几何作业设计</a:t>
            </a:r>
            <a:endParaRPr lang="zh-CN" altLang="en-US" sz="48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力量黑简" panose="00020600040101010101" charset="-122"/>
              <a:ea typeface="汉仪力量黑简" panose="00020600040101010101" charset="-122"/>
            </a:endParaRPr>
          </a:p>
          <a:p>
            <a:pPr algn="ctr"/>
            <a:r>
              <a:rPr lang="zh-CN" alt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rPr>
              <a:t>培养学生高阶思维</a:t>
            </a:r>
            <a:endParaRPr lang="zh-CN" altLang="en-US" sz="48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57825" y="5319395"/>
            <a:ext cx="5699760" cy="1066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b="1"/>
              <a:t>  </a:t>
            </a:r>
            <a:r>
              <a:rPr lang="en-US" altLang="zh-CN" sz="3200" b="1"/>
              <a:t> </a:t>
            </a:r>
            <a:r>
              <a:rPr lang="zh-CN" altLang="en-US" sz="3200" b="1"/>
              <a:t>泸县城东小学校：李</a:t>
            </a:r>
            <a:r>
              <a:rPr lang="en-US" altLang="zh-CN" sz="3200" b="1"/>
              <a:t> </a:t>
            </a:r>
            <a:r>
              <a:rPr lang="zh-CN" altLang="en-US" sz="3200" b="1"/>
              <a:t>平</a:t>
            </a:r>
            <a:endParaRPr lang="zh-CN" altLang="en-US" sz="3200" b="1"/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5990" y="372745"/>
            <a:ext cx="1278890" cy="1178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>
            <p:custDataLst>
              <p:tags r:id="rId4"/>
            </p:custDataLst>
          </p:nvPr>
        </p:nvSpPr>
        <p:spPr>
          <a:xfrm>
            <a:off x="377825" y="17907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457825" y="6189345"/>
            <a:ext cx="6135370" cy="6686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聚集智慧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汇美同行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901065" y="2366645"/>
            <a:ext cx="2052955" cy="18059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作业的种类</a:t>
            </a:r>
            <a:endParaRPr lang="zh-CN" altLang="en-US" sz="320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左大括号 1"/>
          <p:cNvSpPr/>
          <p:nvPr>
            <p:custDataLst>
              <p:tags r:id="rId3"/>
            </p:custDataLst>
          </p:nvPr>
        </p:nvSpPr>
        <p:spPr>
          <a:xfrm>
            <a:off x="3241675" y="1477010"/>
            <a:ext cx="363220" cy="3903345"/>
          </a:xfrm>
          <a:prstGeom prst="leftBrace">
            <a:avLst/>
          </a:prstGeom>
          <a:ln w="6350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04895" y="1477010"/>
            <a:ext cx="2747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作业形式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3648710" y="3331845"/>
            <a:ext cx="2747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作业性质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648710" y="5187315"/>
            <a:ext cx="2747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其他形式</a:t>
            </a:r>
            <a:endParaRPr lang="zh-CN" altLang="en-US" sz="2800"/>
          </a:p>
        </p:txBody>
      </p:sp>
      <p:sp>
        <p:nvSpPr>
          <p:cNvPr id="7" name="左大括号 6"/>
          <p:cNvSpPr/>
          <p:nvPr/>
        </p:nvSpPr>
        <p:spPr>
          <a:xfrm>
            <a:off x="5528945" y="899160"/>
            <a:ext cx="181610" cy="1536700"/>
          </a:xfrm>
          <a:prstGeom prst="leftBrace">
            <a:avLst/>
          </a:prstGeom>
          <a:ln w="4445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528945" y="2994025"/>
            <a:ext cx="181610" cy="1438275"/>
          </a:xfrm>
          <a:prstGeom prst="leftBrace">
            <a:avLst/>
          </a:prstGeom>
          <a:ln w="4445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左大括号 8"/>
          <p:cNvSpPr/>
          <p:nvPr/>
        </p:nvSpPr>
        <p:spPr>
          <a:xfrm>
            <a:off x="5511800" y="4849495"/>
            <a:ext cx="181610" cy="1352550"/>
          </a:xfrm>
          <a:prstGeom prst="leftBrace">
            <a:avLst/>
          </a:prstGeom>
          <a:ln w="4445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85815" y="777875"/>
            <a:ext cx="1807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课前作业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85815" y="1447165"/>
            <a:ext cx="1807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课中作业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02960" y="2116455"/>
            <a:ext cx="1807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课后作业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7469505" y="1878330"/>
            <a:ext cx="158115" cy="995045"/>
          </a:xfrm>
          <a:prstGeom prst="leftBrace">
            <a:avLst/>
          </a:prstGeom>
          <a:ln w="4445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634605" y="1656715"/>
            <a:ext cx="2481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整理性作业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34605" y="2116455"/>
            <a:ext cx="2481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巩固性作业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34605" y="2600960"/>
            <a:ext cx="2481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提高性作业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5528945" y="3061335"/>
            <a:ext cx="2136775" cy="47180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304800"/>
            <a:r>
              <a:rPr lang="zh-CN" sz="2400" b="0">
                <a:ea typeface="宋体" panose="02010600030101010101" pitchFamily="2" charset="-122"/>
              </a:rPr>
              <a:t>实践性作业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28945" y="3596005"/>
            <a:ext cx="2231390" cy="4286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304800"/>
            <a:r>
              <a:rPr lang="zh-CN" sz="2400" b="0">
                <a:ea typeface="宋体" panose="02010600030101010101" pitchFamily="2" charset="-122"/>
              </a:rPr>
              <a:t>拓展性作业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28945" y="413004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400" b="0">
                <a:ea typeface="宋体" panose="02010600030101010101" pitchFamily="2" charset="-122"/>
              </a:rPr>
              <a:t>巩固性作业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11800" y="472757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400" b="0">
                <a:ea typeface="宋体" panose="02010600030101010101" pitchFamily="2" charset="-122"/>
              </a:rPr>
              <a:t>口头读背作业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11800" y="518668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400" b="0">
                <a:ea typeface="宋体" panose="02010600030101010101" pitchFamily="2" charset="-122"/>
              </a:rPr>
              <a:t>纸笔书面作业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11800" y="562165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400" b="0">
                <a:ea typeface="宋体" panose="02010600030101010101" pitchFamily="2" charset="-122"/>
              </a:rPr>
              <a:t>实践操作作业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11800" y="606171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400" b="0">
                <a:ea typeface="宋体" panose="02010600030101010101" pitchFamily="2" charset="-122"/>
              </a:rPr>
              <a:t>探究调查作业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8" grpId="0" animBg="1"/>
      <p:bldP spid="101" grpId="0"/>
      <p:bldP spid="17" grpId="0"/>
      <p:bldP spid="18" grpId="0"/>
      <p:bldP spid="9" grpId="0" animBg="1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7591" y="1788200"/>
            <a:ext cx="10976818" cy="433430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957320" y="228600"/>
            <a:ext cx="4773295" cy="896471"/>
            <a:chOff x="7714" y="3268"/>
            <a:chExt cx="5668" cy="1166"/>
          </a:xfrm>
        </p:grpSpPr>
        <p:sp>
          <p:nvSpPr>
            <p:cNvPr id="12295" name="矩形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714" y="3268"/>
              <a:ext cx="5668" cy="1166"/>
            </a:xfrm>
            <a:prstGeom prst="rect">
              <a:avLst/>
            </a:prstGeom>
            <a:solidFill>
              <a:srgbClr val="87B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299" name="文本框 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714" y="3514"/>
              <a:ext cx="5445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36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优秀作业的十条原则</a:t>
              </a:r>
              <a:endParaRPr lang="zh-CN" altLang="en-US" sz="36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6558" y="1839742"/>
            <a:ext cx="11332393" cy="4536754"/>
          </a:xfrm>
          <a:prstGeom prst="rect">
            <a:avLst/>
          </a:prstGeom>
        </p:spPr>
      </p:pic>
      <p:sp>
        <p:nvSpPr>
          <p:cNvPr id="12295" name="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57320" y="228600"/>
            <a:ext cx="4773295" cy="896471"/>
          </a:xfrm>
          <a:prstGeom prst="rect">
            <a:avLst/>
          </a:prstGeom>
          <a:solidFill>
            <a:srgbClr val="87BD0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299" name="文本框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57320" y="417735"/>
            <a:ext cx="4585496" cy="64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优秀作业的十条原则</a:t>
            </a:r>
            <a:endParaRPr lang="zh-CN" altLang="en-US" sz="36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683895" y="2149475"/>
            <a:ext cx="2983865" cy="25590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新课程标准下的图形与几何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Line 4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963015" y="2573250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4053018" y="1613006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Line 4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163675" y="508975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椭圆 2"/>
          <p:cNvSpPr/>
          <p:nvPr>
            <p:custDataLst>
              <p:tags r:id="rId6"/>
            </p:custDataLst>
          </p:nvPr>
        </p:nvSpPr>
        <p:spPr>
          <a:xfrm>
            <a:off x="4053018" y="4125066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5398770" y="1612900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800" b="1">
                <a:ea typeface="宋体" panose="02010600030101010101" pitchFamily="2" charset="-122"/>
              </a:rPr>
              <a:t>小学数学教材中“图形与几何”包含的内容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98770" y="4136390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800" b="1">
                <a:ea typeface="宋体" panose="02010600030101010101" pitchFamily="2" charset="-122"/>
              </a:rPr>
              <a:t>新课程标准对图形的认识与测量的内容要求及变化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5" name="文本框 104"/>
          <p:cNvSpPr txBox="1"/>
          <p:nvPr>
            <p:custDataLst>
              <p:tags r:id="rId2"/>
            </p:custDataLst>
          </p:nvPr>
        </p:nvSpPr>
        <p:spPr>
          <a:xfrm>
            <a:off x="678180" y="4276090"/>
            <a:ext cx="2174875" cy="1358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1" name="文本框 100"/>
          <p:cNvSpPr txBox="1"/>
          <p:nvPr/>
        </p:nvSpPr>
        <p:spPr>
          <a:xfrm>
            <a:off x="1893570" y="2402205"/>
            <a:ext cx="840486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图形与几何是义务教育阶段学生数学学习的重要领域，在小学阶段包括“图形的认识与测量”和“图形的位置与运动”两个主题。分四条线索展开:一是图形的认识；二是图形的测量；三是图形与位置；四是图形与运动。其中，图形的测量主要包括长度、角度、周长面积、体积的度量概念生成和图形周长、面积、体积的计算公式推导两大部分。学段之间的内容相互关联，螺旋上升，逐段递进。</a:t>
            </a:r>
            <a:endParaRPr lang="zh-CN" altLang="en-US" sz="2800" b="0">
              <a:ea typeface="宋体" panose="02010600030101010101" pitchFamily="2" charset="-122"/>
            </a:endParaRPr>
          </a:p>
        </p:txBody>
      </p:sp>
      <p:sp>
        <p:nvSpPr>
          <p:cNvPr id="12295" name="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37665" y="541655"/>
            <a:ext cx="8916670" cy="1161415"/>
          </a:xfrm>
          <a:prstGeom prst="rect">
            <a:avLst/>
          </a:prstGeom>
          <a:solidFill>
            <a:srgbClr val="87BD0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3600" b="1">
                <a:solidFill>
                  <a:schemeClr val="tx1"/>
                </a:solidFill>
                <a:latin typeface="+mj-ea"/>
                <a:ea typeface="+mj-ea"/>
                <a:cs typeface="+mj-ea"/>
                <a:sym typeface="宋体" panose="02010600030101010101" pitchFamily="2" charset="-122"/>
              </a:rPr>
              <a:t>小学数学教材中“图形与几何”包含的内容</a:t>
            </a:r>
            <a:endParaRPr lang="zh-CN" altLang="zh-CN" sz="3600" b="1">
              <a:solidFill>
                <a:schemeClr val="tx1"/>
              </a:solidFill>
              <a:latin typeface="+mj-ea"/>
              <a:ea typeface="+mj-ea"/>
              <a:cs typeface="+mj-ea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-17145"/>
            <a:ext cx="11874500" cy="68446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7108190" y="4563110"/>
            <a:ext cx="2677160" cy="1809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295" name="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37665" y="541655"/>
            <a:ext cx="8916670" cy="1161415"/>
          </a:xfrm>
          <a:prstGeom prst="rect">
            <a:avLst/>
          </a:prstGeom>
          <a:solidFill>
            <a:srgbClr val="87BD0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3600" b="1">
                <a:solidFill>
                  <a:schemeClr val="tx1"/>
                </a:solidFill>
                <a:latin typeface="+mj-ea"/>
                <a:ea typeface="+mj-ea"/>
                <a:cs typeface="+mj-ea"/>
                <a:sym typeface="宋体" panose="02010600030101010101" pitchFamily="2" charset="-122"/>
              </a:rPr>
              <a:t>新课程标准对图形与几何的内容要求及变化</a:t>
            </a:r>
            <a:endParaRPr lang="zh-CN" altLang="zh-CN" sz="3600" b="1">
              <a:solidFill>
                <a:schemeClr val="tx1"/>
              </a:solidFill>
              <a:latin typeface="+mj-ea"/>
              <a:ea typeface="+mj-ea"/>
              <a:cs typeface="+mj-ea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37665" y="1998345"/>
            <a:ext cx="891603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6070"/>
            <a:r>
              <a:rPr lang="zh-CN" sz="2800" b="1">
                <a:ea typeface="宋体" panose="02010600030101010101" pitchFamily="2" charset="-122"/>
              </a:rPr>
              <a:t>第一学段(1~2年级)[内容要求]</a:t>
            </a:r>
            <a:r>
              <a:rPr lang="zh-CN" sz="2800" b="0">
                <a:ea typeface="宋体" panose="02010600030101010101" pitchFamily="2" charset="-122"/>
              </a:rPr>
              <a:t>1.图形的认识与测量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(1)通过实物和模型辨认简单的立体图形和平面图形，能对图形分类，会用简单图形拼图。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(2)结合生活实际，体会建立统一度量单位的重要性，认识长度单位米、厘米。能估测一些物体的长度，并进行测量。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</a:t>
            </a:r>
            <a:r>
              <a:rPr lang="zh-CN" sz="2800" b="0">
                <a:ea typeface="宋体" panose="02010600030101010101" pitchFamily="2" charset="-122"/>
              </a:rPr>
              <a:t>(3)在图形认识与测量的过程中，</a:t>
            </a:r>
            <a:r>
              <a:rPr lang="zh-CN" sz="2800" b="0">
                <a:highlight>
                  <a:srgbClr val="00FFFF"/>
                </a:highlight>
                <a:ea typeface="宋体" panose="02010600030101010101" pitchFamily="2" charset="-122"/>
              </a:rPr>
              <a:t>形成初步的空间观念和量感。</a:t>
            </a:r>
            <a:endParaRPr lang="zh-CN" altLang="en-US" sz="2800" b="0">
              <a:highlight>
                <a:srgbClr val="00FFFF"/>
              </a:highlight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0" y="498475"/>
            <a:ext cx="12192635" cy="6123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6070"/>
            <a:r>
              <a:rPr lang="zh-CN" sz="2800" b="1">
                <a:ea typeface="宋体" panose="02010600030101010101" pitchFamily="2" charset="-122"/>
              </a:rPr>
              <a:t>第二学段(3~4年级)[内容要求]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zh-CN" sz="2400" b="1">
                <a:ea typeface="宋体" panose="02010600030101010101" pitchFamily="2" charset="-122"/>
              </a:rPr>
              <a:t>1.图形的认识与测量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400" b="0">
                <a:ea typeface="宋体" panose="02010600030101010101" pitchFamily="2" charset="-122"/>
              </a:rPr>
              <a:t>     </a:t>
            </a:r>
            <a:r>
              <a:rPr lang="zh-CN" sz="2400" b="0">
                <a:ea typeface="宋体" panose="02010600030101010101" pitchFamily="2" charset="-122"/>
              </a:rPr>
              <a:t>(1)结合实例认识线段、射线和直线；体会两点间所有连线中线段最短，知道两点间距离；会用直尺和圆规作一条线段等于已知线段；了解同一平面内两条直线的位置关系。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400" b="0">
                <a:ea typeface="宋体" panose="02010600030101010101" pitchFamily="2" charset="-122"/>
              </a:rPr>
              <a:t>     </a:t>
            </a:r>
            <a:r>
              <a:rPr lang="zh-CN" sz="2400" b="0">
                <a:ea typeface="宋体" panose="02010600030101010101" pitchFamily="2" charset="-122"/>
              </a:rPr>
              <a:t>(2)结合生活情境认识角，知道角的大小关系；会用量角器量角，会用量角器或三角板画角。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400" b="0">
                <a:ea typeface="宋体" panose="02010600030101010101" pitchFamily="2" charset="-122"/>
              </a:rPr>
              <a:t>     </a:t>
            </a:r>
            <a:r>
              <a:rPr lang="zh-CN" sz="2400" b="0">
                <a:ea typeface="宋体" panose="02010600030101010101" pitchFamily="2" charset="-122"/>
              </a:rPr>
              <a:t>(3)认识长度单位千米，知道分米、毫米；认识面积单位厘米2、分米2、米2；能进行简单的单位换算；能恰当地选择单位估测一些物体的长度和面积，会进行测量。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400" b="0">
                <a:ea typeface="宋体" panose="02010600030101010101" pitchFamily="2" charset="-122"/>
              </a:rPr>
              <a:t>     </a:t>
            </a:r>
            <a:r>
              <a:rPr lang="zh-CN" sz="2400" b="0">
                <a:ea typeface="宋体" panose="02010600030101010101" pitchFamily="2" charset="-122"/>
              </a:rPr>
              <a:t>(4)认识三角形和四边形，会根据图形特征对三角形和四边形进行分类。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400" b="0">
                <a:ea typeface="宋体" panose="02010600030101010101" pitchFamily="2" charset="-122"/>
              </a:rPr>
              <a:t>     </a:t>
            </a:r>
            <a:r>
              <a:rPr lang="zh-CN" sz="2400" b="0">
                <a:ea typeface="宋体" panose="02010600030101010101" pitchFamily="2" charset="-122"/>
              </a:rPr>
              <a:t>(5)结合实例认识周长和面积；探索并掌握长方形、正方形的周长和面积的计算公式。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400" b="0">
                <a:ea typeface="宋体" panose="02010600030101010101" pitchFamily="2" charset="-122"/>
              </a:rPr>
              <a:t>     </a:t>
            </a:r>
            <a:r>
              <a:rPr lang="zh-CN" sz="2400" b="0">
                <a:ea typeface="宋体" panose="02010600030101010101" pitchFamily="2" charset="-122"/>
              </a:rPr>
              <a:t>(6)能根据具体事物、照片或直观图辨认从不同角度观察到的简单物体。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400" b="0">
                <a:ea typeface="宋体" panose="02010600030101010101" pitchFamily="2" charset="-122"/>
              </a:rPr>
              <a:t>     </a:t>
            </a:r>
            <a:r>
              <a:rPr lang="zh-CN" sz="2400" b="0">
                <a:ea typeface="宋体" panose="02010600030101010101" pitchFamily="2" charset="-122"/>
              </a:rPr>
              <a:t>(7)在图形认识与测量的过程中，</a:t>
            </a:r>
            <a:r>
              <a:rPr lang="zh-CN" sz="2400" b="0">
                <a:highlight>
                  <a:srgbClr val="00FFFF"/>
                </a:highlight>
                <a:ea typeface="宋体" panose="02010600030101010101" pitchFamily="2" charset="-122"/>
              </a:rPr>
              <a:t>增强空间观念和量感。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zh-CN" sz="2400" b="1">
                <a:ea typeface="宋体" panose="02010600030101010101" pitchFamily="2" charset="-122"/>
              </a:rPr>
              <a:t>2．图形的位置与运动</a:t>
            </a:r>
            <a:endParaRPr lang="zh-CN" sz="2400" b="1">
              <a:ea typeface="宋体" panose="02010600030101010101" pitchFamily="2" charset="-122"/>
            </a:endParaRPr>
          </a:p>
          <a:p>
            <a:pPr indent="306070"/>
            <a:r>
              <a:rPr lang="en-US" altLang="zh-CN" sz="2400">
                <a:ea typeface="宋体" panose="02010600030101010101" pitchFamily="2" charset="-122"/>
                <a:sym typeface="+mn-ea"/>
              </a:rPr>
              <a:t> </a:t>
            </a:r>
            <a:r>
              <a:rPr lang="zh-CN" sz="2400">
                <a:ea typeface="宋体" panose="02010600030101010101" pitchFamily="2" charset="-122"/>
                <a:sym typeface="+mn-ea"/>
              </a:rPr>
              <a:t>(1)</a:t>
            </a:r>
            <a:r>
              <a:rPr lang="zh-CN" sz="2400" b="0">
                <a:ea typeface="宋体" panose="02010600030101010101" pitchFamily="2" charset="-122"/>
              </a:rPr>
              <a:t>结合实例，感受平移、旋转、轴对称现象。</a:t>
            </a:r>
            <a:endParaRPr lang="zh-CN" sz="24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400" b="0">
                <a:ea typeface="宋体" panose="02010600030101010101" pitchFamily="2" charset="-122"/>
              </a:rPr>
              <a:t>     </a:t>
            </a:r>
            <a:r>
              <a:rPr lang="zh-CN" sz="2400" b="0">
                <a:ea typeface="宋体" panose="02010600030101010101" pitchFamily="2" charset="-122"/>
              </a:rPr>
              <a:t>(2）在感受图形的位置与运动的过程中，</a:t>
            </a:r>
            <a:r>
              <a:rPr lang="zh-CN" sz="2400" b="0">
                <a:highlight>
                  <a:srgbClr val="00FFFF"/>
                </a:highlight>
                <a:ea typeface="宋体" panose="02010600030101010101" pitchFamily="2" charset="-122"/>
              </a:rPr>
              <a:t>形成空间观念和初步的几何直观。</a:t>
            </a:r>
            <a:endParaRPr lang="zh-CN" altLang="en-US" sz="2400" b="0">
              <a:highlight>
                <a:srgbClr val="00FFFF"/>
              </a:highlight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0" y="336550"/>
            <a:ext cx="12192000" cy="6554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6070"/>
            <a:r>
              <a:rPr lang="zh-CN" sz="2800" b="1">
                <a:ea typeface="宋体" panose="02010600030101010101" pitchFamily="2" charset="-122"/>
              </a:rPr>
              <a:t>第三学段(5~6年级)[内容要求]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zh-CN" sz="2800" b="1">
                <a:ea typeface="宋体" panose="02010600030101010101" pitchFamily="2" charset="-122"/>
              </a:rPr>
              <a:t>1.图形的认识与测量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(1)知道三角形任意两边之和大于第三边;知道三角形内角和是180°。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(2)认识圆和扇形，会用圆规画圆;认识圆周率；探索圆的周长和面积计算公式，能解决简单的实际问题。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(3)知道面积单位千米、公顷;探索并掌握平行四边形、三角形和梯形的面积计算公式;会估计不规则图形的面积。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(4)通过实例了解体积(或容积)的意义，知道体积(或容积)的度量单位，能进行单位之间的换算;体验不规则物体体积的测量方法。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(5)认识长方体、正方体和圆柱，了解这些图形的展开图，探索并掌握这些图形的体积和表面积的计算公式，认识圆锥并探索其体积的计算公式，能用这些公式解决简单的实际问题。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(6)对于简单物体，能辨认不同方向(前面、侧面、上面)的形状图。</a:t>
            </a:r>
            <a:endParaRPr lang="zh-CN" sz="2800" b="0">
              <a:ea typeface="宋体" panose="02010600030101010101" pitchFamily="2" charset="-122"/>
            </a:endParaRPr>
          </a:p>
          <a:p>
            <a:pPr indent="30607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(7)在图形认识与测量的过程中，</a:t>
            </a:r>
            <a:r>
              <a:rPr lang="zh-CN" sz="2800" b="0">
                <a:highlight>
                  <a:srgbClr val="00FFFF"/>
                </a:highlight>
                <a:ea typeface="宋体" panose="02010600030101010101" pitchFamily="2" charset="-122"/>
              </a:rPr>
              <a:t>进一步形成量感、空间观念和几何直观。</a:t>
            </a:r>
            <a:endParaRPr lang="zh-CN" altLang="en-US" sz="2800" b="0">
              <a:highlight>
                <a:srgbClr val="00FFFF"/>
              </a:highlight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566420" y="1583055"/>
            <a:ext cx="1105916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52400" indent="-152400"/>
            <a:r>
              <a:rPr lang="zh-CN" sz="2800" b="1">
                <a:ea typeface="宋体" panose="02010600030101010101" pitchFamily="2" charset="-122"/>
              </a:rPr>
              <a:t>2．图形的位置与运动</a:t>
            </a:r>
            <a:endParaRPr lang="zh-CN" sz="2800" b="0">
              <a:ea typeface="宋体" panose="02010600030101010101" pitchFamily="2" charset="-122"/>
            </a:endParaRPr>
          </a:p>
          <a:p>
            <a:pPr marL="152400" indent="-152400"/>
            <a:r>
              <a:rPr lang="en-US" alt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(</a:t>
            </a:r>
            <a:r>
              <a:rPr 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能根据参照点的方向和距离确定物体的位置；会在实际情境中，描述简单的路线图。</a:t>
            </a:r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lang="en-US" sz="28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52400" indent="-152400"/>
            <a:r>
              <a:rPr lang="en-US" alt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(2)</a:t>
            </a:r>
            <a:r>
              <a:rPr 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能用有序数对（限于自然数）表示点的位置，理解有序数对与方格纸上点的对应关系。</a:t>
            </a:r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en-US" sz="28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52400" indent="-152400"/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了解比例尺，能利用方格纸按比例将简单图形放大或缩小。（</a:t>
            </a:r>
            <a:r>
              <a:rPr lang="en-US" alt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能在方格纸上进行简单图形的平移和旋转；认识轴对称图形和对称轴，能在方格纸上补全简单的轴对称图形。</a:t>
            </a:r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en-US" sz="28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52400" indent="-152400"/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sz="2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能从平移、旋转和轴对称的角度欣赏生活中的图案，能借助方格纸设计简单图案，感受数学美，</a:t>
            </a:r>
            <a:r>
              <a:rPr lang="zh-CN" sz="2800" b="0">
                <a:highlight>
                  <a:srgbClr val="00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形成空间观念。</a:t>
            </a:r>
            <a:endParaRPr lang="zh-CN" altLang="en-US" sz="2800" b="0">
              <a:highlight>
                <a:srgbClr val="00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6" name="文本框 105"/>
          <p:cNvSpPr txBox="1"/>
          <p:nvPr>
            <p:custDataLst>
              <p:tags r:id="rId2"/>
            </p:custDataLst>
          </p:nvPr>
        </p:nvSpPr>
        <p:spPr>
          <a:xfrm>
            <a:off x="-11036935" y="20457795"/>
            <a:ext cx="2078990" cy="1638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1" name="流程图: 延期 8"/>
          <p:cNvSpPr/>
          <p:nvPr>
            <p:custDataLst>
              <p:tags r:id="rId3"/>
            </p:custDataLst>
          </p:nvPr>
        </p:nvSpPr>
        <p:spPr>
          <a:xfrm>
            <a:off x="0" y="2372287"/>
            <a:ext cx="3872295" cy="2113426"/>
          </a:xfrm>
          <a:custGeom>
            <a:avLst/>
            <a:gdLst>
              <a:gd name="connsiteX0" fmla="*/ 0 w 2304653"/>
              <a:gd name="connsiteY0" fmla="*/ 0 h 1872208"/>
              <a:gd name="connsiteX1" fmla="*/ 1152327 w 2304653"/>
              <a:gd name="connsiteY1" fmla="*/ 0 h 1872208"/>
              <a:gd name="connsiteX2" fmla="*/ 2304654 w 2304653"/>
              <a:gd name="connsiteY2" fmla="*/ 936104 h 1872208"/>
              <a:gd name="connsiteX3" fmla="*/ 1152327 w 2304653"/>
              <a:gd name="connsiteY3" fmla="*/ 1872208 h 1872208"/>
              <a:gd name="connsiteX4" fmla="*/ 0 w 2304653"/>
              <a:gd name="connsiteY4" fmla="*/ 1872208 h 1872208"/>
              <a:gd name="connsiteX5" fmla="*/ 0 w 2304653"/>
              <a:gd name="connsiteY5" fmla="*/ 0 h 1872208"/>
              <a:gd name="connsiteX0-1" fmla="*/ 0 w 3204064"/>
              <a:gd name="connsiteY0-2" fmla="*/ 0 h 1887198"/>
              <a:gd name="connsiteX1-3" fmla="*/ 2051737 w 3204064"/>
              <a:gd name="connsiteY1-4" fmla="*/ 14990 h 1887198"/>
              <a:gd name="connsiteX2-5" fmla="*/ 3204064 w 3204064"/>
              <a:gd name="connsiteY2-6" fmla="*/ 951094 h 1887198"/>
              <a:gd name="connsiteX3-7" fmla="*/ 2051737 w 3204064"/>
              <a:gd name="connsiteY3-8" fmla="*/ 1887198 h 1887198"/>
              <a:gd name="connsiteX4-9" fmla="*/ 899410 w 3204064"/>
              <a:gd name="connsiteY4-10" fmla="*/ 1887198 h 1887198"/>
              <a:gd name="connsiteX5-11" fmla="*/ 0 w 3204064"/>
              <a:gd name="connsiteY5-12" fmla="*/ 0 h 1887198"/>
              <a:gd name="connsiteX0-13" fmla="*/ 0 w 3204064"/>
              <a:gd name="connsiteY0-14" fmla="*/ 0 h 1887198"/>
              <a:gd name="connsiteX1-15" fmla="*/ 2051737 w 3204064"/>
              <a:gd name="connsiteY1-16" fmla="*/ 14990 h 1887198"/>
              <a:gd name="connsiteX2-17" fmla="*/ 3204064 w 3204064"/>
              <a:gd name="connsiteY2-18" fmla="*/ 951094 h 1887198"/>
              <a:gd name="connsiteX3-19" fmla="*/ 2051737 w 3204064"/>
              <a:gd name="connsiteY3-20" fmla="*/ 1887198 h 1887198"/>
              <a:gd name="connsiteX4-21" fmla="*/ 29980 w 3204064"/>
              <a:gd name="connsiteY4-22" fmla="*/ 1887198 h 1887198"/>
              <a:gd name="connsiteX5-23" fmla="*/ 0 w 3204064"/>
              <a:gd name="connsiteY5-24" fmla="*/ 0 h 1887198"/>
              <a:gd name="connsiteX0-25" fmla="*/ 0 w 3189073"/>
              <a:gd name="connsiteY0-26" fmla="*/ 0 h 1872208"/>
              <a:gd name="connsiteX1-27" fmla="*/ 2036746 w 3189073"/>
              <a:gd name="connsiteY1-28" fmla="*/ 0 h 1872208"/>
              <a:gd name="connsiteX2-29" fmla="*/ 3189073 w 3189073"/>
              <a:gd name="connsiteY2-30" fmla="*/ 936104 h 1872208"/>
              <a:gd name="connsiteX3-31" fmla="*/ 2036746 w 3189073"/>
              <a:gd name="connsiteY3-32" fmla="*/ 1872208 h 1872208"/>
              <a:gd name="connsiteX4-33" fmla="*/ 14989 w 3189073"/>
              <a:gd name="connsiteY4-34" fmla="*/ 1872208 h 1872208"/>
              <a:gd name="connsiteX5-35" fmla="*/ 0 w 3189073"/>
              <a:gd name="connsiteY5-36" fmla="*/ 0 h 1872208"/>
              <a:gd name="connsiteX0-37" fmla="*/ 0 w 3848302"/>
              <a:gd name="connsiteY0-38" fmla="*/ 14991 h 1872208"/>
              <a:gd name="connsiteX1-39" fmla="*/ 2695975 w 3848302"/>
              <a:gd name="connsiteY1-40" fmla="*/ 0 h 1872208"/>
              <a:gd name="connsiteX2-41" fmla="*/ 3848302 w 3848302"/>
              <a:gd name="connsiteY2-42" fmla="*/ 936104 h 1872208"/>
              <a:gd name="connsiteX3-43" fmla="*/ 2695975 w 3848302"/>
              <a:gd name="connsiteY3-44" fmla="*/ 1872208 h 1872208"/>
              <a:gd name="connsiteX4-45" fmla="*/ 674218 w 3848302"/>
              <a:gd name="connsiteY4-46" fmla="*/ 1872208 h 1872208"/>
              <a:gd name="connsiteX5-47" fmla="*/ 0 w 3848302"/>
              <a:gd name="connsiteY5-48" fmla="*/ 14991 h 1872208"/>
              <a:gd name="connsiteX0-49" fmla="*/ 0 w 3848302"/>
              <a:gd name="connsiteY0-50" fmla="*/ 14991 h 1902188"/>
              <a:gd name="connsiteX1-51" fmla="*/ 2695975 w 3848302"/>
              <a:gd name="connsiteY1-52" fmla="*/ 0 h 1902188"/>
              <a:gd name="connsiteX2-53" fmla="*/ 3848302 w 3848302"/>
              <a:gd name="connsiteY2-54" fmla="*/ 936104 h 1902188"/>
              <a:gd name="connsiteX3-55" fmla="*/ 2695975 w 3848302"/>
              <a:gd name="connsiteY3-56" fmla="*/ 1872208 h 1902188"/>
              <a:gd name="connsiteX4-57" fmla="*/ 31469 w 3848302"/>
              <a:gd name="connsiteY4-58" fmla="*/ 1902188 h 1902188"/>
              <a:gd name="connsiteX5-59" fmla="*/ 0 w 3848302"/>
              <a:gd name="connsiteY5-60" fmla="*/ 14991 h 1902188"/>
              <a:gd name="connsiteX0-61" fmla="*/ 0 w 3864784"/>
              <a:gd name="connsiteY0-62" fmla="*/ 29981 h 1902188"/>
              <a:gd name="connsiteX1-63" fmla="*/ 2712457 w 3864784"/>
              <a:gd name="connsiteY1-64" fmla="*/ 0 h 1902188"/>
              <a:gd name="connsiteX2-65" fmla="*/ 3864784 w 3864784"/>
              <a:gd name="connsiteY2-66" fmla="*/ 936104 h 1902188"/>
              <a:gd name="connsiteX3-67" fmla="*/ 2712457 w 3864784"/>
              <a:gd name="connsiteY3-68" fmla="*/ 1872208 h 1902188"/>
              <a:gd name="connsiteX4-69" fmla="*/ 47951 w 3864784"/>
              <a:gd name="connsiteY4-70" fmla="*/ 1902188 h 1902188"/>
              <a:gd name="connsiteX5-71" fmla="*/ 0 w 3864784"/>
              <a:gd name="connsiteY5-72" fmla="*/ 29981 h 1902188"/>
              <a:gd name="connsiteX0-73" fmla="*/ 0 w 3831822"/>
              <a:gd name="connsiteY0-74" fmla="*/ 14990 h 1902188"/>
              <a:gd name="connsiteX1-75" fmla="*/ 2679495 w 3831822"/>
              <a:gd name="connsiteY1-76" fmla="*/ 0 h 1902188"/>
              <a:gd name="connsiteX2-77" fmla="*/ 3831822 w 3831822"/>
              <a:gd name="connsiteY2-78" fmla="*/ 936104 h 1902188"/>
              <a:gd name="connsiteX3-79" fmla="*/ 2679495 w 3831822"/>
              <a:gd name="connsiteY3-80" fmla="*/ 1872208 h 1902188"/>
              <a:gd name="connsiteX4-81" fmla="*/ 14989 w 3831822"/>
              <a:gd name="connsiteY4-82" fmla="*/ 1902188 h 1902188"/>
              <a:gd name="connsiteX5-83" fmla="*/ 0 w 3831822"/>
              <a:gd name="connsiteY5-84" fmla="*/ 14990 h 190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831822" h="1902188">
                <a:moveTo>
                  <a:pt x="0" y="14990"/>
                </a:moveTo>
                <a:lnTo>
                  <a:pt x="2679495" y="0"/>
                </a:lnTo>
                <a:cubicBezTo>
                  <a:pt x="3315908" y="0"/>
                  <a:pt x="3831822" y="419108"/>
                  <a:pt x="3831822" y="936104"/>
                </a:cubicBezTo>
                <a:cubicBezTo>
                  <a:pt x="3831822" y="1453100"/>
                  <a:pt x="3315908" y="1872208"/>
                  <a:pt x="2679495" y="1872208"/>
                </a:cubicBezTo>
                <a:lnTo>
                  <a:pt x="14989" y="1902188"/>
                </a:lnTo>
                <a:lnTo>
                  <a:pt x="0" y="14990"/>
                </a:lnTo>
                <a:close/>
              </a:path>
            </a:pathLst>
          </a:custGeom>
          <a:solidFill>
            <a:schemeClr val="accent6">
              <a:lumMod val="50000"/>
              <a:alpha val="69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4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44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Line 4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966190" y="140675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椭圆 31"/>
          <p:cNvSpPr/>
          <p:nvPr>
            <p:custDataLst>
              <p:tags r:id="rId5"/>
            </p:custDataLst>
          </p:nvPr>
        </p:nvSpPr>
        <p:spPr>
          <a:xfrm>
            <a:off x="4032698" y="643996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Rectangle 4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50000" y="3168650"/>
            <a:ext cx="3629025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</a:t>
            </a:r>
            <a:r>
              <a:rPr kumimoji="1"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课标下的图形与几何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Line 56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846239" y="251114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32"/>
          <p:cNvSpPr/>
          <p:nvPr>
            <p:custDataLst>
              <p:tags r:id="rId8"/>
            </p:custDataLst>
          </p:nvPr>
        </p:nvSpPr>
        <p:spPr>
          <a:xfrm>
            <a:off x="4992751" y="1684054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"/>
          <p:cNvSpPr/>
          <p:nvPr>
            <p:custDataLst>
              <p:tags r:id="rId9"/>
            </p:custDataLst>
          </p:nvPr>
        </p:nvSpPr>
        <p:spPr>
          <a:xfrm>
            <a:off x="5255641" y="290261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Line 5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058964" y="378241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 3"/>
          <p:cNvSpPr/>
          <p:nvPr>
            <p:custDataLst>
              <p:tags r:id="rId11"/>
            </p:custDataLst>
          </p:nvPr>
        </p:nvSpPr>
        <p:spPr>
          <a:xfrm>
            <a:off x="4966081" y="425389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/>
          <p:cNvSpPr/>
          <p:nvPr>
            <p:custDataLst>
              <p:tags r:id="rId12"/>
            </p:custDataLst>
          </p:nvPr>
        </p:nvSpPr>
        <p:spPr>
          <a:xfrm>
            <a:off x="4032631" y="521020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altLang="zh-CN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Line 5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925614" y="4914620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Line 56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4965494" y="5966180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4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5895" y="908050"/>
            <a:ext cx="4588510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核心素养与高阶思维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Rectangle 4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137275" y="1948180"/>
            <a:ext cx="4588510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作业设计的基本原则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Rectangle 4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059170" y="4298950"/>
            <a:ext cx="4510405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图形与几何作业设计的核心要素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Rectangle 4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420360" y="5429250"/>
            <a:ext cx="3629025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案例分析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683895" y="2149475"/>
            <a:ext cx="2983865" cy="25590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图形与几何作业设计的核心要求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4053018" y="896091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76850" y="1032510"/>
            <a:ext cx="2951480" cy="10064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1</a:t>
            </a: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、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科学性、目的性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  <a:p>
            <a:pPr>
              <a:lnSpc>
                <a:spcPct val="120000"/>
              </a:lnSpc>
            </a:pP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</p:txBody>
      </p:sp>
      <p:sp>
        <p:nvSpPr>
          <p:cNvPr id="36" name="文本框 18"/>
          <p:cNvSpPr txBox="1"/>
          <p:nvPr/>
        </p:nvSpPr>
        <p:spPr>
          <a:xfrm>
            <a:off x="6046232" y="2929904"/>
            <a:ext cx="5455940" cy="3975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02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、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</p:txBody>
      </p:sp>
      <p:sp>
        <p:nvSpPr>
          <p:cNvPr id="39" name="文本框 19"/>
          <p:cNvSpPr txBox="1"/>
          <p:nvPr/>
        </p:nvSpPr>
        <p:spPr>
          <a:xfrm>
            <a:off x="6982648" y="4521121"/>
            <a:ext cx="5455940" cy="3975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03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、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</p:txBody>
      </p:sp>
      <p:sp>
        <p:nvSpPr>
          <p:cNvPr id="3" name="Line 4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961110" y="1676630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Line 5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961684" y="294802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32"/>
          <p:cNvSpPr/>
          <p:nvPr>
            <p:custDataLst>
              <p:tags r:id="rId7"/>
            </p:custDataLst>
          </p:nvPr>
        </p:nvSpPr>
        <p:spPr>
          <a:xfrm>
            <a:off x="4052951" y="214061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>
            <p:custDataLst>
              <p:tags r:id="rId8"/>
            </p:custDataLst>
          </p:nvPr>
        </p:nvSpPr>
        <p:spPr>
          <a:xfrm>
            <a:off x="4005961" y="338521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Line 5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962954" y="4219930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4005326" y="470855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56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962319" y="542198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Rectangle 4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78805" y="2385060"/>
            <a:ext cx="4588510" cy="10064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层次性、思考性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  <a:p>
            <a:pPr>
              <a:lnSpc>
                <a:spcPct val="120000"/>
              </a:lnSpc>
            </a:pP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</p:txBody>
      </p:sp>
      <p:sp>
        <p:nvSpPr>
          <p:cNvPr id="16" name="Rectangle 4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654675" y="3656965"/>
            <a:ext cx="4588510" cy="10064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趣味性、量力性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  <a:p>
            <a:pPr>
              <a:lnSpc>
                <a:spcPct val="120000"/>
              </a:lnSpc>
            </a:pP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</p:txBody>
      </p:sp>
      <p:sp>
        <p:nvSpPr>
          <p:cNvPr id="17" name="Rectangle 4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78805" y="4792980"/>
            <a:ext cx="4588510" cy="10064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操作性、多样性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………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  <a:p>
            <a:pPr>
              <a:lnSpc>
                <a:spcPct val="120000"/>
              </a:lnSpc>
            </a:pPr>
            <a:endParaRPr kumimoji="1"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06625" y="2124075"/>
            <a:ext cx="7778750" cy="26092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304800"/>
            <a:r>
              <a:rPr lang="zh-CN" sz="3200" b="1">
                <a:highlight>
                  <a:srgbClr val="008000"/>
                </a:highlight>
                <a:ea typeface="宋体" panose="02010600030101010101" pitchFamily="2" charset="-122"/>
              </a:rPr>
              <a:t>科学性：</a:t>
            </a:r>
            <a:endParaRPr lang="zh-CN" sz="3200" b="1">
              <a:highlight>
                <a:srgbClr val="008000"/>
              </a:highlight>
              <a:ea typeface="宋体" panose="02010600030101010101" pitchFamily="2" charset="-122"/>
            </a:endParaRPr>
          </a:p>
          <a:p>
            <a:pPr indent="304800"/>
            <a:endParaRPr lang="zh-CN" sz="3200" b="1">
              <a:highlight>
                <a:srgbClr val="008000"/>
              </a:highlight>
              <a:ea typeface="宋体" panose="02010600030101010101" pitchFamily="2" charset="-122"/>
            </a:endParaRPr>
          </a:p>
          <a:p>
            <a:pPr indent="30480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你的内容要练什么？想达到什么样的作业目标。小学数学做的目标或者要求可以概括为</a:t>
            </a:r>
            <a:r>
              <a:rPr lang="zh-CN" sz="2800" b="0">
                <a:highlight>
                  <a:srgbClr val="00FFFF"/>
                </a:highlight>
                <a:ea typeface="宋体" panose="02010600030101010101" pitchFamily="2" charset="-122"/>
              </a:rPr>
              <a:t>“会、懂、悟”</a:t>
            </a:r>
            <a:r>
              <a:rPr lang="zh-CN" sz="2800" b="0">
                <a:ea typeface="宋体" panose="02010600030101010101" pitchFamily="2" charset="-122"/>
              </a:rPr>
              <a:t>，会什么、懂什么、悟什么。在进行作业设计时，要合理清晰，不能出现知识性的错误，或者出现不符合学业要求的问题。</a:t>
            </a:r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文本框 100"/>
              <p:cNvSpPr txBox="1"/>
              <p:nvPr/>
            </p:nvSpPr>
            <p:spPr>
              <a:xfrm>
                <a:off x="1785620" y="944245"/>
                <a:ext cx="8620760" cy="49688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indent="0"/>
                <a:r>
                  <a:rPr lang="zh-CN" sz="3200" b="1">
                    <a:highlight>
                      <a:srgbClr val="008000"/>
                    </a:highlight>
                    <a:ea typeface="宋体" panose="02010600030101010101" pitchFamily="2" charset="-122"/>
                  </a:rPr>
                  <a:t>目的性：</a:t>
                </a:r>
                <a:endParaRPr lang="zh-CN" sz="3200" b="1">
                  <a:highlight>
                    <a:srgbClr val="008000"/>
                  </a:highlight>
                  <a:ea typeface="宋体" panose="02010600030101010101" pitchFamily="2" charset="-122"/>
                </a:endParaRPr>
              </a:p>
              <a:p>
                <a:pPr indent="0"/>
                <a:endParaRPr lang="zh-CN" sz="3200" b="1">
                  <a:highlight>
                    <a:srgbClr val="008000"/>
                  </a:highlight>
                  <a:ea typeface="宋体" panose="02010600030101010101" pitchFamily="2" charset="-122"/>
                </a:endParaRPr>
              </a:p>
              <a:p>
                <a:pPr indent="0"/>
                <a:r>
                  <a:rPr lang="en-US" altLang="zh-CN" sz="2800" b="0">
                    <a:ea typeface="宋体" panose="02010600030101010101" pitchFamily="2" charset="-122"/>
                  </a:rPr>
                  <a:t>        </a:t>
                </a:r>
                <a:r>
                  <a:rPr lang="en-US" altLang="zh-CN" sz="2800" b="0">
                    <a:highlight>
                      <a:srgbClr val="00FFFF"/>
                    </a:highlight>
                    <a:ea typeface="宋体" panose="02010600030101010101" pitchFamily="2" charset="-122"/>
                  </a:rPr>
                  <a:t> </a:t>
                </a:r>
                <a:r>
                  <a:rPr lang="zh-CN" sz="2800" b="0">
                    <a:highlight>
                      <a:srgbClr val="00FFFF"/>
                    </a:highlight>
                    <a:ea typeface="宋体" panose="02010600030101010101" pitchFamily="2" charset="-122"/>
                  </a:rPr>
                  <a:t>就是重点、难点、关键，或者是易错、易混、易忘。</a:t>
                </a:r>
                <a:r>
                  <a:rPr lang="zh-CN" sz="2800" b="0">
                    <a:ea typeface="宋体" panose="02010600030101010101" pitchFamily="2" charset="-122"/>
                  </a:rPr>
                  <a:t>如：一跟4米长的绳子，要做5根同样长的跳绳，每条跳绳长（   ）米。每条跳绳是这根绳子的（     ）。</a:t>
                </a:r>
                <a:endParaRPr lang="zh-CN" sz="2800" b="0">
                  <a:ea typeface="宋体" panose="02010600030101010101" pitchFamily="2" charset="-122"/>
                </a:endParaRPr>
              </a:p>
              <a:p>
                <a:pPr indent="0"/>
                <a:r>
                  <a:rPr lang="en-US" altLang="zh-CN" sz="2800" b="0">
                    <a:ea typeface="宋体" panose="02010600030101010101" pitchFamily="2" charset="-122"/>
                  </a:rPr>
                  <a:t>         </a:t>
                </a:r>
                <a:r>
                  <a:rPr lang="zh-CN" sz="2800" b="0">
                    <a:ea typeface="宋体" panose="02010600030101010101" pitchFamily="2" charset="-122"/>
                  </a:rPr>
                  <a:t>再如</a:t>
                </a:r>
                <a:r>
                  <a:rPr lang="en-US" altLang="zh-CN" sz="2800" b="0">
                    <a:ea typeface="宋体" panose="02010600030101010101" pitchFamily="2" charset="-122"/>
                  </a:rPr>
                  <a:t>: </a:t>
                </a:r>
                <a:r>
                  <a:rPr lang="zh-CN" sz="2800" b="0">
                    <a:ea typeface="宋体" panose="02010600030101010101" pitchFamily="2" charset="-122"/>
                  </a:rPr>
                  <a:t>把</a:t>
                </a:r>
                <a:r>
                  <a:rPr lang="en-US" altLang="zh-CN" sz="4000" b="0">
                    <a:ea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000" b="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4000" b="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en-US" altLang="zh-CN" sz="4000" b="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4000" b="0">
                    <a:ea typeface="宋体" panose="02010600030101010101" pitchFamily="2" charset="-122"/>
                  </a:rPr>
                  <a:t> </a:t>
                </a:r>
                <a:r>
                  <a:rPr lang="en-US" altLang="zh-CN" sz="2800" b="0">
                    <a:ea typeface="宋体" panose="02010600030101010101" pitchFamily="2" charset="-122"/>
                  </a:rPr>
                  <a:t> </a:t>
                </a:r>
                <a:r>
                  <a:rPr lang="zh-CN" sz="2800" b="0">
                    <a:ea typeface="宋体" panose="02010600030101010101" pitchFamily="2" charset="-122"/>
                  </a:rPr>
                  <a:t> 升饮料分装进4个瓶子里，每个瓶子装（    ）升，每个瓶子装了这些饮料的（     ）。实践表明，这样的集中练习，同桌之间先交流，然后再全班交流。这样的练习有针对性，效率高，同学通过对比，对求单量和求1份占总分数的几分之几一定会豁然开朗。</a:t>
                </a:r>
                <a:endParaRPr lang="zh-CN" sz="2800" b="0"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01" name="文本框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620" y="944245"/>
                <a:ext cx="8620760" cy="4968875"/>
              </a:xfrm>
              <a:prstGeom prst="rect">
                <a:avLst/>
              </a:prstGeom>
              <a:blipFill rotWithShape="1">
                <a:blip r:embed="rId2"/>
                <a:stretch>
                  <a:fillRect r="-2151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19800" y="3232150"/>
          <a:ext cx="15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152400" imgH="393700" progId="Equation.KSEE3">
                  <p:embed/>
                </p:oleObj>
              </mc:Choice>
              <mc:Fallback>
                <p:oleObj name="" r:id="rId3" imgW="1524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9800" y="3232150"/>
                        <a:ext cx="15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1508760" y="1198245"/>
            <a:ext cx="893445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highlight>
                  <a:srgbClr val="008000"/>
                </a:highlight>
                <a:ea typeface="宋体" panose="02010600030101010101" pitchFamily="2" charset="-122"/>
              </a:rPr>
              <a:t>层次性</a:t>
            </a:r>
            <a:r>
              <a:rPr lang="en-US" altLang="zh-CN" sz="3200" b="1">
                <a:highlight>
                  <a:srgbClr val="008000"/>
                </a:highlight>
                <a:ea typeface="宋体" panose="02010600030101010101" pitchFamily="2" charset="-122"/>
              </a:rPr>
              <a:t>:</a:t>
            </a:r>
            <a:endParaRPr lang="zh-CN" sz="3200" b="1">
              <a:highlight>
                <a:srgbClr val="008000"/>
              </a:highlight>
              <a:ea typeface="宋体" panose="02010600030101010101" pitchFamily="2" charset="-122"/>
            </a:endParaRPr>
          </a:p>
          <a:p>
            <a:pPr indent="0"/>
            <a:endParaRPr lang="zh-CN" sz="2800" b="0">
              <a:ea typeface="宋体" panose="02010600030101010101" pitchFamily="2" charset="-122"/>
            </a:endParaRPr>
          </a:p>
          <a:p>
            <a:pPr indent="0"/>
            <a:r>
              <a:rPr lang="en-US" altLang="zh-CN" sz="2800" b="0">
                <a:ea typeface="宋体" panose="02010600030101010101" pitchFamily="2" charset="-122"/>
              </a:rPr>
              <a:t>         </a:t>
            </a:r>
            <a:r>
              <a:rPr lang="zh-CN" sz="2800" b="0">
                <a:ea typeface="宋体" panose="02010600030101010101" pitchFamily="2" charset="-122"/>
              </a:rPr>
              <a:t>应</a:t>
            </a:r>
            <a:r>
              <a:rPr lang="zh-CN" sz="2800" b="0">
                <a:highlight>
                  <a:srgbClr val="00FFFF"/>
                </a:highlight>
                <a:ea typeface="宋体" panose="02010600030101010101" pitchFamily="2" charset="-122"/>
              </a:rPr>
              <a:t>循序渐进，坡度适当</a:t>
            </a:r>
            <a:r>
              <a:rPr lang="zh-CN" sz="2800" b="0">
                <a:ea typeface="宋体" panose="02010600030101010101" pitchFamily="2" charset="-122"/>
              </a:rPr>
              <a:t>。例，求平行四边的面积，第一层次，数方格求面积；第二层次，给出底和高求面积；第三层次，变式训练。给出几条边的长度，学生底对应的高求面积；第四个层次，一个正方形，周长36㎝，把它割补成平行四边形，面积是多少？这就公式推导的方法、过程，通过割补，形变面积不变。我们甚至可以作为是一个动脑筋的思考题，以激发学生的思维。</a:t>
            </a:r>
            <a:endParaRPr lang="zh-CN" altLang="en-US" sz="2800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371850" y="1994535"/>
            <a:ext cx="3992880" cy="272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746885" y="1322705"/>
            <a:ext cx="8553450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highlight>
                  <a:srgbClr val="008000"/>
                </a:highlight>
                <a:ea typeface="宋体" panose="02010600030101010101" pitchFamily="2" charset="-122"/>
                <a:sym typeface="+mn-ea"/>
              </a:rPr>
              <a:t>思考性</a:t>
            </a:r>
            <a:r>
              <a:rPr lang="en-US" altLang="zh-CN" sz="3200" b="1">
                <a:highlight>
                  <a:srgbClr val="008000"/>
                </a:highlight>
                <a:ea typeface="宋体" panose="02010600030101010101" pitchFamily="2" charset="-122"/>
                <a:sym typeface="+mn-ea"/>
              </a:rPr>
              <a:t>:</a:t>
            </a:r>
            <a:endParaRPr lang="en-US" altLang="zh-CN" sz="3200" b="1">
              <a:highlight>
                <a:srgbClr val="008000"/>
              </a:highlight>
              <a:ea typeface="宋体" panose="02010600030101010101" pitchFamily="2" charset="-122"/>
              <a:sym typeface="+mn-ea"/>
            </a:endParaRPr>
          </a:p>
          <a:p>
            <a:endParaRPr lang="en-US" altLang="zh-CN" sz="3200">
              <a:ea typeface="宋体" panose="02010600030101010101" pitchFamily="2" charset="-122"/>
              <a:sym typeface="+mn-ea"/>
            </a:endParaRPr>
          </a:p>
          <a:p>
            <a:r>
              <a:rPr lang="en-US" altLang="zh-CN" sz="3200">
                <a:ea typeface="宋体" panose="02010600030101010101" pitchFamily="2" charset="-122"/>
                <a:sym typeface="+mn-ea"/>
              </a:rPr>
              <a:t>       </a:t>
            </a:r>
            <a:r>
              <a:rPr lang="en-US" altLang="zh-CN" sz="2800">
                <a:ea typeface="宋体" panose="02010600030101010101" pitchFamily="2" charset="-122"/>
                <a:sym typeface="+mn-ea"/>
              </a:rPr>
              <a:t> </a:t>
            </a:r>
            <a:r>
              <a:rPr lang="zh-CN" sz="2800">
                <a:ea typeface="宋体" panose="02010600030101010101" pitchFamily="2" charset="-122"/>
                <a:sym typeface="+mn-ea"/>
              </a:rPr>
              <a:t>数学是思维的体操，数学作业要</a:t>
            </a:r>
            <a:r>
              <a:rPr lang="zh-CN" sz="2800">
                <a:highlight>
                  <a:srgbClr val="00FFFF"/>
                </a:highlight>
                <a:ea typeface="宋体" panose="02010600030101010101" pitchFamily="2" charset="-122"/>
                <a:sym typeface="+mn-ea"/>
              </a:rPr>
              <a:t>加深理解，灵活应用</a:t>
            </a:r>
            <a:r>
              <a:rPr lang="zh-CN" sz="2800">
                <a:ea typeface="宋体" panose="02010600030101010101" pitchFamily="2" charset="-122"/>
                <a:sym typeface="+mn-ea"/>
              </a:rPr>
              <a:t>。</a:t>
            </a:r>
            <a:endParaRPr lang="zh-CN" sz="2800">
              <a:ea typeface="宋体" panose="02010600030101010101" pitchFamily="2" charset="-122"/>
              <a:sym typeface="+mn-ea"/>
            </a:endParaRPr>
          </a:p>
          <a:p>
            <a:r>
              <a:rPr lang="en-US" altLang="zh-CN" sz="2800">
                <a:ea typeface="宋体" panose="02010600030101010101" pitchFamily="2" charset="-122"/>
                <a:sym typeface="+mn-ea"/>
              </a:rPr>
              <a:t>        </a:t>
            </a:r>
            <a:r>
              <a:rPr lang="zh-CN" sz="2800">
                <a:ea typeface="宋体" panose="02010600030101010101" pitchFamily="2" charset="-122"/>
                <a:sym typeface="+mn-ea"/>
              </a:rPr>
              <a:t>如：在梯形面积公式S=(a+b)h÷2中，当a=b时，就是2a乘h除以2,就2抵消掉了，那面积就是a乘h，当b=0时，a+b就等于a了，S= a乘h除以2 。原来梯形的面积可以涵盖平行四边形、三角形的面积。</a:t>
            </a:r>
            <a:endParaRPr lang="zh-CN" sz="280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58565" y="23806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1701165" y="1250950"/>
            <a:ext cx="878967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3200" b="1">
                <a:highlight>
                  <a:srgbClr val="008000"/>
                </a:highlight>
                <a:ea typeface="宋体" panose="02010600030101010101" pitchFamily="2" charset="-122"/>
              </a:rPr>
              <a:t>趣味性：</a:t>
            </a:r>
            <a:endParaRPr lang="zh-CN" sz="3200" b="1">
              <a:highlight>
                <a:srgbClr val="008000"/>
              </a:highlight>
              <a:ea typeface="宋体" panose="02010600030101010101" pitchFamily="2" charset="-122"/>
            </a:endParaRPr>
          </a:p>
          <a:p>
            <a:pPr indent="304800"/>
            <a:endParaRPr lang="zh-CN" sz="2800" b="0">
              <a:ea typeface="宋体" panose="02010600030101010101" pitchFamily="2" charset="-122"/>
            </a:endParaRPr>
          </a:p>
          <a:p>
            <a:pPr indent="304800"/>
            <a:r>
              <a:rPr lang="zh-CN" sz="2800" b="0">
                <a:ea typeface="宋体" panose="02010600030101010101" pitchFamily="2" charset="-122"/>
              </a:rPr>
              <a:t> </a:t>
            </a:r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作业设计还要满足趣味性，研究表明儿童兴趣的发展，从</a:t>
            </a:r>
            <a:r>
              <a:rPr lang="zh-CN" sz="2800" b="0">
                <a:highlight>
                  <a:srgbClr val="00FFFF"/>
                </a:highlight>
                <a:ea typeface="宋体" panose="02010600030101010101" pitchFamily="2" charset="-122"/>
              </a:rPr>
              <a:t>有趣到乐趣</a:t>
            </a:r>
            <a:r>
              <a:rPr lang="zh-CN" sz="2800" b="0">
                <a:ea typeface="宋体" panose="02010600030101010101" pitchFamily="2" charset="-122"/>
              </a:rPr>
              <a:t>，当然通过思想教育能达到</a:t>
            </a:r>
            <a:r>
              <a:rPr lang="zh-CN" sz="2800" b="0">
                <a:highlight>
                  <a:srgbClr val="00FFFF"/>
                </a:highlight>
                <a:ea typeface="宋体" panose="02010600030101010101" pitchFamily="2" charset="-122"/>
              </a:rPr>
              <a:t>志趣</a:t>
            </a:r>
            <a:r>
              <a:rPr lang="zh-CN" sz="2800" b="0">
                <a:ea typeface="宋体" panose="02010600030101010101" pitchFamily="2" charset="-122"/>
              </a:rPr>
              <a:t>，那就不会感到乏味了。作业的趣味性，在看例题，一般教学完圆后都有这样一个练习，画圆组成图案。我们可以展示建筑上的装饰画，让学生观察并思考，这些画是怎样画的。再看苹果这个图标，实际上是多个大大小小的圆的一部分，圆弧组成。（看动画）相信看了这样一个动画的启示，学生画圆的作业一定会有更精彩的图案呈现。</a:t>
            </a:r>
            <a:endParaRPr lang="zh-CN" altLang="en-US" sz="2800" b="0">
              <a:ea typeface="宋体" panose="02010600030101010101" pitchFamily="2" charset="-122"/>
            </a:endParaRPr>
          </a:p>
        </p:txBody>
      </p:sp>
      <p:graphicFrame>
        <p:nvGraphicFramePr>
          <p:cNvPr id="34" name="对象 33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0156825" y="5848350"/>
          <a:ext cx="203517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包装程序外壳对象" showAsIcon="1" r:id="rId3" imgW="2381250" imgH="516255" progId="Package">
                  <p:embed/>
                </p:oleObj>
              </mc:Choice>
              <mc:Fallback>
                <p:oleObj name="包装程序外壳对象" showAsIcon="1" r:id="rId3" imgW="2381250" imgH="516255" progId="Package">
                  <p:embed/>
                  <p:pic>
                    <p:nvPicPr>
                      <p:cNvPr id="0" name="对象 3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56825" y="5848350"/>
                        <a:ext cx="203517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1387475" y="1844040"/>
            <a:ext cx="8765540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3200" b="1">
                <a:highlight>
                  <a:srgbClr val="008000"/>
                </a:highlight>
                <a:ea typeface="宋体" panose="02010600030101010101" pitchFamily="2" charset="-122"/>
              </a:rPr>
              <a:t>多样性</a:t>
            </a:r>
            <a:r>
              <a:rPr lang="en-US" altLang="zh-CN" sz="3200" b="1">
                <a:highlight>
                  <a:srgbClr val="008000"/>
                </a:highlight>
                <a:ea typeface="宋体" panose="02010600030101010101" pitchFamily="2" charset="-122"/>
              </a:rPr>
              <a:t>:</a:t>
            </a:r>
            <a:endParaRPr lang="en-US" altLang="zh-CN" sz="3200" b="1">
              <a:highlight>
                <a:srgbClr val="008000"/>
              </a:highlight>
              <a:ea typeface="宋体" panose="02010600030101010101" pitchFamily="2" charset="-122"/>
            </a:endParaRPr>
          </a:p>
          <a:p>
            <a:pPr indent="304800"/>
            <a:endParaRPr lang="en-US" altLang="zh-CN" sz="2800" b="0">
              <a:ea typeface="宋体" panose="02010600030101010101" pitchFamily="2" charset="-122"/>
            </a:endParaRPr>
          </a:p>
          <a:p>
            <a:pPr indent="30480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重要目的是为了</a:t>
            </a:r>
            <a:r>
              <a:rPr lang="zh-CN" sz="2800" b="0">
                <a:highlight>
                  <a:srgbClr val="00FFFF"/>
                </a:highlight>
                <a:ea typeface="宋体" panose="02010600030101010101" pitchFamily="2" charset="-122"/>
              </a:rPr>
              <a:t>克服厌倦效应</a:t>
            </a:r>
            <a:r>
              <a:rPr lang="zh-CN" sz="2800" b="0">
                <a:ea typeface="宋体" panose="02010600030101010101" pitchFamily="2" charset="-122"/>
              </a:rPr>
              <a:t>，要注意的练习的多样形式为内容服务。题型多样，如计算、填空、选择、判断、应用、画图</a:t>
            </a:r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sz="2800" b="0">
                <a:ea typeface="宋体" panose="02010600030101010101" pitchFamily="2" charset="-122"/>
              </a:rPr>
              <a:t>方式也多样，如书面作业与操作作业、口头作业相结合，个体作业与团体作业，短作业与长作业相结合，收敛性作业与开放性作业相结合等。</a:t>
            </a:r>
            <a:endParaRPr lang="zh-CN" altLang="en-US" sz="2800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>
            <p:custDataLst>
              <p:tags r:id="rId2"/>
            </p:custDataLst>
          </p:nvPr>
        </p:nvSpPr>
        <p:spPr>
          <a:xfrm>
            <a:off x="2495550" y="0"/>
            <a:ext cx="75368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 algn="ctr"/>
            <a:r>
              <a:rPr lang="zh-CN" sz="3200" b="0">
                <a:ea typeface="宋体" panose="02010600030101010101" pitchFamily="2" charset="-122"/>
              </a:rPr>
              <a:t>案例1：认识周长作业设计</a:t>
            </a:r>
            <a:endParaRPr lang="zh-CN" altLang="en-US" sz="3200" b="0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16025" y="582930"/>
            <a:ext cx="9759950" cy="62318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2850" y="573405"/>
            <a:ext cx="9212580" cy="54419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1885" y="50800"/>
            <a:ext cx="9968230" cy="68922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3" name="组合 22"/>
          <p:cNvGrpSpPr/>
          <p:nvPr/>
        </p:nvGrpSpPr>
        <p:grpSpPr>
          <a:xfrm>
            <a:off x="619125" y="1917700"/>
            <a:ext cx="5161915" cy="4394835"/>
            <a:chOff x="4374" y="2187"/>
            <a:chExt cx="8911" cy="8528"/>
          </a:xfrm>
        </p:grpSpPr>
        <p:grpSp>
          <p:nvGrpSpPr>
            <p:cNvPr id="22" name="组合 21"/>
            <p:cNvGrpSpPr/>
            <p:nvPr/>
          </p:nvGrpSpPr>
          <p:grpSpPr>
            <a:xfrm>
              <a:off x="4374" y="2187"/>
              <a:ext cx="8797" cy="8528"/>
              <a:chOff x="4374" y="2187"/>
              <a:chExt cx="8797" cy="8528"/>
            </a:xfrm>
          </p:grpSpPr>
          <p:grpSp>
            <p:nvGrpSpPr>
              <p:cNvPr id="38918" name="Group 6"/>
              <p:cNvGrpSpPr/>
              <p:nvPr/>
            </p:nvGrpSpPr>
            <p:grpSpPr bwMode="auto">
              <a:xfrm>
                <a:off x="4374" y="2187"/>
                <a:ext cx="8797" cy="8528"/>
                <a:chOff x="816349" y="-61913"/>
                <a:chExt cx="3985202" cy="4281489"/>
              </a:xfrm>
            </p:grpSpPr>
            <p:grpSp>
              <p:nvGrpSpPr>
                <p:cNvPr id="36871" name="Group 7"/>
                <p:cNvGrpSpPr/>
                <p:nvPr/>
              </p:nvGrpSpPr>
              <p:grpSpPr bwMode="auto">
                <a:xfrm>
                  <a:off x="866141" y="-61913"/>
                  <a:ext cx="3935410" cy="4281489"/>
                  <a:chOff x="-233" y="-39"/>
                  <a:chExt cx="2479" cy="2697"/>
                </a:xfrm>
              </p:grpSpPr>
              <p:sp>
                <p:nvSpPr>
                  <p:cNvPr id="36882" name="Freeform 5"/>
                  <p:cNvSpPr>
                    <a:spLocks noChangeArrowheads="1"/>
                  </p:cNvSpPr>
                  <p:nvPr>
                    <p:custDataLst>
                      <p:tags r:id="rId2"/>
                    </p:custDataLst>
                  </p:nvPr>
                </p:nvSpPr>
                <p:spPr bwMode="auto">
                  <a:xfrm>
                    <a:off x="23" y="355"/>
                    <a:ext cx="1881" cy="2303"/>
                  </a:xfrm>
                  <a:custGeom>
                    <a:avLst/>
                    <a:gdLst>
                      <a:gd name="T0" fmla="*/ 2012 w 1045"/>
                      <a:gd name="T1" fmla="*/ 4143 h 1279"/>
                      <a:gd name="T2" fmla="*/ 1597 w 1045"/>
                      <a:gd name="T3" fmla="*/ 4147 h 1279"/>
                      <a:gd name="T4" fmla="*/ 1591 w 1045"/>
                      <a:gd name="T5" fmla="*/ 3463 h 1279"/>
                      <a:gd name="T6" fmla="*/ 1174 w 1045"/>
                      <a:gd name="T7" fmla="*/ 3115 h 1279"/>
                      <a:gd name="T8" fmla="*/ 774 w 1045"/>
                      <a:gd name="T9" fmla="*/ 3086 h 1279"/>
                      <a:gd name="T10" fmla="*/ 0 w 1045"/>
                      <a:gd name="T11" fmla="*/ 2697 h 1279"/>
                      <a:gd name="T12" fmla="*/ 1044 w 1045"/>
                      <a:gd name="T13" fmla="*/ 3009 h 1279"/>
                      <a:gd name="T14" fmla="*/ 380 w 1045"/>
                      <a:gd name="T15" fmla="*/ 2256 h 1279"/>
                      <a:gd name="T16" fmla="*/ 1393 w 1045"/>
                      <a:gd name="T17" fmla="*/ 3090 h 1279"/>
                      <a:gd name="T18" fmla="*/ 1600 w 1045"/>
                      <a:gd name="T19" fmla="*/ 3232 h 1279"/>
                      <a:gd name="T20" fmla="*/ 1600 w 1045"/>
                      <a:gd name="T21" fmla="*/ 3220 h 1279"/>
                      <a:gd name="T22" fmla="*/ 1519 w 1045"/>
                      <a:gd name="T23" fmla="*/ 2227 h 1279"/>
                      <a:gd name="T24" fmla="*/ 803 w 1045"/>
                      <a:gd name="T25" fmla="*/ 1880 h 1279"/>
                      <a:gd name="T26" fmla="*/ 36 w 1045"/>
                      <a:gd name="T27" fmla="*/ 704 h 1279"/>
                      <a:gd name="T28" fmla="*/ 891 w 1045"/>
                      <a:gd name="T29" fmla="*/ 1777 h 1279"/>
                      <a:gd name="T30" fmla="*/ 1037 w 1045"/>
                      <a:gd name="T31" fmla="*/ 1291 h 1279"/>
                      <a:gd name="T32" fmla="*/ 1024 w 1045"/>
                      <a:gd name="T33" fmla="*/ 798 h 1279"/>
                      <a:gd name="T34" fmla="*/ 1130 w 1045"/>
                      <a:gd name="T35" fmla="*/ 1491 h 1279"/>
                      <a:gd name="T36" fmla="*/ 1062 w 1045"/>
                      <a:gd name="T37" fmla="*/ 1880 h 1279"/>
                      <a:gd name="T38" fmla="*/ 1526 w 1045"/>
                      <a:gd name="T39" fmla="*/ 2053 h 1279"/>
                      <a:gd name="T40" fmla="*/ 1773 w 1045"/>
                      <a:gd name="T41" fmla="*/ 0 h 1279"/>
                      <a:gd name="T42" fmla="*/ 1714 w 1045"/>
                      <a:gd name="T43" fmla="*/ 2199 h 1279"/>
                      <a:gd name="T44" fmla="*/ 1867 w 1045"/>
                      <a:gd name="T45" fmla="*/ 2838 h 1279"/>
                      <a:gd name="T46" fmla="*/ 2401 w 1045"/>
                      <a:gd name="T47" fmla="*/ 2366 h 1279"/>
                      <a:gd name="T48" fmla="*/ 2621 w 1045"/>
                      <a:gd name="T49" fmla="*/ 1212 h 1279"/>
                      <a:gd name="T50" fmla="*/ 2563 w 1045"/>
                      <a:gd name="T51" fmla="*/ 2227 h 1279"/>
                      <a:gd name="T52" fmla="*/ 2925 w 1045"/>
                      <a:gd name="T53" fmla="*/ 1851 h 1279"/>
                      <a:gd name="T54" fmla="*/ 3386 w 1045"/>
                      <a:gd name="T55" fmla="*/ 1041 h 1279"/>
                      <a:gd name="T56" fmla="*/ 3103 w 1045"/>
                      <a:gd name="T57" fmla="*/ 1766 h 1279"/>
                      <a:gd name="T58" fmla="*/ 1996 w 1045"/>
                      <a:gd name="T59" fmla="*/ 3131 h 1279"/>
                      <a:gd name="T60" fmla="*/ 1976 w 1045"/>
                      <a:gd name="T61" fmla="*/ 3551 h 1279"/>
                      <a:gd name="T62" fmla="*/ 3042 w 1045"/>
                      <a:gd name="T63" fmla="*/ 2879 h 1279"/>
                      <a:gd name="T64" fmla="*/ 1976 w 1045"/>
                      <a:gd name="T65" fmla="*/ 3697 h 1279"/>
                      <a:gd name="T66" fmla="*/ 2012 w 1045"/>
                      <a:gd name="T67" fmla="*/ 4143 h 127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45"/>
                      <a:gd name="T103" fmla="*/ 0 h 1279"/>
                      <a:gd name="T104" fmla="*/ 1045 w 1045"/>
                      <a:gd name="T105" fmla="*/ 1279 h 127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45" h="1279">
                        <a:moveTo>
                          <a:pt x="621" y="1278"/>
                        </a:moveTo>
                        <a:cubicBezTo>
                          <a:pt x="493" y="1279"/>
                          <a:pt x="493" y="1279"/>
                          <a:pt x="493" y="1279"/>
                        </a:cubicBezTo>
                        <a:cubicBezTo>
                          <a:pt x="480" y="1238"/>
                          <a:pt x="485" y="1193"/>
                          <a:pt x="491" y="1068"/>
                        </a:cubicBezTo>
                        <a:cubicBezTo>
                          <a:pt x="453" y="1033"/>
                          <a:pt x="408" y="998"/>
                          <a:pt x="362" y="961"/>
                        </a:cubicBezTo>
                        <a:cubicBezTo>
                          <a:pt x="310" y="963"/>
                          <a:pt x="280" y="960"/>
                          <a:pt x="239" y="952"/>
                        </a:cubicBezTo>
                        <a:cubicBezTo>
                          <a:pt x="153" y="935"/>
                          <a:pt x="123" y="906"/>
                          <a:pt x="0" y="832"/>
                        </a:cubicBezTo>
                        <a:cubicBezTo>
                          <a:pt x="134" y="888"/>
                          <a:pt x="210" y="930"/>
                          <a:pt x="322" y="928"/>
                        </a:cubicBezTo>
                        <a:cubicBezTo>
                          <a:pt x="244" y="861"/>
                          <a:pt x="168" y="787"/>
                          <a:pt x="117" y="696"/>
                        </a:cubicBezTo>
                        <a:cubicBezTo>
                          <a:pt x="236" y="800"/>
                          <a:pt x="263" y="854"/>
                          <a:pt x="430" y="953"/>
                        </a:cubicBezTo>
                        <a:cubicBezTo>
                          <a:pt x="448" y="964"/>
                          <a:pt x="467" y="976"/>
                          <a:pt x="494" y="997"/>
                        </a:cubicBezTo>
                        <a:cubicBezTo>
                          <a:pt x="494" y="993"/>
                          <a:pt x="494" y="993"/>
                          <a:pt x="494" y="993"/>
                        </a:cubicBezTo>
                        <a:cubicBezTo>
                          <a:pt x="497" y="887"/>
                          <a:pt x="467" y="762"/>
                          <a:pt x="469" y="687"/>
                        </a:cubicBezTo>
                        <a:cubicBezTo>
                          <a:pt x="371" y="661"/>
                          <a:pt x="303" y="619"/>
                          <a:pt x="248" y="580"/>
                        </a:cubicBezTo>
                        <a:cubicBezTo>
                          <a:pt x="105" y="480"/>
                          <a:pt x="40" y="342"/>
                          <a:pt x="11" y="217"/>
                        </a:cubicBezTo>
                        <a:cubicBezTo>
                          <a:pt x="94" y="400"/>
                          <a:pt x="163" y="479"/>
                          <a:pt x="275" y="548"/>
                        </a:cubicBezTo>
                        <a:cubicBezTo>
                          <a:pt x="285" y="525"/>
                          <a:pt x="324" y="475"/>
                          <a:pt x="320" y="398"/>
                        </a:cubicBezTo>
                        <a:cubicBezTo>
                          <a:pt x="315" y="314"/>
                          <a:pt x="306" y="285"/>
                          <a:pt x="316" y="246"/>
                        </a:cubicBezTo>
                        <a:cubicBezTo>
                          <a:pt x="332" y="334"/>
                          <a:pt x="354" y="416"/>
                          <a:pt x="349" y="460"/>
                        </a:cubicBezTo>
                        <a:cubicBezTo>
                          <a:pt x="345" y="497"/>
                          <a:pt x="340" y="510"/>
                          <a:pt x="328" y="580"/>
                        </a:cubicBezTo>
                        <a:cubicBezTo>
                          <a:pt x="394" y="614"/>
                          <a:pt x="436" y="623"/>
                          <a:pt x="471" y="633"/>
                        </a:cubicBezTo>
                        <a:cubicBezTo>
                          <a:pt x="480" y="526"/>
                          <a:pt x="544" y="250"/>
                          <a:pt x="547" y="0"/>
                        </a:cubicBezTo>
                        <a:cubicBezTo>
                          <a:pt x="602" y="287"/>
                          <a:pt x="501" y="515"/>
                          <a:pt x="529" y="678"/>
                        </a:cubicBezTo>
                        <a:cubicBezTo>
                          <a:pt x="546" y="776"/>
                          <a:pt x="564" y="812"/>
                          <a:pt x="576" y="875"/>
                        </a:cubicBezTo>
                        <a:cubicBezTo>
                          <a:pt x="617" y="825"/>
                          <a:pt x="645" y="811"/>
                          <a:pt x="741" y="730"/>
                        </a:cubicBezTo>
                        <a:cubicBezTo>
                          <a:pt x="723" y="598"/>
                          <a:pt x="730" y="473"/>
                          <a:pt x="809" y="374"/>
                        </a:cubicBezTo>
                        <a:cubicBezTo>
                          <a:pt x="738" y="537"/>
                          <a:pt x="772" y="588"/>
                          <a:pt x="791" y="687"/>
                        </a:cubicBezTo>
                        <a:cubicBezTo>
                          <a:pt x="841" y="647"/>
                          <a:pt x="874" y="615"/>
                          <a:pt x="903" y="571"/>
                        </a:cubicBezTo>
                        <a:cubicBezTo>
                          <a:pt x="937" y="523"/>
                          <a:pt x="988" y="442"/>
                          <a:pt x="1045" y="321"/>
                        </a:cubicBezTo>
                        <a:cubicBezTo>
                          <a:pt x="1027" y="404"/>
                          <a:pt x="992" y="483"/>
                          <a:pt x="958" y="545"/>
                        </a:cubicBezTo>
                        <a:cubicBezTo>
                          <a:pt x="854" y="740"/>
                          <a:pt x="738" y="767"/>
                          <a:pt x="616" y="966"/>
                        </a:cubicBezTo>
                        <a:cubicBezTo>
                          <a:pt x="614" y="992"/>
                          <a:pt x="612" y="1040"/>
                          <a:pt x="610" y="1095"/>
                        </a:cubicBezTo>
                        <a:cubicBezTo>
                          <a:pt x="698" y="1054"/>
                          <a:pt x="845" y="1010"/>
                          <a:pt x="939" y="888"/>
                        </a:cubicBezTo>
                        <a:cubicBezTo>
                          <a:pt x="901" y="979"/>
                          <a:pt x="728" y="1086"/>
                          <a:pt x="610" y="1140"/>
                        </a:cubicBezTo>
                        <a:cubicBezTo>
                          <a:pt x="613" y="1200"/>
                          <a:pt x="625" y="1222"/>
                          <a:pt x="621" y="1278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83" name="Freeform 7"/>
                  <p:cNvSpPr>
                    <a:spLocks noChangeArrowheads="1"/>
                  </p:cNvSpPr>
                  <p:nvPr>
                    <p:custDataLst>
                      <p:tags r:id="rId3"/>
                    </p:custDataLst>
                  </p:nvPr>
                </p:nvSpPr>
                <p:spPr bwMode="auto">
                  <a:xfrm>
                    <a:off x="984" y="0"/>
                    <a:ext cx="259" cy="299"/>
                  </a:xfrm>
                  <a:custGeom>
                    <a:avLst/>
                    <a:gdLst>
                      <a:gd name="T0" fmla="*/ 129 w 259"/>
                      <a:gd name="T1" fmla="*/ 0 h 299"/>
                      <a:gd name="T2" fmla="*/ 194 w 259"/>
                      <a:gd name="T3" fmla="*/ 38 h 299"/>
                      <a:gd name="T4" fmla="*/ 259 w 259"/>
                      <a:gd name="T5" fmla="*/ 74 h 299"/>
                      <a:gd name="T6" fmla="*/ 259 w 259"/>
                      <a:gd name="T7" fmla="*/ 149 h 299"/>
                      <a:gd name="T8" fmla="*/ 259 w 259"/>
                      <a:gd name="T9" fmla="*/ 223 h 299"/>
                      <a:gd name="T10" fmla="*/ 194 w 259"/>
                      <a:gd name="T11" fmla="*/ 261 h 299"/>
                      <a:gd name="T12" fmla="*/ 129 w 259"/>
                      <a:gd name="T13" fmla="*/ 299 h 299"/>
                      <a:gd name="T14" fmla="*/ 64 w 259"/>
                      <a:gd name="T15" fmla="*/ 261 h 299"/>
                      <a:gd name="T16" fmla="*/ 0 w 259"/>
                      <a:gd name="T17" fmla="*/ 223 h 299"/>
                      <a:gd name="T18" fmla="*/ 0 w 259"/>
                      <a:gd name="T19" fmla="*/ 149 h 299"/>
                      <a:gd name="T20" fmla="*/ 0 w 259"/>
                      <a:gd name="T21" fmla="*/ 74 h 299"/>
                      <a:gd name="T22" fmla="*/ 64 w 259"/>
                      <a:gd name="T23" fmla="*/ 38 h 299"/>
                      <a:gd name="T24" fmla="*/ 129 w 259"/>
                      <a:gd name="T25" fmla="*/ 0 h 299"/>
                      <a:gd name="T26" fmla="*/ 129 w 259"/>
                      <a:gd name="T27" fmla="*/ 0 h 299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59"/>
                      <a:gd name="T43" fmla="*/ 0 h 299"/>
                      <a:gd name="T44" fmla="*/ 259 w 259"/>
                      <a:gd name="T45" fmla="*/ 299 h 299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59" h="299">
                        <a:moveTo>
                          <a:pt x="129" y="0"/>
                        </a:moveTo>
                        <a:lnTo>
                          <a:pt x="194" y="38"/>
                        </a:lnTo>
                        <a:lnTo>
                          <a:pt x="259" y="74"/>
                        </a:lnTo>
                        <a:lnTo>
                          <a:pt x="259" y="149"/>
                        </a:lnTo>
                        <a:lnTo>
                          <a:pt x="259" y="223"/>
                        </a:lnTo>
                        <a:lnTo>
                          <a:pt x="194" y="261"/>
                        </a:lnTo>
                        <a:lnTo>
                          <a:pt x="129" y="299"/>
                        </a:lnTo>
                        <a:lnTo>
                          <a:pt x="64" y="261"/>
                        </a:lnTo>
                        <a:lnTo>
                          <a:pt x="0" y="223"/>
                        </a:lnTo>
                        <a:lnTo>
                          <a:pt x="0" y="149"/>
                        </a:lnTo>
                        <a:lnTo>
                          <a:pt x="0" y="74"/>
                        </a:lnTo>
                        <a:lnTo>
                          <a:pt x="64" y="38"/>
                        </a:lnTo>
                        <a:lnTo>
                          <a:pt x="12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84" name="Freeform 8"/>
                  <p:cNvSpPr>
                    <a:spLocks noChangeArrowheads="1"/>
                  </p:cNvSpPr>
                  <p:nvPr>
                    <p:custDataLst>
                      <p:tags r:id="rId4"/>
                    </p:custDataLst>
                  </p:nvPr>
                </p:nvSpPr>
                <p:spPr bwMode="auto">
                  <a:xfrm>
                    <a:off x="1904" y="572"/>
                    <a:ext cx="342" cy="413"/>
                  </a:xfrm>
                  <a:custGeom>
                    <a:avLst/>
                    <a:gdLst>
                      <a:gd name="T0" fmla="*/ 128 w 257"/>
                      <a:gd name="T1" fmla="*/ 0 h 297"/>
                      <a:gd name="T2" fmla="*/ 192 w 257"/>
                      <a:gd name="T3" fmla="*/ 36 h 297"/>
                      <a:gd name="T4" fmla="*/ 257 w 257"/>
                      <a:gd name="T5" fmla="*/ 74 h 297"/>
                      <a:gd name="T6" fmla="*/ 257 w 257"/>
                      <a:gd name="T7" fmla="*/ 148 h 297"/>
                      <a:gd name="T8" fmla="*/ 257 w 257"/>
                      <a:gd name="T9" fmla="*/ 224 h 297"/>
                      <a:gd name="T10" fmla="*/ 192 w 257"/>
                      <a:gd name="T11" fmla="*/ 261 h 297"/>
                      <a:gd name="T12" fmla="*/ 128 w 257"/>
                      <a:gd name="T13" fmla="*/ 297 h 297"/>
                      <a:gd name="T14" fmla="*/ 63 w 257"/>
                      <a:gd name="T15" fmla="*/ 261 h 297"/>
                      <a:gd name="T16" fmla="*/ 0 w 257"/>
                      <a:gd name="T17" fmla="*/ 224 h 297"/>
                      <a:gd name="T18" fmla="*/ 0 w 257"/>
                      <a:gd name="T19" fmla="*/ 148 h 297"/>
                      <a:gd name="T20" fmla="*/ 0 w 257"/>
                      <a:gd name="T21" fmla="*/ 74 h 297"/>
                      <a:gd name="T22" fmla="*/ 63 w 257"/>
                      <a:gd name="T23" fmla="*/ 36 h 297"/>
                      <a:gd name="T24" fmla="*/ 128 w 257"/>
                      <a:gd name="T25" fmla="*/ 0 h 297"/>
                      <a:gd name="T26" fmla="*/ 128 w 257"/>
                      <a:gd name="T27" fmla="*/ 0 h 297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57"/>
                      <a:gd name="T43" fmla="*/ 0 h 297"/>
                      <a:gd name="T44" fmla="*/ 257 w 257"/>
                      <a:gd name="T45" fmla="*/ 297 h 297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57" h="297">
                        <a:moveTo>
                          <a:pt x="128" y="0"/>
                        </a:moveTo>
                        <a:lnTo>
                          <a:pt x="192" y="36"/>
                        </a:lnTo>
                        <a:lnTo>
                          <a:pt x="257" y="74"/>
                        </a:lnTo>
                        <a:lnTo>
                          <a:pt x="257" y="148"/>
                        </a:lnTo>
                        <a:lnTo>
                          <a:pt x="257" y="224"/>
                        </a:lnTo>
                        <a:lnTo>
                          <a:pt x="192" y="261"/>
                        </a:lnTo>
                        <a:lnTo>
                          <a:pt x="128" y="297"/>
                        </a:lnTo>
                        <a:lnTo>
                          <a:pt x="63" y="261"/>
                        </a:lnTo>
                        <a:lnTo>
                          <a:pt x="0" y="224"/>
                        </a:lnTo>
                        <a:lnTo>
                          <a:pt x="0" y="148"/>
                        </a:lnTo>
                        <a:lnTo>
                          <a:pt x="0" y="74"/>
                        </a:lnTo>
                        <a:lnTo>
                          <a:pt x="63" y="36"/>
                        </a:lnTo>
                        <a:lnTo>
                          <a:pt x="128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85" name="Freeform 9"/>
                  <p:cNvSpPr>
                    <a:spLocks noChangeArrowheads="1"/>
                  </p:cNvSpPr>
                  <p:nvPr>
                    <p:custDataLst>
                      <p:tags r:id="rId5"/>
                    </p:custDataLst>
                  </p:nvPr>
                </p:nvSpPr>
                <p:spPr bwMode="auto">
                  <a:xfrm>
                    <a:off x="1743" y="1593"/>
                    <a:ext cx="343" cy="366"/>
                  </a:xfrm>
                  <a:custGeom>
                    <a:avLst/>
                    <a:gdLst>
                      <a:gd name="T0" fmla="*/ 130 w 260"/>
                      <a:gd name="T1" fmla="*/ 0 h 299"/>
                      <a:gd name="T2" fmla="*/ 195 w 260"/>
                      <a:gd name="T3" fmla="*/ 38 h 299"/>
                      <a:gd name="T4" fmla="*/ 260 w 260"/>
                      <a:gd name="T5" fmla="*/ 76 h 299"/>
                      <a:gd name="T6" fmla="*/ 260 w 260"/>
                      <a:gd name="T7" fmla="*/ 150 h 299"/>
                      <a:gd name="T8" fmla="*/ 260 w 260"/>
                      <a:gd name="T9" fmla="*/ 224 h 299"/>
                      <a:gd name="T10" fmla="*/ 195 w 260"/>
                      <a:gd name="T11" fmla="*/ 261 h 299"/>
                      <a:gd name="T12" fmla="*/ 130 w 260"/>
                      <a:gd name="T13" fmla="*/ 299 h 299"/>
                      <a:gd name="T14" fmla="*/ 65 w 260"/>
                      <a:gd name="T15" fmla="*/ 261 h 299"/>
                      <a:gd name="T16" fmla="*/ 0 w 260"/>
                      <a:gd name="T17" fmla="*/ 224 h 299"/>
                      <a:gd name="T18" fmla="*/ 0 w 260"/>
                      <a:gd name="T19" fmla="*/ 150 h 299"/>
                      <a:gd name="T20" fmla="*/ 0 w 260"/>
                      <a:gd name="T21" fmla="*/ 76 h 299"/>
                      <a:gd name="T22" fmla="*/ 65 w 260"/>
                      <a:gd name="T23" fmla="*/ 38 h 299"/>
                      <a:gd name="T24" fmla="*/ 130 w 260"/>
                      <a:gd name="T25" fmla="*/ 0 h 299"/>
                      <a:gd name="T26" fmla="*/ 130 w 260"/>
                      <a:gd name="T27" fmla="*/ 0 h 299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60"/>
                      <a:gd name="T43" fmla="*/ 0 h 299"/>
                      <a:gd name="T44" fmla="*/ 260 w 260"/>
                      <a:gd name="T45" fmla="*/ 299 h 299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60" h="299">
                        <a:moveTo>
                          <a:pt x="130" y="0"/>
                        </a:moveTo>
                        <a:lnTo>
                          <a:pt x="195" y="38"/>
                        </a:lnTo>
                        <a:lnTo>
                          <a:pt x="260" y="76"/>
                        </a:lnTo>
                        <a:lnTo>
                          <a:pt x="260" y="150"/>
                        </a:lnTo>
                        <a:lnTo>
                          <a:pt x="260" y="224"/>
                        </a:lnTo>
                        <a:lnTo>
                          <a:pt x="195" y="261"/>
                        </a:lnTo>
                        <a:lnTo>
                          <a:pt x="130" y="299"/>
                        </a:lnTo>
                        <a:lnTo>
                          <a:pt x="65" y="261"/>
                        </a:lnTo>
                        <a:lnTo>
                          <a:pt x="0" y="224"/>
                        </a:lnTo>
                        <a:lnTo>
                          <a:pt x="0" y="150"/>
                        </a:lnTo>
                        <a:lnTo>
                          <a:pt x="0" y="76"/>
                        </a:lnTo>
                        <a:lnTo>
                          <a:pt x="65" y="38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solidFill>
                    <a:srgbClr val="D8D8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86" name="Freeform 10"/>
                  <p:cNvSpPr>
                    <a:spLocks noChangeArrowheads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571" y="466"/>
                    <a:ext cx="258" cy="299"/>
                  </a:xfrm>
                  <a:custGeom>
                    <a:avLst/>
                    <a:gdLst>
                      <a:gd name="T0" fmla="*/ 128 w 258"/>
                      <a:gd name="T1" fmla="*/ 0 h 299"/>
                      <a:gd name="T2" fmla="*/ 193 w 258"/>
                      <a:gd name="T3" fmla="*/ 38 h 299"/>
                      <a:gd name="T4" fmla="*/ 258 w 258"/>
                      <a:gd name="T5" fmla="*/ 76 h 299"/>
                      <a:gd name="T6" fmla="*/ 258 w 258"/>
                      <a:gd name="T7" fmla="*/ 150 h 299"/>
                      <a:gd name="T8" fmla="*/ 258 w 258"/>
                      <a:gd name="T9" fmla="*/ 223 h 299"/>
                      <a:gd name="T10" fmla="*/ 193 w 258"/>
                      <a:gd name="T11" fmla="*/ 261 h 299"/>
                      <a:gd name="T12" fmla="*/ 128 w 258"/>
                      <a:gd name="T13" fmla="*/ 299 h 299"/>
                      <a:gd name="T14" fmla="*/ 63 w 258"/>
                      <a:gd name="T15" fmla="*/ 261 h 299"/>
                      <a:gd name="T16" fmla="*/ 0 w 258"/>
                      <a:gd name="T17" fmla="*/ 223 h 299"/>
                      <a:gd name="T18" fmla="*/ 0 w 258"/>
                      <a:gd name="T19" fmla="*/ 150 h 299"/>
                      <a:gd name="T20" fmla="*/ 0 w 258"/>
                      <a:gd name="T21" fmla="*/ 76 h 299"/>
                      <a:gd name="T22" fmla="*/ 63 w 258"/>
                      <a:gd name="T23" fmla="*/ 38 h 299"/>
                      <a:gd name="T24" fmla="*/ 128 w 258"/>
                      <a:gd name="T25" fmla="*/ 0 h 299"/>
                      <a:gd name="T26" fmla="*/ 128 w 258"/>
                      <a:gd name="T27" fmla="*/ 0 h 299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58"/>
                      <a:gd name="T43" fmla="*/ 0 h 299"/>
                      <a:gd name="T44" fmla="*/ 258 w 258"/>
                      <a:gd name="T45" fmla="*/ 299 h 299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58" h="299">
                        <a:moveTo>
                          <a:pt x="128" y="0"/>
                        </a:moveTo>
                        <a:lnTo>
                          <a:pt x="193" y="38"/>
                        </a:lnTo>
                        <a:lnTo>
                          <a:pt x="258" y="76"/>
                        </a:lnTo>
                        <a:lnTo>
                          <a:pt x="258" y="150"/>
                        </a:lnTo>
                        <a:lnTo>
                          <a:pt x="258" y="223"/>
                        </a:lnTo>
                        <a:lnTo>
                          <a:pt x="193" y="261"/>
                        </a:lnTo>
                        <a:lnTo>
                          <a:pt x="128" y="299"/>
                        </a:lnTo>
                        <a:lnTo>
                          <a:pt x="63" y="261"/>
                        </a:lnTo>
                        <a:lnTo>
                          <a:pt x="0" y="223"/>
                        </a:lnTo>
                        <a:lnTo>
                          <a:pt x="0" y="150"/>
                        </a:lnTo>
                        <a:lnTo>
                          <a:pt x="0" y="76"/>
                        </a:lnTo>
                        <a:lnTo>
                          <a:pt x="63" y="38"/>
                        </a:lnTo>
                        <a:lnTo>
                          <a:pt x="128" y="0"/>
                        </a:lnTo>
                        <a:close/>
                      </a:path>
                    </a:pathLst>
                  </a:custGeom>
                  <a:solidFill>
                    <a:srgbClr val="222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87" name="Freeform 11"/>
                  <p:cNvSpPr>
                    <a:spLocks noChangeArrowheads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-233" y="1489"/>
                    <a:ext cx="376" cy="397"/>
                  </a:xfrm>
                  <a:custGeom>
                    <a:avLst/>
                    <a:gdLst>
                      <a:gd name="T0" fmla="*/ 130 w 258"/>
                      <a:gd name="T1" fmla="*/ 0 h 297"/>
                      <a:gd name="T2" fmla="*/ 193 w 258"/>
                      <a:gd name="T3" fmla="*/ 36 h 297"/>
                      <a:gd name="T4" fmla="*/ 258 w 258"/>
                      <a:gd name="T5" fmla="*/ 74 h 297"/>
                      <a:gd name="T6" fmla="*/ 258 w 258"/>
                      <a:gd name="T7" fmla="*/ 148 h 297"/>
                      <a:gd name="T8" fmla="*/ 258 w 258"/>
                      <a:gd name="T9" fmla="*/ 223 h 297"/>
                      <a:gd name="T10" fmla="*/ 193 w 258"/>
                      <a:gd name="T11" fmla="*/ 261 h 297"/>
                      <a:gd name="T12" fmla="*/ 130 w 258"/>
                      <a:gd name="T13" fmla="*/ 297 h 297"/>
                      <a:gd name="T14" fmla="*/ 65 w 258"/>
                      <a:gd name="T15" fmla="*/ 261 h 297"/>
                      <a:gd name="T16" fmla="*/ 0 w 258"/>
                      <a:gd name="T17" fmla="*/ 223 h 297"/>
                      <a:gd name="T18" fmla="*/ 0 w 258"/>
                      <a:gd name="T19" fmla="*/ 148 h 297"/>
                      <a:gd name="T20" fmla="*/ 0 w 258"/>
                      <a:gd name="T21" fmla="*/ 74 h 297"/>
                      <a:gd name="T22" fmla="*/ 65 w 258"/>
                      <a:gd name="T23" fmla="*/ 36 h 297"/>
                      <a:gd name="T24" fmla="*/ 130 w 258"/>
                      <a:gd name="T25" fmla="*/ 0 h 297"/>
                      <a:gd name="T26" fmla="*/ 130 w 258"/>
                      <a:gd name="T27" fmla="*/ 0 h 297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58"/>
                      <a:gd name="T43" fmla="*/ 0 h 297"/>
                      <a:gd name="T44" fmla="*/ 258 w 258"/>
                      <a:gd name="T45" fmla="*/ 297 h 297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58" h="297">
                        <a:moveTo>
                          <a:pt x="130" y="0"/>
                        </a:moveTo>
                        <a:lnTo>
                          <a:pt x="193" y="36"/>
                        </a:lnTo>
                        <a:lnTo>
                          <a:pt x="258" y="74"/>
                        </a:lnTo>
                        <a:lnTo>
                          <a:pt x="258" y="148"/>
                        </a:lnTo>
                        <a:lnTo>
                          <a:pt x="258" y="223"/>
                        </a:lnTo>
                        <a:lnTo>
                          <a:pt x="193" y="261"/>
                        </a:lnTo>
                        <a:lnTo>
                          <a:pt x="130" y="297"/>
                        </a:lnTo>
                        <a:lnTo>
                          <a:pt x="65" y="261"/>
                        </a:lnTo>
                        <a:lnTo>
                          <a:pt x="0" y="223"/>
                        </a:lnTo>
                        <a:lnTo>
                          <a:pt x="0" y="148"/>
                        </a:lnTo>
                        <a:lnTo>
                          <a:pt x="0" y="74"/>
                        </a:lnTo>
                        <a:lnTo>
                          <a:pt x="65" y="3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  <a:p>
                    <a:endParaRPr lang="zh-CN" altLang="en-US"/>
                  </a:p>
                </p:txBody>
              </p:sp>
              <p:sp>
                <p:nvSpPr>
                  <p:cNvPr id="36888" name="Freeform 12"/>
                  <p:cNvSpPr>
                    <a:spLocks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1457" y="615"/>
                    <a:ext cx="338" cy="370"/>
                  </a:xfrm>
                  <a:custGeom>
                    <a:avLst/>
                    <a:gdLst>
                      <a:gd name="T0" fmla="*/ 130 w 258"/>
                      <a:gd name="T1" fmla="*/ 0 h 297"/>
                      <a:gd name="T2" fmla="*/ 195 w 258"/>
                      <a:gd name="T3" fmla="*/ 36 h 297"/>
                      <a:gd name="T4" fmla="*/ 258 w 258"/>
                      <a:gd name="T5" fmla="*/ 73 h 297"/>
                      <a:gd name="T6" fmla="*/ 258 w 258"/>
                      <a:gd name="T7" fmla="*/ 147 h 297"/>
                      <a:gd name="T8" fmla="*/ 258 w 258"/>
                      <a:gd name="T9" fmla="*/ 223 h 297"/>
                      <a:gd name="T10" fmla="*/ 195 w 258"/>
                      <a:gd name="T11" fmla="*/ 259 h 297"/>
                      <a:gd name="T12" fmla="*/ 130 w 258"/>
                      <a:gd name="T13" fmla="*/ 297 h 297"/>
                      <a:gd name="T14" fmla="*/ 65 w 258"/>
                      <a:gd name="T15" fmla="*/ 259 h 297"/>
                      <a:gd name="T16" fmla="*/ 0 w 258"/>
                      <a:gd name="T17" fmla="*/ 223 h 297"/>
                      <a:gd name="T18" fmla="*/ 0 w 258"/>
                      <a:gd name="T19" fmla="*/ 147 h 297"/>
                      <a:gd name="T20" fmla="*/ 0 w 258"/>
                      <a:gd name="T21" fmla="*/ 73 h 297"/>
                      <a:gd name="T22" fmla="*/ 65 w 258"/>
                      <a:gd name="T23" fmla="*/ 36 h 297"/>
                      <a:gd name="T24" fmla="*/ 130 w 258"/>
                      <a:gd name="T25" fmla="*/ 0 h 297"/>
                      <a:gd name="T26" fmla="*/ 130 w 258"/>
                      <a:gd name="T27" fmla="*/ 0 h 297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58"/>
                      <a:gd name="T43" fmla="*/ 0 h 297"/>
                      <a:gd name="T44" fmla="*/ 258 w 258"/>
                      <a:gd name="T45" fmla="*/ 297 h 297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58" h="297">
                        <a:moveTo>
                          <a:pt x="130" y="0"/>
                        </a:moveTo>
                        <a:lnTo>
                          <a:pt x="195" y="36"/>
                        </a:lnTo>
                        <a:lnTo>
                          <a:pt x="258" y="73"/>
                        </a:lnTo>
                        <a:lnTo>
                          <a:pt x="258" y="147"/>
                        </a:lnTo>
                        <a:lnTo>
                          <a:pt x="258" y="223"/>
                        </a:lnTo>
                        <a:lnTo>
                          <a:pt x="195" y="259"/>
                        </a:lnTo>
                        <a:lnTo>
                          <a:pt x="130" y="297"/>
                        </a:lnTo>
                        <a:lnTo>
                          <a:pt x="65" y="259"/>
                        </a:lnTo>
                        <a:lnTo>
                          <a:pt x="0" y="223"/>
                        </a:lnTo>
                        <a:lnTo>
                          <a:pt x="0" y="147"/>
                        </a:lnTo>
                        <a:lnTo>
                          <a:pt x="0" y="73"/>
                        </a:lnTo>
                        <a:lnTo>
                          <a:pt x="65" y="3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89" name="Freeform 13"/>
                  <p:cNvSpPr>
                    <a:spLocks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1403" y="1991"/>
                    <a:ext cx="144" cy="166"/>
                  </a:xfrm>
                  <a:custGeom>
                    <a:avLst/>
                    <a:gdLst>
                      <a:gd name="T0" fmla="*/ 72 w 144"/>
                      <a:gd name="T1" fmla="*/ 0 h 166"/>
                      <a:gd name="T2" fmla="*/ 108 w 144"/>
                      <a:gd name="T3" fmla="*/ 22 h 166"/>
                      <a:gd name="T4" fmla="*/ 144 w 144"/>
                      <a:gd name="T5" fmla="*/ 42 h 166"/>
                      <a:gd name="T6" fmla="*/ 144 w 144"/>
                      <a:gd name="T7" fmla="*/ 83 h 166"/>
                      <a:gd name="T8" fmla="*/ 144 w 144"/>
                      <a:gd name="T9" fmla="*/ 124 h 166"/>
                      <a:gd name="T10" fmla="*/ 108 w 144"/>
                      <a:gd name="T11" fmla="*/ 144 h 166"/>
                      <a:gd name="T12" fmla="*/ 72 w 144"/>
                      <a:gd name="T13" fmla="*/ 166 h 166"/>
                      <a:gd name="T14" fmla="*/ 36 w 144"/>
                      <a:gd name="T15" fmla="*/ 144 h 166"/>
                      <a:gd name="T16" fmla="*/ 0 w 144"/>
                      <a:gd name="T17" fmla="*/ 124 h 166"/>
                      <a:gd name="T18" fmla="*/ 0 w 144"/>
                      <a:gd name="T19" fmla="*/ 83 h 166"/>
                      <a:gd name="T20" fmla="*/ 0 w 144"/>
                      <a:gd name="T21" fmla="*/ 42 h 166"/>
                      <a:gd name="T22" fmla="*/ 36 w 144"/>
                      <a:gd name="T23" fmla="*/ 22 h 166"/>
                      <a:gd name="T24" fmla="*/ 72 w 144"/>
                      <a:gd name="T25" fmla="*/ 0 h 166"/>
                      <a:gd name="T26" fmla="*/ 72 w 144"/>
                      <a:gd name="T27" fmla="*/ 0 h 16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4"/>
                      <a:gd name="T43" fmla="*/ 0 h 166"/>
                      <a:gd name="T44" fmla="*/ 144 w 144"/>
                      <a:gd name="T45" fmla="*/ 166 h 16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4" h="166">
                        <a:moveTo>
                          <a:pt x="72" y="0"/>
                        </a:moveTo>
                        <a:lnTo>
                          <a:pt x="108" y="22"/>
                        </a:lnTo>
                        <a:lnTo>
                          <a:pt x="144" y="42"/>
                        </a:lnTo>
                        <a:lnTo>
                          <a:pt x="144" y="83"/>
                        </a:lnTo>
                        <a:lnTo>
                          <a:pt x="144" y="124"/>
                        </a:lnTo>
                        <a:lnTo>
                          <a:pt x="108" y="144"/>
                        </a:lnTo>
                        <a:lnTo>
                          <a:pt x="72" y="166"/>
                        </a:lnTo>
                        <a:lnTo>
                          <a:pt x="36" y="144"/>
                        </a:lnTo>
                        <a:lnTo>
                          <a:pt x="0" y="124"/>
                        </a:lnTo>
                        <a:lnTo>
                          <a:pt x="0" y="83"/>
                        </a:lnTo>
                        <a:lnTo>
                          <a:pt x="0" y="42"/>
                        </a:lnTo>
                        <a:lnTo>
                          <a:pt x="36" y="22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90" name="Freeform 14"/>
                  <p:cNvSpPr>
                    <a:spLocks noChangeArrowheads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431" y="986"/>
                    <a:ext cx="142" cy="166"/>
                  </a:xfrm>
                  <a:custGeom>
                    <a:avLst/>
                    <a:gdLst>
                      <a:gd name="T0" fmla="*/ 70 w 142"/>
                      <a:gd name="T1" fmla="*/ 0 h 166"/>
                      <a:gd name="T2" fmla="*/ 106 w 142"/>
                      <a:gd name="T3" fmla="*/ 22 h 166"/>
                      <a:gd name="T4" fmla="*/ 142 w 142"/>
                      <a:gd name="T5" fmla="*/ 42 h 166"/>
                      <a:gd name="T6" fmla="*/ 142 w 142"/>
                      <a:gd name="T7" fmla="*/ 83 h 166"/>
                      <a:gd name="T8" fmla="*/ 142 w 142"/>
                      <a:gd name="T9" fmla="*/ 125 h 166"/>
                      <a:gd name="T10" fmla="*/ 106 w 142"/>
                      <a:gd name="T11" fmla="*/ 144 h 166"/>
                      <a:gd name="T12" fmla="*/ 70 w 142"/>
                      <a:gd name="T13" fmla="*/ 166 h 166"/>
                      <a:gd name="T14" fmla="*/ 34 w 142"/>
                      <a:gd name="T15" fmla="*/ 144 h 166"/>
                      <a:gd name="T16" fmla="*/ 0 w 142"/>
                      <a:gd name="T17" fmla="*/ 125 h 166"/>
                      <a:gd name="T18" fmla="*/ 0 w 142"/>
                      <a:gd name="T19" fmla="*/ 83 h 166"/>
                      <a:gd name="T20" fmla="*/ 0 w 142"/>
                      <a:gd name="T21" fmla="*/ 42 h 166"/>
                      <a:gd name="T22" fmla="*/ 34 w 142"/>
                      <a:gd name="T23" fmla="*/ 22 h 166"/>
                      <a:gd name="T24" fmla="*/ 70 w 142"/>
                      <a:gd name="T25" fmla="*/ 0 h 166"/>
                      <a:gd name="T26" fmla="*/ 70 w 142"/>
                      <a:gd name="T27" fmla="*/ 0 h 16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2"/>
                      <a:gd name="T43" fmla="*/ 0 h 166"/>
                      <a:gd name="T44" fmla="*/ 142 w 142"/>
                      <a:gd name="T45" fmla="*/ 166 h 16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2" h="166">
                        <a:moveTo>
                          <a:pt x="70" y="0"/>
                        </a:moveTo>
                        <a:lnTo>
                          <a:pt x="106" y="22"/>
                        </a:lnTo>
                        <a:lnTo>
                          <a:pt x="142" y="42"/>
                        </a:lnTo>
                        <a:lnTo>
                          <a:pt x="142" y="83"/>
                        </a:lnTo>
                        <a:lnTo>
                          <a:pt x="142" y="125"/>
                        </a:lnTo>
                        <a:lnTo>
                          <a:pt x="106" y="144"/>
                        </a:lnTo>
                        <a:lnTo>
                          <a:pt x="70" y="166"/>
                        </a:lnTo>
                        <a:lnTo>
                          <a:pt x="34" y="144"/>
                        </a:lnTo>
                        <a:lnTo>
                          <a:pt x="0" y="125"/>
                        </a:lnTo>
                        <a:lnTo>
                          <a:pt x="0" y="83"/>
                        </a:lnTo>
                        <a:lnTo>
                          <a:pt x="0" y="42"/>
                        </a:lnTo>
                        <a:lnTo>
                          <a:pt x="34" y="22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91" name="Freeform 15"/>
                  <p:cNvSpPr>
                    <a:spLocks noChangeArrowheads="1"/>
                  </p:cNvSpPr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915" y="734"/>
                    <a:ext cx="142" cy="164"/>
                  </a:xfrm>
                  <a:custGeom>
                    <a:avLst/>
                    <a:gdLst>
                      <a:gd name="T0" fmla="*/ 70 w 142"/>
                      <a:gd name="T1" fmla="*/ 0 h 164"/>
                      <a:gd name="T2" fmla="*/ 106 w 142"/>
                      <a:gd name="T3" fmla="*/ 20 h 164"/>
                      <a:gd name="T4" fmla="*/ 142 w 142"/>
                      <a:gd name="T5" fmla="*/ 40 h 164"/>
                      <a:gd name="T6" fmla="*/ 142 w 142"/>
                      <a:gd name="T7" fmla="*/ 81 h 164"/>
                      <a:gd name="T8" fmla="*/ 142 w 142"/>
                      <a:gd name="T9" fmla="*/ 123 h 164"/>
                      <a:gd name="T10" fmla="*/ 106 w 142"/>
                      <a:gd name="T11" fmla="*/ 143 h 164"/>
                      <a:gd name="T12" fmla="*/ 70 w 142"/>
                      <a:gd name="T13" fmla="*/ 164 h 164"/>
                      <a:gd name="T14" fmla="*/ 36 w 142"/>
                      <a:gd name="T15" fmla="*/ 143 h 164"/>
                      <a:gd name="T16" fmla="*/ 0 w 142"/>
                      <a:gd name="T17" fmla="*/ 123 h 164"/>
                      <a:gd name="T18" fmla="*/ 0 w 142"/>
                      <a:gd name="T19" fmla="*/ 81 h 164"/>
                      <a:gd name="T20" fmla="*/ 0 w 142"/>
                      <a:gd name="T21" fmla="*/ 40 h 164"/>
                      <a:gd name="T22" fmla="*/ 36 w 142"/>
                      <a:gd name="T23" fmla="*/ 20 h 164"/>
                      <a:gd name="T24" fmla="*/ 70 w 142"/>
                      <a:gd name="T25" fmla="*/ 0 h 164"/>
                      <a:gd name="T26" fmla="*/ 70 w 142"/>
                      <a:gd name="T27" fmla="*/ 0 h 16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2"/>
                      <a:gd name="T43" fmla="*/ 0 h 164"/>
                      <a:gd name="T44" fmla="*/ 142 w 142"/>
                      <a:gd name="T45" fmla="*/ 164 h 16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2" h="164">
                        <a:moveTo>
                          <a:pt x="70" y="0"/>
                        </a:moveTo>
                        <a:lnTo>
                          <a:pt x="106" y="20"/>
                        </a:lnTo>
                        <a:lnTo>
                          <a:pt x="142" y="40"/>
                        </a:lnTo>
                        <a:lnTo>
                          <a:pt x="142" y="81"/>
                        </a:lnTo>
                        <a:lnTo>
                          <a:pt x="142" y="123"/>
                        </a:lnTo>
                        <a:lnTo>
                          <a:pt x="106" y="143"/>
                        </a:lnTo>
                        <a:lnTo>
                          <a:pt x="70" y="164"/>
                        </a:lnTo>
                        <a:lnTo>
                          <a:pt x="36" y="143"/>
                        </a:lnTo>
                        <a:lnTo>
                          <a:pt x="0" y="123"/>
                        </a:lnTo>
                        <a:lnTo>
                          <a:pt x="0" y="81"/>
                        </a:lnTo>
                        <a:lnTo>
                          <a:pt x="0" y="40"/>
                        </a:lnTo>
                        <a:lnTo>
                          <a:pt x="36" y="20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93" name="Freeform 17"/>
                  <p:cNvSpPr>
                    <a:spLocks noChangeArrowheads="1"/>
                  </p:cNvSpPr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210" y="1258"/>
                    <a:ext cx="286" cy="342"/>
                  </a:xfrm>
                  <a:custGeom>
                    <a:avLst/>
                    <a:gdLst>
                      <a:gd name="T0" fmla="*/ 70 w 142"/>
                      <a:gd name="T1" fmla="*/ 0 h 166"/>
                      <a:gd name="T2" fmla="*/ 106 w 142"/>
                      <a:gd name="T3" fmla="*/ 22 h 166"/>
                      <a:gd name="T4" fmla="*/ 142 w 142"/>
                      <a:gd name="T5" fmla="*/ 41 h 166"/>
                      <a:gd name="T6" fmla="*/ 142 w 142"/>
                      <a:gd name="T7" fmla="*/ 83 h 166"/>
                      <a:gd name="T8" fmla="*/ 142 w 142"/>
                      <a:gd name="T9" fmla="*/ 124 h 166"/>
                      <a:gd name="T10" fmla="*/ 106 w 142"/>
                      <a:gd name="T11" fmla="*/ 144 h 166"/>
                      <a:gd name="T12" fmla="*/ 70 w 142"/>
                      <a:gd name="T13" fmla="*/ 166 h 166"/>
                      <a:gd name="T14" fmla="*/ 34 w 142"/>
                      <a:gd name="T15" fmla="*/ 144 h 166"/>
                      <a:gd name="T16" fmla="*/ 0 w 142"/>
                      <a:gd name="T17" fmla="*/ 124 h 166"/>
                      <a:gd name="T18" fmla="*/ 0 w 142"/>
                      <a:gd name="T19" fmla="*/ 83 h 166"/>
                      <a:gd name="T20" fmla="*/ 0 w 142"/>
                      <a:gd name="T21" fmla="*/ 41 h 166"/>
                      <a:gd name="T22" fmla="*/ 34 w 142"/>
                      <a:gd name="T23" fmla="*/ 22 h 166"/>
                      <a:gd name="T24" fmla="*/ 70 w 142"/>
                      <a:gd name="T25" fmla="*/ 0 h 166"/>
                      <a:gd name="T26" fmla="*/ 70 w 142"/>
                      <a:gd name="T27" fmla="*/ 0 h 16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2"/>
                      <a:gd name="T43" fmla="*/ 0 h 166"/>
                      <a:gd name="T44" fmla="*/ 142 w 142"/>
                      <a:gd name="T45" fmla="*/ 166 h 16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2" h="166">
                        <a:moveTo>
                          <a:pt x="70" y="0"/>
                        </a:moveTo>
                        <a:lnTo>
                          <a:pt x="106" y="22"/>
                        </a:lnTo>
                        <a:lnTo>
                          <a:pt x="142" y="41"/>
                        </a:lnTo>
                        <a:lnTo>
                          <a:pt x="142" y="83"/>
                        </a:lnTo>
                        <a:lnTo>
                          <a:pt x="142" y="124"/>
                        </a:lnTo>
                        <a:lnTo>
                          <a:pt x="106" y="144"/>
                        </a:lnTo>
                        <a:lnTo>
                          <a:pt x="70" y="166"/>
                        </a:lnTo>
                        <a:lnTo>
                          <a:pt x="34" y="144"/>
                        </a:lnTo>
                        <a:lnTo>
                          <a:pt x="0" y="124"/>
                        </a:lnTo>
                        <a:lnTo>
                          <a:pt x="0" y="83"/>
                        </a:lnTo>
                        <a:lnTo>
                          <a:pt x="0" y="41"/>
                        </a:lnTo>
                        <a:lnTo>
                          <a:pt x="34" y="22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solidFill>
                    <a:srgbClr val="222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94" name="Freeform 18"/>
                  <p:cNvSpPr>
                    <a:spLocks noChangeArrowheads="1"/>
                  </p:cNvSpPr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1706" y="1051"/>
                    <a:ext cx="144" cy="166"/>
                  </a:xfrm>
                  <a:custGeom>
                    <a:avLst/>
                    <a:gdLst>
                      <a:gd name="T0" fmla="*/ 72 w 144"/>
                      <a:gd name="T1" fmla="*/ 0 h 166"/>
                      <a:gd name="T2" fmla="*/ 108 w 144"/>
                      <a:gd name="T3" fmla="*/ 22 h 166"/>
                      <a:gd name="T4" fmla="*/ 144 w 144"/>
                      <a:gd name="T5" fmla="*/ 42 h 166"/>
                      <a:gd name="T6" fmla="*/ 144 w 144"/>
                      <a:gd name="T7" fmla="*/ 83 h 166"/>
                      <a:gd name="T8" fmla="*/ 144 w 144"/>
                      <a:gd name="T9" fmla="*/ 125 h 166"/>
                      <a:gd name="T10" fmla="*/ 108 w 144"/>
                      <a:gd name="T11" fmla="*/ 144 h 166"/>
                      <a:gd name="T12" fmla="*/ 72 w 144"/>
                      <a:gd name="T13" fmla="*/ 166 h 166"/>
                      <a:gd name="T14" fmla="*/ 36 w 144"/>
                      <a:gd name="T15" fmla="*/ 144 h 166"/>
                      <a:gd name="T16" fmla="*/ 0 w 144"/>
                      <a:gd name="T17" fmla="*/ 125 h 166"/>
                      <a:gd name="T18" fmla="*/ 0 w 144"/>
                      <a:gd name="T19" fmla="*/ 83 h 166"/>
                      <a:gd name="T20" fmla="*/ 0 w 144"/>
                      <a:gd name="T21" fmla="*/ 42 h 166"/>
                      <a:gd name="T22" fmla="*/ 36 w 144"/>
                      <a:gd name="T23" fmla="*/ 22 h 166"/>
                      <a:gd name="T24" fmla="*/ 72 w 144"/>
                      <a:gd name="T25" fmla="*/ 0 h 166"/>
                      <a:gd name="T26" fmla="*/ 72 w 144"/>
                      <a:gd name="T27" fmla="*/ 0 h 16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4"/>
                      <a:gd name="T43" fmla="*/ 0 h 166"/>
                      <a:gd name="T44" fmla="*/ 144 w 144"/>
                      <a:gd name="T45" fmla="*/ 166 h 16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4" h="166">
                        <a:moveTo>
                          <a:pt x="72" y="0"/>
                        </a:moveTo>
                        <a:lnTo>
                          <a:pt x="108" y="22"/>
                        </a:lnTo>
                        <a:lnTo>
                          <a:pt x="144" y="42"/>
                        </a:lnTo>
                        <a:lnTo>
                          <a:pt x="144" y="83"/>
                        </a:lnTo>
                        <a:lnTo>
                          <a:pt x="144" y="125"/>
                        </a:lnTo>
                        <a:lnTo>
                          <a:pt x="108" y="144"/>
                        </a:lnTo>
                        <a:lnTo>
                          <a:pt x="72" y="166"/>
                        </a:lnTo>
                        <a:lnTo>
                          <a:pt x="36" y="144"/>
                        </a:lnTo>
                        <a:lnTo>
                          <a:pt x="0" y="125"/>
                        </a:lnTo>
                        <a:lnTo>
                          <a:pt x="0" y="83"/>
                        </a:lnTo>
                        <a:lnTo>
                          <a:pt x="0" y="42"/>
                        </a:lnTo>
                        <a:lnTo>
                          <a:pt x="36" y="22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95" name="Freeform 19"/>
                  <p:cNvSpPr>
                    <a:spLocks noChangeArrowheads="1"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654" y="1702"/>
                    <a:ext cx="133" cy="184"/>
                  </a:xfrm>
                  <a:custGeom>
                    <a:avLst/>
                    <a:gdLst>
                      <a:gd name="T0" fmla="*/ 72 w 142"/>
                      <a:gd name="T1" fmla="*/ 0 h 166"/>
                      <a:gd name="T2" fmla="*/ 108 w 142"/>
                      <a:gd name="T3" fmla="*/ 22 h 166"/>
                      <a:gd name="T4" fmla="*/ 142 w 142"/>
                      <a:gd name="T5" fmla="*/ 42 h 166"/>
                      <a:gd name="T6" fmla="*/ 142 w 142"/>
                      <a:gd name="T7" fmla="*/ 83 h 166"/>
                      <a:gd name="T8" fmla="*/ 142 w 142"/>
                      <a:gd name="T9" fmla="*/ 125 h 166"/>
                      <a:gd name="T10" fmla="*/ 108 w 142"/>
                      <a:gd name="T11" fmla="*/ 145 h 166"/>
                      <a:gd name="T12" fmla="*/ 72 w 142"/>
                      <a:gd name="T13" fmla="*/ 166 h 166"/>
                      <a:gd name="T14" fmla="*/ 36 w 142"/>
                      <a:gd name="T15" fmla="*/ 145 h 166"/>
                      <a:gd name="T16" fmla="*/ 0 w 142"/>
                      <a:gd name="T17" fmla="*/ 125 h 166"/>
                      <a:gd name="T18" fmla="*/ 0 w 142"/>
                      <a:gd name="T19" fmla="*/ 83 h 166"/>
                      <a:gd name="T20" fmla="*/ 0 w 142"/>
                      <a:gd name="T21" fmla="*/ 42 h 166"/>
                      <a:gd name="T22" fmla="*/ 36 w 142"/>
                      <a:gd name="T23" fmla="*/ 22 h 166"/>
                      <a:gd name="T24" fmla="*/ 72 w 142"/>
                      <a:gd name="T25" fmla="*/ 0 h 166"/>
                      <a:gd name="T26" fmla="*/ 72 w 142"/>
                      <a:gd name="T27" fmla="*/ 0 h 16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2"/>
                      <a:gd name="T43" fmla="*/ 0 h 166"/>
                      <a:gd name="T44" fmla="*/ 142 w 142"/>
                      <a:gd name="T45" fmla="*/ 166 h 16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2" h="166">
                        <a:moveTo>
                          <a:pt x="72" y="0"/>
                        </a:moveTo>
                        <a:lnTo>
                          <a:pt x="108" y="22"/>
                        </a:lnTo>
                        <a:lnTo>
                          <a:pt x="142" y="42"/>
                        </a:lnTo>
                        <a:lnTo>
                          <a:pt x="142" y="83"/>
                        </a:lnTo>
                        <a:lnTo>
                          <a:pt x="142" y="125"/>
                        </a:lnTo>
                        <a:lnTo>
                          <a:pt x="108" y="145"/>
                        </a:lnTo>
                        <a:lnTo>
                          <a:pt x="72" y="166"/>
                        </a:lnTo>
                        <a:lnTo>
                          <a:pt x="36" y="145"/>
                        </a:lnTo>
                        <a:lnTo>
                          <a:pt x="0" y="125"/>
                        </a:lnTo>
                        <a:lnTo>
                          <a:pt x="0" y="83"/>
                        </a:lnTo>
                        <a:lnTo>
                          <a:pt x="0" y="42"/>
                        </a:lnTo>
                        <a:lnTo>
                          <a:pt x="36" y="22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96" name="Freeform 20"/>
                  <p:cNvSpPr>
                    <a:spLocks noChangeArrowheads="1"/>
                  </p:cNvSpPr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1137" y="1093"/>
                    <a:ext cx="142" cy="165"/>
                  </a:xfrm>
                  <a:custGeom>
                    <a:avLst/>
                    <a:gdLst>
                      <a:gd name="T0" fmla="*/ 72 w 142"/>
                      <a:gd name="T1" fmla="*/ 0 h 165"/>
                      <a:gd name="T2" fmla="*/ 108 w 142"/>
                      <a:gd name="T3" fmla="*/ 21 h 165"/>
                      <a:gd name="T4" fmla="*/ 142 w 142"/>
                      <a:gd name="T5" fmla="*/ 41 h 165"/>
                      <a:gd name="T6" fmla="*/ 142 w 142"/>
                      <a:gd name="T7" fmla="*/ 83 h 165"/>
                      <a:gd name="T8" fmla="*/ 142 w 142"/>
                      <a:gd name="T9" fmla="*/ 124 h 165"/>
                      <a:gd name="T10" fmla="*/ 108 w 142"/>
                      <a:gd name="T11" fmla="*/ 144 h 165"/>
                      <a:gd name="T12" fmla="*/ 72 w 142"/>
                      <a:gd name="T13" fmla="*/ 165 h 165"/>
                      <a:gd name="T14" fmla="*/ 36 w 142"/>
                      <a:gd name="T15" fmla="*/ 144 h 165"/>
                      <a:gd name="T16" fmla="*/ 0 w 142"/>
                      <a:gd name="T17" fmla="*/ 124 h 165"/>
                      <a:gd name="T18" fmla="*/ 0 w 142"/>
                      <a:gd name="T19" fmla="*/ 83 h 165"/>
                      <a:gd name="T20" fmla="*/ 0 w 142"/>
                      <a:gd name="T21" fmla="*/ 41 h 165"/>
                      <a:gd name="T22" fmla="*/ 36 w 142"/>
                      <a:gd name="T23" fmla="*/ 21 h 165"/>
                      <a:gd name="T24" fmla="*/ 72 w 142"/>
                      <a:gd name="T25" fmla="*/ 0 h 165"/>
                      <a:gd name="T26" fmla="*/ 72 w 142"/>
                      <a:gd name="T27" fmla="*/ 0 h 165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2"/>
                      <a:gd name="T43" fmla="*/ 0 h 165"/>
                      <a:gd name="T44" fmla="*/ 142 w 142"/>
                      <a:gd name="T45" fmla="*/ 165 h 165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2" h="165">
                        <a:moveTo>
                          <a:pt x="72" y="0"/>
                        </a:moveTo>
                        <a:lnTo>
                          <a:pt x="108" y="21"/>
                        </a:lnTo>
                        <a:lnTo>
                          <a:pt x="142" y="41"/>
                        </a:lnTo>
                        <a:lnTo>
                          <a:pt x="142" y="83"/>
                        </a:lnTo>
                        <a:lnTo>
                          <a:pt x="142" y="124"/>
                        </a:lnTo>
                        <a:lnTo>
                          <a:pt x="108" y="144"/>
                        </a:lnTo>
                        <a:lnTo>
                          <a:pt x="72" y="165"/>
                        </a:lnTo>
                        <a:lnTo>
                          <a:pt x="36" y="144"/>
                        </a:lnTo>
                        <a:lnTo>
                          <a:pt x="0" y="124"/>
                        </a:lnTo>
                        <a:lnTo>
                          <a:pt x="0" y="83"/>
                        </a:lnTo>
                        <a:lnTo>
                          <a:pt x="0" y="41"/>
                        </a:lnTo>
                        <a:lnTo>
                          <a:pt x="36" y="21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97" name="Freeform 6"/>
                  <p:cNvSpPr>
                    <a:spLocks noChangeArrowheads="1"/>
                  </p:cNvSpPr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37" y="633"/>
                    <a:ext cx="314" cy="354"/>
                  </a:xfrm>
                  <a:custGeom>
                    <a:avLst/>
                    <a:gdLst>
                      <a:gd name="T0" fmla="*/ 128 w 257"/>
                      <a:gd name="T1" fmla="*/ 0 h 299"/>
                      <a:gd name="T2" fmla="*/ 192 w 257"/>
                      <a:gd name="T3" fmla="*/ 38 h 299"/>
                      <a:gd name="T4" fmla="*/ 257 w 257"/>
                      <a:gd name="T5" fmla="*/ 76 h 299"/>
                      <a:gd name="T6" fmla="*/ 257 w 257"/>
                      <a:gd name="T7" fmla="*/ 150 h 299"/>
                      <a:gd name="T8" fmla="*/ 257 w 257"/>
                      <a:gd name="T9" fmla="*/ 224 h 299"/>
                      <a:gd name="T10" fmla="*/ 192 w 257"/>
                      <a:gd name="T11" fmla="*/ 261 h 299"/>
                      <a:gd name="T12" fmla="*/ 128 w 257"/>
                      <a:gd name="T13" fmla="*/ 299 h 299"/>
                      <a:gd name="T14" fmla="*/ 63 w 257"/>
                      <a:gd name="T15" fmla="*/ 261 h 299"/>
                      <a:gd name="T16" fmla="*/ 0 w 257"/>
                      <a:gd name="T17" fmla="*/ 224 h 299"/>
                      <a:gd name="T18" fmla="*/ 0 w 257"/>
                      <a:gd name="T19" fmla="*/ 150 h 299"/>
                      <a:gd name="T20" fmla="*/ 0 w 257"/>
                      <a:gd name="T21" fmla="*/ 76 h 299"/>
                      <a:gd name="T22" fmla="*/ 63 w 257"/>
                      <a:gd name="T23" fmla="*/ 38 h 299"/>
                      <a:gd name="T24" fmla="*/ 128 w 257"/>
                      <a:gd name="T25" fmla="*/ 0 h 299"/>
                      <a:gd name="T26" fmla="*/ 128 w 257"/>
                      <a:gd name="T27" fmla="*/ 0 h 299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57"/>
                      <a:gd name="T43" fmla="*/ 0 h 299"/>
                      <a:gd name="T44" fmla="*/ 257 w 257"/>
                      <a:gd name="T45" fmla="*/ 299 h 299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57" h="299">
                        <a:moveTo>
                          <a:pt x="128" y="0"/>
                        </a:moveTo>
                        <a:lnTo>
                          <a:pt x="192" y="38"/>
                        </a:lnTo>
                        <a:lnTo>
                          <a:pt x="257" y="76"/>
                        </a:lnTo>
                        <a:lnTo>
                          <a:pt x="257" y="150"/>
                        </a:lnTo>
                        <a:lnTo>
                          <a:pt x="257" y="224"/>
                        </a:lnTo>
                        <a:lnTo>
                          <a:pt x="192" y="261"/>
                        </a:lnTo>
                        <a:lnTo>
                          <a:pt x="128" y="299"/>
                        </a:lnTo>
                        <a:lnTo>
                          <a:pt x="63" y="261"/>
                        </a:lnTo>
                        <a:lnTo>
                          <a:pt x="0" y="224"/>
                        </a:lnTo>
                        <a:lnTo>
                          <a:pt x="0" y="150"/>
                        </a:lnTo>
                        <a:lnTo>
                          <a:pt x="0" y="76"/>
                        </a:lnTo>
                        <a:lnTo>
                          <a:pt x="63" y="38"/>
                        </a:lnTo>
                        <a:lnTo>
                          <a:pt x="128" y="0"/>
                        </a:lnTo>
                        <a:close/>
                      </a:path>
                    </a:pathLst>
                  </a:custGeom>
                  <a:solidFill>
                    <a:srgbClr val="D8D8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  <a:p>
                    <a:endParaRPr lang="zh-CN" altLang="en-US"/>
                  </a:p>
                </p:txBody>
              </p:sp>
              <p:sp>
                <p:nvSpPr>
                  <p:cNvPr id="7" name="Freeform 9"/>
                  <p:cNvSpPr>
                    <a:spLocks noChangeArrowheads="1"/>
                  </p:cNvSpPr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1108" y="937"/>
                    <a:ext cx="289" cy="349"/>
                  </a:xfrm>
                  <a:custGeom>
                    <a:avLst/>
                    <a:gdLst>
                      <a:gd name="T0" fmla="*/ 130 w 260"/>
                      <a:gd name="T1" fmla="*/ 0 h 299"/>
                      <a:gd name="T2" fmla="*/ 195 w 260"/>
                      <a:gd name="T3" fmla="*/ 38 h 299"/>
                      <a:gd name="T4" fmla="*/ 260 w 260"/>
                      <a:gd name="T5" fmla="*/ 76 h 299"/>
                      <a:gd name="T6" fmla="*/ 260 w 260"/>
                      <a:gd name="T7" fmla="*/ 150 h 299"/>
                      <a:gd name="T8" fmla="*/ 260 w 260"/>
                      <a:gd name="T9" fmla="*/ 224 h 299"/>
                      <a:gd name="T10" fmla="*/ 195 w 260"/>
                      <a:gd name="T11" fmla="*/ 261 h 299"/>
                      <a:gd name="T12" fmla="*/ 130 w 260"/>
                      <a:gd name="T13" fmla="*/ 299 h 299"/>
                      <a:gd name="T14" fmla="*/ 65 w 260"/>
                      <a:gd name="T15" fmla="*/ 261 h 299"/>
                      <a:gd name="T16" fmla="*/ 0 w 260"/>
                      <a:gd name="T17" fmla="*/ 224 h 299"/>
                      <a:gd name="T18" fmla="*/ 0 w 260"/>
                      <a:gd name="T19" fmla="*/ 150 h 299"/>
                      <a:gd name="T20" fmla="*/ 0 w 260"/>
                      <a:gd name="T21" fmla="*/ 76 h 299"/>
                      <a:gd name="T22" fmla="*/ 65 w 260"/>
                      <a:gd name="T23" fmla="*/ 38 h 299"/>
                      <a:gd name="T24" fmla="*/ 130 w 260"/>
                      <a:gd name="T25" fmla="*/ 0 h 299"/>
                      <a:gd name="T26" fmla="*/ 130 w 260"/>
                      <a:gd name="T27" fmla="*/ 0 h 299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60"/>
                      <a:gd name="T43" fmla="*/ 0 h 299"/>
                      <a:gd name="T44" fmla="*/ 260 w 260"/>
                      <a:gd name="T45" fmla="*/ 299 h 299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60" h="299">
                        <a:moveTo>
                          <a:pt x="130" y="0"/>
                        </a:moveTo>
                        <a:lnTo>
                          <a:pt x="195" y="38"/>
                        </a:lnTo>
                        <a:lnTo>
                          <a:pt x="260" y="76"/>
                        </a:lnTo>
                        <a:lnTo>
                          <a:pt x="260" y="150"/>
                        </a:lnTo>
                        <a:lnTo>
                          <a:pt x="260" y="224"/>
                        </a:lnTo>
                        <a:lnTo>
                          <a:pt x="195" y="261"/>
                        </a:lnTo>
                        <a:lnTo>
                          <a:pt x="130" y="299"/>
                        </a:lnTo>
                        <a:lnTo>
                          <a:pt x="65" y="261"/>
                        </a:lnTo>
                        <a:lnTo>
                          <a:pt x="0" y="224"/>
                        </a:lnTo>
                        <a:lnTo>
                          <a:pt x="0" y="150"/>
                        </a:lnTo>
                        <a:lnTo>
                          <a:pt x="0" y="76"/>
                        </a:lnTo>
                        <a:lnTo>
                          <a:pt x="65" y="38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8" name="Freeform 12"/>
                  <p:cNvSpPr>
                    <a:spLocks noChangeArrowheads="1"/>
                  </p:cNvSpPr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941" y="-39"/>
                    <a:ext cx="338" cy="370"/>
                  </a:xfrm>
                  <a:custGeom>
                    <a:avLst/>
                    <a:gdLst>
                      <a:gd name="T0" fmla="*/ 130 w 258"/>
                      <a:gd name="T1" fmla="*/ 0 h 297"/>
                      <a:gd name="T2" fmla="*/ 195 w 258"/>
                      <a:gd name="T3" fmla="*/ 36 h 297"/>
                      <a:gd name="T4" fmla="*/ 258 w 258"/>
                      <a:gd name="T5" fmla="*/ 73 h 297"/>
                      <a:gd name="T6" fmla="*/ 258 w 258"/>
                      <a:gd name="T7" fmla="*/ 147 h 297"/>
                      <a:gd name="T8" fmla="*/ 258 w 258"/>
                      <a:gd name="T9" fmla="*/ 223 h 297"/>
                      <a:gd name="T10" fmla="*/ 195 w 258"/>
                      <a:gd name="T11" fmla="*/ 259 h 297"/>
                      <a:gd name="T12" fmla="*/ 130 w 258"/>
                      <a:gd name="T13" fmla="*/ 297 h 297"/>
                      <a:gd name="T14" fmla="*/ 65 w 258"/>
                      <a:gd name="T15" fmla="*/ 259 h 297"/>
                      <a:gd name="T16" fmla="*/ 0 w 258"/>
                      <a:gd name="T17" fmla="*/ 223 h 297"/>
                      <a:gd name="T18" fmla="*/ 0 w 258"/>
                      <a:gd name="T19" fmla="*/ 147 h 297"/>
                      <a:gd name="T20" fmla="*/ 0 w 258"/>
                      <a:gd name="T21" fmla="*/ 73 h 297"/>
                      <a:gd name="T22" fmla="*/ 65 w 258"/>
                      <a:gd name="T23" fmla="*/ 36 h 297"/>
                      <a:gd name="T24" fmla="*/ 130 w 258"/>
                      <a:gd name="T25" fmla="*/ 0 h 297"/>
                      <a:gd name="T26" fmla="*/ 130 w 258"/>
                      <a:gd name="T27" fmla="*/ 0 h 297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58"/>
                      <a:gd name="T43" fmla="*/ 0 h 297"/>
                      <a:gd name="T44" fmla="*/ 258 w 258"/>
                      <a:gd name="T45" fmla="*/ 297 h 297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58" h="297">
                        <a:moveTo>
                          <a:pt x="130" y="0"/>
                        </a:moveTo>
                        <a:lnTo>
                          <a:pt x="195" y="36"/>
                        </a:lnTo>
                        <a:lnTo>
                          <a:pt x="258" y="73"/>
                        </a:lnTo>
                        <a:lnTo>
                          <a:pt x="258" y="147"/>
                        </a:lnTo>
                        <a:lnTo>
                          <a:pt x="258" y="223"/>
                        </a:lnTo>
                        <a:lnTo>
                          <a:pt x="195" y="259"/>
                        </a:lnTo>
                        <a:lnTo>
                          <a:pt x="130" y="297"/>
                        </a:lnTo>
                        <a:lnTo>
                          <a:pt x="65" y="259"/>
                        </a:lnTo>
                        <a:lnTo>
                          <a:pt x="0" y="223"/>
                        </a:lnTo>
                        <a:lnTo>
                          <a:pt x="0" y="147"/>
                        </a:lnTo>
                        <a:lnTo>
                          <a:pt x="0" y="73"/>
                        </a:lnTo>
                        <a:lnTo>
                          <a:pt x="65" y="3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7" name="Freeform 17"/>
                  <p:cNvSpPr>
                    <a:spLocks noChangeArrowheads="1"/>
                  </p:cNvSpPr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1090" y="1433"/>
                    <a:ext cx="273" cy="310"/>
                  </a:xfrm>
                  <a:custGeom>
                    <a:avLst/>
                    <a:gdLst>
                      <a:gd name="T0" fmla="*/ 70 w 142"/>
                      <a:gd name="T1" fmla="*/ 0 h 166"/>
                      <a:gd name="T2" fmla="*/ 106 w 142"/>
                      <a:gd name="T3" fmla="*/ 22 h 166"/>
                      <a:gd name="T4" fmla="*/ 142 w 142"/>
                      <a:gd name="T5" fmla="*/ 41 h 166"/>
                      <a:gd name="T6" fmla="*/ 142 w 142"/>
                      <a:gd name="T7" fmla="*/ 83 h 166"/>
                      <a:gd name="T8" fmla="*/ 142 w 142"/>
                      <a:gd name="T9" fmla="*/ 124 h 166"/>
                      <a:gd name="T10" fmla="*/ 106 w 142"/>
                      <a:gd name="T11" fmla="*/ 144 h 166"/>
                      <a:gd name="T12" fmla="*/ 70 w 142"/>
                      <a:gd name="T13" fmla="*/ 166 h 166"/>
                      <a:gd name="T14" fmla="*/ 34 w 142"/>
                      <a:gd name="T15" fmla="*/ 144 h 166"/>
                      <a:gd name="T16" fmla="*/ 0 w 142"/>
                      <a:gd name="T17" fmla="*/ 124 h 166"/>
                      <a:gd name="T18" fmla="*/ 0 w 142"/>
                      <a:gd name="T19" fmla="*/ 83 h 166"/>
                      <a:gd name="T20" fmla="*/ 0 w 142"/>
                      <a:gd name="T21" fmla="*/ 41 h 166"/>
                      <a:gd name="T22" fmla="*/ 34 w 142"/>
                      <a:gd name="T23" fmla="*/ 22 h 166"/>
                      <a:gd name="T24" fmla="*/ 70 w 142"/>
                      <a:gd name="T25" fmla="*/ 0 h 166"/>
                      <a:gd name="T26" fmla="*/ 70 w 142"/>
                      <a:gd name="T27" fmla="*/ 0 h 16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2"/>
                      <a:gd name="T43" fmla="*/ 0 h 166"/>
                      <a:gd name="T44" fmla="*/ 142 w 142"/>
                      <a:gd name="T45" fmla="*/ 166 h 16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2" h="166">
                        <a:moveTo>
                          <a:pt x="70" y="0"/>
                        </a:moveTo>
                        <a:lnTo>
                          <a:pt x="106" y="22"/>
                        </a:lnTo>
                        <a:lnTo>
                          <a:pt x="142" y="41"/>
                        </a:lnTo>
                        <a:lnTo>
                          <a:pt x="142" y="83"/>
                        </a:lnTo>
                        <a:lnTo>
                          <a:pt x="142" y="124"/>
                        </a:lnTo>
                        <a:lnTo>
                          <a:pt x="106" y="144"/>
                        </a:lnTo>
                        <a:lnTo>
                          <a:pt x="70" y="166"/>
                        </a:lnTo>
                        <a:lnTo>
                          <a:pt x="34" y="144"/>
                        </a:lnTo>
                        <a:lnTo>
                          <a:pt x="0" y="124"/>
                        </a:lnTo>
                        <a:lnTo>
                          <a:pt x="0" y="83"/>
                        </a:lnTo>
                        <a:lnTo>
                          <a:pt x="0" y="41"/>
                        </a:lnTo>
                        <a:lnTo>
                          <a:pt x="34" y="22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solidFill>
                    <a:srgbClr val="222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9" name="Freeform 17"/>
                  <p:cNvSpPr>
                    <a:spLocks noChangeArrowhead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1920" y="1074"/>
                    <a:ext cx="294" cy="324"/>
                  </a:xfrm>
                  <a:custGeom>
                    <a:avLst/>
                    <a:gdLst>
                      <a:gd name="T0" fmla="*/ 70 w 142"/>
                      <a:gd name="T1" fmla="*/ 0 h 166"/>
                      <a:gd name="T2" fmla="*/ 106 w 142"/>
                      <a:gd name="T3" fmla="*/ 22 h 166"/>
                      <a:gd name="T4" fmla="*/ 142 w 142"/>
                      <a:gd name="T5" fmla="*/ 41 h 166"/>
                      <a:gd name="T6" fmla="*/ 142 w 142"/>
                      <a:gd name="T7" fmla="*/ 83 h 166"/>
                      <a:gd name="T8" fmla="*/ 142 w 142"/>
                      <a:gd name="T9" fmla="*/ 124 h 166"/>
                      <a:gd name="T10" fmla="*/ 106 w 142"/>
                      <a:gd name="T11" fmla="*/ 144 h 166"/>
                      <a:gd name="T12" fmla="*/ 70 w 142"/>
                      <a:gd name="T13" fmla="*/ 166 h 166"/>
                      <a:gd name="T14" fmla="*/ 34 w 142"/>
                      <a:gd name="T15" fmla="*/ 144 h 166"/>
                      <a:gd name="T16" fmla="*/ 0 w 142"/>
                      <a:gd name="T17" fmla="*/ 124 h 166"/>
                      <a:gd name="T18" fmla="*/ 0 w 142"/>
                      <a:gd name="T19" fmla="*/ 83 h 166"/>
                      <a:gd name="T20" fmla="*/ 0 w 142"/>
                      <a:gd name="T21" fmla="*/ 41 h 166"/>
                      <a:gd name="T22" fmla="*/ 34 w 142"/>
                      <a:gd name="T23" fmla="*/ 22 h 166"/>
                      <a:gd name="T24" fmla="*/ 70 w 142"/>
                      <a:gd name="T25" fmla="*/ 0 h 166"/>
                      <a:gd name="T26" fmla="*/ 70 w 142"/>
                      <a:gd name="T27" fmla="*/ 0 h 16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42"/>
                      <a:gd name="T43" fmla="*/ 0 h 166"/>
                      <a:gd name="T44" fmla="*/ 142 w 142"/>
                      <a:gd name="T45" fmla="*/ 166 h 16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42" h="166">
                        <a:moveTo>
                          <a:pt x="70" y="0"/>
                        </a:moveTo>
                        <a:lnTo>
                          <a:pt x="106" y="22"/>
                        </a:lnTo>
                        <a:lnTo>
                          <a:pt x="142" y="41"/>
                        </a:lnTo>
                        <a:lnTo>
                          <a:pt x="142" y="83"/>
                        </a:lnTo>
                        <a:lnTo>
                          <a:pt x="142" y="124"/>
                        </a:lnTo>
                        <a:lnTo>
                          <a:pt x="106" y="144"/>
                        </a:lnTo>
                        <a:lnTo>
                          <a:pt x="70" y="166"/>
                        </a:lnTo>
                        <a:lnTo>
                          <a:pt x="34" y="144"/>
                        </a:lnTo>
                        <a:lnTo>
                          <a:pt x="0" y="124"/>
                        </a:lnTo>
                        <a:lnTo>
                          <a:pt x="0" y="83"/>
                        </a:lnTo>
                        <a:lnTo>
                          <a:pt x="0" y="41"/>
                        </a:lnTo>
                        <a:lnTo>
                          <a:pt x="34" y="22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solidFill>
                    <a:srgbClr val="222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36879" name="任意多边形 16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 flipV="1">
                  <a:off x="816349" y="2592192"/>
                  <a:ext cx="477937" cy="45719"/>
                </a:xfrm>
                <a:custGeom>
                  <a:avLst/>
                  <a:gdLst>
                    <a:gd name="T0" fmla="*/ 0 w 361950"/>
                    <a:gd name="T1" fmla="*/ 0 h 45719"/>
                    <a:gd name="T2" fmla="*/ 631092 w 361950"/>
                    <a:gd name="T3" fmla="*/ 0 h 45719"/>
                    <a:gd name="T4" fmla="*/ 0 60000 65536"/>
                    <a:gd name="T5" fmla="*/ 0 60000 65536"/>
                    <a:gd name="T6" fmla="*/ 0 w 361950"/>
                    <a:gd name="T7" fmla="*/ 0 h 45719"/>
                    <a:gd name="T8" fmla="*/ 361950 w 361950"/>
                    <a:gd name="T9" fmla="*/ 45719 h 457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61950" h="45719">
                      <a:moveTo>
                        <a:pt x="0" y="0"/>
                      </a:moveTo>
                      <a:lnTo>
                        <a:pt x="361950" y="0"/>
                      </a:lnTo>
                    </a:path>
                  </a:pathLst>
                </a:custGeom>
                <a:noFill/>
                <a:ln w="6350" cap="flat" cmpd="sng">
                  <a:solidFill>
                    <a:schemeClr val="bg1"/>
                  </a:solidFill>
                  <a:beve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3" name="文本框 12"/>
              <p:cNvSpPr txBox="1"/>
              <p:nvPr/>
            </p:nvSpPr>
            <p:spPr>
              <a:xfrm>
                <a:off x="11426" y="7473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模型意识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4618" y="2316"/>
              <a:ext cx="8667" cy="5566"/>
              <a:chOff x="4618" y="2316"/>
              <a:chExt cx="8667" cy="5566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7306" y="3949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数感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9120" y="6989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量感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0504" y="4394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符号意识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754" y="2316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空间观念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5386" y="4357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几何直观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9222" y="5273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运算能力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618" y="7181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应用意识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101" y="4241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创新意识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2029" y="5766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数据意识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036" y="6288"/>
                <a:ext cx="1184" cy="7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推理意识</a:t>
                </a:r>
                <a:endParaRPr lang="zh-CN" altLang="en-US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2753360" y="112522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核心素养及主要表现</a:t>
            </a:r>
            <a:r>
              <a:rPr lang="zh-CN" altLang="en-US" sz="3600" b="1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zh-CN" altLang="en-US" sz="3600" b="1"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329045" y="2103120"/>
            <a:ext cx="381571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2400" b="0">
                <a:highlight>
                  <a:srgbClr val="00FFFF"/>
                </a:highlight>
                <a:ea typeface="宋体" panose="02010600030101010101" pitchFamily="2" charset="-122"/>
              </a:rPr>
              <a:t>会用数学的眼光观察现实世界</a:t>
            </a:r>
            <a:r>
              <a:rPr lang="zh-CN" sz="2400" b="0">
                <a:ea typeface="宋体" panose="02010600030101010101" pitchFamily="2" charset="-122"/>
              </a:rPr>
              <a:t>，表现为抽象能力、几何直观、空间观念、创新意识；</a:t>
            </a:r>
            <a:endParaRPr lang="zh-CN" sz="2400" b="0">
              <a:ea typeface="宋体" panose="02010600030101010101" pitchFamily="2" charset="-122"/>
            </a:endParaRPr>
          </a:p>
          <a:p>
            <a:pPr indent="304800"/>
            <a:r>
              <a:rPr lang="zh-CN" sz="2400" b="0">
                <a:highlight>
                  <a:srgbClr val="00FFFF"/>
                </a:highlight>
                <a:ea typeface="宋体" panose="02010600030101010101" pitchFamily="2" charset="-122"/>
              </a:rPr>
              <a:t>会用数学的思维思考现实世界</a:t>
            </a:r>
            <a:r>
              <a:rPr lang="zh-CN" sz="2400" b="0">
                <a:ea typeface="宋体" panose="02010600030101010101" pitchFamily="2" charset="-122"/>
              </a:rPr>
              <a:t>，表现为运算能力、推理意识；</a:t>
            </a:r>
            <a:endParaRPr lang="zh-CN" sz="2400" b="0">
              <a:ea typeface="宋体" panose="02010600030101010101" pitchFamily="2" charset="-122"/>
            </a:endParaRPr>
          </a:p>
          <a:p>
            <a:pPr indent="304800"/>
            <a:r>
              <a:rPr lang="zh-CN" sz="2400" b="0">
                <a:highlight>
                  <a:srgbClr val="00FFFF"/>
                </a:highlight>
                <a:ea typeface="宋体" panose="02010600030101010101" pitchFamily="2" charset="-122"/>
              </a:rPr>
              <a:t>会用数学的语言表达现实世界</a:t>
            </a:r>
            <a:r>
              <a:rPr lang="zh-CN" sz="2400" b="0">
                <a:ea typeface="宋体" panose="02010600030101010101" pitchFamily="2" charset="-122"/>
              </a:rPr>
              <a:t>，表现为数据意识、模型意识、应用意识。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4840" y="256540"/>
            <a:ext cx="57124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latin typeface="+mj-ea"/>
                <a:ea typeface="+mj-ea"/>
              </a:rPr>
              <a:t>一、核心素养与高阶思维</a:t>
            </a:r>
            <a:endParaRPr lang="zh-CN" altLang="en-US" sz="3600" b="1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4740" y="713740"/>
            <a:ext cx="9934575" cy="543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3098165" y="257175"/>
            <a:ext cx="66465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ea typeface="宋体" panose="02010600030101010101" pitchFamily="2" charset="-122"/>
              </a:rPr>
              <a:t>案例2：长方体、正方体的表面积</a:t>
            </a:r>
            <a:endParaRPr lang="zh-CN" altLang="en-US" sz="3200" b="0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6155" y="942975"/>
            <a:ext cx="9761220" cy="59150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50010" y="311785"/>
            <a:ext cx="9306560" cy="65462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42390" y="228600"/>
            <a:ext cx="9506585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19605" y="441960"/>
            <a:ext cx="8736965" cy="64160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7145"/>
            <a:ext cx="12192635" cy="68745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957705" y="2591435"/>
            <a:ext cx="856488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600" b="1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衷心</a:t>
            </a:r>
            <a:r>
              <a:rPr lang="en-US" altLang="zh-CN" sz="6600" b="1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	</a:t>
            </a:r>
            <a:r>
              <a:rPr lang="zh-CN" altLang="en-US" sz="6600" b="1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感谢，敬请指导！</a:t>
            </a:r>
            <a:endParaRPr lang="zh-CN" altLang="en-US" sz="6600" b="1"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  <p:sndAc>
          <p:stSnd>
            <p:snd r:embed="rId3" name="wind.wav"/>
          </p:stSnd>
        </p:sndAc>
      </p:transition>
    </mc:Choice>
    <mc:Fallback>
      <p:transition spd="slow">
        <p:fade/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0" y="485775"/>
            <a:ext cx="9525000" cy="58864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206115"/>
            <a:ext cx="4665980" cy="37985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9050" y="2339975"/>
            <a:ext cx="6934835" cy="45180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30480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有关学习理论的早期观点认为只有学习者在出现较低水平的思维后,才开始发展较高水平的思维;而新近的一些观点指出,分析、评价和创造在思维水平上虽有高低之分,但始终是交互影响的。举例来说,当学生对是否“观察到容易忽视的细节”“排除无关信息”“充分考虑到所有限制条件”等作出判断时,他需要首先确定每一个信息的作用和意图,此时学生表现出的评价必然伴随着观察、分析等思维活动。</a:t>
            </a:r>
            <a:endParaRPr lang="zh-CN" altLang="en-US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30140" y="3429000"/>
            <a:ext cx="705548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en-US" altLang="zh-CN" sz="28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 </a:t>
            </a:r>
            <a:r>
              <a:rPr lang="en-US" altLang="zh-CN" sz="2800" b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   </a:t>
            </a:r>
            <a:r>
              <a:rPr lang="en-US" altLang="zh-CN" sz="28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 </a:t>
            </a:r>
            <a:r>
              <a:rPr lang="zh-CN" sz="28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小学数学高阶思维的基本成分由关系性分析、概括性思维、批判性思维和创新性思维组成。发展小学生数学高阶思维，教师要做到转变教育观念和教学方法，要正确理解高阶思维的内涵，要充分发挥非认知因素在高阶思维培养中的作用。</a:t>
            </a:r>
            <a:endParaRPr lang="zh-CN" altLang="en-US" sz="28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6" name="文本框 105"/>
          <p:cNvSpPr txBox="1"/>
          <p:nvPr>
            <p:custDataLst>
              <p:tags r:id="rId2"/>
            </p:custDataLst>
          </p:nvPr>
        </p:nvSpPr>
        <p:spPr>
          <a:xfrm>
            <a:off x="-11036935" y="20457795"/>
            <a:ext cx="2078990" cy="1638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3"/>
            </p:custDataLst>
          </p:nvPr>
        </p:nvSpPr>
        <p:spPr>
          <a:xfrm>
            <a:off x="683895" y="2149475"/>
            <a:ext cx="2703195" cy="25590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作业设计的基本原则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Line 4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963650" y="167726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 3"/>
          <p:cNvSpPr/>
          <p:nvPr>
            <p:custDataLst>
              <p:tags r:id="rId5"/>
            </p:custDataLst>
          </p:nvPr>
        </p:nvSpPr>
        <p:spPr>
          <a:xfrm>
            <a:off x="4053018" y="896091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Line 5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961684" y="294802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32"/>
          <p:cNvSpPr/>
          <p:nvPr>
            <p:custDataLst>
              <p:tags r:id="rId7"/>
            </p:custDataLst>
          </p:nvPr>
        </p:nvSpPr>
        <p:spPr>
          <a:xfrm>
            <a:off x="4052951" y="214061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/>
          <p:cNvSpPr/>
          <p:nvPr>
            <p:custDataLst>
              <p:tags r:id="rId8"/>
            </p:custDataLst>
          </p:nvPr>
        </p:nvSpPr>
        <p:spPr>
          <a:xfrm>
            <a:off x="4005961" y="338521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Line 5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962954" y="4219930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4005326" y="4708559"/>
            <a:ext cx="960054" cy="96005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56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962319" y="5421985"/>
            <a:ext cx="4879731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</a:ln>
        </p:spPr>
        <p:txBody>
          <a:bodyPr wrap="none" lIns="121858" tIns="60928" rIns="121858" bIns="60928" anchor="ctr"/>
          <a:p>
            <a:endParaRPr lang="zh-CN" altLang="en-US" sz="233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Rectangle 4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62295" y="1113155"/>
            <a:ext cx="2951480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作业设计的背景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Rectangle 4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678805" y="2385060"/>
            <a:ext cx="4588510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作业是什么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Rectangle 4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54675" y="3656965"/>
            <a:ext cx="4588510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作业的功能与种类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Rectangle 4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78805" y="4792980"/>
            <a:ext cx="4588510" cy="5632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21858" tIns="60928" rIns="121858" bIns="60928">
            <a:spAutoFit/>
          </a:bodyPr>
          <a:p>
            <a:pPr>
              <a:lnSpc>
                <a:spcPct val="120000"/>
              </a:lnSpc>
            </a:pPr>
            <a:r>
              <a:rPr kumimoji="1"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作业设计的原则</a:t>
            </a:r>
            <a:endParaRPr kumimoji="1"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幻灯片7"/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幻灯片9"/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幻灯片11"/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1671955" y="2366645"/>
            <a:ext cx="2245360" cy="212534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555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作业是什么？</a:t>
            </a:r>
            <a:endParaRPr lang="zh-CN" altLang="en-US" sz="3555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4168140" y="1477010"/>
            <a:ext cx="675640" cy="3903345"/>
          </a:xfrm>
          <a:prstGeom prst="leftBrace">
            <a:avLst/>
          </a:prstGeom>
          <a:ln w="6350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/>
        </p:nvSpPr>
        <p:spPr>
          <a:xfrm>
            <a:off x="4843780" y="1323340"/>
            <a:ext cx="64300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作业的重要意图是“导向学习</a:t>
            </a:r>
            <a:r>
              <a:rPr lang="zh-CN" sz="32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”</a:t>
            </a:r>
            <a:endParaRPr lang="zh-CN" altLang="en-US" sz="3200" b="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43780" y="499491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200" b="0">
                <a:ea typeface="宋体" panose="02010600030101010101" pitchFamily="2" charset="-122"/>
              </a:rPr>
              <a:t>作业是一种“工具</a:t>
            </a:r>
            <a:r>
              <a:rPr lang="zh-CN" sz="32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”</a:t>
            </a:r>
            <a:endParaRPr lang="zh-CN" altLang="en-US" sz="3200" b="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85030" y="3275965"/>
            <a:ext cx="76561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作业的设计与执行，就是一种“评估”</a:t>
            </a:r>
            <a:endParaRPr lang="zh-CN" altLang="en-US" sz="32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1" grpId="0"/>
      <p:bldP spid="4" grpId="0"/>
      <p:bldP spid="3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COMMONDATA" val="eyJoZGlkIjoiZjMyYmNmM2Q1YTBjOTJjZmI1OWQwZDJkNGZhOWNlOTAifQ=="/>
  <p:tag name="commondata" val="eyJoZGlkIjoiNzRkNzMzNGU0YzJhYjQxMzM3OTMzMDYwNzMxYzA0OTU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3370</Words>
  <Application>WPS 演示</Application>
  <PresentationFormat>宽屏</PresentationFormat>
  <Paragraphs>254</Paragraphs>
  <Slides>37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0" baseType="lpstr">
      <vt:lpstr>Arial</vt:lpstr>
      <vt:lpstr>宋体</vt:lpstr>
      <vt:lpstr>Wingdings</vt:lpstr>
      <vt:lpstr>汉仪力量黑简</vt:lpstr>
      <vt:lpstr>微软雅黑</vt:lpstr>
      <vt:lpstr>Calibri</vt:lpstr>
      <vt:lpstr>Arial Unicode MS</vt:lpstr>
      <vt:lpstr>Aharoni</vt:lpstr>
      <vt:lpstr>Segoe Print</vt:lpstr>
      <vt:lpstr>Cambria Math</vt:lpstr>
      <vt:lpstr>Office 主题</vt:lpstr>
      <vt:lpstr>Equation.KSEE3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木子</cp:lastModifiedBy>
  <cp:revision>25</cp:revision>
  <dcterms:created xsi:type="dcterms:W3CDTF">2023-10-22T02:25:00Z</dcterms:created>
  <dcterms:modified xsi:type="dcterms:W3CDTF">2023-11-18T05:20:35Z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05829C5FB94D40EA8A301ED733E82723_12</vt:lpwstr>
  </property>
  <property fmtid="{D5CDD505-2E9C-101B-9397-08002B2CF9AE}" pid="3" name="KSOProductBuildVer">
    <vt:lpwstr>2052-12.1.0.15712</vt:lpwstr>
  </property>
</Properties>
</file>