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6.xml" ContentType="application/vnd.openxmlformats-officedocument.presentationml.notesSlide+xml"/>
  <Override PartName="/ppt/tags/tag41.xml" ContentType="application/vnd.openxmlformats-officedocument.presentationml.tags+xml"/>
  <Override PartName="/ppt/notesSlides/notesSlide1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8.xml" ContentType="application/vnd.openxmlformats-officedocument.presentationml.notesSlide+xml"/>
  <Override PartName="/ppt/tags/tag47.xml" ContentType="application/vnd.openxmlformats-officedocument.presentationml.tags+xml"/>
  <Override PartName="/ppt/notesSlides/notesSlide1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0.xml" ContentType="application/vnd.openxmlformats-officedocument.presentationml.notesSlide+xml"/>
  <Override PartName="/ppt/tags/tag54.xml" ContentType="application/vnd.openxmlformats-officedocument.presentationml.tags+xml"/>
  <Override PartName="/ppt/notesSlides/notesSlide21.xml" ContentType="application/vnd.openxmlformats-officedocument.presentationml.notesSlide+xml"/>
  <Override PartName="/ppt/tags/tag55.xml" ContentType="application/vnd.openxmlformats-officedocument.presentationml.tags+xml"/>
  <Override PartName="/ppt/notesSlides/notesSlide2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3.xml" ContentType="application/vnd.openxmlformats-officedocument.presentationml.notesSlide+xml"/>
  <Override PartName="/ppt/tags/tag60.xml" ContentType="application/vnd.openxmlformats-officedocument.presentationml.tags+xml"/>
  <Override PartName="/ppt/notesSlides/notesSlide2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5.xml" ContentType="application/vnd.openxmlformats-officedocument.presentationml.notesSlide+xml"/>
  <Override PartName="/ppt/tags/tag66.xml" ContentType="application/vnd.openxmlformats-officedocument.presentationml.tags+xml"/>
  <Override PartName="/ppt/notesSlides/notesSlide26.xml" ContentType="application/vnd.openxmlformats-officedocument.presentationml.notesSlide+xml"/>
  <Override PartName="/ppt/tags/tag67.xml" ContentType="application/vnd.openxmlformats-officedocument.presentationml.tags+xml"/>
  <Override PartName="/ppt/notesSlides/notesSlide27.xml" ContentType="application/vnd.openxmlformats-officedocument.presentationml.notesSlide+xml"/>
  <Override PartName="/ppt/tags/tag68.xml" ContentType="application/vnd.openxmlformats-officedocument.presentationml.tags+xml"/>
  <Override PartName="/ppt/notesSlides/notesSlide2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9.xml" ContentType="application/vnd.openxmlformats-officedocument.presentationml.notesSlide+xml"/>
  <Override PartName="/ppt/tags/tag75.xml" ContentType="application/vnd.openxmlformats-officedocument.presentationml.tags+xml"/>
  <Override PartName="/ppt/notesSlides/notesSlide30.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31.xml" ContentType="application/vnd.openxmlformats-officedocument.presentationml.notesSlide+xml"/>
  <Override PartName="/ppt/tags/tag80.xml" ContentType="application/vnd.openxmlformats-officedocument.presentationml.tags+xml"/>
  <Override PartName="/ppt/notesSlides/notesSlide32.xml" ContentType="application/vnd.openxmlformats-officedocument.presentationml.notesSlide+xml"/>
  <Override PartName="/ppt/tags/tag81.xml" ContentType="application/vnd.openxmlformats-officedocument.presentationml.tags+xml"/>
  <Override PartName="/ppt/notesSlides/notesSlide33.xml" ContentType="application/vnd.openxmlformats-officedocument.presentationml.notesSlide+xml"/>
  <Override PartName="/ppt/tags/tag8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73" r:id="rId2"/>
  </p:sldMasterIdLst>
  <p:notesMasterIdLst>
    <p:notesMasterId r:id="rId39"/>
  </p:notesMasterIdLst>
  <p:sldIdLst>
    <p:sldId id="279" r:id="rId3"/>
    <p:sldId id="285" r:id="rId4"/>
    <p:sldId id="274" r:id="rId5"/>
    <p:sldId id="1294" r:id="rId6"/>
    <p:sldId id="1662" r:id="rId7"/>
    <p:sldId id="1661" r:id="rId8"/>
    <p:sldId id="1663" r:id="rId9"/>
    <p:sldId id="1664" r:id="rId10"/>
    <p:sldId id="1665" r:id="rId11"/>
    <p:sldId id="1666" r:id="rId12"/>
    <p:sldId id="1253" r:id="rId13"/>
    <p:sldId id="1667" r:id="rId14"/>
    <p:sldId id="343" r:id="rId15"/>
    <p:sldId id="1668" r:id="rId16"/>
    <p:sldId id="1051" r:id="rId17"/>
    <p:sldId id="1689" r:id="rId18"/>
    <p:sldId id="1671" r:id="rId19"/>
    <p:sldId id="1673" r:id="rId20"/>
    <p:sldId id="1674" r:id="rId21"/>
    <p:sldId id="1675" r:id="rId22"/>
    <p:sldId id="1676" r:id="rId23"/>
    <p:sldId id="1677" r:id="rId24"/>
    <p:sldId id="1670" r:id="rId25"/>
    <p:sldId id="1678" r:id="rId26"/>
    <p:sldId id="1679" r:id="rId27"/>
    <p:sldId id="1680" r:id="rId28"/>
    <p:sldId id="1681" r:id="rId29"/>
    <p:sldId id="1682" r:id="rId30"/>
    <p:sldId id="1683" r:id="rId31"/>
    <p:sldId id="1684" r:id="rId32"/>
    <p:sldId id="1685" r:id="rId33"/>
    <p:sldId id="1686" r:id="rId34"/>
    <p:sldId id="1687" r:id="rId35"/>
    <p:sldId id="1688" r:id="rId36"/>
    <p:sldId id="1589" r:id="rId37"/>
    <p:sldId id="1658" r:id="rId38"/>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8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74"/>
  </p:normalViewPr>
  <p:slideViewPr>
    <p:cSldViewPr snapToGrid="0">
      <p:cViewPr varScale="1">
        <p:scale>
          <a:sx n="140" d="100"/>
          <a:sy n="140" d="100"/>
        </p:scale>
        <p:origin x="150"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FF26B-2FCC-4603-BDAF-9176BBF45387}" type="datetimeFigureOut">
              <a:rPr lang="zh-CN" altLang="en-US" smtClean="0"/>
              <a:t>2023/12/1 Friday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176C93-469E-4E34-A833-FB0D37185C76}" type="slidenum">
              <a:rPr lang="zh-CN" altLang="en-US" smtClean="0"/>
              <a:t>‹#›</a:t>
            </a:fld>
            <a:endParaRPr lang="zh-CN" altLang="en-US"/>
          </a:p>
        </p:txBody>
      </p:sp>
    </p:spTree>
    <p:extLst>
      <p:ext uri="{BB962C8B-B14F-4D97-AF65-F5344CB8AC3E}">
        <p14:creationId xmlns:p14="http://schemas.microsoft.com/office/powerpoint/2010/main" val="268433592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87540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8872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26211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02514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82328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67664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8738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00058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05177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36131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32670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23350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06749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95660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22785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38916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01873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36950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95734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8347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54195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736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97853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14436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08643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14991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40040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342CFBC-2755-4BF6-8C91-1EAAAF686265}" type="datetimeFigureOut">
              <a:rPr lang="zh-CN" altLang="en-US" smtClean="0"/>
              <a:t>2023/12/1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6E7F4C-E048-4F7F-88A3-B44AB8C27F98}" type="slidenum">
              <a:rPr lang="zh-CN" altLang="en-US" smtClean="0"/>
              <a:t>‹#›</a:t>
            </a:fld>
            <a:endParaRPr lang="zh-CN" altLang="en-US"/>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342CFBC-2755-4BF6-8C91-1EAAAF686265}" type="datetimeFigureOut">
              <a:rPr lang="zh-CN" altLang="en-US" smtClean="0"/>
              <a:t>2023/12/1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6E7F4C-E048-4F7F-88A3-B44AB8C27F98}" type="slidenum">
              <a:rPr lang="zh-CN" altLang="en-US" smtClean="0"/>
              <a:t>‹#›</a:t>
            </a:fld>
            <a:endParaRPr lang="zh-CN" altLang="en-US"/>
          </a:p>
        </p:txBody>
      </p:sp>
    </p:spTree>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42CFBC-2755-4BF6-8C91-1EAAAF686265}" type="datetimeFigureOut">
              <a:rPr lang="zh-CN" altLang="en-US" smtClean="0"/>
              <a:t>2023/12/1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6E7F4C-E048-4F7F-88A3-B44AB8C27F98}" type="slidenum">
              <a:rPr lang="zh-CN" altLang="en-US" smtClean="0"/>
              <a:t>‹#›</a:t>
            </a:fld>
            <a:endParaRPr lang="zh-CN" altLang="en-US"/>
          </a:p>
        </p:txBody>
      </p:sp>
    </p:spTree>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42CFBC-2755-4BF6-8C91-1EAAAF686265}" type="datetimeFigureOut">
              <a:rPr lang="zh-CN" altLang="en-US" smtClean="0"/>
              <a:t>2023/12/1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6E7F4C-E048-4F7F-88A3-B44AB8C27F98}" type="slidenum">
              <a:rPr lang="zh-CN" altLang="en-US" smtClean="0"/>
              <a:t>‹#›</a:t>
            </a:fld>
            <a:endParaRPr lang="zh-CN" altLang="en-US"/>
          </a:p>
        </p:txBody>
      </p:sp>
    </p:spTree>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2023/12/1 Friday</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86050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2023/12/1 Friday</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57964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54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42CFBC-2755-4BF6-8C91-1EAAAF686265}" type="datetimeFigureOut">
              <a:rPr lang="zh-CN" altLang="en-US" smtClean="0"/>
              <a:t>2023/12/1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6E7F4C-E048-4F7F-88A3-B44AB8C27F98}" type="slidenum">
              <a:rPr lang="zh-CN" altLang="en-US" smtClean="0"/>
              <a:t>‹#›</a:t>
            </a:fld>
            <a:endParaRPr lang="zh-CN" altLang="en-US"/>
          </a:p>
        </p:txBody>
      </p:sp>
    </p:spTree>
  </p:cSld>
  <p:clrMapOvr>
    <a:masterClrMapping/>
  </p:clrMapOvr>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342CFBC-2755-4BF6-8C91-1EAAAF686265}" type="datetimeFigureOut">
              <a:rPr lang="zh-CN" altLang="en-US" smtClean="0"/>
              <a:t>2023/12/1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6E7F4C-E048-4F7F-88A3-B44AB8C27F98}" type="slidenum">
              <a:rPr lang="zh-CN" altLang="en-US" smtClean="0"/>
              <a:t>‹#›</a:t>
            </a:fld>
            <a:endParaRPr lang="zh-CN" altLang="en-US"/>
          </a:p>
        </p:txBody>
      </p:sp>
    </p:spTree>
  </p:cSld>
  <p:clrMapOvr>
    <a:masterClrMapping/>
  </p:clrMapOvr>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342CFBC-2755-4BF6-8C91-1EAAAF686265}" type="datetimeFigureOut">
              <a:rPr lang="zh-CN" altLang="en-US" smtClean="0"/>
              <a:t>2023/12/1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6E7F4C-E048-4F7F-88A3-B44AB8C27F98}" type="slidenum">
              <a:rPr lang="zh-CN" altLang="en-US" smtClean="0"/>
              <a:t>‹#›</a:t>
            </a:fld>
            <a:endParaRPr lang="zh-CN" altLang="en-US"/>
          </a:p>
        </p:txBody>
      </p:sp>
    </p:spTree>
  </p:cSld>
  <p:clrMapOvr>
    <a:masterClrMapping/>
  </p:clrMapOvr>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342CFBC-2755-4BF6-8C91-1EAAAF686265}" type="datetimeFigureOut">
              <a:rPr lang="zh-CN" altLang="en-US" smtClean="0"/>
              <a:t>2023/12/1 Friday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6E7F4C-E048-4F7F-88A3-B44AB8C27F98}" type="slidenum">
              <a:rPr lang="zh-CN" altLang="en-US" smtClean="0"/>
              <a:t>‹#›</a:t>
            </a:fld>
            <a:endParaRPr lang="zh-CN" altLang="en-US"/>
          </a:p>
        </p:txBody>
      </p:sp>
    </p:spTree>
  </p:cSld>
  <p:clrMapOvr>
    <a:masterClrMapping/>
  </p:clrMapOvr>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1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342CFBC-2755-4BF6-8C91-1EAAAF686265}" type="datetimeFigureOut">
              <a:rPr lang="zh-CN" altLang="en-US" smtClean="0"/>
              <a:t>2023/12/1 Friday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6E7F4C-E048-4F7F-88A3-B44AB8C27F98}"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881538959"/>
      </p:ext>
    </p:extLst>
  </p:cSld>
  <p:clrMapOvr>
    <a:masterClrMapping/>
  </p:clrMapOvr>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342CFBC-2755-4BF6-8C91-1EAAAF686265}" type="datetimeFigureOut">
              <a:rPr lang="zh-CN" altLang="en-US" smtClean="0"/>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6E7F4C-E048-4F7F-88A3-B44AB8C27F98}" type="slidenum">
              <a:rPr lang="zh-CN" altLang="en-US" smtClean="0"/>
              <a:t>‹#›</a:t>
            </a:fld>
            <a:endParaRPr lang="zh-CN" altLang="en-US"/>
          </a:p>
        </p:txBody>
      </p:sp>
    </p:spTree>
  </p:cSld>
  <p:clrMapOvr>
    <a:masterClrMapping/>
  </p:clrMapOvr>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42CFBC-2755-4BF6-8C91-1EAAAF686265}" type="datetimeFigureOut">
              <a:rPr lang="zh-CN" altLang="en-US" smtClean="0"/>
              <a:t>2023/12/1 Friday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6E7F4C-E048-4F7F-88A3-B44AB8C27F98}" type="slidenum">
              <a:rPr lang="zh-CN" altLang="en-US" smtClean="0"/>
              <a:t>‹#›</a:t>
            </a:fld>
            <a:endParaRPr lang="zh-CN" altLang="en-US"/>
          </a:p>
        </p:txBody>
      </p:sp>
    </p:spTree>
  </p:cSld>
  <p:clrMapOvr>
    <a:masterClrMapping/>
  </p:clrMapOvr>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342CFBC-2755-4BF6-8C91-1EAAAF686265}" type="datetimeFigureOut">
              <a:rPr lang="zh-CN" altLang="en-US" smtClean="0"/>
              <a:t>2023/12/1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6E7F4C-E048-4F7F-88A3-B44AB8C27F98}" type="slidenum">
              <a:rPr lang="zh-CN" altLang="en-US" smtClean="0"/>
              <a:t>‹#›</a:t>
            </a:fld>
            <a:endParaRPr lang="zh-CN" altLang="en-US"/>
          </a:p>
        </p:txBody>
      </p:sp>
    </p:spTree>
  </p:cSld>
  <p:clrMapOvr>
    <a:masterClrMapping/>
  </p:clrMapOvr>
  <p:hf sldNum="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2CFBC-2755-4BF6-8C91-1EAAAF686265}" type="datetimeFigureOut">
              <a:rPr lang="zh-CN" altLang="en-US" smtClean="0"/>
              <a:t>2023/12/1 Friday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E7F4C-E048-4F7F-88A3-B44AB8C27F9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71" r:id="rId6"/>
    <p:sldLayoutId id="2147483654" r:id="rId7"/>
    <p:sldLayoutId id="2147483655" r:id="rId8"/>
    <p:sldLayoutId id="2147483656" r:id="rId9"/>
    <p:sldLayoutId id="2147483657" r:id="rId10"/>
    <p:sldLayoutId id="2147483658" r:id="rId11"/>
    <p:sldLayoutId id="2147483659" r:id="rId12"/>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55562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25.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1.xml"/><Relationship Id="rId7" Type="http://schemas.openxmlformats.org/officeDocument/2006/relationships/image" Target="../media/image4.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13.xml"/><Relationship Id="rId5" Type="http://schemas.openxmlformats.org/officeDocument/2006/relationships/slideLayout" Target="../slideLayouts/slideLayout8.xml"/><Relationship Id="rId4" Type="http://schemas.openxmlformats.org/officeDocument/2006/relationships/tags" Target="../tags/tag32.xml"/><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png"/><Relationship Id="rId5" Type="http://schemas.openxmlformats.org/officeDocument/2006/relationships/notesSlide" Target="../notesSlides/notesSlide14.xml"/><Relationship Id="rId4"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36.xml"/><Relationship Id="rId5" Type="http://schemas.openxmlformats.org/officeDocument/2006/relationships/image" Target="../media/image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4.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16.xml"/><Relationship Id="rId5" Type="http://schemas.openxmlformats.org/officeDocument/2006/relationships/slideLayout" Target="../slideLayouts/slideLayout8.xml"/><Relationship Id="rId4" Type="http://schemas.openxmlformats.org/officeDocument/2006/relationships/tags" Target="../tags/tag4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4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4.xml"/><Relationship Id="rId7" Type="http://schemas.openxmlformats.org/officeDocument/2006/relationships/notesSlide" Target="../notesSlides/notesSlide1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8.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4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50.xml"/><Relationship Id="rId7" Type="http://schemas.openxmlformats.org/officeDocument/2006/relationships/slideLayout" Target="../slideLayouts/slideLayout8.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54.xml"/><Relationship Id="rId5" Type="http://schemas.openxmlformats.org/officeDocument/2006/relationships/image" Target="../media/image1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5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4.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23.xml"/><Relationship Id="rId5" Type="http://schemas.openxmlformats.org/officeDocument/2006/relationships/slideLayout" Target="../slideLayouts/slideLayout8.xml"/><Relationship Id="rId4" Type="http://schemas.openxmlformats.org/officeDocument/2006/relationships/tags" Target="../tags/tag5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6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3.xml"/><Relationship Id="rId7" Type="http://schemas.openxmlformats.org/officeDocument/2006/relationships/notesSlide" Target="../notesSlides/notesSlide25.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8.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6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67.xml"/><Relationship Id="rId5" Type="http://schemas.openxmlformats.org/officeDocument/2006/relationships/image" Target="../media/image21.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68.xml"/><Relationship Id="rId5" Type="http://schemas.openxmlformats.org/officeDocument/2006/relationships/image" Target="../media/image22.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71.xml"/><Relationship Id="rId7" Type="http://schemas.openxmlformats.org/officeDocument/2006/relationships/slideLayout" Target="../slideLayouts/slideLayout8.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notesSlide" Target="../notesSlides/notesSlide3.xml"/><Relationship Id="rId4"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ags" Target="../tags/tag75.xml"/><Relationship Id="rId5" Type="http://schemas.openxmlformats.org/officeDocument/2006/relationships/image" Target="../media/image23.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4.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31.xml"/><Relationship Id="rId5" Type="http://schemas.openxmlformats.org/officeDocument/2006/relationships/slideLayout" Target="../slideLayouts/slideLayout8.xml"/><Relationship Id="rId4" Type="http://schemas.openxmlformats.org/officeDocument/2006/relationships/tags" Target="../tags/tag7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80.xml"/><Relationship Id="rId5" Type="http://schemas.openxmlformats.org/officeDocument/2006/relationships/image" Target="../media/image24.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8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8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4.png"/><Relationship Id="rId5" Type="http://schemas.openxmlformats.org/officeDocument/2006/relationships/tags" Target="../tags/tag11.xml"/><Relationship Id="rId10" Type="http://schemas.openxmlformats.org/officeDocument/2006/relationships/notesSlide" Target="../notesSlides/notesSlide4.xml"/><Relationship Id="rId4" Type="http://schemas.openxmlformats.org/officeDocument/2006/relationships/tags" Target="../tags/tag10.xml"/><Relationship Id="rId9"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png"/><Relationship Id="rId5" Type="http://schemas.openxmlformats.org/officeDocument/2006/relationships/notesSlide" Target="../notesSlides/notesSlide5.xml"/><Relationship Id="rId4"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png"/><Relationship Id="rId5" Type="http://schemas.openxmlformats.org/officeDocument/2006/relationships/notesSlide" Target="../notesSlides/notesSlide7.xml"/><Relationship Id="rId4"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24.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3023347" y="-2423157"/>
            <a:ext cx="6145295" cy="11704318"/>
          </a:xfrm>
          <a:prstGeom prst="rect">
            <a:avLst/>
          </a:prstGeom>
          <a:effectLst>
            <a:outerShdw blurRad="419100" sx="102000" sy="102000" algn="ctr" rotWithShape="0">
              <a:schemeClr val="accent1">
                <a:alpha val="85000"/>
              </a:schemeClr>
            </a:outerShdw>
          </a:effectLst>
        </p:spPr>
      </p:pic>
      <p:sp>
        <p:nvSpPr>
          <p:cNvPr id="10" name="矩形 9"/>
          <p:cNvSpPr/>
          <p:nvPr/>
        </p:nvSpPr>
        <p:spPr>
          <a:xfrm rot="10800000">
            <a:off x="-11" y="1429480"/>
            <a:ext cx="12192000" cy="3999040"/>
          </a:xfrm>
          <a:prstGeom prst="rect">
            <a:avLst/>
          </a:prstGeom>
          <a:blipFill>
            <a:blip r:embed="rId4"/>
            <a:srcRect/>
            <a:stretch>
              <a:fillRect t="-32759" r="-23263" b="-645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rot="10800000">
            <a:off x="1746120" y="1429479"/>
            <a:ext cx="8699738" cy="399904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1746120" y="2281515"/>
            <a:ext cx="8929036" cy="1754326"/>
          </a:xfrm>
          <a:prstGeom prst="rect">
            <a:avLst/>
          </a:prstGeom>
          <a:noFill/>
        </p:spPr>
        <p:txBody>
          <a:bodyPr wrap="square" rtlCol="0">
            <a:spAutoFit/>
            <a:scene3d>
              <a:camera prst="orthographicFront"/>
              <a:lightRig rig="threePt" dir="t">
                <a:rot lat="0" lon="0" rev="0"/>
              </a:lightRig>
            </a:scene3d>
            <a:sp3d contourW="12700"/>
          </a:bodyPr>
          <a:lstStyle>
            <a:defPPr>
              <a:defRPr lang="zh-CN"/>
            </a:defPPr>
            <a:lvl1pPr algn="dist">
              <a:defRPr sz="9600"/>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5400" b="1" dirty="0">
                <a:solidFill>
                  <a:schemeClr val="bg1"/>
                </a:solidFill>
                <a:effectLst>
                  <a:outerShdw blurRad="63500" sx="102000" sy="102000" algn="ctr" rotWithShape="0">
                    <a:schemeClr val="bg1">
                      <a:alpha val="20000"/>
                    </a:schemeClr>
                  </a:outerShdw>
                </a:effectLst>
                <a:cs typeface="+mn-ea"/>
                <a:sym typeface="+mn-lt"/>
              </a:rPr>
              <a:t>优化图形与几何作业设计</a:t>
            </a:r>
            <a:endParaRPr lang="en-US" altLang="zh-CN" sz="5400" b="1" dirty="0">
              <a:solidFill>
                <a:schemeClr val="bg1"/>
              </a:solidFill>
              <a:effectLst>
                <a:outerShdw blurRad="63500" sx="102000" sy="102000" algn="ctr" rotWithShape="0">
                  <a:schemeClr val="bg1">
                    <a:alpha val="20000"/>
                  </a:schemeClr>
                </a:outerShdw>
              </a:effectLst>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5400" b="1" dirty="0">
                <a:solidFill>
                  <a:schemeClr val="bg1"/>
                </a:solidFill>
                <a:effectLst>
                  <a:outerShdw blurRad="63500" sx="102000" sy="102000" algn="ctr" rotWithShape="0">
                    <a:schemeClr val="bg1">
                      <a:alpha val="20000"/>
                    </a:schemeClr>
                  </a:outerShdw>
                </a:effectLst>
                <a:cs typeface="+mn-ea"/>
                <a:sym typeface="+mn-lt"/>
              </a:rPr>
              <a:t>培养学生高阶思维</a:t>
            </a:r>
            <a:endParaRPr kumimoji="0" lang="zh-CN" altLang="en-US" sz="5400" b="1" i="0" u="none" strike="noStrike" kern="1200" cap="none" spc="0" normalizeH="0" baseline="0" noProof="0" dirty="0">
              <a:ln>
                <a:noFill/>
              </a:ln>
              <a:solidFill>
                <a:schemeClr val="bg1"/>
              </a:solidFill>
              <a:effectLst>
                <a:outerShdw blurRad="63500" sx="102000" sy="102000" algn="ctr" rotWithShape="0">
                  <a:schemeClr val="bg1">
                    <a:alpha val="20000"/>
                  </a:schemeClr>
                </a:outerShdw>
              </a:effectLst>
              <a:uLnTx/>
              <a:uFillTx/>
              <a:cs typeface="+mn-ea"/>
              <a:sym typeface="+mn-lt"/>
            </a:endParaRPr>
          </a:p>
        </p:txBody>
      </p:sp>
      <p:sp>
        <p:nvSpPr>
          <p:cNvPr id="6" name="矩形: 圆角 6"/>
          <p:cNvSpPr/>
          <p:nvPr/>
        </p:nvSpPr>
        <p:spPr>
          <a:xfrm>
            <a:off x="8049546" y="4666284"/>
            <a:ext cx="1776996" cy="443185"/>
          </a:xfrm>
          <a:prstGeom prst="round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cs typeface="+mn-ea"/>
                <a:sym typeface="+mn-lt"/>
              </a:rPr>
              <a:t>程丽霖</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bldLvl="0" animBg="1"/>
      <p:bldP spid="3"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47675" y="368300"/>
            <a:ext cx="11296650" cy="6126883"/>
            <a:chOff x="447675" y="368300"/>
            <a:chExt cx="11296650" cy="6126883"/>
          </a:xfrm>
        </p:grpSpPr>
        <p:grpSp>
          <p:nvGrpSpPr>
            <p:cNvPr id="10" name="组合 9"/>
            <p:cNvGrpSpPr/>
            <p:nvPr/>
          </p:nvGrpSpPr>
          <p:grpSpPr>
            <a:xfrm>
              <a:off x="447675" y="368300"/>
              <a:ext cx="11296650" cy="6126883"/>
              <a:chOff x="447675" y="368300"/>
              <a:chExt cx="11296650" cy="6126883"/>
            </a:xfrm>
            <a:solidFill>
              <a:schemeClr val="bg1"/>
            </a:solidFill>
          </p:grpSpPr>
          <p:sp>
            <p:nvSpPr>
              <p:cNvPr id="14" name="任意多边形: 形状 13"/>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5" name="任意多边形: 形状 14"/>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1" name="矩形 10"/>
            <p:cNvSpPr/>
            <p:nvPr/>
          </p:nvSpPr>
          <p:spPr>
            <a:xfrm>
              <a:off x="11082528" y="5880044"/>
              <a:ext cx="661797" cy="604173"/>
            </a:xfrm>
            <a:prstGeom prst="rect">
              <a:avLst/>
            </a:prstGeom>
            <a:blipFill>
              <a:blip r:embed="rId4"/>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16" name="矩形 15">
            <a:extLst>
              <a:ext uri="{FF2B5EF4-FFF2-40B4-BE49-F238E27FC236}">
                <a16:creationId xmlns:a16="http://schemas.microsoft.com/office/drawing/2014/main" id="{E76025C6-B495-566D-D5B5-499D4B850AB1}"/>
              </a:ext>
            </a:extLst>
          </p:cNvPr>
          <p:cNvSpPr/>
          <p:nvPr/>
        </p:nvSpPr>
        <p:spPr>
          <a:xfrm>
            <a:off x="447675" y="362817"/>
            <a:ext cx="2925720" cy="638080"/>
          </a:xfrm>
          <a:prstGeom prst="rect">
            <a:avLst/>
          </a:prstGeom>
          <a:blipFill>
            <a:blip r:embed="rId4">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7" name="PA-文本框 6">
            <a:extLst>
              <a:ext uri="{FF2B5EF4-FFF2-40B4-BE49-F238E27FC236}">
                <a16:creationId xmlns:a16="http://schemas.microsoft.com/office/drawing/2014/main" id="{1CE12C62-3C24-C66A-F46E-6A671869A02A}"/>
              </a:ext>
            </a:extLst>
          </p:cNvPr>
          <p:cNvSpPr txBox="1"/>
          <p:nvPr>
            <p:custDataLst>
              <p:tags r:id="rId1"/>
            </p:custDataLst>
          </p:nvPr>
        </p:nvSpPr>
        <p:spPr>
          <a:xfrm>
            <a:off x="642746" y="466431"/>
            <a:ext cx="2607081" cy="400110"/>
          </a:xfrm>
          <a:prstGeom prst="rect">
            <a:avLst/>
          </a:prstGeom>
          <a:noFill/>
        </p:spPr>
        <p:txBody>
          <a:bodyPr wrap="square" rtlCol="0">
            <a:spAutoFit/>
          </a:bodyPr>
          <a:lstStyle/>
          <a:p>
            <a:pPr algn="dist"/>
            <a:r>
              <a:rPr lang="zh-CN" altLang="en-US" sz="2000" b="1" dirty="0">
                <a:solidFill>
                  <a:schemeClr val="bg1"/>
                </a:solidFill>
                <a:cs typeface="+mn-ea"/>
                <a:sym typeface="+mn-lt"/>
              </a:rPr>
              <a:t>作业设计的原则</a:t>
            </a:r>
          </a:p>
        </p:txBody>
      </p:sp>
      <p:grpSp>
        <p:nvGrpSpPr>
          <p:cNvPr id="230" name="Group 1160">
            <a:extLst>
              <a:ext uri="{FF2B5EF4-FFF2-40B4-BE49-F238E27FC236}">
                <a16:creationId xmlns:a16="http://schemas.microsoft.com/office/drawing/2014/main" id="{663222D8-D471-1C35-E16E-88B0766548B6}"/>
              </a:ext>
            </a:extLst>
          </p:cNvPr>
          <p:cNvGrpSpPr/>
          <p:nvPr/>
        </p:nvGrpSpPr>
        <p:grpSpPr>
          <a:xfrm>
            <a:off x="4425876" y="1841722"/>
            <a:ext cx="2463762" cy="3885462"/>
            <a:chOff x="0" y="0"/>
            <a:chExt cx="2808290" cy="4428220"/>
          </a:xfrm>
        </p:grpSpPr>
        <p:grpSp>
          <p:nvGrpSpPr>
            <p:cNvPr id="231" name="Group 1062">
              <a:extLst>
                <a:ext uri="{FF2B5EF4-FFF2-40B4-BE49-F238E27FC236}">
                  <a16:creationId xmlns:a16="http://schemas.microsoft.com/office/drawing/2014/main" id="{BBE95E89-500D-D93E-E63A-8B8B9276FA2B}"/>
                </a:ext>
              </a:extLst>
            </p:cNvPr>
            <p:cNvGrpSpPr/>
            <p:nvPr/>
          </p:nvGrpSpPr>
          <p:grpSpPr>
            <a:xfrm>
              <a:off x="0" y="0"/>
              <a:ext cx="2808291" cy="3398837"/>
              <a:chOff x="0" y="0"/>
              <a:chExt cx="2808290" cy="3398836"/>
            </a:xfrm>
          </p:grpSpPr>
          <p:sp>
            <p:nvSpPr>
              <p:cNvPr id="329" name="Shape 947">
                <a:extLst>
                  <a:ext uri="{FF2B5EF4-FFF2-40B4-BE49-F238E27FC236}">
                    <a16:creationId xmlns:a16="http://schemas.microsoft.com/office/drawing/2014/main" id="{A394A9A3-E876-3B7F-FCC1-F5565EB19297}"/>
                  </a:ext>
                </a:extLst>
              </p:cNvPr>
              <p:cNvSpPr/>
              <p:nvPr/>
            </p:nvSpPr>
            <p:spPr>
              <a:xfrm>
                <a:off x="1393825" y="2417762"/>
                <a:ext cx="26989" cy="857250"/>
              </a:xfrm>
              <a:prstGeom prst="rect">
                <a:avLst/>
              </a:pr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30" name="Shape 948">
                <a:extLst>
                  <a:ext uri="{FF2B5EF4-FFF2-40B4-BE49-F238E27FC236}">
                    <a16:creationId xmlns:a16="http://schemas.microsoft.com/office/drawing/2014/main" id="{C8AE0A17-2797-A12B-7A4E-2911FFAB741A}"/>
                  </a:ext>
                </a:extLst>
              </p:cNvPr>
              <p:cNvSpPr/>
              <p:nvPr/>
            </p:nvSpPr>
            <p:spPr>
              <a:xfrm>
                <a:off x="1403350" y="3259137"/>
                <a:ext cx="398464" cy="428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3600"/>
                    </a:lnTo>
                    <a:lnTo>
                      <a:pt x="0" y="0"/>
                    </a:lnTo>
                    <a:lnTo>
                      <a:pt x="21600" y="9600"/>
                    </a:lnTo>
                    <a:lnTo>
                      <a:pt x="21600"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31" name="Shape 949">
                <a:extLst>
                  <a:ext uri="{FF2B5EF4-FFF2-40B4-BE49-F238E27FC236}">
                    <a16:creationId xmlns:a16="http://schemas.microsoft.com/office/drawing/2014/main" id="{B5E15660-2224-2D78-3CD8-712FB4C9CCC7}"/>
                  </a:ext>
                </a:extLst>
              </p:cNvPr>
              <p:cNvSpPr/>
              <p:nvPr/>
            </p:nvSpPr>
            <p:spPr>
              <a:xfrm>
                <a:off x="1108075" y="2887662"/>
                <a:ext cx="301626" cy="396876"/>
              </a:xfrm>
              <a:custGeom>
                <a:avLst/>
                <a:gdLst/>
                <a:ahLst/>
                <a:cxnLst>
                  <a:cxn ang="0">
                    <a:pos x="wd2" y="hd2"/>
                  </a:cxn>
                  <a:cxn ang="5400000">
                    <a:pos x="wd2" y="hd2"/>
                  </a:cxn>
                  <a:cxn ang="10800000">
                    <a:pos x="wd2" y="hd2"/>
                  </a:cxn>
                  <a:cxn ang="16200000">
                    <a:pos x="wd2" y="hd2"/>
                  </a:cxn>
                </a:cxnLst>
                <a:rect l="0" t="0" r="r" b="b"/>
                <a:pathLst>
                  <a:path w="21600" h="21600" extrusionOk="0">
                    <a:moveTo>
                      <a:pt x="20236" y="21600"/>
                    </a:moveTo>
                    <a:lnTo>
                      <a:pt x="0" y="864"/>
                    </a:lnTo>
                    <a:lnTo>
                      <a:pt x="1592" y="0"/>
                    </a:lnTo>
                    <a:lnTo>
                      <a:pt x="21600" y="20736"/>
                    </a:lnTo>
                    <a:lnTo>
                      <a:pt x="20236"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32" name="Shape 950">
                <a:extLst>
                  <a:ext uri="{FF2B5EF4-FFF2-40B4-BE49-F238E27FC236}">
                    <a16:creationId xmlns:a16="http://schemas.microsoft.com/office/drawing/2014/main" id="{4ABE1A1E-E0AF-6CE4-1688-0F2840D42A86}"/>
                  </a:ext>
                </a:extLst>
              </p:cNvPr>
              <p:cNvSpPr/>
              <p:nvPr/>
            </p:nvSpPr>
            <p:spPr>
              <a:xfrm>
                <a:off x="1387475" y="2932112"/>
                <a:ext cx="446088" cy="352426"/>
              </a:xfrm>
              <a:custGeom>
                <a:avLst/>
                <a:gdLst/>
                <a:ahLst/>
                <a:cxnLst>
                  <a:cxn ang="0">
                    <a:pos x="wd2" y="hd2"/>
                  </a:cxn>
                  <a:cxn ang="5400000">
                    <a:pos x="wd2" y="hd2"/>
                  </a:cxn>
                  <a:cxn ang="10800000">
                    <a:pos x="wd2" y="hd2"/>
                  </a:cxn>
                  <a:cxn ang="16200000">
                    <a:pos x="wd2" y="hd2"/>
                  </a:cxn>
                </a:cxnLst>
                <a:rect l="0" t="0" r="r" b="b"/>
                <a:pathLst>
                  <a:path w="21600" h="21600" extrusionOk="0">
                    <a:moveTo>
                      <a:pt x="846" y="21600"/>
                    </a:moveTo>
                    <a:lnTo>
                      <a:pt x="0" y="20238"/>
                    </a:lnTo>
                    <a:lnTo>
                      <a:pt x="20831" y="0"/>
                    </a:lnTo>
                    <a:lnTo>
                      <a:pt x="21600" y="1168"/>
                    </a:lnTo>
                    <a:lnTo>
                      <a:pt x="846"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33" name="Shape 951">
                <a:extLst>
                  <a:ext uri="{FF2B5EF4-FFF2-40B4-BE49-F238E27FC236}">
                    <a16:creationId xmlns:a16="http://schemas.microsoft.com/office/drawing/2014/main" id="{6AF5F418-6D1A-13F0-7182-ADDA8D80151F}"/>
                  </a:ext>
                </a:extLst>
              </p:cNvPr>
              <p:cNvSpPr/>
              <p:nvPr/>
            </p:nvSpPr>
            <p:spPr>
              <a:xfrm>
                <a:off x="781050" y="3267074"/>
                <a:ext cx="620714" cy="412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138"/>
                    </a:lnTo>
                    <a:lnTo>
                      <a:pt x="21490" y="0"/>
                    </a:lnTo>
                    <a:lnTo>
                      <a:pt x="21600" y="13292"/>
                    </a:lnTo>
                    <a:lnTo>
                      <a:pt x="0"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34" name="Shape 952">
                <a:extLst>
                  <a:ext uri="{FF2B5EF4-FFF2-40B4-BE49-F238E27FC236}">
                    <a16:creationId xmlns:a16="http://schemas.microsoft.com/office/drawing/2014/main" id="{546880B9-9889-2681-9CD3-4F06410BF240}"/>
                  </a:ext>
                </a:extLst>
              </p:cNvPr>
              <p:cNvSpPr/>
              <p:nvPr/>
            </p:nvSpPr>
            <p:spPr>
              <a:xfrm>
                <a:off x="641350" y="2830512"/>
                <a:ext cx="152401" cy="469901"/>
              </a:xfrm>
              <a:custGeom>
                <a:avLst/>
                <a:gdLst/>
                <a:ahLst/>
                <a:cxnLst>
                  <a:cxn ang="0">
                    <a:pos x="wd2" y="hd2"/>
                  </a:cxn>
                  <a:cxn ang="5400000">
                    <a:pos x="wd2" y="hd2"/>
                  </a:cxn>
                  <a:cxn ang="10800000">
                    <a:pos x="wd2" y="hd2"/>
                  </a:cxn>
                  <a:cxn ang="16200000">
                    <a:pos x="wd2" y="hd2"/>
                  </a:cxn>
                </a:cxnLst>
                <a:rect l="0" t="0" r="r" b="b"/>
                <a:pathLst>
                  <a:path w="21600" h="21600" extrusionOk="0">
                    <a:moveTo>
                      <a:pt x="17775" y="21600"/>
                    </a:moveTo>
                    <a:lnTo>
                      <a:pt x="0" y="365"/>
                    </a:lnTo>
                    <a:lnTo>
                      <a:pt x="3600" y="0"/>
                    </a:lnTo>
                    <a:lnTo>
                      <a:pt x="21600" y="21235"/>
                    </a:lnTo>
                    <a:lnTo>
                      <a:pt x="17775"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35" name="Shape 953">
                <a:extLst>
                  <a:ext uri="{FF2B5EF4-FFF2-40B4-BE49-F238E27FC236}">
                    <a16:creationId xmlns:a16="http://schemas.microsoft.com/office/drawing/2014/main" id="{B1E7CA91-07DE-4FFE-A9EF-0570021EE4EF}"/>
                  </a:ext>
                </a:extLst>
              </p:cNvPr>
              <p:cNvSpPr/>
              <p:nvPr/>
            </p:nvSpPr>
            <p:spPr>
              <a:xfrm>
                <a:off x="766763" y="2892424"/>
                <a:ext cx="358776" cy="404814"/>
              </a:xfrm>
              <a:custGeom>
                <a:avLst/>
                <a:gdLst/>
                <a:ahLst/>
                <a:cxnLst>
                  <a:cxn ang="0">
                    <a:pos x="wd2" y="hd2"/>
                  </a:cxn>
                  <a:cxn ang="5400000">
                    <a:pos x="wd2" y="hd2"/>
                  </a:cxn>
                  <a:cxn ang="10800000">
                    <a:pos x="wd2" y="hd2"/>
                  </a:cxn>
                  <a:cxn ang="16200000">
                    <a:pos x="wd2" y="hd2"/>
                  </a:cxn>
                </a:cxnLst>
                <a:rect l="0" t="0" r="r" b="b"/>
                <a:pathLst>
                  <a:path w="21600" h="21600" extrusionOk="0">
                    <a:moveTo>
                      <a:pt x="1242" y="21600"/>
                    </a:moveTo>
                    <a:lnTo>
                      <a:pt x="0" y="20753"/>
                    </a:lnTo>
                    <a:lnTo>
                      <a:pt x="20453" y="0"/>
                    </a:lnTo>
                    <a:lnTo>
                      <a:pt x="21600" y="932"/>
                    </a:lnTo>
                    <a:lnTo>
                      <a:pt x="1242"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36" name="Shape 954">
                <a:extLst>
                  <a:ext uri="{FF2B5EF4-FFF2-40B4-BE49-F238E27FC236}">
                    <a16:creationId xmlns:a16="http://schemas.microsoft.com/office/drawing/2014/main" id="{30C491F9-2CBD-436A-E490-E2B09B31EF95}"/>
                  </a:ext>
                </a:extLst>
              </p:cNvPr>
              <p:cNvSpPr/>
              <p:nvPr/>
            </p:nvSpPr>
            <p:spPr>
              <a:xfrm>
                <a:off x="644525" y="2819399"/>
                <a:ext cx="477838" cy="84139"/>
              </a:xfrm>
              <a:custGeom>
                <a:avLst/>
                <a:gdLst/>
                <a:ahLst/>
                <a:cxnLst>
                  <a:cxn ang="0">
                    <a:pos x="wd2" y="hd2"/>
                  </a:cxn>
                  <a:cxn ang="5400000">
                    <a:pos x="wd2" y="hd2"/>
                  </a:cxn>
                  <a:cxn ang="10800000">
                    <a:pos x="wd2" y="hd2"/>
                  </a:cxn>
                  <a:cxn ang="16200000">
                    <a:pos x="wd2" y="hd2"/>
                  </a:cxn>
                </a:cxnLst>
                <a:rect l="0" t="0" r="r" b="b"/>
                <a:pathLst>
                  <a:path w="21600" h="21600" extrusionOk="0">
                    <a:moveTo>
                      <a:pt x="21385" y="21600"/>
                    </a:moveTo>
                    <a:lnTo>
                      <a:pt x="0" y="6113"/>
                    </a:lnTo>
                    <a:lnTo>
                      <a:pt x="215" y="0"/>
                    </a:lnTo>
                    <a:lnTo>
                      <a:pt x="21600" y="15079"/>
                    </a:lnTo>
                    <a:lnTo>
                      <a:pt x="21385"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37" name="Shape 955">
                <a:extLst>
                  <a:ext uri="{FF2B5EF4-FFF2-40B4-BE49-F238E27FC236}">
                    <a16:creationId xmlns:a16="http://schemas.microsoft.com/office/drawing/2014/main" id="{FE0AFBA6-99F0-4214-D5EB-40CDF8F082BB}"/>
                  </a:ext>
                </a:extLst>
              </p:cNvPr>
              <p:cNvSpPr/>
              <p:nvPr/>
            </p:nvSpPr>
            <p:spPr>
              <a:xfrm>
                <a:off x="1106488" y="2417762"/>
                <a:ext cx="312739" cy="476251"/>
              </a:xfrm>
              <a:custGeom>
                <a:avLst/>
                <a:gdLst/>
                <a:ahLst/>
                <a:cxnLst>
                  <a:cxn ang="0">
                    <a:pos x="wd2" y="hd2"/>
                  </a:cxn>
                  <a:cxn ang="5400000">
                    <a:pos x="wd2" y="hd2"/>
                  </a:cxn>
                  <a:cxn ang="10800000">
                    <a:pos x="wd2" y="hd2"/>
                  </a:cxn>
                  <a:cxn ang="16200000">
                    <a:pos x="wd2" y="hd2"/>
                  </a:cxn>
                </a:cxnLst>
                <a:rect l="0" t="0" r="r" b="b"/>
                <a:pathLst>
                  <a:path w="21600" h="21600" extrusionOk="0">
                    <a:moveTo>
                      <a:pt x="1535" y="21600"/>
                    </a:moveTo>
                    <a:lnTo>
                      <a:pt x="0" y="21024"/>
                    </a:lnTo>
                    <a:lnTo>
                      <a:pt x="20065" y="0"/>
                    </a:lnTo>
                    <a:lnTo>
                      <a:pt x="21600" y="720"/>
                    </a:lnTo>
                    <a:lnTo>
                      <a:pt x="1535"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38" name="Shape 956">
                <a:extLst>
                  <a:ext uri="{FF2B5EF4-FFF2-40B4-BE49-F238E27FC236}">
                    <a16:creationId xmlns:a16="http://schemas.microsoft.com/office/drawing/2014/main" id="{274B274C-AB5D-B30C-7AA3-A66F36FCB50B}"/>
                  </a:ext>
                </a:extLst>
              </p:cNvPr>
              <p:cNvSpPr/>
              <p:nvPr/>
            </p:nvSpPr>
            <p:spPr>
              <a:xfrm>
                <a:off x="1816101" y="2674937"/>
                <a:ext cx="358776" cy="276226"/>
              </a:xfrm>
              <a:custGeom>
                <a:avLst/>
                <a:gdLst/>
                <a:ahLst/>
                <a:cxnLst>
                  <a:cxn ang="0">
                    <a:pos x="wd2" y="hd2"/>
                  </a:cxn>
                  <a:cxn ang="5400000">
                    <a:pos x="wd2" y="hd2"/>
                  </a:cxn>
                  <a:cxn ang="10800000">
                    <a:pos x="wd2" y="hd2"/>
                  </a:cxn>
                  <a:cxn ang="16200000">
                    <a:pos x="wd2" y="hd2"/>
                  </a:cxn>
                </a:cxnLst>
                <a:rect l="0" t="0" r="r" b="b"/>
                <a:pathLst>
                  <a:path w="21600" h="21600" extrusionOk="0">
                    <a:moveTo>
                      <a:pt x="956" y="21600"/>
                    </a:moveTo>
                    <a:lnTo>
                      <a:pt x="0" y="20110"/>
                    </a:lnTo>
                    <a:lnTo>
                      <a:pt x="20644" y="0"/>
                    </a:lnTo>
                    <a:lnTo>
                      <a:pt x="21600" y="1490"/>
                    </a:lnTo>
                    <a:lnTo>
                      <a:pt x="956"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39" name="Shape 957">
                <a:extLst>
                  <a:ext uri="{FF2B5EF4-FFF2-40B4-BE49-F238E27FC236}">
                    <a16:creationId xmlns:a16="http://schemas.microsoft.com/office/drawing/2014/main" id="{97DFA8F0-9C13-1652-E4BC-DDBF86CBF52E}"/>
                  </a:ext>
                </a:extLst>
              </p:cNvPr>
              <p:cNvSpPr/>
              <p:nvPr/>
            </p:nvSpPr>
            <p:spPr>
              <a:xfrm>
                <a:off x="1793876" y="2944812"/>
                <a:ext cx="41276" cy="339726"/>
              </a:xfrm>
              <a:custGeom>
                <a:avLst/>
                <a:gdLst/>
                <a:ahLst/>
                <a:cxnLst>
                  <a:cxn ang="0">
                    <a:pos x="wd2" y="hd2"/>
                  </a:cxn>
                  <a:cxn ang="5400000">
                    <a:pos x="wd2" y="hd2"/>
                  </a:cxn>
                  <a:cxn ang="10800000">
                    <a:pos x="wd2" y="hd2"/>
                  </a:cxn>
                  <a:cxn ang="16200000">
                    <a:pos x="wd2" y="hd2"/>
                  </a:cxn>
                </a:cxnLst>
                <a:rect l="0" t="0" r="r" b="b"/>
                <a:pathLst>
                  <a:path w="21600" h="21600" extrusionOk="0">
                    <a:moveTo>
                      <a:pt x="12462" y="21600"/>
                    </a:moveTo>
                    <a:lnTo>
                      <a:pt x="0" y="21398"/>
                    </a:lnTo>
                    <a:lnTo>
                      <a:pt x="8308" y="0"/>
                    </a:lnTo>
                    <a:lnTo>
                      <a:pt x="21600" y="0"/>
                    </a:lnTo>
                    <a:lnTo>
                      <a:pt x="12462"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40" name="Shape 958">
                <a:extLst>
                  <a:ext uri="{FF2B5EF4-FFF2-40B4-BE49-F238E27FC236}">
                    <a16:creationId xmlns:a16="http://schemas.microsoft.com/office/drawing/2014/main" id="{0FA5EBD1-C7AF-E71D-ED1F-022AD5491C28}"/>
                  </a:ext>
                </a:extLst>
              </p:cNvPr>
              <p:cNvSpPr/>
              <p:nvPr/>
            </p:nvSpPr>
            <p:spPr>
              <a:xfrm>
                <a:off x="1122363" y="2867024"/>
                <a:ext cx="698501" cy="93664"/>
              </a:xfrm>
              <a:custGeom>
                <a:avLst/>
                <a:gdLst/>
                <a:ahLst/>
                <a:cxnLst>
                  <a:cxn ang="0">
                    <a:pos x="wd2" y="hd2"/>
                  </a:cxn>
                  <a:cxn ang="5400000">
                    <a:pos x="wd2" y="hd2"/>
                  </a:cxn>
                  <a:cxn ang="10800000">
                    <a:pos x="wd2" y="hd2"/>
                  </a:cxn>
                  <a:cxn ang="16200000">
                    <a:pos x="wd2" y="hd2"/>
                  </a:cxn>
                </a:cxnLst>
                <a:rect l="0" t="0" r="r" b="b"/>
                <a:pathLst>
                  <a:path w="21600" h="21600" extrusionOk="0">
                    <a:moveTo>
                      <a:pt x="21502" y="21600"/>
                    </a:moveTo>
                    <a:lnTo>
                      <a:pt x="0" y="6224"/>
                    </a:lnTo>
                    <a:lnTo>
                      <a:pt x="49" y="0"/>
                    </a:lnTo>
                    <a:lnTo>
                      <a:pt x="21600" y="16108"/>
                    </a:lnTo>
                    <a:lnTo>
                      <a:pt x="21502"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41" name="Shape 959">
                <a:extLst>
                  <a:ext uri="{FF2B5EF4-FFF2-40B4-BE49-F238E27FC236}">
                    <a16:creationId xmlns:a16="http://schemas.microsoft.com/office/drawing/2014/main" id="{7ED0A949-CF21-4E85-6772-7114F3CECB92}"/>
                  </a:ext>
                </a:extLst>
              </p:cNvPr>
              <p:cNvSpPr/>
              <p:nvPr/>
            </p:nvSpPr>
            <p:spPr>
              <a:xfrm>
                <a:off x="1801813" y="2474912"/>
                <a:ext cx="33339" cy="468314"/>
              </a:xfrm>
              <a:custGeom>
                <a:avLst/>
                <a:gdLst/>
                <a:ahLst/>
                <a:cxnLst>
                  <a:cxn ang="0">
                    <a:pos x="wd2" y="hd2"/>
                  </a:cxn>
                  <a:cxn ang="5400000">
                    <a:pos x="wd2" y="hd2"/>
                  </a:cxn>
                  <a:cxn ang="10800000">
                    <a:pos x="wd2" y="hd2"/>
                  </a:cxn>
                  <a:cxn ang="16200000">
                    <a:pos x="wd2" y="hd2"/>
                  </a:cxn>
                </a:cxnLst>
                <a:rect l="0" t="0" r="r" b="b"/>
                <a:pathLst>
                  <a:path w="21600" h="21600" extrusionOk="0">
                    <a:moveTo>
                      <a:pt x="5143" y="21600"/>
                    </a:moveTo>
                    <a:lnTo>
                      <a:pt x="0" y="0"/>
                    </a:lnTo>
                    <a:lnTo>
                      <a:pt x="17486" y="0"/>
                    </a:lnTo>
                    <a:lnTo>
                      <a:pt x="21600" y="21454"/>
                    </a:lnTo>
                    <a:lnTo>
                      <a:pt x="5143"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42" name="Shape 960">
                <a:extLst>
                  <a:ext uri="{FF2B5EF4-FFF2-40B4-BE49-F238E27FC236}">
                    <a16:creationId xmlns:a16="http://schemas.microsoft.com/office/drawing/2014/main" id="{95C5A850-4B50-2377-B57A-D2014590F092}"/>
                  </a:ext>
                </a:extLst>
              </p:cNvPr>
              <p:cNvSpPr/>
              <p:nvPr/>
            </p:nvSpPr>
            <p:spPr>
              <a:xfrm>
                <a:off x="1812926" y="2917824"/>
                <a:ext cx="288926" cy="312739"/>
              </a:xfrm>
              <a:custGeom>
                <a:avLst/>
                <a:gdLst/>
                <a:ahLst/>
                <a:cxnLst>
                  <a:cxn ang="0">
                    <a:pos x="wd2" y="hd2"/>
                  </a:cxn>
                  <a:cxn ang="5400000">
                    <a:pos x="wd2" y="hd2"/>
                  </a:cxn>
                  <a:cxn ang="10800000">
                    <a:pos x="wd2" y="hd2"/>
                  </a:cxn>
                  <a:cxn ang="16200000">
                    <a:pos x="wd2" y="hd2"/>
                  </a:cxn>
                </a:cxnLst>
                <a:rect l="0" t="0" r="r" b="b"/>
                <a:pathLst>
                  <a:path w="21600" h="21600" extrusionOk="0">
                    <a:moveTo>
                      <a:pt x="20271" y="21600"/>
                    </a:moveTo>
                    <a:cubicBezTo>
                      <a:pt x="332" y="1532"/>
                      <a:pt x="0" y="919"/>
                      <a:pt x="0" y="766"/>
                    </a:cubicBezTo>
                    <a:cubicBezTo>
                      <a:pt x="1828" y="153"/>
                      <a:pt x="1828" y="153"/>
                      <a:pt x="1828" y="153"/>
                    </a:cubicBezTo>
                    <a:cubicBezTo>
                      <a:pt x="997" y="460"/>
                      <a:pt x="997" y="460"/>
                      <a:pt x="997" y="460"/>
                    </a:cubicBezTo>
                    <a:cubicBezTo>
                      <a:pt x="1828" y="0"/>
                      <a:pt x="1828" y="0"/>
                      <a:pt x="1828" y="0"/>
                    </a:cubicBezTo>
                    <a:cubicBezTo>
                      <a:pt x="2492" y="919"/>
                      <a:pt x="13957" y="12715"/>
                      <a:pt x="21600" y="20374"/>
                    </a:cubicBezTo>
                    <a:lnTo>
                      <a:pt x="20271"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43" name="Shape 961">
                <a:extLst>
                  <a:ext uri="{FF2B5EF4-FFF2-40B4-BE49-F238E27FC236}">
                    <a16:creationId xmlns:a16="http://schemas.microsoft.com/office/drawing/2014/main" id="{6DF255EF-A3BE-62BB-5560-BAE57744DB64}"/>
                  </a:ext>
                </a:extLst>
              </p:cNvPr>
              <p:cNvSpPr/>
              <p:nvPr/>
            </p:nvSpPr>
            <p:spPr>
              <a:xfrm>
                <a:off x="1806576" y="3211512"/>
                <a:ext cx="288926" cy="95251"/>
              </a:xfrm>
              <a:custGeom>
                <a:avLst/>
                <a:gdLst/>
                <a:ahLst/>
                <a:cxnLst>
                  <a:cxn ang="0">
                    <a:pos x="wd2" y="hd2"/>
                  </a:cxn>
                  <a:cxn ang="5400000">
                    <a:pos x="wd2" y="hd2"/>
                  </a:cxn>
                  <a:cxn ang="10800000">
                    <a:pos x="wd2" y="hd2"/>
                  </a:cxn>
                  <a:cxn ang="16200000">
                    <a:pos x="wd2" y="hd2"/>
                  </a:cxn>
                </a:cxnLst>
                <a:rect l="0" t="0" r="r" b="b"/>
                <a:pathLst>
                  <a:path w="21600" h="21600" extrusionOk="0">
                    <a:moveTo>
                      <a:pt x="356" y="21600"/>
                    </a:moveTo>
                    <a:lnTo>
                      <a:pt x="0" y="15480"/>
                    </a:lnTo>
                    <a:lnTo>
                      <a:pt x="21244" y="0"/>
                    </a:lnTo>
                    <a:lnTo>
                      <a:pt x="21600" y="5760"/>
                    </a:lnTo>
                    <a:lnTo>
                      <a:pt x="356"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44" name="Shape 962">
                <a:extLst>
                  <a:ext uri="{FF2B5EF4-FFF2-40B4-BE49-F238E27FC236}">
                    <a16:creationId xmlns:a16="http://schemas.microsoft.com/office/drawing/2014/main" id="{37C54143-917E-D611-E3E7-FAD6B4A908A6}"/>
                  </a:ext>
                </a:extLst>
              </p:cNvPr>
              <p:cNvSpPr/>
              <p:nvPr/>
            </p:nvSpPr>
            <p:spPr>
              <a:xfrm>
                <a:off x="2085976" y="2687637"/>
                <a:ext cx="90489" cy="541339"/>
              </a:xfrm>
              <a:custGeom>
                <a:avLst/>
                <a:gdLst/>
                <a:ahLst/>
                <a:cxnLst>
                  <a:cxn ang="0">
                    <a:pos x="wd2" y="hd2"/>
                  </a:cxn>
                  <a:cxn ang="5400000">
                    <a:pos x="wd2" y="hd2"/>
                  </a:cxn>
                  <a:cxn ang="10800000">
                    <a:pos x="wd2" y="hd2"/>
                  </a:cxn>
                  <a:cxn ang="16200000">
                    <a:pos x="wd2" y="hd2"/>
                  </a:cxn>
                </a:cxnLst>
                <a:rect l="0" t="0" r="r" b="b"/>
                <a:pathLst>
                  <a:path w="21600" h="21600" extrusionOk="0">
                    <a:moveTo>
                      <a:pt x="6442" y="21600"/>
                    </a:moveTo>
                    <a:lnTo>
                      <a:pt x="0" y="21473"/>
                    </a:lnTo>
                    <a:lnTo>
                      <a:pt x="15537" y="0"/>
                    </a:lnTo>
                    <a:lnTo>
                      <a:pt x="21600" y="127"/>
                    </a:lnTo>
                    <a:lnTo>
                      <a:pt x="6442"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45" name="Shape 963">
                <a:extLst>
                  <a:ext uri="{FF2B5EF4-FFF2-40B4-BE49-F238E27FC236}">
                    <a16:creationId xmlns:a16="http://schemas.microsoft.com/office/drawing/2014/main" id="{E0128C80-7E20-ACC5-F134-413A177A5993}"/>
                  </a:ext>
                </a:extLst>
              </p:cNvPr>
              <p:cNvSpPr/>
              <p:nvPr/>
            </p:nvSpPr>
            <p:spPr>
              <a:xfrm>
                <a:off x="2154238" y="2200274"/>
                <a:ext cx="260351" cy="496889"/>
              </a:xfrm>
              <a:custGeom>
                <a:avLst/>
                <a:gdLst/>
                <a:ahLst/>
                <a:cxnLst>
                  <a:cxn ang="0">
                    <a:pos x="wd2" y="hd2"/>
                  </a:cxn>
                  <a:cxn ang="5400000">
                    <a:pos x="wd2" y="hd2"/>
                  </a:cxn>
                  <a:cxn ang="10800000">
                    <a:pos x="wd2" y="hd2"/>
                  </a:cxn>
                  <a:cxn ang="16200000">
                    <a:pos x="wd2" y="hd2"/>
                  </a:cxn>
                </a:cxnLst>
                <a:rect l="0" t="0" r="r" b="b"/>
                <a:pathLst>
                  <a:path w="21600" h="21600" extrusionOk="0">
                    <a:moveTo>
                      <a:pt x="2107" y="21600"/>
                    </a:moveTo>
                    <a:lnTo>
                      <a:pt x="0" y="21117"/>
                    </a:lnTo>
                    <a:lnTo>
                      <a:pt x="19756" y="0"/>
                    </a:lnTo>
                    <a:lnTo>
                      <a:pt x="21600" y="483"/>
                    </a:lnTo>
                    <a:lnTo>
                      <a:pt x="2107"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46" name="Shape 964">
                <a:extLst>
                  <a:ext uri="{FF2B5EF4-FFF2-40B4-BE49-F238E27FC236}">
                    <a16:creationId xmlns:a16="http://schemas.microsoft.com/office/drawing/2014/main" id="{36A73217-6766-7FB4-94A4-5ADBA0BB54D9}"/>
                  </a:ext>
                </a:extLst>
              </p:cNvPr>
              <p:cNvSpPr/>
              <p:nvPr/>
            </p:nvSpPr>
            <p:spPr>
              <a:xfrm>
                <a:off x="2387601" y="1600199"/>
                <a:ext cx="306389" cy="611189"/>
              </a:xfrm>
              <a:custGeom>
                <a:avLst/>
                <a:gdLst/>
                <a:ahLst/>
                <a:cxnLst>
                  <a:cxn ang="0">
                    <a:pos x="wd2" y="hd2"/>
                  </a:cxn>
                  <a:cxn ang="5400000">
                    <a:pos x="wd2" y="hd2"/>
                  </a:cxn>
                  <a:cxn ang="10800000">
                    <a:pos x="wd2" y="hd2"/>
                  </a:cxn>
                  <a:cxn ang="16200000">
                    <a:pos x="wd2" y="hd2"/>
                  </a:cxn>
                </a:cxnLst>
                <a:rect l="0" t="0" r="r" b="b"/>
                <a:pathLst>
                  <a:path w="21600" h="21600" extrusionOk="0">
                    <a:moveTo>
                      <a:pt x="1679" y="21600"/>
                    </a:moveTo>
                    <a:lnTo>
                      <a:pt x="0" y="21207"/>
                    </a:lnTo>
                    <a:lnTo>
                      <a:pt x="20033" y="0"/>
                    </a:lnTo>
                    <a:lnTo>
                      <a:pt x="21600" y="393"/>
                    </a:lnTo>
                    <a:lnTo>
                      <a:pt x="1679"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47" name="Shape 965">
                <a:extLst>
                  <a:ext uri="{FF2B5EF4-FFF2-40B4-BE49-F238E27FC236}">
                    <a16:creationId xmlns:a16="http://schemas.microsoft.com/office/drawing/2014/main" id="{B5A4EF00-16A1-763A-7FC8-05C8F92C4BF6}"/>
                  </a:ext>
                </a:extLst>
              </p:cNvPr>
              <p:cNvSpPr/>
              <p:nvPr/>
            </p:nvSpPr>
            <p:spPr>
              <a:xfrm>
                <a:off x="2085976" y="1870074"/>
                <a:ext cx="325439" cy="344489"/>
              </a:xfrm>
              <a:custGeom>
                <a:avLst/>
                <a:gdLst/>
                <a:ahLst/>
                <a:cxnLst>
                  <a:cxn ang="0">
                    <a:pos x="wd2" y="hd2"/>
                  </a:cxn>
                  <a:cxn ang="5400000">
                    <a:pos x="wd2" y="hd2"/>
                  </a:cxn>
                  <a:cxn ang="10800000">
                    <a:pos x="wd2" y="hd2"/>
                  </a:cxn>
                  <a:cxn ang="16200000">
                    <a:pos x="wd2" y="hd2"/>
                  </a:cxn>
                </a:cxnLst>
                <a:rect l="0" t="0" r="r" b="b"/>
                <a:pathLst>
                  <a:path w="21600" h="21600" extrusionOk="0">
                    <a:moveTo>
                      <a:pt x="20441" y="21600"/>
                    </a:moveTo>
                    <a:lnTo>
                      <a:pt x="0" y="1095"/>
                    </a:lnTo>
                    <a:lnTo>
                      <a:pt x="1370" y="0"/>
                    </a:lnTo>
                    <a:lnTo>
                      <a:pt x="21600" y="20406"/>
                    </a:lnTo>
                    <a:lnTo>
                      <a:pt x="20441"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48" name="Shape 966">
                <a:extLst>
                  <a:ext uri="{FF2B5EF4-FFF2-40B4-BE49-F238E27FC236}">
                    <a16:creationId xmlns:a16="http://schemas.microsoft.com/office/drawing/2014/main" id="{C366DD4F-E21D-93E7-4506-20CA4FBF8498}"/>
                  </a:ext>
                </a:extLst>
              </p:cNvPr>
              <p:cNvSpPr/>
              <p:nvPr/>
            </p:nvSpPr>
            <p:spPr>
              <a:xfrm>
                <a:off x="1806576" y="1870074"/>
                <a:ext cx="301626" cy="619126"/>
              </a:xfrm>
              <a:custGeom>
                <a:avLst/>
                <a:gdLst/>
                <a:ahLst/>
                <a:cxnLst>
                  <a:cxn ang="0">
                    <a:pos x="wd2" y="hd2"/>
                  </a:cxn>
                  <a:cxn ang="5400000">
                    <a:pos x="wd2" y="hd2"/>
                  </a:cxn>
                  <a:cxn ang="10800000">
                    <a:pos x="wd2" y="hd2"/>
                  </a:cxn>
                  <a:cxn ang="16200000">
                    <a:pos x="wd2" y="hd2"/>
                  </a:cxn>
                </a:cxnLst>
                <a:rect l="0" t="0" r="r" b="b"/>
                <a:pathLst>
                  <a:path w="21600" h="21600" extrusionOk="0">
                    <a:moveTo>
                      <a:pt x="1819" y="21600"/>
                    </a:moveTo>
                    <a:lnTo>
                      <a:pt x="0" y="21212"/>
                    </a:lnTo>
                    <a:lnTo>
                      <a:pt x="19895" y="0"/>
                    </a:lnTo>
                    <a:lnTo>
                      <a:pt x="21600" y="332"/>
                    </a:lnTo>
                    <a:lnTo>
                      <a:pt x="1819"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49" name="Shape 967">
                <a:extLst>
                  <a:ext uri="{FF2B5EF4-FFF2-40B4-BE49-F238E27FC236}">
                    <a16:creationId xmlns:a16="http://schemas.microsoft.com/office/drawing/2014/main" id="{AA79B942-14C3-5A0D-6AF4-EFFF83F85FD3}"/>
                  </a:ext>
                </a:extLst>
              </p:cNvPr>
              <p:cNvSpPr/>
              <p:nvPr/>
            </p:nvSpPr>
            <p:spPr>
              <a:xfrm>
                <a:off x="1404938" y="2408237"/>
                <a:ext cx="407988" cy="87314"/>
              </a:xfrm>
              <a:custGeom>
                <a:avLst/>
                <a:gdLst/>
                <a:ahLst/>
                <a:cxnLst>
                  <a:cxn ang="0">
                    <a:pos x="wd2" y="hd2"/>
                  </a:cxn>
                  <a:cxn ang="5400000">
                    <a:pos x="wd2" y="hd2"/>
                  </a:cxn>
                  <a:cxn ang="10800000">
                    <a:pos x="wd2" y="hd2"/>
                  </a:cxn>
                  <a:cxn ang="16200000">
                    <a:pos x="wd2" y="hd2"/>
                  </a:cxn>
                </a:cxnLst>
                <a:rect l="0" t="0" r="r" b="b"/>
                <a:pathLst>
                  <a:path w="21600" h="21600" extrusionOk="0">
                    <a:moveTo>
                      <a:pt x="21516" y="21600"/>
                    </a:moveTo>
                    <a:lnTo>
                      <a:pt x="0" y="6676"/>
                    </a:lnTo>
                    <a:lnTo>
                      <a:pt x="252" y="0"/>
                    </a:lnTo>
                    <a:lnTo>
                      <a:pt x="21600" y="15316"/>
                    </a:lnTo>
                    <a:lnTo>
                      <a:pt x="21516" y="21600"/>
                    </a:lnTo>
                    <a:close/>
                  </a:path>
                </a:pathLst>
              </a:custGeom>
              <a:solidFill>
                <a:srgbClr val="EBAE44"/>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50" name="Shape 968">
                <a:extLst>
                  <a:ext uri="{FF2B5EF4-FFF2-40B4-BE49-F238E27FC236}">
                    <a16:creationId xmlns:a16="http://schemas.microsoft.com/office/drawing/2014/main" id="{FB73E9F8-800E-2232-2F85-9F3393366A90}"/>
                  </a:ext>
                </a:extLst>
              </p:cNvPr>
              <p:cNvSpPr/>
              <p:nvPr/>
            </p:nvSpPr>
            <p:spPr>
              <a:xfrm>
                <a:off x="1816101" y="2463799"/>
                <a:ext cx="354014" cy="228601"/>
              </a:xfrm>
              <a:custGeom>
                <a:avLst/>
                <a:gdLst/>
                <a:ahLst/>
                <a:cxnLst>
                  <a:cxn ang="0">
                    <a:pos x="wd2" y="hd2"/>
                  </a:cxn>
                  <a:cxn ang="5400000">
                    <a:pos x="wd2" y="hd2"/>
                  </a:cxn>
                  <a:cxn ang="10800000">
                    <a:pos x="wd2" y="hd2"/>
                  </a:cxn>
                  <a:cxn ang="16200000">
                    <a:pos x="wd2" y="hd2"/>
                  </a:cxn>
                </a:cxnLst>
                <a:rect l="0" t="0" r="r" b="b"/>
                <a:pathLst>
                  <a:path w="21600" h="21600" extrusionOk="0">
                    <a:moveTo>
                      <a:pt x="20825" y="21600"/>
                    </a:moveTo>
                    <a:lnTo>
                      <a:pt x="0" y="2100"/>
                    </a:lnTo>
                    <a:lnTo>
                      <a:pt x="775" y="0"/>
                    </a:lnTo>
                    <a:lnTo>
                      <a:pt x="21600" y="19500"/>
                    </a:lnTo>
                    <a:lnTo>
                      <a:pt x="20825"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51" name="Shape 969">
                <a:extLst>
                  <a:ext uri="{FF2B5EF4-FFF2-40B4-BE49-F238E27FC236}">
                    <a16:creationId xmlns:a16="http://schemas.microsoft.com/office/drawing/2014/main" id="{5AEEEA7C-D3B1-E5B3-E40F-5F13707AEA8C}"/>
                  </a:ext>
                </a:extLst>
              </p:cNvPr>
              <p:cNvSpPr/>
              <p:nvPr/>
            </p:nvSpPr>
            <p:spPr>
              <a:xfrm>
                <a:off x="1820863" y="2193924"/>
                <a:ext cx="582614" cy="290514"/>
              </a:xfrm>
              <a:custGeom>
                <a:avLst/>
                <a:gdLst/>
                <a:ahLst/>
                <a:cxnLst>
                  <a:cxn ang="0">
                    <a:pos x="wd2" y="hd2"/>
                  </a:cxn>
                  <a:cxn ang="5400000">
                    <a:pos x="wd2" y="hd2"/>
                  </a:cxn>
                  <a:cxn ang="10800000">
                    <a:pos x="wd2" y="hd2"/>
                  </a:cxn>
                  <a:cxn ang="16200000">
                    <a:pos x="wd2" y="hd2"/>
                  </a:cxn>
                </a:cxnLst>
                <a:rect l="0" t="0" r="r" b="b"/>
                <a:pathLst>
                  <a:path w="21600" h="21600" extrusionOk="0">
                    <a:moveTo>
                      <a:pt x="412" y="21600"/>
                    </a:moveTo>
                    <a:lnTo>
                      <a:pt x="0" y="19711"/>
                    </a:lnTo>
                    <a:lnTo>
                      <a:pt x="21188" y="0"/>
                    </a:lnTo>
                    <a:lnTo>
                      <a:pt x="21600" y="1770"/>
                    </a:lnTo>
                    <a:lnTo>
                      <a:pt x="412"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52" name="Shape 970">
                <a:extLst>
                  <a:ext uri="{FF2B5EF4-FFF2-40B4-BE49-F238E27FC236}">
                    <a16:creationId xmlns:a16="http://schemas.microsoft.com/office/drawing/2014/main" id="{CB6321D8-32DA-9427-91D2-CAE143153A1D}"/>
                  </a:ext>
                </a:extLst>
              </p:cNvPr>
              <p:cNvSpPr/>
              <p:nvPr/>
            </p:nvSpPr>
            <p:spPr>
              <a:xfrm>
                <a:off x="1725613" y="1974849"/>
                <a:ext cx="106364" cy="495301"/>
              </a:xfrm>
              <a:custGeom>
                <a:avLst/>
                <a:gdLst/>
                <a:ahLst/>
                <a:cxnLst>
                  <a:cxn ang="0">
                    <a:pos x="wd2" y="hd2"/>
                  </a:cxn>
                  <a:cxn ang="5400000">
                    <a:pos x="wd2" y="hd2"/>
                  </a:cxn>
                  <a:cxn ang="10800000">
                    <a:pos x="wd2" y="hd2"/>
                  </a:cxn>
                  <a:cxn ang="16200000">
                    <a:pos x="wd2" y="hd2"/>
                  </a:cxn>
                </a:cxnLst>
                <a:rect l="0" t="0" r="r" b="b"/>
                <a:pathLst>
                  <a:path w="21600" h="21600" extrusionOk="0">
                    <a:moveTo>
                      <a:pt x="16442" y="21600"/>
                    </a:moveTo>
                    <a:lnTo>
                      <a:pt x="0" y="208"/>
                    </a:lnTo>
                    <a:lnTo>
                      <a:pt x="5158" y="0"/>
                    </a:lnTo>
                    <a:lnTo>
                      <a:pt x="21600" y="21462"/>
                    </a:lnTo>
                    <a:lnTo>
                      <a:pt x="16442"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53" name="Shape 971">
                <a:extLst>
                  <a:ext uri="{FF2B5EF4-FFF2-40B4-BE49-F238E27FC236}">
                    <a16:creationId xmlns:a16="http://schemas.microsoft.com/office/drawing/2014/main" id="{F4D6C9B3-3CAE-E805-B1F0-98C36CBA43CE}"/>
                  </a:ext>
                </a:extLst>
              </p:cNvPr>
              <p:cNvSpPr/>
              <p:nvPr/>
            </p:nvSpPr>
            <p:spPr>
              <a:xfrm>
                <a:off x="1390650" y="1982787"/>
                <a:ext cx="30164" cy="434976"/>
              </a:xfrm>
              <a:custGeom>
                <a:avLst/>
                <a:gdLst/>
                <a:ahLst/>
                <a:cxnLst>
                  <a:cxn ang="0">
                    <a:pos x="wd2" y="hd2"/>
                  </a:cxn>
                  <a:cxn ang="5400000">
                    <a:pos x="wd2" y="hd2"/>
                  </a:cxn>
                  <a:cxn ang="10800000">
                    <a:pos x="wd2" y="hd2"/>
                  </a:cxn>
                  <a:cxn ang="16200000">
                    <a:pos x="wd2" y="hd2"/>
                  </a:cxn>
                </a:cxnLst>
                <a:rect l="0" t="0" r="r" b="b"/>
                <a:pathLst>
                  <a:path w="21600" h="21600" extrusionOk="0">
                    <a:moveTo>
                      <a:pt x="2274" y="21600"/>
                    </a:moveTo>
                    <a:lnTo>
                      <a:pt x="0" y="0"/>
                    </a:lnTo>
                    <a:lnTo>
                      <a:pt x="18189" y="0"/>
                    </a:lnTo>
                    <a:lnTo>
                      <a:pt x="21600" y="21600"/>
                    </a:lnTo>
                    <a:lnTo>
                      <a:pt x="2274"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54" name="Shape 972">
                <a:extLst>
                  <a:ext uri="{FF2B5EF4-FFF2-40B4-BE49-F238E27FC236}">
                    <a16:creationId xmlns:a16="http://schemas.microsoft.com/office/drawing/2014/main" id="{B9A68596-FAEA-BB1C-05BB-5158A30405C7}"/>
                  </a:ext>
                </a:extLst>
              </p:cNvPr>
              <p:cNvSpPr/>
              <p:nvPr/>
            </p:nvSpPr>
            <p:spPr>
              <a:xfrm>
                <a:off x="1363663" y="1308099"/>
                <a:ext cx="52389" cy="682626"/>
              </a:xfrm>
              <a:custGeom>
                <a:avLst/>
                <a:gdLst/>
                <a:ahLst/>
                <a:cxnLst>
                  <a:cxn ang="0">
                    <a:pos x="wd2" y="hd2"/>
                  </a:cxn>
                  <a:cxn ang="5400000">
                    <a:pos x="wd2" y="hd2"/>
                  </a:cxn>
                  <a:cxn ang="10800000">
                    <a:pos x="wd2" y="hd2"/>
                  </a:cxn>
                  <a:cxn ang="16200000">
                    <a:pos x="wd2" y="hd2"/>
                  </a:cxn>
                </a:cxnLst>
                <a:rect l="0" t="0" r="r" b="b"/>
                <a:pathLst>
                  <a:path w="21600" h="21600" extrusionOk="0">
                    <a:moveTo>
                      <a:pt x="11127" y="21600"/>
                    </a:moveTo>
                    <a:lnTo>
                      <a:pt x="0" y="0"/>
                    </a:lnTo>
                    <a:lnTo>
                      <a:pt x="11127" y="0"/>
                    </a:lnTo>
                    <a:lnTo>
                      <a:pt x="21600" y="21600"/>
                    </a:lnTo>
                    <a:lnTo>
                      <a:pt x="11127"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55" name="Shape 973">
                <a:extLst>
                  <a:ext uri="{FF2B5EF4-FFF2-40B4-BE49-F238E27FC236}">
                    <a16:creationId xmlns:a16="http://schemas.microsoft.com/office/drawing/2014/main" id="{7ABF7401-0073-D63F-F7E3-3C9614B67794}"/>
                  </a:ext>
                </a:extLst>
              </p:cNvPr>
              <p:cNvSpPr/>
              <p:nvPr/>
            </p:nvSpPr>
            <p:spPr>
              <a:xfrm>
                <a:off x="1409701" y="1958974"/>
                <a:ext cx="333376" cy="50801"/>
              </a:xfrm>
              <a:custGeom>
                <a:avLst/>
                <a:gdLst/>
                <a:ahLst/>
                <a:cxnLst>
                  <a:cxn ang="0">
                    <a:pos x="wd2" y="hd2"/>
                  </a:cxn>
                  <a:cxn ang="5400000">
                    <a:pos x="wd2" y="hd2"/>
                  </a:cxn>
                  <a:cxn ang="10800000">
                    <a:pos x="wd2" y="hd2"/>
                  </a:cxn>
                  <a:cxn ang="16200000">
                    <a:pos x="wd2" y="hd2"/>
                  </a:cxn>
                </a:cxnLst>
                <a:rect l="0" t="0" r="r" b="b"/>
                <a:pathLst>
                  <a:path w="21600" h="21600" extrusionOk="0">
                    <a:moveTo>
                      <a:pt x="206" y="21600"/>
                    </a:moveTo>
                    <a:lnTo>
                      <a:pt x="0" y="10125"/>
                    </a:lnTo>
                    <a:lnTo>
                      <a:pt x="21394" y="0"/>
                    </a:lnTo>
                    <a:lnTo>
                      <a:pt x="21600" y="11475"/>
                    </a:lnTo>
                    <a:lnTo>
                      <a:pt x="206" y="21600"/>
                    </a:lnTo>
                    <a:close/>
                  </a:path>
                </a:pathLst>
              </a:custGeom>
              <a:solidFill>
                <a:srgbClr val="EBAE44"/>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56" name="Shape 974">
                <a:extLst>
                  <a:ext uri="{FF2B5EF4-FFF2-40B4-BE49-F238E27FC236}">
                    <a16:creationId xmlns:a16="http://schemas.microsoft.com/office/drawing/2014/main" id="{96D1987E-3EDD-7D82-E477-17AC8ADF7FBA}"/>
                  </a:ext>
                </a:extLst>
              </p:cNvPr>
              <p:cNvSpPr/>
              <p:nvPr/>
            </p:nvSpPr>
            <p:spPr>
              <a:xfrm>
                <a:off x="933450" y="1990724"/>
                <a:ext cx="476251" cy="320676"/>
              </a:xfrm>
              <a:custGeom>
                <a:avLst/>
                <a:gdLst/>
                <a:ahLst/>
                <a:cxnLst>
                  <a:cxn ang="0">
                    <a:pos x="wd2" y="hd2"/>
                  </a:cxn>
                  <a:cxn ang="5400000">
                    <a:pos x="wd2" y="hd2"/>
                  </a:cxn>
                  <a:cxn ang="10800000">
                    <a:pos x="wd2" y="hd2"/>
                  </a:cxn>
                  <a:cxn ang="16200000">
                    <a:pos x="wd2" y="hd2"/>
                  </a:cxn>
                </a:cxnLst>
                <a:rect l="0" t="0" r="r" b="b"/>
                <a:pathLst>
                  <a:path w="21600" h="21600" extrusionOk="0">
                    <a:moveTo>
                      <a:pt x="720" y="21600"/>
                    </a:moveTo>
                    <a:lnTo>
                      <a:pt x="0" y="20103"/>
                    </a:lnTo>
                    <a:lnTo>
                      <a:pt x="21024" y="0"/>
                    </a:lnTo>
                    <a:lnTo>
                      <a:pt x="21600" y="1283"/>
                    </a:lnTo>
                    <a:lnTo>
                      <a:pt x="720"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57" name="Shape 975">
                <a:extLst>
                  <a:ext uri="{FF2B5EF4-FFF2-40B4-BE49-F238E27FC236}">
                    <a16:creationId xmlns:a16="http://schemas.microsoft.com/office/drawing/2014/main" id="{C03F6801-820B-8215-D31C-3C236286731E}"/>
                  </a:ext>
                </a:extLst>
              </p:cNvPr>
              <p:cNvSpPr/>
              <p:nvPr/>
            </p:nvSpPr>
            <p:spPr>
              <a:xfrm>
                <a:off x="638175" y="2293937"/>
                <a:ext cx="315914" cy="539751"/>
              </a:xfrm>
              <a:custGeom>
                <a:avLst/>
                <a:gdLst/>
                <a:ahLst/>
                <a:cxnLst>
                  <a:cxn ang="0">
                    <a:pos x="wd2" y="hd2"/>
                  </a:cxn>
                  <a:cxn ang="5400000">
                    <a:pos x="wd2" y="hd2"/>
                  </a:cxn>
                  <a:cxn ang="10800000">
                    <a:pos x="wd2" y="hd2"/>
                  </a:cxn>
                  <a:cxn ang="16200000">
                    <a:pos x="wd2" y="hd2"/>
                  </a:cxn>
                </a:cxnLst>
                <a:rect l="0" t="0" r="r" b="b"/>
                <a:pathLst>
                  <a:path w="21600" h="21600" extrusionOk="0">
                    <a:moveTo>
                      <a:pt x="1737" y="21600"/>
                    </a:moveTo>
                    <a:lnTo>
                      <a:pt x="0" y="21092"/>
                    </a:lnTo>
                    <a:lnTo>
                      <a:pt x="19863" y="0"/>
                    </a:lnTo>
                    <a:lnTo>
                      <a:pt x="21600" y="508"/>
                    </a:lnTo>
                    <a:lnTo>
                      <a:pt x="1737"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58" name="Shape 976">
                <a:extLst>
                  <a:ext uri="{FF2B5EF4-FFF2-40B4-BE49-F238E27FC236}">
                    <a16:creationId xmlns:a16="http://schemas.microsoft.com/office/drawing/2014/main" id="{A93FBD70-2738-C1B5-8BA8-814D63F12250}"/>
                  </a:ext>
                </a:extLst>
              </p:cNvPr>
              <p:cNvSpPr/>
              <p:nvPr/>
            </p:nvSpPr>
            <p:spPr>
              <a:xfrm>
                <a:off x="644525" y="2412999"/>
                <a:ext cx="765176" cy="412751"/>
              </a:xfrm>
              <a:custGeom>
                <a:avLst/>
                <a:gdLst/>
                <a:ahLst/>
                <a:cxnLst>
                  <a:cxn ang="0">
                    <a:pos x="wd2" y="hd2"/>
                  </a:cxn>
                  <a:cxn ang="5400000">
                    <a:pos x="wd2" y="hd2"/>
                  </a:cxn>
                  <a:cxn ang="10800000">
                    <a:pos x="wd2" y="hd2"/>
                  </a:cxn>
                  <a:cxn ang="16200000">
                    <a:pos x="wd2" y="hd2"/>
                  </a:cxn>
                </a:cxnLst>
                <a:rect l="0" t="0" r="r" b="b"/>
                <a:pathLst>
                  <a:path w="21600" h="21600" extrusionOk="0">
                    <a:moveTo>
                      <a:pt x="314" y="21600"/>
                    </a:moveTo>
                    <a:lnTo>
                      <a:pt x="0" y="20437"/>
                    </a:lnTo>
                    <a:lnTo>
                      <a:pt x="21241" y="0"/>
                    </a:lnTo>
                    <a:lnTo>
                      <a:pt x="21600" y="1329"/>
                    </a:lnTo>
                    <a:lnTo>
                      <a:pt x="314"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59" name="Shape 977">
                <a:extLst>
                  <a:ext uri="{FF2B5EF4-FFF2-40B4-BE49-F238E27FC236}">
                    <a16:creationId xmlns:a16="http://schemas.microsoft.com/office/drawing/2014/main" id="{2F0C82D1-8AD9-B3F5-2CC6-3269AD05285A}"/>
                  </a:ext>
                </a:extLst>
              </p:cNvPr>
              <p:cNvSpPr/>
              <p:nvPr/>
            </p:nvSpPr>
            <p:spPr>
              <a:xfrm>
                <a:off x="931863" y="2293937"/>
                <a:ext cx="193676" cy="590551"/>
              </a:xfrm>
              <a:custGeom>
                <a:avLst/>
                <a:gdLst/>
                <a:ahLst/>
                <a:cxnLst>
                  <a:cxn ang="0">
                    <a:pos x="wd2" y="hd2"/>
                  </a:cxn>
                  <a:cxn ang="5400000">
                    <a:pos x="wd2" y="hd2"/>
                  </a:cxn>
                  <a:cxn ang="10800000">
                    <a:pos x="wd2" y="hd2"/>
                  </a:cxn>
                  <a:cxn ang="16200000">
                    <a:pos x="wd2" y="hd2"/>
                  </a:cxn>
                </a:cxnLst>
                <a:rect l="0" t="0" r="r" b="b"/>
                <a:pathLst>
                  <a:path w="21600" h="21600" extrusionOk="0">
                    <a:moveTo>
                      <a:pt x="18767" y="21600"/>
                    </a:moveTo>
                    <a:lnTo>
                      <a:pt x="0" y="232"/>
                    </a:lnTo>
                    <a:lnTo>
                      <a:pt x="2833" y="0"/>
                    </a:lnTo>
                    <a:lnTo>
                      <a:pt x="21600" y="21310"/>
                    </a:lnTo>
                    <a:lnTo>
                      <a:pt x="18767"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60" name="Shape 978">
                <a:extLst>
                  <a:ext uri="{FF2B5EF4-FFF2-40B4-BE49-F238E27FC236}">
                    <a16:creationId xmlns:a16="http://schemas.microsoft.com/office/drawing/2014/main" id="{BD0D3F07-1F65-86AC-CB5A-CEEC81B29245}"/>
                  </a:ext>
                </a:extLst>
              </p:cNvPr>
              <p:cNvSpPr/>
              <p:nvPr/>
            </p:nvSpPr>
            <p:spPr>
              <a:xfrm>
                <a:off x="250825" y="2003424"/>
                <a:ext cx="407988" cy="815976"/>
              </a:xfrm>
              <a:custGeom>
                <a:avLst/>
                <a:gdLst/>
                <a:ahLst/>
                <a:cxnLst>
                  <a:cxn ang="0">
                    <a:pos x="wd2" y="hd2"/>
                  </a:cxn>
                  <a:cxn ang="5400000">
                    <a:pos x="wd2" y="hd2"/>
                  </a:cxn>
                  <a:cxn ang="10800000">
                    <a:pos x="wd2" y="hd2"/>
                  </a:cxn>
                  <a:cxn ang="16200000">
                    <a:pos x="wd2" y="hd2"/>
                  </a:cxn>
                </a:cxnLst>
                <a:rect l="0" t="0" r="r" b="b"/>
                <a:pathLst>
                  <a:path w="21600" h="21600" extrusionOk="0">
                    <a:moveTo>
                      <a:pt x="20423" y="21600"/>
                    </a:moveTo>
                    <a:lnTo>
                      <a:pt x="0" y="294"/>
                    </a:lnTo>
                    <a:lnTo>
                      <a:pt x="1261" y="0"/>
                    </a:lnTo>
                    <a:lnTo>
                      <a:pt x="21600" y="21306"/>
                    </a:lnTo>
                    <a:lnTo>
                      <a:pt x="20423"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61" name="Shape 979">
                <a:extLst>
                  <a:ext uri="{FF2B5EF4-FFF2-40B4-BE49-F238E27FC236}">
                    <a16:creationId xmlns:a16="http://schemas.microsoft.com/office/drawing/2014/main" id="{7E7D114F-63D9-168C-E7B2-623C41D36365}"/>
                  </a:ext>
                </a:extLst>
              </p:cNvPr>
              <p:cNvSpPr/>
              <p:nvPr/>
            </p:nvSpPr>
            <p:spPr>
              <a:xfrm>
                <a:off x="77788" y="1160463"/>
                <a:ext cx="196851" cy="858838"/>
              </a:xfrm>
              <a:custGeom>
                <a:avLst/>
                <a:gdLst/>
                <a:ahLst/>
                <a:cxnLst>
                  <a:cxn ang="0">
                    <a:pos x="wd2" y="hd2"/>
                  </a:cxn>
                  <a:cxn ang="5400000">
                    <a:pos x="wd2" y="hd2"/>
                  </a:cxn>
                  <a:cxn ang="10800000">
                    <a:pos x="wd2" y="hd2"/>
                  </a:cxn>
                  <a:cxn ang="16200000">
                    <a:pos x="wd2" y="hd2"/>
                  </a:cxn>
                </a:cxnLst>
                <a:rect l="0" t="0" r="r" b="b"/>
                <a:pathLst>
                  <a:path w="21600" h="21600" extrusionOk="0">
                    <a:moveTo>
                      <a:pt x="18987" y="21600"/>
                    </a:moveTo>
                    <a:lnTo>
                      <a:pt x="0" y="120"/>
                    </a:lnTo>
                    <a:lnTo>
                      <a:pt x="2613" y="0"/>
                    </a:lnTo>
                    <a:lnTo>
                      <a:pt x="21600" y="21400"/>
                    </a:lnTo>
                    <a:lnTo>
                      <a:pt x="18987"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62" name="Shape 980">
                <a:extLst>
                  <a:ext uri="{FF2B5EF4-FFF2-40B4-BE49-F238E27FC236}">
                    <a16:creationId xmlns:a16="http://schemas.microsoft.com/office/drawing/2014/main" id="{07A84695-D780-590C-B8C6-3E8D526327F2}"/>
                  </a:ext>
                </a:extLst>
              </p:cNvPr>
              <p:cNvSpPr/>
              <p:nvPr/>
            </p:nvSpPr>
            <p:spPr>
              <a:xfrm>
                <a:off x="84138" y="1158875"/>
                <a:ext cx="388939" cy="328613"/>
              </a:xfrm>
              <a:custGeom>
                <a:avLst/>
                <a:gdLst/>
                <a:ahLst/>
                <a:cxnLst>
                  <a:cxn ang="0">
                    <a:pos x="wd2" y="hd2"/>
                  </a:cxn>
                  <a:cxn ang="5400000">
                    <a:pos x="wd2" y="hd2"/>
                  </a:cxn>
                  <a:cxn ang="10800000">
                    <a:pos x="wd2" y="hd2"/>
                  </a:cxn>
                  <a:cxn ang="16200000">
                    <a:pos x="wd2" y="hd2"/>
                  </a:cxn>
                </a:cxnLst>
                <a:rect l="0" t="0" r="r" b="b"/>
                <a:pathLst>
                  <a:path w="21600" h="21600" extrusionOk="0">
                    <a:moveTo>
                      <a:pt x="20718" y="21600"/>
                    </a:moveTo>
                    <a:lnTo>
                      <a:pt x="0" y="1357"/>
                    </a:lnTo>
                    <a:lnTo>
                      <a:pt x="970" y="0"/>
                    </a:lnTo>
                    <a:lnTo>
                      <a:pt x="21600" y="20243"/>
                    </a:lnTo>
                    <a:lnTo>
                      <a:pt x="20718"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63" name="Shape 981">
                <a:extLst>
                  <a:ext uri="{FF2B5EF4-FFF2-40B4-BE49-F238E27FC236}">
                    <a16:creationId xmlns:a16="http://schemas.microsoft.com/office/drawing/2014/main" id="{52A072ED-00ED-D5FF-D0D1-85206E1EFBA4}"/>
                  </a:ext>
                </a:extLst>
              </p:cNvPr>
              <p:cNvSpPr/>
              <p:nvPr/>
            </p:nvSpPr>
            <p:spPr>
              <a:xfrm>
                <a:off x="247650" y="1476374"/>
                <a:ext cx="233364" cy="527051"/>
              </a:xfrm>
              <a:custGeom>
                <a:avLst/>
                <a:gdLst/>
                <a:ahLst/>
                <a:cxnLst>
                  <a:cxn ang="0">
                    <a:pos x="wd2" y="hd2"/>
                  </a:cxn>
                  <a:cxn ang="5400000">
                    <a:pos x="wd2" y="hd2"/>
                  </a:cxn>
                  <a:cxn ang="10800000">
                    <a:pos x="wd2" y="hd2"/>
                  </a:cxn>
                  <a:cxn ang="16200000">
                    <a:pos x="wd2" y="hd2"/>
                  </a:cxn>
                </a:cxnLst>
                <a:rect l="0" t="0" r="r" b="b"/>
                <a:pathLst>
                  <a:path w="21600" h="21600" extrusionOk="0">
                    <a:moveTo>
                      <a:pt x="2351" y="21600"/>
                    </a:moveTo>
                    <a:lnTo>
                      <a:pt x="0" y="21210"/>
                    </a:lnTo>
                    <a:lnTo>
                      <a:pt x="19396" y="0"/>
                    </a:lnTo>
                    <a:lnTo>
                      <a:pt x="21600" y="325"/>
                    </a:lnTo>
                    <a:lnTo>
                      <a:pt x="2351"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64" name="Shape 982">
                <a:extLst>
                  <a:ext uri="{FF2B5EF4-FFF2-40B4-BE49-F238E27FC236}">
                    <a16:creationId xmlns:a16="http://schemas.microsoft.com/office/drawing/2014/main" id="{81E2C305-E64E-6120-9AD5-2E20946BABF2}"/>
                  </a:ext>
                </a:extLst>
              </p:cNvPr>
              <p:cNvSpPr/>
              <p:nvPr/>
            </p:nvSpPr>
            <p:spPr>
              <a:xfrm>
                <a:off x="458788" y="1465262"/>
                <a:ext cx="417513" cy="247651"/>
              </a:xfrm>
              <a:custGeom>
                <a:avLst/>
                <a:gdLst/>
                <a:ahLst/>
                <a:cxnLst>
                  <a:cxn ang="0">
                    <a:pos x="wd2" y="hd2"/>
                  </a:cxn>
                  <a:cxn ang="5400000">
                    <a:pos x="wd2" y="hd2"/>
                  </a:cxn>
                  <a:cxn ang="10800000">
                    <a:pos x="wd2" y="hd2"/>
                  </a:cxn>
                  <a:cxn ang="16200000">
                    <a:pos x="wd2" y="hd2"/>
                  </a:cxn>
                </a:cxnLst>
                <a:rect l="0" t="0" r="r" b="b"/>
                <a:pathLst>
                  <a:path w="21600" h="21600" extrusionOk="0">
                    <a:moveTo>
                      <a:pt x="21025" y="21600"/>
                    </a:moveTo>
                    <a:lnTo>
                      <a:pt x="0" y="1938"/>
                    </a:lnTo>
                    <a:lnTo>
                      <a:pt x="575" y="0"/>
                    </a:lnTo>
                    <a:lnTo>
                      <a:pt x="21600" y="19662"/>
                    </a:lnTo>
                    <a:lnTo>
                      <a:pt x="21025"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65" name="Shape 983">
                <a:extLst>
                  <a:ext uri="{FF2B5EF4-FFF2-40B4-BE49-F238E27FC236}">
                    <a16:creationId xmlns:a16="http://schemas.microsoft.com/office/drawing/2014/main" id="{B7E4050E-1284-3E49-4BFA-67DC7EDC8770}"/>
                  </a:ext>
                </a:extLst>
              </p:cNvPr>
              <p:cNvSpPr/>
              <p:nvPr/>
            </p:nvSpPr>
            <p:spPr>
              <a:xfrm>
                <a:off x="850900" y="1697037"/>
                <a:ext cx="100014" cy="608014"/>
              </a:xfrm>
              <a:custGeom>
                <a:avLst/>
                <a:gdLst/>
                <a:ahLst/>
                <a:cxnLst>
                  <a:cxn ang="0">
                    <a:pos x="wd2" y="hd2"/>
                  </a:cxn>
                  <a:cxn ang="5400000">
                    <a:pos x="wd2" y="hd2"/>
                  </a:cxn>
                  <a:cxn ang="10800000">
                    <a:pos x="wd2" y="hd2"/>
                  </a:cxn>
                  <a:cxn ang="16200000">
                    <a:pos x="wd2" y="hd2"/>
                  </a:cxn>
                </a:cxnLst>
                <a:rect l="0" t="0" r="r" b="b"/>
                <a:pathLst>
                  <a:path w="21600" h="21600" extrusionOk="0">
                    <a:moveTo>
                      <a:pt x="15771" y="21600"/>
                    </a:moveTo>
                    <a:lnTo>
                      <a:pt x="0" y="169"/>
                    </a:lnTo>
                    <a:lnTo>
                      <a:pt x="5486" y="0"/>
                    </a:lnTo>
                    <a:lnTo>
                      <a:pt x="21600" y="21487"/>
                    </a:lnTo>
                    <a:lnTo>
                      <a:pt x="15771"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66" name="Shape 984">
                <a:extLst>
                  <a:ext uri="{FF2B5EF4-FFF2-40B4-BE49-F238E27FC236}">
                    <a16:creationId xmlns:a16="http://schemas.microsoft.com/office/drawing/2014/main" id="{EC553A8A-971A-FAB7-D4F2-4F495D938D42}"/>
                  </a:ext>
                </a:extLst>
              </p:cNvPr>
              <p:cNvSpPr/>
              <p:nvPr/>
            </p:nvSpPr>
            <p:spPr>
              <a:xfrm>
                <a:off x="865188" y="1689099"/>
                <a:ext cx="539751" cy="315914"/>
              </a:xfrm>
              <a:custGeom>
                <a:avLst/>
                <a:gdLst/>
                <a:ahLst/>
                <a:cxnLst>
                  <a:cxn ang="0">
                    <a:pos x="wd2" y="hd2"/>
                  </a:cxn>
                  <a:cxn ang="5400000">
                    <a:pos x="wd2" y="hd2"/>
                  </a:cxn>
                  <a:cxn ang="10800000">
                    <a:pos x="wd2" y="hd2"/>
                  </a:cxn>
                  <a:cxn ang="16200000">
                    <a:pos x="wd2" y="hd2"/>
                  </a:cxn>
                </a:cxnLst>
                <a:rect l="0" t="0" r="r" b="b"/>
                <a:pathLst>
                  <a:path w="21600" h="21600" extrusionOk="0">
                    <a:moveTo>
                      <a:pt x="21155" y="21600"/>
                    </a:moveTo>
                    <a:lnTo>
                      <a:pt x="0" y="1520"/>
                    </a:lnTo>
                    <a:lnTo>
                      <a:pt x="445" y="0"/>
                    </a:lnTo>
                    <a:lnTo>
                      <a:pt x="21600" y="19972"/>
                    </a:lnTo>
                    <a:lnTo>
                      <a:pt x="21155"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67" name="Shape 985">
                <a:extLst>
                  <a:ext uri="{FF2B5EF4-FFF2-40B4-BE49-F238E27FC236}">
                    <a16:creationId xmlns:a16="http://schemas.microsoft.com/office/drawing/2014/main" id="{1AECBCD2-2012-AA82-59DF-5D21D5A6B80D}"/>
                  </a:ext>
                </a:extLst>
              </p:cNvPr>
              <p:cNvSpPr/>
              <p:nvPr/>
            </p:nvSpPr>
            <p:spPr>
              <a:xfrm>
                <a:off x="803275" y="1381124"/>
                <a:ext cx="76201" cy="322264"/>
              </a:xfrm>
              <a:custGeom>
                <a:avLst/>
                <a:gdLst/>
                <a:ahLst/>
                <a:cxnLst>
                  <a:cxn ang="0">
                    <a:pos x="wd2" y="hd2"/>
                  </a:cxn>
                  <a:cxn ang="5400000">
                    <a:pos x="wd2" y="hd2"/>
                  </a:cxn>
                  <a:cxn ang="10800000">
                    <a:pos x="wd2" y="hd2"/>
                  </a:cxn>
                  <a:cxn ang="16200000">
                    <a:pos x="wd2" y="hd2"/>
                  </a:cxn>
                </a:cxnLst>
                <a:rect l="0" t="0" r="r" b="b"/>
                <a:pathLst>
                  <a:path w="21600" h="21600" extrusionOk="0">
                    <a:moveTo>
                      <a:pt x="14400" y="21600"/>
                    </a:moveTo>
                    <a:lnTo>
                      <a:pt x="0" y="213"/>
                    </a:lnTo>
                    <a:lnTo>
                      <a:pt x="7200" y="0"/>
                    </a:lnTo>
                    <a:lnTo>
                      <a:pt x="21600" y="21387"/>
                    </a:lnTo>
                    <a:lnTo>
                      <a:pt x="14400"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68" name="Shape 986">
                <a:extLst>
                  <a:ext uri="{FF2B5EF4-FFF2-40B4-BE49-F238E27FC236}">
                    <a16:creationId xmlns:a16="http://schemas.microsoft.com/office/drawing/2014/main" id="{FD14FF9F-7B32-66E1-CCF8-093738FCBB04}"/>
                  </a:ext>
                </a:extLst>
              </p:cNvPr>
              <p:cNvSpPr/>
              <p:nvPr/>
            </p:nvSpPr>
            <p:spPr>
              <a:xfrm>
                <a:off x="257175" y="1684337"/>
                <a:ext cx="611189" cy="317501"/>
              </a:xfrm>
              <a:custGeom>
                <a:avLst/>
                <a:gdLst/>
                <a:ahLst/>
                <a:cxnLst>
                  <a:cxn ang="0">
                    <a:pos x="wd2" y="hd2"/>
                  </a:cxn>
                  <a:cxn ang="5400000">
                    <a:pos x="wd2" y="hd2"/>
                  </a:cxn>
                  <a:cxn ang="10800000">
                    <a:pos x="wd2" y="hd2"/>
                  </a:cxn>
                  <a:cxn ang="16200000">
                    <a:pos x="wd2" y="hd2"/>
                  </a:cxn>
                </a:cxnLst>
                <a:rect l="0" t="0" r="r" b="b"/>
                <a:pathLst>
                  <a:path w="21600" h="21600" extrusionOk="0">
                    <a:moveTo>
                      <a:pt x="393" y="21600"/>
                    </a:moveTo>
                    <a:lnTo>
                      <a:pt x="0" y="19872"/>
                    </a:lnTo>
                    <a:lnTo>
                      <a:pt x="21207" y="0"/>
                    </a:lnTo>
                    <a:lnTo>
                      <a:pt x="21600" y="1620"/>
                    </a:lnTo>
                    <a:lnTo>
                      <a:pt x="393"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69" name="Shape 987">
                <a:extLst>
                  <a:ext uri="{FF2B5EF4-FFF2-40B4-BE49-F238E27FC236}">
                    <a16:creationId xmlns:a16="http://schemas.microsoft.com/office/drawing/2014/main" id="{6155D84C-63B8-0CE3-7D72-51523F275A7B}"/>
                  </a:ext>
                </a:extLst>
              </p:cNvPr>
              <p:cNvSpPr/>
              <p:nvPr/>
            </p:nvSpPr>
            <p:spPr>
              <a:xfrm>
                <a:off x="261938" y="1981199"/>
                <a:ext cx="677864" cy="317501"/>
              </a:xfrm>
              <a:custGeom>
                <a:avLst/>
                <a:gdLst/>
                <a:ahLst/>
                <a:cxnLst>
                  <a:cxn ang="0">
                    <a:pos x="wd2" y="hd2"/>
                  </a:cxn>
                  <a:cxn ang="5400000">
                    <a:pos x="wd2" y="hd2"/>
                  </a:cxn>
                  <a:cxn ang="10800000">
                    <a:pos x="wd2" y="hd2"/>
                  </a:cxn>
                  <a:cxn ang="16200000">
                    <a:pos x="wd2" y="hd2"/>
                  </a:cxn>
                </a:cxnLst>
                <a:rect l="0" t="0" r="r" b="b"/>
                <a:pathLst>
                  <a:path w="21600" h="21600" extrusionOk="0">
                    <a:moveTo>
                      <a:pt x="21246" y="21600"/>
                    </a:moveTo>
                    <a:lnTo>
                      <a:pt x="0" y="1512"/>
                    </a:lnTo>
                    <a:lnTo>
                      <a:pt x="354" y="0"/>
                    </a:lnTo>
                    <a:lnTo>
                      <a:pt x="21600" y="20088"/>
                    </a:lnTo>
                    <a:lnTo>
                      <a:pt x="21246"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70" name="Shape 988">
                <a:extLst>
                  <a:ext uri="{FF2B5EF4-FFF2-40B4-BE49-F238E27FC236}">
                    <a16:creationId xmlns:a16="http://schemas.microsoft.com/office/drawing/2014/main" id="{A619CEDD-3760-8D74-F48A-0FDCF79363BF}"/>
                  </a:ext>
                </a:extLst>
              </p:cNvPr>
              <p:cNvSpPr/>
              <p:nvPr/>
            </p:nvSpPr>
            <p:spPr>
              <a:xfrm>
                <a:off x="946150" y="2193924"/>
                <a:ext cx="1447802" cy="119064"/>
              </a:xfrm>
              <a:custGeom>
                <a:avLst/>
                <a:gdLst/>
                <a:ahLst/>
                <a:cxnLst>
                  <a:cxn ang="0">
                    <a:pos x="wd2" y="hd2"/>
                  </a:cxn>
                  <a:cxn ang="5400000">
                    <a:pos x="wd2" y="hd2"/>
                  </a:cxn>
                  <a:cxn ang="10800000">
                    <a:pos x="wd2" y="hd2"/>
                  </a:cxn>
                  <a:cxn ang="16200000">
                    <a:pos x="wd2" y="hd2"/>
                  </a:cxn>
                </a:cxnLst>
                <a:rect l="0" t="0" r="r" b="b"/>
                <a:pathLst>
                  <a:path w="21600" h="21600" extrusionOk="0">
                    <a:moveTo>
                      <a:pt x="47" y="21600"/>
                    </a:moveTo>
                    <a:lnTo>
                      <a:pt x="0" y="16992"/>
                    </a:lnTo>
                    <a:lnTo>
                      <a:pt x="21576" y="0"/>
                    </a:lnTo>
                    <a:lnTo>
                      <a:pt x="21600" y="4320"/>
                    </a:lnTo>
                    <a:lnTo>
                      <a:pt x="47"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71" name="Shape 989">
                <a:extLst>
                  <a:ext uri="{FF2B5EF4-FFF2-40B4-BE49-F238E27FC236}">
                    <a16:creationId xmlns:a16="http://schemas.microsoft.com/office/drawing/2014/main" id="{A20B841E-A3A7-8443-A4A6-1BA3A26CDC18}"/>
                  </a:ext>
                </a:extLst>
              </p:cNvPr>
              <p:cNvSpPr/>
              <p:nvPr/>
            </p:nvSpPr>
            <p:spPr>
              <a:xfrm>
                <a:off x="2090738" y="1597024"/>
                <a:ext cx="596901" cy="287339"/>
              </a:xfrm>
              <a:custGeom>
                <a:avLst/>
                <a:gdLst/>
                <a:ahLst/>
                <a:cxnLst>
                  <a:cxn ang="0">
                    <a:pos x="wd2" y="hd2"/>
                  </a:cxn>
                  <a:cxn ang="5400000">
                    <a:pos x="wd2" y="hd2"/>
                  </a:cxn>
                  <a:cxn ang="10800000">
                    <a:pos x="wd2" y="hd2"/>
                  </a:cxn>
                  <a:cxn ang="16200000">
                    <a:pos x="wd2" y="hd2"/>
                  </a:cxn>
                </a:cxnLst>
                <a:rect l="0" t="0" r="r" b="b"/>
                <a:pathLst>
                  <a:path w="21600" h="21600" extrusionOk="0">
                    <a:moveTo>
                      <a:pt x="402" y="21600"/>
                    </a:moveTo>
                    <a:lnTo>
                      <a:pt x="0" y="19691"/>
                    </a:lnTo>
                    <a:lnTo>
                      <a:pt x="21255" y="0"/>
                    </a:lnTo>
                    <a:lnTo>
                      <a:pt x="21600" y="1909"/>
                    </a:lnTo>
                    <a:lnTo>
                      <a:pt x="402"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72" name="Shape 990">
                <a:extLst>
                  <a:ext uri="{FF2B5EF4-FFF2-40B4-BE49-F238E27FC236}">
                    <a16:creationId xmlns:a16="http://schemas.microsoft.com/office/drawing/2014/main" id="{339BC8B7-B1A6-14B9-763A-E6F9D8BAEFFC}"/>
                  </a:ext>
                </a:extLst>
              </p:cNvPr>
              <p:cNvSpPr/>
              <p:nvPr/>
            </p:nvSpPr>
            <p:spPr>
              <a:xfrm>
                <a:off x="1733551" y="1858962"/>
                <a:ext cx="366714" cy="122239"/>
              </a:xfrm>
              <a:custGeom>
                <a:avLst/>
                <a:gdLst/>
                <a:ahLst/>
                <a:cxnLst>
                  <a:cxn ang="0">
                    <a:pos x="wd2" y="hd2"/>
                  </a:cxn>
                  <a:cxn ang="5400000">
                    <a:pos x="wd2" y="hd2"/>
                  </a:cxn>
                  <a:cxn ang="10800000">
                    <a:pos x="wd2" y="hd2"/>
                  </a:cxn>
                  <a:cxn ang="16200000">
                    <a:pos x="wd2" y="hd2"/>
                  </a:cxn>
                </a:cxnLst>
                <a:rect l="0" t="0" r="r" b="b"/>
                <a:pathLst>
                  <a:path w="21600" h="21600" extrusionOk="0">
                    <a:moveTo>
                      <a:pt x="374" y="21600"/>
                    </a:moveTo>
                    <a:lnTo>
                      <a:pt x="0" y="17392"/>
                    </a:lnTo>
                    <a:lnTo>
                      <a:pt x="21132" y="0"/>
                    </a:lnTo>
                    <a:lnTo>
                      <a:pt x="21600" y="4488"/>
                    </a:lnTo>
                    <a:lnTo>
                      <a:pt x="374"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73" name="Shape 991">
                <a:extLst>
                  <a:ext uri="{FF2B5EF4-FFF2-40B4-BE49-F238E27FC236}">
                    <a16:creationId xmlns:a16="http://schemas.microsoft.com/office/drawing/2014/main" id="{351895EF-55CD-ABCA-797B-F46BD406232F}"/>
                  </a:ext>
                </a:extLst>
              </p:cNvPr>
              <p:cNvSpPr/>
              <p:nvPr/>
            </p:nvSpPr>
            <p:spPr>
              <a:xfrm>
                <a:off x="2635251" y="839787"/>
                <a:ext cx="60326" cy="771526"/>
              </a:xfrm>
              <a:custGeom>
                <a:avLst/>
                <a:gdLst/>
                <a:ahLst/>
                <a:cxnLst>
                  <a:cxn ang="0">
                    <a:pos x="wd2" y="hd2"/>
                  </a:cxn>
                  <a:cxn ang="5400000">
                    <a:pos x="wd2" y="hd2"/>
                  </a:cxn>
                  <a:cxn ang="10800000">
                    <a:pos x="wd2" y="hd2"/>
                  </a:cxn>
                  <a:cxn ang="16200000">
                    <a:pos x="wd2" y="hd2"/>
                  </a:cxn>
                </a:cxnLst>
                <a:rect l="0" t="0" r="r" b="b"/>
                <a:pathLst>
                  <a:path w="21600" h="21600" extrusionOk="0">
                    <a:moveTo>
                      <a:pt x="11937" y="21600"/>
                    </a:moveTo>
                    <a:lnTo>
                      <a:pt x="0" y="44"/>
                    </a:lnTo>
                    <a:lnTo>
                      <a:pt x="9095" y="0"/>
                    </a:lnTo>
                    <a:lnTo>
                      <a:pt x="21600" y="21511"/>
                    </a:lnTo>
                    <a:lnTo>
                      <a:pt x="11937"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74" name="Shape 992">
                <a:extLst>
                  <a:ext uri="{FF2B5EF4-FFF2-40B4-BE49-F238E27FC236}">
                    <a16:creationId xmlns:a16="http://schemas.microsoft.com/office/drawing/2014/main" id="{6B6B950D-0BAF-A91B-1FEC-729CF7A39ED8}"/>
                  </a:ext>
                </a:extLst>
              </p:cNvPr>
              <p:cNvSpPr/>
              <p:nvPr/>
            </p:nvSpPr>
            <p:spPr>
              <a:xfrm>
                <a:off x="2220913" y="357188"/>
                <a:ext cx="436564" cy="495301"/>
              </a:xfrm>
              <a:custGeom>
                <a:avLst/>
                <a:gdLst/>
                <a:ahLst/>
                <a:cxnLst>
                  <a:cxn ang="0">
                    <a:pos x="wd2" y="hd2"/>
                  </a:cxn>
                  <a:cxn ang="5400000">
                    <a:pos x="wd2" y="hd2"/>
                  </a:cxn>
                  <a:cxn ang="10800000">
                    <a:pos x="wd2" y="hd2"/>
                  </a:cxn>
                  <a:cxn ang="16200000">
                    <a:pos x="wd2" y="hd2"/>
                  </a:cxn>
                </a:cxnLst>
                <a:rect l="0" t="0" r="r" b="b"/>
                <a:pathLst>
                  <a:path w="21600" h="21600" extrusionOk="0">
                    <a:moveTo>
                      <a:pt x="20657" y="21600"/>
                    </a:moveTo>
                    <a:lnTo>
                      <a:pt x="0" y="762"/>
                    </a:lnTo>
                    <a:lnTo>
                      <a:pt x="1021" y="0"/>
                    </a:lnTo>
                    <a:lnTo>
                      <a:pt x="21600" y="20838"/>
                    </a:lnTo>
                    <a:lnTo>
                      <a:pt x="20657"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75" name="Shape 993">
                <a:extLst>
                  <a:ext uri="{FF2B5EF4-FFF2-40B4-BE49-F238E27FC236}">
                    <a16:creationId xmlns:a16="http://schemas.microsoft.com/office/drawing/2014/main" id="{F99D561A-1586-9576-52C7-743DF7A2F9D9}"/>
                  </a:ext>
                </a:extLst>
              </p:cNvPr>
              <p:cNvSpPr/>
              <p:nvPr/>
            </p:nvSpPr>
            <p:spPr>
              <a:xfrm>
                <a:off x="2303463" y="838200"/>
                <a:ext cx="347664" cy="271463"/>
              </a:xfrm>
              <a:custGeom>
                <a:avLst/>
                <a:gdLst/>
                <a:ahLst/>
                <a:cxnLst>
                  <a:cxn ang="0">
                    <a:pos x="wd2" y="hd2"/>
                  </a:cxn>
                  <a:cxn ang="5400000">
                    <a:pos x="wd2" y="hd2"/>
                  </a:cxn>
                  <a:cxn ang="10800000">
                    <a:pos x="wd2" y="hd2"/>
                  </a:cxn>
                  <a:cxn ang="16200000">
                    <a:pos x="wd2" y="hd2"/>
                  </a:cxn>
                </a:cxnLst>
                <a:rect l="0" t="0" r="r" b="b"/>
                <a:pathLst>
                  <a:path w="21600" h="21600" extrusionOk="0">
                    <a:moveTo>
                      <a:pt x="1085" y="21600"/>
                    </a:moveTo>
                    <a:lnTo>
                      <a:pt x="0" y="19832"/>
                    </a:lnTo>
                    <a:lnTo>
                      <a:pt x="20614" y="0"/>
                    </a:lnTo>
                    <a:lnTo>
                      <a:pt x="21600" y="1516"/>
                    </a:lnTo>
                    <a:lnTo>
                      <a:pt x="1085"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76" name="Shape 994">
                <a:extLst>
                  <a:ext uri="{FF2B5EF4-FFF2-40B4-BE49-F238E27FC236}">
                    <a16:creationId xmlns:a16="http://schemas.microsoft.com/office/drawing/2014/main" id="{A4578FF4-7FD3-FC68-FAA7-3C0DF605B7DF}"/>
                  </a:ext>
                </a:extLst>
              </p:cNvPr>
              <p:cNvSpPr/>
              <p:nvPr/>
            </p:nvSpPr>
            <p:spPr>
              <a:xfrm>
                <a:off x="1952626" y="1090612"/>
                <a:ext cx="371476" cy="320676"/>
              </a:xfrm>
              <a:custGeom>
                <a:avLst/>
                <a:gdLst/>
                <a:ahLst/>
                <a:cxnLst>
                  <a:cxn ang="0">
                    <a:pos x="wd2" y="hd2"/>
                  </a:cxn>
                  <a:cxn ang="5400000">
                    <a:pos x="wd2" y="hd2"/>
                  </a:cxn>
                  <a:cxn ang="10800000">
                    <a:pos x="wd2" y="hd2"/>
                  </a:cxn>
                  <a:cxn ang="16200000">
                    <a:pos x="wd2" y="hd2"/>
                  </a:cxn>
                </a:cxnLst>
                <a:rect l="0" t="0" r="r" b="b"/>
                <a:pathLst>
                  <a:path w="21600" h="21600" extrusionOk="0">
                    <a:moveTo>
                      <a:pt x="923" y="21600"/>
                    </a:moveTo>
                    <a:lnTo>
                      <a:pt x="0" y="20317"/>
                    </a:lnTo>
                    <a:lnTo>
                      <a:pt x="20677" y="0"/>
                    </a:lnTo>
                    <a:lnTo>
                      <a:pt x="21600" y="1283"/>
                    </a:lnTo>
                    <a:lnTo>
                      <a:pt x="923"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77" name="Shape 995">
                <a:extLst>
                  <a:ext uri="{FF2B5EF4-FFF2-40B4-BE49-F238E27FC236}">
                    <a16:creationId xmlns:a16="http://schemas.microsoft.com/office/drawing/2014/main" id="{BC582632-1DC4-7E7E-6E79-374C3A05CE4C}"/>
                  </a:ext>
                </a:extLst>
              </p:cNvPr>
              <p:cNvSpPr/>
              <p:nvPr/>
            </p:nvSpPr>
            <p:spPr>
              <a:xfrm>
                <a:off x="1374775" y="1308099"/>
                <a:ext cx="592139" cy="103189"/>
              </a:xfrm>
              <a:custGeom>
                <a:avLst/>
                <a:gdLst/>
                <a:ahLst/>
                <a:cxnLst>
                  <a:cxn ang="0">
                    <a:pos x="wd2" y="hd2"/>
                  </a:cxn>
                  <a:cxn ang="5400000">
                    <a:pos x="wd2" y="hd2"/>
                  </a:cxn>
                  <a:cxn ang="10800000">
                    <a:pos x="wd2" y="hd2"/>
                  </a:cxn>
                  <a:cxn ang="16200000">
                    <a:pos x="wd2" y="hd2"/>
                  </a:cxn>
                </a:cxnLst>
                <a:rect l="0" t="0" r="r" b="b"/>
                <a:pathLst>
                  <a:path w="21600" h="21600" extrusionOk="0">
                    <a:moveTo>
                      <a:pt x="21426" y="21600"/>
                    </a:moveTo>
                    <a:lnTo>
                      <a:pt x="0" y="5317"/>
                    </a:lnTo>
                    <a:lnTo>
                      <a:pt x="174" y="0"/>
                    </a:lnTo>
                    <a:lnTo>
                      <a:pt x="21600" y="15951"/>
                    </a:lnTo>
                    <a:lnTo>
                      <a:pt x="21426"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78" name="Shape 996">
                <a:extLst>
                  <a:ext uri="{FF2B5EF4-FFF2-40B4-BE49-F238E27FC236}">
                    <a16:creationId xmlns:a16="http://schemas.microsoft.com/office/drawing/2014/main" id="{9DE351D6-C7BA-A8E3-284A-7112FA9A6E0A}"/>
                  </a:ext>
                </a:extLst>
              </p:cNvPr>
              <p:cNvSpPr/>
              <p:nvPr/>
            </p:nvSpPr>
            <p:spPr>
              <a:xfrm>
                <a:off x="814388" y="1314449"/>
                <a:ext cx="560389" cy="79376"/>
              </a:xfrm>
              <a:custGeom>
                <a:avLst/>
                <a:gdLst/>
                <a:ahLst/>
                <a:cxnLst>
                  <a:cxn ang="0">
                    <a:pos x="wd2" y="hd2"/>
                  </a:cxn>
                  <a:cxn ang="5400000">
                    <a:pos x="wd2" y="hd2"/>
                  </a:cxn>
                  <a:cxn ang="10800000">
                    <a:pos x="wd2" y="hd2"/>
                  </a:cxn>
                  <a:cxn ang="16200000">
                    <a:pos x="wd2" y="hd2"/>
                  </a:cxn>
                </a:cxnLst>
                <a:rect l="0" t="0" r="r" b="b"/>
                <a:pathLst>
                  <a:path w="21600" h="21600" extrusionOk="0">
                    <a:moveTo>
                      <a:pt x="122" y="21600"/>
                    </a:moveTo>
                    <a:lnTo>
                      <a:pt x="0" y="15120"/>
                    </a:lnTo>
                    <a:lnTo>
                      <a:pt x="21478" y="0"/>
                    </a:lnTo>
                    <a:lnTo>
                      <a:pt x="21600" y="7344"/>
                    </a:lnTo>
                    <a:lnTo>
                      <a:pt x="122"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79" name="Shape 997">
                <a:extLst>
                  <a:ext uri="{FF2B5EF4-FFF2-40B4-BE49-F238E27FC236}">
                    <a16:creationId xmlns:a16="http://schemas.microsoft.com/office/drawing/2014/main" id="{1C4627A0-AF91-3582-07B4-C6BF4316B639}"/>
                  </a:ext>
                </a:extLst>
              </p:cNvPr>
              <p:cNvSpPr/>
              <p:nvPr/>
            </p:nvSpPr>
            <p:spPr>
              <a:xfrm>
                <a:off x="88900" y="1154112"/>
                <a:ext cx="731838" cy="246064"/>
              </a:xfrm>
              <a:custGeom>
                <a:avLst/>
                <a:gdLst/>
                <a:ahLst/>
                <a:cxnLst>
                  <a:cxn ang="0">
                    <a:pos x="wd2" y="hd2"/>
                  </a:cxn>
                  <a:cxn ang="5400000">
                    <a:pos x="wd2" y="hd2"/>
                  </a:cxn>
                  <a:cxn ang="10800000">
                    <a:pos x="wd2" y="hd2"/>
                  </a:cxn>
                  <a:cxn ang="16200000">
                    <a:pos x="wd2" y="hd2"/>
                  </a:cxn>
                </a:cxnLst>
                <a:rect l="0" t="0" r="r" b="b"/>
                <a:pathLst>
                  <a:path w="21600" h="21600" extrusionOk="0">
                    <a:moveTo>
                      <a:pt x="21319" y="21600"/>
                    </a:moveTo>
                    <a:lnTo>
                      <a:pt x="0" y="2230"/>
                    </a:lnTo>
                    <a:lnTo>
                      <a:pt x="234" y="0"/>
                    </a:lnTo>
                    <a:lnTo>
                      <a:pt x="21600" y="19510"/>
                    </a:lnTo>
                    <a:lnTo>
                      <a:pt x="21319"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80" name="Shape 998">
                <a:extLst>
                  <a:ext uri="{FF2B5EF4-FFF2-40B4-BE49-F238E27FC236}">
                    <a16:creationId xmlns:a16="http://schemas.microsoft.com/office/drawing/2014/main" id="{7844C74F-C696-90A2-9E3A-2C9749D6B310}"/>
                  </a:ext>
                </a:extLst>
              </p:cNvPr>
              <p:cNvSpPr/>
              <p:nvPr/>
            </p:nvSpPr>
            <p:spPr>
              <a:xfrm>
                <a:off x="465138" y="1381124"/>
                <a:ext cx="346076" cy="112714"/>
              </a:xfrm>
              <a:custGeom>
                <a:avLst/>
                <a:gdLst/>
                <a:ahLst/>
                <a:cxnLst>
                  <a:cxn ang="0">
                    <a:pos x="wd2" y="hd2"/>
                  </a:cxn>
                  <a:cxn ang="5400000">
                    <a:pos x="wd2" y="hd2"/>
                  </a:cxn>
                  <a:cxn ang="10800000">
                    <a:pos x="wd2" y="hd2"/>
                  </a:cxn>
                  <a:cxn ang="16200000">
                    <a:pos x="wd2" y="hd2"/>
                  </a:cxn>
                </a:cxnLst>
                <a:rect l="0" t="0" r="r" b="b"/>
                <a:pathLst>
                  <a:path w="21600" h="21600" extrusionOk="0">
                    <a:moveTo>
                      <a:pt x="495" y="21600"/>
                    </a:moveTo>
                    <a:lnTo>
                      <a:pt x="0" y="16428"/>
                    </a:lnTo>
                    <a:lnTo>
                      <a:pt x="21303" y="0"/>
                    </a:lnTo>
                    <a:lnTo>
                      <a:pt x="21600" y="4563"/>
                    </a:lnTo>
                    <a:lnTo>
                      <a:pt x="495"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81" name="Shape 999">
                <a:extLst>
                  <a:ext uri="{FF2B5EF4-FFF2-40B4-BE49-F238E27FC236}">
                    <a16:creationId xmlns:a16="http://schemas.microsoft.com/office/drawing/2014/main" id="{0D8C83E3-C40C-766E-9E0B-38BC1D9F7E28}"/>
                  </a:ext>
                </a:extLst>
              </p:cNvPr>
              <p:cNvSpPr/>
              <p:nvPr/>
            </p:nvSpPr>
            <p:spPr>
              <a:xfrm>
                <a:off x="860425" y="1387474"/>
                <a:ext cx="1100139" cy="3095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44" y="20829"/>
                      <a:pt x="44" y="20829"/>
                      <a:pt x="44" y="20829"/>
                    </a:cubicBezTo>
                    <a:cubicBezTo>
                      <a:pt x="44" y="19903"/>
                      <a:pt x="44" y="19903"/>
                      <a:pt x="44" y="19903"/>
                    </a:cubicBezTo>
                    <a:cubicBezTo>
                      <a:pt x="653" y="19594"/>
                      <a:pt x="15721" y="5400"/>
                      <a:pt x="21469" y="0"/>
                    </a:cubicBezTo>
                    <a:cubicBezTo>
                      <a:pt x="21600" y="1697"/>
                      <a:pt x="21600" y="1697"/>
                      <a:pt x="21600" y="1697"/>
                    </a:cubicBezTo>
                    <a:cubicBezTo>
                      <a:pt x="1916" y="20366"/>
                      <a:pt x="218" y="21600"/>
                      <a:pt x="0" y="21600"/>
                    </a:cubicBez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82" name="Shape 1000">
                <a:extLst>
                  <a:ext uri="{FF2B5EF4-FFF2-40B4-BE49-F238E27FC236}">
                    <a16:creationId xmlns:a16="http://schemas.microsoft.com/office/drawing/2014/main" id="{5E054F14-29E4-FEF3-B817-8CE879C3D66C}"/>
                  </a:ext>
                </a:extLst>
              </p:cNvPr>
              <p:cNvSpPr/>
              <p:nvPr/>
            </p:nvSpPr>
            <p:spPr>
              <a:xfrm>
                <a:off x="860425" y="1320799"/>
                <a:ext cx="522289" cy="379414"/>
              </a:xfrm>
              <a:custGeom>
                <a:avLst/>
                <a:gdLst/>
                <a:ahLst/>
                <a:cxnLst>
                  <a:cxn ang="0">
                    <a:pos x="wd2" y="hd2"/>
                  </a:cxn>
                  <a:cxn ang="5400000">
                    <a:pos x="wd2" y="hd2"/>
                  </a:cxn>
                  <a:cxn ang="10800000">
                    <a:pos x="wd2" y="hd2"/>
                  </a:cxn>
                  <a:cxn ang="16200000">
                    <a:pos x="wd2" y="hd2"/>
                  </a:cxn>
                </a:cxnLst>
                <a:rect l="0" t="0" r="r" b="b"/>
                <a:pathLst>
                  <a:path w="21600" h="21600" extrusionOk="0">
                    <a:moveTo>
                      <a:pt x="525" y="21600"/>
                    </a:moveTo>
                    <a:lnTo>
                      <a:pt x="0" y="20335"/>
                    </a:lnTo>
                    <a:lnTo>
                      <a:pt x="21075" y="0"/>
                    </a:lnTo>
                    <a:lnTo>
                      <a:pt x="21600" y="1265"/>
                    </a:lnTo>
                    <a:lnTo>
                      <a:pt x="525"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83" name="Shape 1001">
                <a:extLst>
                  <a:ext uri="{FF2B5EF4-FFF2-40B4-BE49-F238E27FC236}">
                    <a16:creationId xmlns:a16="http://schemas.microsoft.com/office/drawing/2014/main" id="{D2CF6997-B4B7-D80B-6944-EEF51051F548}"/>
                  </a:ext>
                </a:extLst>
              </p:cNvPr>
              <p:cNvSpPr/>
              <p:nvPr/>
            </p:nvSpPr>
            <p:spPr>
              <a:xfrm>
                <a:off x="1387475" y="1090612"/>
                <a:ext cx="925514" cy="230189"/>
              </a:xfrm>
              <a:custGeom>
                <a:avLst/>
                <a:gdLst/>
                <a:ahLst/>
                <a:cxnLst>
                  <a:cxn ang="0">
                    <a:pos x="wd2" y="hd2"/>
                  </a:cxn>
                  <a:cxn ang="5400000">
                    <a:pos x="wd2" y="hd2"/>
                  </a:cxn>
                  <a:cxn ang="10800000">
                    <a:pos x="wd2" y="hd2"/>
                  </a:cxn>
                  <a:cxn ang="16200000">
                    <a:pos x="wd2" y="hd2"/>
                  </a:cxn>
                </a:cxnLst>
                <a:rect l="0" t="0" r="r" b="b"/>
                <a:pathLst>
                  <a:path w="21600" h="21600" extrusionOk="0">
                    <a:moveTo>
                      <a:pt x="111" y="21600"/>
                    </a:moveTo>
                    <a:lnTo>
                      <a:pt x="0" y="19068"/>
                    </a:lnTo>
                    <a:lnTo>
                      <a:pt x="21415" y="0"/>
                    </a:lnTo>
                    <a:lnTo>
                      <a:pt x="21600" y="2234"/>
                    </a:lnTo>
                    <a:lnTo>
                      <a:pt x="111"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84" name="Shape 1002">
                <a:extLst>
                  <a:ext uri="{FF2B5EF4-FFF2-40B4-BE49-F238E27FC236}">
                    <a16:creationId xmlns:a16="http://schemas.microsoft.com/office/drawing/2014/main" id="{C69E566B-A99B-7838-437C-763E7B1A756F}"/>
                  </a:ext>
                </a:extLst>
              </p:cNvPr>
              <p:cNvSpPr/>
              <p:nvPr/>
            </p:nvSpPr>
            <p:spPr>
              <a:xfrm>
                <a:off x="1951038" y="1403349"/>
                <a:ext cx="161926" cy="465139"/>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lnTo>
                      <a:pt x="0" y="295"/>
                    </a:lnTo>
                    <a:lnTo>
                      <a:pt x="3600" y="0"/>
                    </a:lnTo>
                    <a:lnTo>
                      <a:pt x="21600" y="21305"/>
                    </a:lnTo>
                    <a:lnTo>
                      <a:pt x="18000"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85" name="Shape 1003">
                <a:extLst>
                  <a:ext uri="{FF2B5EF4-FFF2-40B4-BE49-F238E27FC236}">
                    <a16:creationId xmlns:a16="http://schemas.microsoft.com/office/drawing/2014/main" id="{F888A2E6-F95F-7E91-0BBE-581DD513ADD3}"/>
                  </a:ext>
                </a:extLst>
              </p:cNvPr>
              <p:cNvSpPr/>
              <p:nvPr/>
            </p:nvSpPr>
            <p:spPr>
              <a:xfrm>
                <a:off x="1703388" y="731838"/>
                <a:ext cx="935039" cy="123826"/>
              </a:xfrm>
              <a:custGeom>
                <a:avLst/>
                <a:gdLst/>
                <a:ahLst/>
                <a:cxnLst>
                  <a:cxn ang="0">
                    <a:pos x="wd2" y="hd2"/>
                  </a:cxn>
                  <a:cxn ang="5400000">
                    <a:pos x="wd2" y="hd2"/>
                  </a:cxn>
                  <a:cxn ang="10800000">
                    <a:pos x="wd2" y="hd2"/>
                  </a:cxn>
                  <a:cxn ang="16200000">
                    <a:pos x="wd2" y="hd2"/>
                  </a:cxn>
                </a:cxnLst>
                <a:rect l="0" t="0" r="r" b="b"/>
                <a:pathLst>
                  <a:path w="21600" h="21600" extrusionOk="0">
                    <a:moveTo>
                      <a:pt x="21527" y="21600"/>
                    </a:moveTo>
                    <a:lnTo>
                      <a:pt x="0" y="4431"/>
                    </a:lnTo>
                    <a:lnTo>
                      <a:pt x="37" y="0"/>
                    </a:lnTo>
                    <a:lnTo>
                      <a:pt x="21600" y="16892"/>
                    </a:lnTo>
                    <a:lnTo>
                      <a:pt x="21527"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86" name="Shape 1004">
                <a:extLst>
                  <a:ext uri="{FF2B5EF4-FFF2-40B4-BE49-F238E27FC236}">
                    <a16:creationId xmlns:a16="http://schemas.microsoft.com/office/drawing/2014/main" id="{897E9B90-732B-3885-27E4-A26ACB38EBA3}"/>
                  </a:ext>
                </a:extLst>
              </p:cNvPr>
              <p:cNvSpPr/>
              <p:nvPr/>
            </p:nvSpPr>
            <p:spPr>
              <a:xfrm>
                <a:off x="1700213" y="358775"/>
                <a:ext cx="534989" cy="392114"/>
              </a:xfrm>
              <a:custGeom>
                <a:avLst/>
                <a:gdLst/>
                <a:ahLst/>
                <a:cxnLst>
                  <a:cxn ang="0">
                    <a:pos x="wd2" y="hd2"/>
                  </a:cxn>
                  <a:cxn ang="5400000">
                    <a:pos x="wd2" y="hd2"/>
                  </a:cxn>
                  <a:cxn ang="10800000">
                    <a:pos x="wd2" y="hd2"/>
                  </a:cxn>
                  <a:cxn ang="16200000">
                    <a:pos x="wd2" y="hd2"/>
                  </a:cxn>
                </a:cxnLst>
                <a:rect l="0" t="0" r="r" b="b"/>
                <a:pathLst>
                  <a:path w="21600" h="21600" extrusionOk="0">
                    <a:moveTo>
                      <a:pt x="641" y="21600"/>
                    </a:moveTo>
                    <a:lnTo>
                      <a:pt x="0" y="20376"/>
                    </a:lnTo>
                    <a:lnTo>
                      <a:pt x="20959" y="0"/>
                    </a:lnTo>
                    <a:lnTo>
                      <a:pt x="21600" y="1137"/>
                    </a:lnTo>
                    <a:lnTo>
                      <a:pt x="641"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87" name="Shape 1005">
                <a:extLst>
                  <a:ext uri="{FF2B5EF4-FFF2-40B4-BE49-F238E27FC236}">
                    <a16:creationId xmlns:a16="http://schemas.microsoft.com/office/drawing/2014/main" id="{143B1E7E-1E68-A772-4835-6E302D493EB1}"/>
                  </a:ext>
                </a:extLst>
              </p:cNvPr>
              <p:cNvSpPr/>
              <p:nvPr/>
            </p:nvSpPr>
            <p:spPr>
              <a:xfrm>
                <a:off x="77788" y="581025"/>
                <a:ext cx="257176" cy="582613"/>
              </a:xfrm>
              <a:custGeom>
                <a:avLst/>
                <a:gdLst/>
                <a:ahLst/>
                <a:cxnLst>
                  <a:cxn ang="0">
                    <a:pos x="wd2" y="hd2"/>
                  </a:cxn>
                  <a:cxn ang="5400000">
                    <a:pos x="wd2" y="hd2"/>
                  </a:cxn>
                  <a:cxn ang="10800000">
                    <a:pos x="wd2" y="hd2"/>
                  </a:cxn>
                  <a:cxn ang="16200000">
                    <a:pos x="wd2" y="hd2"/>
                  </a:cxn>
                </a:cxnLst>
                <a:rect l="0" t="0" r="r" b="b"/>
                <a:pathLst>
                  <a:path w="21600" h="21600" extrusionOk="0">
                    <a:moveTo>
                      <a:pt x="2000" y="21600"/>
                    </a:moveTo>
                    <a:lnTo>
                      <a:pt x="0" y="21247"/>
                    </a:lnTo>
                    <a:lnTo>
                      <a:pt x="19600" y="0"/>
                    </a:lnTo>
                    <a:lnTo>
                      <a:pt x="21600" y="294"/>
                    </a:lnTo>
                    <a:lnTo>
                      <a:pt x="2000"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88" name="Shape 1006">
                <a:extLst>
                  <a:ext uri="{FF2B5EF4-FFF2-40B4-BE49-F238E27FC236}">
                    <a16:creationId xmlns:a16="http://schemas.microsoft.com/office/drawing/2014/main" id="{9A2E9FF1-0556-F350-276D-7BACEB41CBD7}"/>
                  </a:ext>
                </a:extLst>
              </p:cNvPr>
              <p:cNvSpPr/>
              <p:nvPr/>
            </p:nvSpPr>
            <p:spPr>
              <a:xfrm>
                <a:off x="323850" y="569913"/>
                <a:ext cx="404814" cy="558800"/>
              </a:xfrm>
              <a:custGeom>
                <a:avLst/>
                <a:gdLst/>
                <a:ahLst/>
                <a:cxnLst>
                  <a:cxn ang="0">
                    <a:pos x="wd2" y="hd2"/>
                  </a:cxn>
                  <a:cxn ang="5400000">
                    <a:pos x="wd2" y="hd2"/>
                  </a:cxn>
                  <a:cxn ang="10800000">
                    <a:pos x="wd2" y="hd2"/>
                  </a:cxn>
                  <a:cxn ang="16200000">
                    <a:pos x="wd2" y="hd2"/>
                  </a:cxn>
                </a:cxnLst>
                <a:rect l="0" t="0" r="r" b="b"/>
                <a:pathLst>
                  <a:path w="21600" h="21600" extrusionOk="0">
                    <a:moveTo>
                      <a:pt x="20499" y="21600"/>
                    </a:moveTo>
                    <a:lnTo>
                      <a:pt x="0" y="614"/>
                    </a:lnTo>
                    <a:lnTo>
                      <a:pt x="1101" y="0"/>
                    </a:lnTo>
                    <a:lnTo>
                      <a:pt x="21600" y="21048"/>
                    </a:lnTo>
                    <a:lnTo>
                      <a:pt x="20499"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89" name="Shape 1007">
                <a:extLst>
                  <a:ext uri="{FF2B5EF4-FFF2-40B4-BE49-F238E27FC236}">
                    <a16:creationId xmlns:a16="http://schemas.microsoft.com/office/drawing/2014/main" id="{D0BB396C-52CE-A980-E81D-0BD3444FD6B3}"/>
                  </a:ext>
                </a:extLst>
              </p:cNvPr>
              <p:cNvSpPr/>
              <p:nvPr/>
            </p:nvSpPr>
            <p:spPr>
              <a:xfrm>
                <a:off x="727075" y="1098549"/>
                <a:ext cx="666751" cy="231776"/>
              </a:xfrm>
              <a:custGeom>
                <a:avLst/>
                <a:gdLst/>
                <a:ahLst/>
                <a:cxnLst>
                  <a:cxn ang="0">
                    <a:pos x="wd2" y="hd2"/>
                  </a:cxn>
                  <a:cxn ang="5400000">
                    <a:pos x="wd2" y="hd2"/>
                  </a:cxn>
                  <a:cxn ang="10800000">
                    <a:pos x="wd2" y="hd2"/>
                  </a:cxn>
                  <a:cxn ang="16200000">
                    <a:pos x="wd2" y="hd2"/>
                  </a:cxn>
                </a:cxnLst>
                <a:rect l="0" t="0" r="r" b="b"/>
                <a:pathLst>
                  <a:path w="21600" h="21600" extrusionOk="0">
                    <a:moveTo>
                      <a:pt x="21343" y="21600"/>
                    </a:moveTo>
                    <a:lnTo>
                      <a:pt x="0" y="2367"/>
                    </a:lnTo>
                    <a:lnTo>
                      <a:pt x="309" y="0"/>
                    </a:lnTo>
                    <a:lnTo>
                      <a:pt x="21600" y="19233"/>
                    </a:lnTo>
                    <a:lnTo>
                      <a:pt x="21343"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90" name="Shape 1008">
                <a:extLst>
                  <a:ext uri="{FF2B5EF4-FFF2-40B4-BE49-F238E27FC236}">
                    <a16:creationId xmlns:a16="http://schemas.microsoft.com/office/drawing/2014/main" id="{629EEB8D-19C6-2C95-650B-4244043DC8F3}"/>
                  </a:ext>
                </a:extLst>
              </p:cNvPr>
              <p:cNvSpPr/>
              <p:nvPr/>
            </p:nvSpPr>
            <p:spPr>
              <a:xfrm>
                <a:off x="711200" y="1108075"/>
                <a:ext cx="111126" cy="280988"/>
              </a:xfrm>
              <a:custGeom>
                <a:avLst/>
                <a:gdLst/>
                <a:ahLst/>
                <a:cxnLst>
                  <a:cxn ang="0">
                    <a:pos x="wd2" y="hd2"/>
                  </a:cxn>
                  <a:cxn ang="5400000">
                    <a:pos x="wd2" y="hd2"/>
                  </a:cxn>
                  <a:cxn ang="10800000">
                    <a:pos x="wd2" y="hd2"/>
                  </a:cxn>
                  <a:cxn ang="16200000">
                    <a:pos x="wd2" y="hd2"/>
                  </a:cxn>
                </a:cxnLst>
                <a:rect l="0" t="0" r="r" b="b"/>
                <a:pathLst>
                  <a:path w="21600" h="21600" extrusionOk="0">
                    <a:moveTo>
                      <a:pt x="16354" y="21600"/>
                    </a:moveTo>
                    <a:lnTo>
                      <a:pt x="0" y="488"/>
                    </a:lnTo>
                    <a:lnTo>
                      <a:pt x="5246" y="0"/>
                    </a:lnTo>
                    <a:lnTo>
                      <a:pt x="21600" y="20990"/>
                    </a:lnTo>
                    <a:lnTo>
                      <a:pt x="16354"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91" name="Shape 1009">
                <a:extLst>
                  <a:ext uri="{FF2B5EF4-FFF2-40B4-BE49-F238E27FC236}">
                    <a16:creationId xmlns:a16="http://schemas.microsoft.com/office/drawing/2014/main" id="{66255428-8427-186E-1188-2B01FB6CD18F}"/>
                  </a:ext>
                </a:extLst>
              </p:cNvPr>
              <p:cNvSpPr/>
              <p:nvPr/>
            </p:nvSpPr>
            <p:spPr>
              <a:xfrm>
                <a:off x="454025" y="1101724"/>
                <a:ext cx="277814" cy="382589"/>
              </a:xfrm>
              <a:custGeom>
                <a:avLst/>
                <a:gdLst/>
                <a:ahLst/>
                <a:cxnLst>
                  <a:cxn ang="0">
                    <a:pos x="wd2" y="hd2"/>
                  </a:cxn>
                  <a:cxn ang="5400000">
                    <a:pos x="wd2" y="hd2"/>
                  </a:cxn>
                  <a:cxn ang="10800000">
                    <a:pos x="wd2" y="hd2"/>
                  </a:cxn>
                  <a:cxn ang="16200000">
                    <a:pos x="wd2" y="hd2"/>
                  </a:cxn>
                </a:cxnLst>
                <a:rect l="0" t="0" r="r" b="b"/>
                <a:pathLst>
                  <a:path w="21600" h="21600" extrusionOk="0">
                    <a:moveTo>
                      <a:pt x="1605" y="21600"/>
                    </a:moveTo>
                    <a:lnTo>
                      <a:pt x="0" y="20704"/>
                    </a:lnTo>
                    <a:lnTo>
                      <a:pt x="19995" y="0"/>
                    </a:lnTo>
                    <a:lnTo>
                      <a:pt x="21600" y="896"/>
                    </a:lnTo>
                    <a:lnTo>
                      <a:pt x="1605"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92" name="Shape 1010">
                <a:extLst>
                  <a:ext uri="{FF2B5EF4-FFF2-40B4-BE49-F238E27FC236}">
                    <a16:creationId xmlns:a16="http://schemas.microsoft.com/office/drawing/2014/main" id="{2619BCE6-2F3E-0FF4-75CD-C3B29ACE07A3}"/>
                  </a:ext>
                </a:extLst>
              </p:cNvPr>
              <p:cNvSpPr/>
              <p:nvPr/>
            </p:nvSpPr>
            <p:spPr>
              <a:xfrm>
                <a:off x="311150" y="217488"/>
                <a:ext cx="458788" cy="374651"/>
              </a:xfrm>
              <a:custGeom>
                <a:avLst/>
                <a:gdLst/>
                <a:ahLst/>
                <a:cxnLst>
                  <a:cxn ang="0">
                    <a:pos x="wd2" y="hd2"/>
                  </a:cxn>
                  <a:cxn ang="5400000">
                    <a:pos x="wd2" y="hd2"/>
                  </a:cxn>
                  <a:cxn ang="10800000">
                    <a:pos x="wd2" y="hd2"/>
                  </a:cxn>
                  <a:cxn ang="16200000">
                    <a:pos x="wd2" y="hd2"/>
                  </a:cxn>
                </a:cxnLst>
                <a:rect l="0" t="0" r="r" b="b"/>
                <a:pathLst>
                  <a:path w="21600" h="21600" extrusionOk="0">
                    <a:moveTo>
                      <a:pt x="673" y="21600"/>
                    </a:moveTo>
                    <a:lnTo>
                      <a:pt x="0" y="20410"/>
                    </a:lnTo>
                    <a:lnTo>
                      <a:pt x="20853" y="0"/>
                    </a:lnTo>
                    <a:lnTo>
                      <a:pt x="21600" y="1098"/>
                    </a:lnTo>
                    <a:lnTo>
                      <a:pt x="673"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93" name="Shape 1011">
                <a:extLst>
                  <a:ext uri="{FF2B5EF4-FFF2-40B4-BE49-F238E27FC236}">
                    <a16:creationId xmlns:a16="http://schemas.microsoft.com/office/drawing/2014/main" id="{DBD8336C-4858-C812-E89C-6D5B67DF396D}"/>
                  </a:ext>
                </a:extLst>
              </p:cNvPr>
              <p:cNvSpPr/>
              <p:nvPr/>
            </p:nvSpPr>
            <p:spPr>
              <a:xfrm>
                <a:off x="744538" y="222250"/>
                <a:ext cx="485776" cy="579439"/>
              </a:xfrm>
              <a:custGeom>
                <a:avLst/>
                <a:gdLst/>
                <a:ahLst/>
                <a:cxnLst>
                  <a:cxn ang="0">
                    <a:pos x="wd2" y="hd2"/>
                  </a:cxn>
                  <a:cxn ang="5400000">
                    <a:pos x="wd2" y="hd2"/>
                  </a:cxn>
                  <a:cxn ang="10800000">
                    <a:pos x="wd2" y="hd2"/>
                  </a:cxn>
                  <a:cxn ang="16200000">
                    <a:pos x="wd2" y="hd2"/>
                  </a:cxn>
                </a:cxnLst>
                <a:rect l="0" t="0" r="r" b="b"/>
                <a:pathLst>
                  <a:path w="21600" h="21600" extrusionOk="0">
                    <a:moveTo>
                      <a:pt x="20753" y="21600"/>
                    </a:moveTo>
                    <a:lnTo>
                      <a:pt x="0" y="651"/>
                    </a:lnTo>
                    <a:lnTo>
                      <a:pt x="918" y="0"/>
                    </a:lnTo>
                    <a:lnTo>
                      <a:pt x="21600" y="21067"/>
                    </a:lnTo>
                    <a:lnTo>
                      <a:pt x="20753"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94" name="Shape 1012">
                <a:extLst>
                  <a:ext uri="{FF2B5EF4-FFF2-40B4-BE49-F238E27FC236}">
                    <a16:creationId xmlns:a16="http://schemas.microsoft.com/office/drawing/2014/main" id="{22642F2C-CB61-47A0-863B-818F1B9A548A}"/>
                  </a:ext>
                </a:extLst>
              </p:cNvPr>
              <p:cNvSpPr/>
              <p:nvPr/>
            </p:nvSpPr>
            <p:spPr>
              <a:xfrm>
                <a:off x="711200" y="773113"/>
                <a:ext cx="512764" cy="344488"/>
              </a:xfrm>
              <a:custGeom>
                <a:avLst/>
                <a:gdLst/>
                <a:ahLst/>
                <a:cxnLst>
                  <a:cxn ang="0">
                    <a:pos x="wd2" y="hd2"/>
                  </a:cxn>
                  <a:cxn ang="5400000">
                    <a:pos x="wd2" y="hd2"/>
                  </a:cxn>
                  <a:cxn ang="10800000">
                    <a:pos x="wd2" y="hd2"/>
                  </a:cxn>
                  <a:cxn ang="16200000">
                    <a:pos x="wd2" y="hd2"/>
                  </a:cxn>
                </a:cxnLst>
                <a:rect l="0" t="0" r="r" b="b"/>
                <a:pathLst>
                  <a:path w="21600" h="21600" extrusionOk="0">
                    <a:moveTo>
                      <a:pt x="602" y="21600"/>
                    </a:moveTo>
                    <a:lnTo>
                      <a:pt x="0" y="20206"/>
                    </a:lnTo>
                    <a:lnTo>
                      <a:pt x="21065" y="0"/>
                    </a:lnTo>
                    <a:lnTo>
                      <a:pt x="21600" y="1394"/>
                    </a:lnTo>
                    <a:lnTo>
                      <a:pt x="602"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95" name="Shape 1013">
                <a:extLst>
                  <a:ext uri="{FF2B5EF4-FFF2-40B4-BE49-F238E27FC236}">
                    <a16:creationId xmlns:a16="http://schemas.microsoft.com/office/drawing/2014/main" id="{CCA76514-8BE9-33EA-445C-3B23FB13C636}"/>
                  </a:ext>
                </a:extLst>
              </p:cNvPr>
              <p:cNvSpPr/>
              <p:nvPr/>
            </p:nvSpPr>
            <p:spPr>
              <a:xfrm>
                <a:off x="93663" y="1098549"/>
                <a:ext cx="628651" cy="666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2857"/>
                    </a:lnTo>
                    <a:lnTo>
                      <a:pt x="21545" y="0"/>
                    </a:lnTo>
                    <a:lnTo>
                      <a:pt x="21600" y="8743"/>
                    </a:lnTo>
                    <a:lnTo>
                      <a:pt x="0"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96" name="Shape 1014">
                <a:extLst>
                  <a:ext uri="{FF2B5EF4-FFF2-40B4-BE49-F238E27FC236}">
                    <a16:creationId xmlns:a16="http://schemas.microsoft.com/office/drawing/2014/main" id="{F9C35972-F60A-59F8-C888-027730C587BA}"/>
                  </a:ext>
                </a:extLst>
              </p:cNvPr>
              <p:cNvSpPr/>
              <p:nvPr/>
            </p:nvSpPr>
            <p:spPr>
              <a:xfrm>
                <a:off x="1219200" y="727075"/>
                <a:ext cx="490538" cy="71439"/>
              </a:xfrm>
              <a:custGeom>
                <a:avLst/>
                <a:gdLst/>
                <a:ahLst/>
                <a:cxnLst>
                  <a:cxn ang="0">
                    <a:pos x="wd2" y="hd2"/>
                  </a:cxn>
                  <a:cxn ang="5400000">
                    <a:pos x="wd2" y="hd2"/>
                  </a:cxn>
                  <a:cxn ang="10800000">
                    <a:pos x="wd2" y="hd2"/>
                  </a:cxn>
                  <a:cxn ang="16200000">
                    <a:pos x="wd2" y="hd2"/>
                  </a:cxn>
                </a:cxnLst>
                <a:rect l="0" t="0" r="r" b="b"/>
                <a:pathLst>
                  <a:path w="21600" h="21600" extrusionOk="0">
                    <a:moveTo>
                      <a:pt x="140" y="21600"/>
                    </a:moveTo>
                    <a:lnTo>
                      <a:pt x="0" y="13440"/>
                    </a:lnTo>
                    <a:lnTo>
                      <a:pt x="21460" y="0"/>
                    </a:lnTo>
                    <a:lnTo>
                      <a:pt x="21600" y="8160"/>
                    </a:lnTo>
                    <a:lnTo>
                      <a:pt x="140"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97" name="Shape 1015">
                <a:extLst>
                  <a:ext uri="{FF2B5EF4-FFF2-40B4-BE49-F238E27FC236}">
                    <a16:creationId xmlns:a16="http://schemas.microsoft.com/office/drawing/2014/main" id="{A99D5FF1-6B29-48E7-0691-3273293789D2}"/>
                  </a:ext>
                </a:extLst>
              </p:cNvPr>
              <p:cNvSpPr/>
              <p:nvPr/>
            </p:nvSpPr>
            <p:spPr>
              <a:xfrm>
                <a:off x="1514476" y="55563"/>
                <a:ext cx="717551" cy="320676"/>
              </a:xfrm>
              <a:custGeom>
                <a:avLst/>
                <a:gdLst/>
                <a:ahLst/>
                <a:cxnLst>
                  <a:cxn ang="0">
                    <a:pos x="wd2" y="hd2"/>
                  </a:cxn>
                  <a:cxn ang="5400000">
                    <a:pos x="wd2" y="hd2"/>
                  </a:cxn>
                  <a:cxn ang="10800000">
                    <a:pos x="wd2" y="hd2"/>
                  </a:cxn>
                  <a:cxn ang="16200000">
                    <a:pos x="wd2" y="hd2"/>
                  </a:cxn>
                </a:cxnLst>
                <a:rect l="0" t="0" r="r" b="b"/>
                <a:pathLst>
                  <a:path w="21600" h="21600" extrusionOk="0">
                    <a:moveTo>
                      <a:pt x="21361" y="21600"/>
                    </a:moveTo>
                    <a:lnTo>
                      <a:pt x="0" y="1497"/>
                    </a:lnTo>
                    <a:lnTo>
                      <a:pt x="335" y="0"/>
                    </a:lnTo>
                    <a:lnTo>
                      <a:pt x="21600" y="20103"/>
                    </a:lnTo>
                    <a:lnTo>
                      <a:pt x="21361"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98" name="Shape 1016">
                <a:extLst>
                  <a:ext uri="{FF2B5EF4-FFF2-40B4-BE49-F238E27FC236}">
                    <a16:creationId xmlns:a16="http://schemas.microsoft.com/office/drawing/2014/main" id="{76FFCB14-3DCB-6573-3106-B1B08CC71143}"/>
                  </a:ext>
                </a:extLst>
              </p:cNvPr>
              <p:cNvSpPr/>
              <p:nvPr/>
            </p:nvSpPr>
            <p:spPr>
              <a:xfrm>
                <a:off x="749300" y="52388"/>
                <a:ext cx="773114" cy="184151"/>
              </a:xfrm>
              <a:custGeom>
                <a:avLst/>
                <a:gdLst/>
                <a:ahLst/>
                <a:cxnLst>
                  <a:cxn ang="0">
                    <a:pos x="wd2" y="hd2"/>
                  </a:cxn>
                  <a:cxn ang="5400000">
                    <a:pos x="wd2" y="hd2"/>
                  </a:cxn>
                  <a:cxn ang="10800000">
                    <a:pos x="wd2" y="hd2"/>
                  </a:cxn>
                  <a:cxn ang="16200000">
                    <a:pos x="wd2" y="hd2"/>
                  </a:cxn>
                </a:cxnLst>
                <a:rect l="0" t="0" r="r" b="b"/>
                <a:pathLst>
                  <a:path w="21600" h="21600" extrusionOk="0">
                    <a:moveTo>
                      <a:pt x="133" y="21600"/>
                    </a:moveTo>
                    <a:lnTo>
                      <a:pt x="0" y="18621"/>
                    </a:lnTo>
                    <a:lnTo>
                      <a:pt x="21423" y="0"/>
                    </a:lnTo>
                    <a:lnTo>
                      <a:pt x="21600" y="3166"/>
                    </a:lnTo>
                    <a:lnTo>
                      <a:pt x="133"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99" name="Shape 1017">
                <a:extLst>
                  <a:ext uri="{FF2B5EF4-FFF2-40B4-BE49-F238E27FC236}">
                    <a16:creationId xmlns:a16="http://schemas.microsoft.com/office/drawing/2014/main" id="{B24CA8CE-58FA-F226-8364-8B886CAF5781}"/>
                  </a:ext>
                </a:extLst>
              </p:cNvPr>
              <p:cNvSpPr/>
              <p:nvPr/>
            </p:nvSpPr>
            <p:spPr>
              <a:xfrm>
                <a:off x="1508126" y="61913"/>
                <a:ext cx="214314" cy="682626"/>
              </a:xfrm>
              <a:custGeom>
                <a:avLst/>
                <a:gdLst/>
                <a:ahLst/>
                <a:cxnLst>
                  <a:cxn ang="0">
                    <a:pos x="wd2" y="hd2"/>
                  </a:cxn>
                  <a:cxn ang="5400000">
                    <a:pos x="wd2" y="hd2"/>
                  </a:cxn>
                  <a:cxn ang="10800000">
                    <a:pos x="wd2" y="hd2"/>
                  </a:cxn>
                  <a:cxn ang="16200000">
                    <a:pos x="wd2" y="hd2"/>
                  </a:cxn>
                </a:cxnLst>
                <a:rect l="0" t="0" r="r" b="b"/>
                <a:pathLst>
                  <a:path w="21600" h="21600" extrusionOk="0">
                    <a:moveTo>
                      <a:pt x="19200" y="21600"/>
                    </a:moveTo>
                    <a:lnTo>
                      <a:pt x="0" y="301"/>
                    </a:lnTo>
                    <a:lnTo>
                      <a:pt x="2400" y="0"/>
                    </a:lnTo>
                    <a:lnTo>
                      <a:pt x="21600" y="21399"/>
                    </a:lnTo>
                    <a:lnTo>
                      <a:pt x="19200"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400" name="Shape 1018">
                <a:extLst>
                  <a:ext uri="{FF2B5EF4-FFF2-40B4-BE49-F238E27FC236}">
                    <a16:creationId xmlns:a16="http://schemas.microsoft.com/office/drawing/2014/main" id="{A8E8C7A1-3171-4221-9F0C-53AFBB860344}"/>
                  </a:ext>
                </a:extLst>
              </p:cNvPr>
              <p:cNvSpPr/>
              <p:nvPr/>
            </p:nvSpPr>
            <p:spPr>
              <a:xfrm>
                <a:off x="1195388" y="74613"/>
                <a:ext cx="330201" cy="712789"/>
              </a:xfrm>
              <a:custGeom>
                <a:avLst/>
                <a:gdLst/>
                <a:ahLst/>
                <a:cxnLst>
                  <a:cxn ang="0">
                    <a:pos x="wd2" y="hd2"/>
                  </a:cxn>
                  <a:cxn ang="5400000">
                    <a:pos x="wd2" y="hd2"/>
                  </a:cxn>
                  <a:cxn ang="10800000">
                    <a:pos x="wd2" y="hd2"/>
                  </a:cxn>
                  <a:cxn ang="16200000">
                    <a:pos x="wd2" y="hd2"/>
                  </a:cxn>
                </a:cxnLst>
                <a:rect l="0" t="0" r="r" b="b"/>
                <a:pathLst>
                  <a:path w="21600" h="21600" extrusionOk="0">
                    <a:moveTo>
                      <a:pt x="1558" y="21600"/>
                    </a:moveTo>
                    <a:lnTo>
                      <a:pt x="0" y="21263"/>
                    </a:lnTo>
                    <a:lnTo>
                      <a:pt x="19938" y="0"/>
                    </a:lnTo>
                    <a:lnTo>
                      <a:pt x="21600" y="289"/>
                    </a:lnTo>
                    <a:lnTo>
                      <a:pt x="1558"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401" name="Shape 1019">
                <a:extLst>
                  <a:ext uri="{FF2B5EF4-FFF2-40B4-BE49-F238E27FC236}">
                    <a16:creationId xmlns:a16="http://schemas.microsoft.com/office/drawing/2014/main" id="{90215913-5410-DD30-10EE-D9A62778DB16}"/>
                  </a:ext>
                </a:extLst>
              </p:cNvPr>
              <p:cNvSpPr/>
              <p:nvPr/>
            </p:nvSpPr>
            <p:spPr>
              <a:xfrm>
                <a:off x="700088" y="225425"/>
                <a:ext cx="65089" cy="869950"/>
              </a:xfrm>
              <a:custGeom>
                <a:avLst/>
                <a:gdLst/>
                <a:ahLst/>
                <a:cxnLst>
                  <a:cxn ang="0">
                    <a:pos x="wd2" y="hd2"/>
                  </a:cxn>
                  <a:cxn ang="5400000">
                    <a:pos x="wd2" y="hd2"/>
                  </a:cxn>
                  <a:cxn ang="10800000">
                    <a:pos x="wd2" y="hd2"/>
                  </a:cxn>
                  <a:cxn ang="16200000">
                    <a:pos x="wd2" y="hd2"/>
                  </a:cxn>
                </a:cxnLst>
                <a:rect l="0" t="0" r="r" b="b"/>
                <a:pathLst>
                  <a:path w="21600" h="21600" extrusionOk="0">
                    <a:moveTo>
                      <a:pt x="8956" y="21600"/>
                    </a:moveTo>
                    <a:lnTo>
                      <a:pt x="0" y="21600"/>
                    </a:lnTo>
                    <a:lnTo>
                      <a:pt x="12644" y="0"/>
                    </a:lnTo>
                    <a:lnTo>
                      <a:pt x="21600" y="79"/>
                    </a:lnTo>
                    <a:lnTo>
                      <a:pt x="8956"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402" name="Shape 1020">
                <a:extLst>
                  <a:ext uri="{FF2B5EF4-FFF2-40B4-BE49-F238E27FC236}">
                    <a16:creationId xmlns:a16="http://schemas.microsoft.com/office/drawing/2014/main" id="{FCDAD5FE-070A-DBE1-71EB-CDAFD3CA2A56}"/>
                  </a:ext>
                </a:extLst>
              </p:cNvPr>
              <p:cNvSpPr/>
              <p:nvPr/>
            </p:nvSpPr>
            <p:spPr>
              <a:xfrm>
                <a:off x="1698626" y="735013"/>
                <a:ext cx="276226" cy="658814"/>
              </a:xfrm>
              <a:custGeom>
                <a:avLst/>
                <a:gdLst/>
                <a:ahLst/>
                <a:cxnLst>
                  <a:cxn ang="0">
                    <a:pos x="wd2" y="hd2"/>
                  </a:cxn>
                  <a:cxn ang="5400000">
                    <a:pos x="wd2" y="hd2"/>
                  </a:cxn>
                  <a:cxn ang="10800000">
                    <a:pos x="wd2" y="hd2"/>
                  </a:cxn>
                  <a:cxn ang="16200000">
                    <a:pos x="wd2" y="hd2"/>
                  </a:cxn>
                </a:cxnLst>
                <a:rect l="0" t="0" r="r" b="b"/>
                <a:pathLst>
                  <a:path w="21600" h="21600" extrusionOk="0">
                    <a:moveTo>
                      <a:pt x="19862" y="21600"/>
                    </a:moveTo>
                    <a:lnTo>
                      <a:pt x="0" y="312"/>
                    </a:lnTo>
                    <a:lnTo>
                      <a:pt x="1862" y="0"/>
                    </a:lnTo>
                    <a:lnTo>
                      <a:pt x="21600" y="21288"/>
                    </a:lnTo>
                    <a:lnTo>
                      <a:pt x="19862"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403" name="Shape 1021">
                <a:extLst>
                  <a:ext uri="{FF2B5EF4-FFF2-40B4-BE49-F238E27FC236}">
                    <a16:creationId xmlns:a16="http://schemas.microsoft.com/office/drawing/2014/main" id="{6AE09BE8-58B6-9674-939E-B79B4C8A5812}"/>
                  </a:ext>
                </a:extLst>
              </p:cNvPr>
              <p:cNvSpPr/>
              <p:nvPr/>
            </p:nvSpPr>
            <p:spPr>
              <a:xfrm>
                <a:off x="1214438" y="782638"/>
                <a:ext cx="168276" cy="522288"/>
              </a:xfrm>
              <a:custGeom>
                <a:avLst/>
                <a:gdLst/>
                <a:ahLst/>
                <a:cxnLst>
                  <a:cxn ang="0">
                    <a:pos x="wd2" y="hd2"/>
                  </a:cxn>
                  <a:cxn ang="5400000">
                    <a:pos x="wd2" y="hd2"/>
                  </a:cxn>
                  <a:cxn ang="10800000">
                    <a:pos x="wd2" y="hd2"/>
                  </a:cxn>
                  <a:cxn ang="16200000">
                    <a:pos x="wd2" y="hd2"/>
                  </a:cxn>
                </a:cxnLst>
                <a:rect l="0" t="0" r="r" b="b"/>
                <a:pathLst>
                  <a:path w="21600" h="21600" extrusionOk="0">
                    <a:moveTo>
                      <a:pt x="18340" y="21600"/>
                    </a:moveTo>
                    <a:lnTo>
                      <a:pt x="0" y="328"/>
                    </a:lnTo>
                    <a:lnTo>
                      <a:pt x="3260" y="0"/>
                    </a:lnTo>
                    <a:lnTo>
                      <a:pt x="21600" y="21337"/>
                    </a:lnTo>
                    <a:lnTo>
                      <a:pt x="18340"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404" name="Shape 1022">
                <a:extLst>
                  <a:ext uri="{FF2B5EF4-FFF2-40B4-BE49-F238E27FC236}">
                    <a16:creationId xmlns:a16="http://schemas.microsoft.com/office/drawing/2014/main" id="{DF20311E-F0A2-B874-862D-624DE5A1997F}"/>
                  </a:ext>
                </a:extLst>
              </p:cNvPr>
              <p:cNvSpPr/>
              <p:nvPr/>
            </p:nvSpPr>
            <p:spPr>
              <a:xfrm>
                <a:off x="1365250" y="744538"/>
                <a:ext cx="350839" cy="576263"/>
              </a:xfrm>
              <a:custGeom>
                <a:avLst/>
                <a:gdLst/>
                <a:ahLst/>
                <a:cxnLst>
                  <a:cxn ang="0">
                    <a:pos x="wd2" y="hd2"/>
                  </a:cxn>
                  <a:cxn ang="5400000">
                    <a:pos x="wd2" y="hd2"/>
                  </a:cxn>
                  <a:cxn ang="10800000">
                    <a:pos x="wd2" y="hd2"/>
                  </a:cxn>
                  <a:cxn ang="16200000">
                    <a:pos x="wd2" y="hd2"/>
                  </a:cxn>
                </a:cxnLst>
                <a:rect l="0" t="0" r="r" b="b"/>
                <a:pathLst>
                  <a:path w="21600" h="21600" extrusionOk="0">
                    <a:moveTo>
                      <a:pt x="1368" y="21600"/>
                    </a:moveTo>
                    <a:lnTo>
                      <a:pt x="0" y="21124"/>
                    </a:lnTo>
                    <a:lnTo>
                      <a:pt x="20232" y="0"/>
                    </a:lnTo>
                    <a:lnTo>
                      <a:pt x="21600" y="476"/>
                    </a:lnTo>
                    <a:lnTo>
                      <a:pt x="1368"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405" name="Shape 1023">
                <a:extLst>
                  <a:ext uri="{FF2B5EF4-FFF2-40B4-BE49-F238E27FC236}">
                    <a16:creationId xmlns:a16="http://schemas.microsoft.com/office/drawing/2014/main" id="{AC8C4397-4D06-7846-59A1-4E6588B87F18}"/>
                  </a:ext>
                </a:extLst>
              </p:cNvPr>
              <p:cNvSpPr/>
              <p:nvPr/>
            </p:nvSpPr>
            <p:spPr>
              <a:xfrm>
                <a:off x="1717676" y="733425"/>
                <a:ext cx="598489" cy="374650"/>
              </a:xfrm>
              <a:custGeom>
                <a:avLst/>
                <a:gdLst/>
                <a:ahLst/>
                <a:cxnLst>
                  <a:cxn ang="0">
                    <a:pos x="wd2" y="hd2"/>
                  </a:cxn>
                  <a:cxn ang="5400000">
                    <a:pos x="wd2" y="hd2"/>
                  </a:cxn>
                  <a:cxn ang="10800000">
                    <a:pos x="wd2" y="hd2"/>
                  </a:cxn>
                  <a:cxn ang="16200000">
                    <a:pos x="wd2" y="hd2"/>
                  </a:cxn>
                </a:cxnLst>
                <a:rect l="0" t="0" r="r" b="b"/>
                <a:pathLst>
                  <a:path w="21600" h="21600" extrusionOk="0">
                    <a:moveTo>
                      <a:pt x="21084" y="21600"/>
                    </a:moveTo>
                    <a:lnTo>
                      <a:pt x="0" y="1281"/>
                    </a:lnTo>
                    <a:lnTo>
                      <a:pt x="516" y="0"/>
                    </a:lnTo>
                    <a:lnTo>
                      <a:pt x="21600" y="20319"/>
                    </a:lnTo>
                    <a:lnTo>
                      <a:pt x="21084"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406" name="Shape 1024">
                <a:extLst>
                  <a:ext uri="{FF2B5EF4-FFF2-40B4-BE49-F238E27FC236}">
                    <a16:creationId xmlns:a16="http://schemas.microsoft.com/office/drawing/2014/main" id="{F49DDAB7-936B-3D70-C7BC-FBF3D9F3D274}"/>
                  </a:ext>
                </a:extLst>
              </p:cNvPr>
              <p:cNvSpPr/>
              <p:nvPr/>
            </p:nvSpPr>
            <p:spPr>
              <a:xfrm>
                <a:off x="2298701" y="1101724"/>
                <a:ext cx="384176" cy="509589"/>
              </a:xfrm>
              <a:custGeom>
                <a:avLst/>
                <a:gdLst/>
                <a:ahLst/>
                <a:cxnLst>
                  <a:cxn ang="0">
                    <a:pos x="wd2" y="hd2"/>
                  </a:cxn>
                  <a:cxn ang="5400000">
                    <a:pos x="wd2" y="hd2"/>
                  </a:cxn>
                  <a:cxn ang="10800000">
                    <a:pos x="wd2" y="hd2"/>
                  </a:cxn>
                  <a:cxn ang="16200000">
                    <a:pos x="wd2" y="hd2"/>
                  </a:cxn>
                </a:cxnLst>
                <a:rect l="0" t="0" r="r" b="b"/>
                <a:pathLst>
                  <a:path w="21600" h="21600" extrusionOk="0">
                    <a:moveTo>
                      <a:pt x="20440" y="21600"/>
                    </a:moveTo>
                    <a:lnTo>
                      <a:pt x="0" y="673"/>
                    </a:lnTo>
                    <a:lnTo>
                      <a:pt x="1160" y="0"/>
                    </a:lnTo>
                    <a:lnTo>
                      <a:pt x="21600" y="20927"/>
                    </a:lnTo>
                    <a:lnTo>
                      <a:pt x="20440"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407" name="Shape 1025">
                <a:extLst>
                  <a:ext uri="{FF2B5EF4-FFF2-40B4-BE49-F238E27FC236}">
                    <a16:creationId xmlns:a16="http://schemas.microsoft.com/office/drawing/2014/main" id="{E89D684E-5670-3C24-6F97-4432F3330949}"/>
                  </a:ext>
                </a:extLst>
              </p:cNvPr>
              <p:cNvSpPr/>
              <p:nvPr/>
            </p:nvSpPr>
            <p:spPr>
              <a:xfrm>
                <a:off x="2097088" y="1119187"/>
                <a:ext cx="222251" cy="746126"/>
              </a:xfrm>
              <a:custGeom>
                <a:avLst/>
                <a:gdLst/>
                <a:ahLst/>
                <a:cxnLst>
                  <a:cxn ang="0">
                    <a:pos x="wd2" y="hd2"/>
                  </a:cxn>
                  <a:cxn ang="5400000">
                    <a:pos x="wd2" y="hd2"/>
                  </a:cxn>
                  <a:cxn ang="10800000">
                    <a:pos x="wd2" y="hd2"/>
                  </a:cxn>
                  <a:cxn ang="16200000">
                    <a:pos x="wd2" y="hd2"/>
                  </a:cxn>
                </a:cxnLst>
                <a:rect l="0" t="0" r="r" b="b"/>
                <a:pathLst>
                  <a:path w="21600" h="21600" extrusionOk="0">
                    <a:moveTo>
                      <a:pt x="2314" y="21600"/>
                    </a:moveTo>
                    <a:lnTo>
                      <a:pt x="0" y="21416"/>
                    </a:lnTo>
                    <a:lnTo>
                      <a:pt x="19131" y="0"/>
                    </a:lnTo>
                    <a:lnTo>
                      <a:pt x="21600" y="184"/>
                    </a:lnTo>
                    <a:lnTo>
                      <a:pt x="2314"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408" name="Shape 1026">
                <a:extLst>
                  <a:ext uri="{FF2B5EF4-FFF2-40B4-BE49-F238E27FC236}">
                    <a16:creationId xmlns:a16="http://schemas.microsoft.com/office/drawing/2014/main" id="{CC51301A-5356-BABA-0FAD-92BF45A51114}"/>
                  </a:ext>
                </a:extLst>
              </p:cNvPr>
              <p:cNvSpPr/>
              <p:nvPr/>
            </p:nvSpPr>
            <p:spPr>
              <a:xfrm>
                <a:off x="1371600" y="1320799"/>
                <a:ext cx="368301" cy="660401"/>
              </a:xfrm>
              <a:custGeom>
                <a:avLst/>
                <a:gdLst/>
                <a:ahLst/>
                <a:cxnLst>
                  <a:cxn ang="0">
                    <a:pos x="wd2" y="hd2"/>
                  </a:cxn>
                  <a:cxn ang="5400000">
                    <a:pos x="wd2" y="hd2"/>
                  </a:cxn>
                  <a:cxn ang="10800000">
                    <a:pos x="wd2" y="hd2"/>
                  </a:cxn>
                  <a:cxn ang="16200000">
                    <a:pos x="wd2" y="hd2"/>
                  </a:cxn>
                </a:cxnLst>
                <a:rect l="0" t="0" r="r" b="b"/>
                <a:pathLst>
                  <a:path w="21600" h="21600" extrusionOk="0">
                    <a:moveTo>
                      <a:pt x="20297" y="21600"/>
                    </a:moveTo>
                    <a:lnTo>
                      <a:pt x="0" y="363"/>
                    </a:lnTo>
                    <a:lnTo>
                      <a:pt x="1303" y="0"/>
                    </a:lnTo>
                    <a:lnTo>
                      <a:pt x="21600" y="21185"/>
                    </a:lnTo>
                    <a:lnTo>
                      <a:pt x="20297"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409" name="Shape 1027">
                <a:extLst>
                  <a:ext uri="{FF2B5EF4-FFF2-40B4-BE49-F238E27FC236}">
                    <a16:creationId xmlns:a16="http://schemas.microsoft.com/office/drawing/2014/main" id="{F883335D-E789-E402-4428-C8E72B563F79}"/>
                  </a:ext>
                </a:extLst>
              </p:cNvPr>
              <p:cNvSpPr/>
              <p:nvPr/>
            </p:nvSpPr>
            <p:spPr>
              <a:xfrm>
                <a:off x="1717676" y="1398587"/>
                <a:ext cx="257176" cy="573089"/>
              </a:xfrm>
              <a:custGeom>
                <a:avLst/>
                <a:gdLst/>
                <a:ahLst/>
                <a:cxnLst>
                  <a:cxn ang="0">
                    <a:pos x="wd2" y="hd2"/>
                  </a:cxn>
                  <a:cxn ang="5400000">
                    <a:pos x="wd2" y="hd2"/>
                  </a:cxn>
                  <a:cxn ang="10800000">
                    <a:pos x="wd2" y="hd2"/>
                  </a:cxn>
                  <a:cxn ang="16200000">
                    <a:pos x="wd2" y="hd2"/>
                  </a:cxn>
                </a:cxnLst>
                <a:rect l="0" t="0" r="r" b="b"/>
                <a:pathLst>
                  <a:path w="21600" h="21600" extrusionOk="0">
                    <a:moveTo>
                      <a:pt x="1867" y="21600"/>
                    </a:moveTo>
                    <a:lnTo>
                      <a:pt x="0" y="21181"/>
                    </a:lnTo>
                    <a:lnTo>
                      <a:pt x="19600" y="0"/>
                    </a:lnTo>
                    <a:lnTo>
                      <a:pt x="21600" y="419"/>
                    </a:lnTo>
                    <a:lnTo>
                      <a:pt x="1867"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410" name="Shape 1028">
                <a:extLst>
                  <a:ext uri="{FF2B5EF4-FFF2-40B4-BE49-F238E27FC236}">
                    <a16:creationId xmlns:a16="http://schemas.microsoft.com/office/drawing/2014/main" id="{B7D1A60A-06A7-F76B-2B09-E9CEB9E949DA}"/>
                  </a:ext>
                </a:extLst>
              </p:cNvPr>
              <p:cNvSpPr/>
              <p:nvPr/>
            </p:nvSpPr>
            <p:spPr>
              <a:xfrm>
                <a:off x="1398588" y="1968499"/>
                <a:ext cx="333376" cy="455614"/>
              </a:xfrm>
              <a:custGeom>
                <a:avLst/>
                <a:gdLst/>
                <a:ahLst/>
                <a:cxnLst>
                  <a:cxn ang="0">
                    <a:pos x="wd2" y="hd2"/>
                  </a:cxn>
                  <a:cxn ang="5400000">
                    <a:pos x="wd2" y="hd2"/>
                  </a:cxn>
                  <a:cxn ang="10800000">
                    <a:pos x="wd2" y="hd2"/>
                  </a:cxn>
                  <a:cxn ang="16200000">
                    <a:pos x="wd2" y="hd2"/>
                  </a:cxn>
                </a:cxnLst>
                <a:rect l="0" t="0" r="r" b="b"/>
                <a:pathLst>
                  <a:path w="21600" h="21600" extrusionOk="0">
                    <a:moveTo>
                      <a:pt x="1337" y="21600"/>
                    </a:moveTo>
                    <a:lnTo>
                      <a:pt x="0" y="20847"/>
                    </a:lnTo>
                    <a:lnTo>
                      <a:pt x="20160" y="0"/>
                    </a:lnTo>
                    <a:lnTo>
                      <a:pt x="21600" y="677"/>
                    </a:lnTo>
                    <a:lnTo>
                      <a:pt x="1337"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411" name="Shape 1029">
                <a:extLst>
                  <a:ext uri="{FF2B5EF4-FFF2-40B4-BE49-F238E27FC236}">
                    <a16:creationId xmlns:a16="http://schemas.microsoft.com/office/drawing/2014/main" id="{CA3B7098-28C7-FC1C-5990-C377A69D7BBD}"/>
                  </a:ext>
                </a:extLst>
              </p:cNvPr>
              <p:cNvSpPr/>
              <p:nvPr/>
            </p:nvSpPr>
            <p:spPr>
              <a:xfrm>
                <a:off x="1398588" y="2441574"/>
                <a:ext cx="411163" cy="476251"/>
              </a:xfrm>
              <a:custGeom>
                <a:avLst/>
                <a:gdLst/>
                <a:ahLst/>
                <a:cxnLst>
                  <a:cxn ang="0">
                    <a:pos x="wd2" y="hd2"/>
                  </a:cxn>
                  <a:cxn ang="5400000">
                    <a:pos x="wd2" y="hd2"/>
                  </a:cxn>
                  <a:cxn ang="10800000">
                    <a:pos x="wd2" y="hd2"/>
                  </a:cxn>
                  <a:cxn ang="16200000">
                    <a:pos x="wd2" y="hd2"/>
                  </a:cxn>
                </a:cxnLst>
                <a:rect l="0" t="0" r="r" b="b"/>
                <a:pathLst>
                  <a:path w="21600" h="21600" extrusionOk="0">
                    <a:moveTo>
                      <a:pt x="20516" y="21600"/>
                    </a:moveTo>
                    <a:lnTo>
                      <a:pt x="0" y="792"/>
                    </a:lnTo>
                    <a:lnTo>
                      <a:pt x="1084" y="0"/>
                    </a:lnTo>
                    <a:lnTo>
                      <a:pt x="21600" y="20808"/>
                    </a:lnTo>
                    <a:lnTo>
                      <a:pt x="20516"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412" name="Shape 1030">
                <a:extLst>
                  <a:ext uri="{FF2B5EF4-FFF2-40B4-BE49-F238E27FC236}">
                    <a16:creationId xmlns:a16="http://schemas.microsoft.com/office/drawing/2014/main" id="{DC3F3A7D-DA76-3F48-F4D6-D06FE6167FAA}"/>
                  </a:ext>
                </a:extLst>
              </p:cNvPr>
              <p:cNvSpPr/>
              <p:nvPr/>
            </p:nvSpPr>
            <p:spPr>
              <a:xfrm>
                <a:off x="854075" y="1708149"/>
                <a:ext cx="565151" cy="749301"/>
              </a:xfrm>
              <a:custGeom>
                <a:avLst/>
                <a:gdLst/>
                <a:ahLst/>
                <a:cxnLst>
                  <a:cxn ang="0">
                    <a:pos x="wd2" y="hd2"/>
                  </a:cxn>
                  <a:cxn ang="5400000">
                    <a:pos x="wd2" y="hd2"/>
                  </a:cxn>
                  <a:cxn ang="10800000">
                    <a:pos x="wd2" y="hd2"/>
                  </a:cxn>
                  <a:cxn ang="16200000">
                    <a:pos x="wd2" y="hd2"/>
                  </a:cxn>
                </a:cxnLst>
                <a:rect l="0" t="0" r="r" b="b"/>
                <a:pathLst>
                  <a:path w="21600" h="21600" extrusionOk="0">
                    <a:moveTo>
                      <a:pt x="20811" y="21600"/>
                    </a:moveTo>
                    <a:lnTo>
                      <a:pt x="0" y="458"/>
                    </a:lnTo>
                    <a:lnTo>
                      <a:pt x="728" y="0"/>
                    </a:lnTo>
                    <a:lnTo>
                      <a:pt x="21600" y="21142"/>
                    </a:lnTo>
                    <a:lnTo>
                      <a:pt x="20811" y="21600"/>
                    </a:lnTo>
                    <a:close/>
                  </a:path>
                </a:pathLst>
              </a:custGeom>
              <a:solidFill>
                <a:sysClr val="windowText" lastClr="000000">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413" name="Shape 1031">
                <a:extLst>
                  <a:ext uri="{FF2B5EF4-FFF2-40B4-BE49-F238E27FC236}">
                    <a16:creationId xmlns:a16="http://schemas.microsoft.com/office/drawing/2014/main" id="{8B1DADBE-470E-9203-6DB1-F0040F749047}"/>
                  </a:ext>
                </a:extLst>
              </p:cNvPr>
              <p:cNvSpPr/>
              <p:nvPr/>
            </p:nvSpPr>
            <p:spPr>
              <a:xfrm>
                <a:off x="1252538" y="1168399"/>
                <a:ext cx="258765" cy="258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80D1"/>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14" name="Shape 1032">
                <a:extLst>
                  <a:ext uri="{FF2B5EF4-FFF2-40B4-BE49-F238E27FC236}">
                    <a16:creationId xmlns:a16="http://schemas.microsoft.com/office/drawing/2014/main" id="{B1EA76C9-FEE4-43E3-0325-34DD8024C809}"/>
                  </a:ext>
                </a:extLst>
              </p:cNvPr>
              <p:cNvSpPr/>
              <p:nvPr/>
            </p:nvSpPr>
            <p:spPr>
              <a:xfrm>
                <a:off x="133350" y="1870074"/>
                <a:ext cx="258765" cy="258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5AEEC"/>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15" name="Shape 1033">
                <a:extLst>
                  <a:ext uri="{FF2B5EF4-FFF2-40B4-BE49-F238E27FC236}">
                    <a16:creationId xmlns:a16="http://schemas.microsoft.com/office/drawing/2014/main" id="{009FF171-EA87-30A6-6F9A-6F1426F50B74}"/>
                  </a:ext>
                </a:extLst>
              </p:cNvPr>
              <p:cNvSpPr/>
              <p:nvPr/>
            </p:nvSpPr>
            <p:spPr>
              <a:xfrm>
                <a:off x="1279525" y="3140074"/>
                <a:ext cx="258765" cy="258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5AEEC"/>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16" name="Shape 1034">
                <a:extLst>
                  <a:ext uri="{FF2B5EF4-FFF2-40B4-BE49-F238E27FC236}">
                    <a16:creationId xmlns:a16="http://schemas.microsoft.com/office/drawing/2014/main" id="{FEBDCFA5-6019-9F33-E107-6B6550A514D1}"/>
                  </a:ext>
                </a:extLst>
              </p:cNvPr>
              <p:cNvSpPr/>
              <p:nvPr/>
            </p:nvSpPr>
            <p:spPr>
              <a:xfrm>
                <a:off x="1279525" y="1839912"/>
                <a:ext cx="258765" cy="258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80D1"/>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17" name="Shape 1035">
                <a:extLst>
                  <a:ext uri="{FF2B5EF4-FFF2-40B4-BE49-F238E27FC236}">
                    <a16:creationId xmlns:a16="http://schemas.microsoft.com/office/drawing/2014/main" id="{F0CE92F4-5F51-88AF-FD61-732B67BD3FF1}"/>
                  </a:ext>
                </a:extLst>
              </p:cNvPr>
              <p:cNvSpPr/>
              <p:nvPr/>
            </p:nvSpPr>
            <p:spPr>
              <a:xfrm>
                <a:off x="2549526" y="1471612"/>
                <a:ext cx="258765" cy="258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5AEEC"/>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18" name="Shape 1036">
                <a:extLst>
                  <a:ext uri="{FF2B5EF4-FFF2-40B4-BE49-F238E27FC236}">
                    <a16:creationId xmlns:a16="http://schemas.microsoft.com/office/drawing/2014/main" id="{9593C501-229E-E6AE-CBBD-D27CB4499F3F}"/>
                  </a:ext>
                </a:extLst>
              </p:cNvPr>
              <p:cNvSpPr/>
              <p:nvPr/>
            </p:nvSpPr>
            <p:spPr>
              <a:xfrm>
                <a:off x="638175" y="104775"/>
                <a:ext cx="260351" cy="258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ysClr val="window" lastClr="FFFFFF">
                  <a:lumMod val="60000"/>
                  <a:lumOff val="4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419" name="Shape 1037">
                <a:extLst>
                  <a:ext uri="{FF2B5EF4-FFF2-40B4-BE49-F238E27FC236}">
                    <a16:creationId xmlns:a16="http://schemas.microsoft.com/office/drawing/2014/main" id="{1366479F-3ADF-98DA-E275-6300573F0457}"/>
                  </a:ext>
                </a:extLst>
              </p:cNvPr>
              <p:cNvSpPr/>
              <p:nvPr/>
            </p:nvSpPr>
            <p:spPr>
              <a:xfrm>
                <a:off x="636588" y="1022349"/>
                <a:ext cx="185739" cy="1857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80D1"/>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20" name="Shape 1038">
                <a:extLst>
                  <a:ext uri="{FF2B5EF4-FFF2-40B4-BE49-F238E27FC236}">
                    <a16:creationId xmlns:a16="http://schemas.microsoft.com/office/drawing/2014/main" id="{D9A18572-F4C6-329F-8F2D-EFD753DFFD79}"/>
                  </a:ext>
                </a:extLst>
              </p:cNvPr>
              <p:cNvSpPr/>
              <p:nvPr/>
            </p:nvSpPr>
            <p:spPr>
              <a:xfrm>
                <a:off x="0" y="1069974"/>
                <a:ext cx="185738"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80D1"/>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21" name="Shape 1039">
                <a:extLst>
                  <a:ext uri="{FF2B5EF4-FFF2-40B4-BE49-F238E27FC236}">
                    <a16:creationId xmlns:a16="http://schemas.microsoft.com/office/drawing/2014/main" id="{830FBEE7-7ABA-A99C-8607-9FE9ED08B4A2}"/>
                  </a:ext>
                </a:extLst>
              </p:cNvPr>
              <p:cNvSpPr/>
              <p:nvPr/>
            </p:nvSpPr>
            <p:spPr>
              <a:xfrm>
                <a:off x="234950" y="488950"/>
                <a:ext cx="188915" cy="1873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5AEEC"/>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22" name="Shape 1040">
                <a:extLst>
                  <a:ext uri="{FF2B5EF4-FFF2-40B4-BE49-F238E27FC236}">
                    <a16:creationId xmlns:a16="http://schemas.microsoft.com/office/drawing/2014/main" id="{54606D81-84EC-5429-C4E6-D3F861FAF57B}"/>
                  </a:ext>
                </a:extLst>
              </p:cNvPr>
              <p:cNvSpPr/>
              <p:nvPr/>
            </p:nvSpPr>
            <p:spPr>
              <a:xfrm>
                <a:off x="1614488" y="649288"/>
                <a:ext cx="185739"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5AEEC"/>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23" name="Shape 1041">
                <a:extLst>
                  <a:ext uri="{FF2B5EF4-FFF2-40B4-BE49-F238E27FC236}">
                    <a16:creationId xmlns:a16="http://schemas.microsoft.com/office/drawing/2014/main" id="{BC5BE891-F92C-6A52-2106-BD7C1BAD9799}"/>
                  </a:ext>
                </a:extLst>
              </p:cNvPr>
              <p:cNvSpPr/>
              <p:nvPr/>
            </p:nvSpPr>
            <p:spPr>
              <a:xfrm>
                <a:off x="2559051" y="742950"/>
                <a:ext cx="185739"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80D1"/>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24" name="Shape 1042">
                <a:extLst>
                  <a:ext uri="{FF2B5EF4-FFF2-40B4-BE49-F238E27FC236}">
                    <a16:creationId xmlns:a16="http://schemas.microsoft.com/office/drawing/2014/main" id="{43E1B0D5-D5F3-5921-43AB-C4F3F4008C6B}"/>
                  </a:ext>
                </a:extLst>
              </p:cNvPr>
              <p:cNvSpPr/>
              <p:nvPr/>
            </p:nvSpPr>
            <p:spPr>
              <a:xfrm>
                <a:off x="2008188" y="1789112"/>
                <a:ext cx="187327"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5AEEC"/>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25" name="Shape 1043">
                <a:extLst>
                  <a:ext uri="{FF2B5EF4-FFF2-40B4-BE49-F238E27FC236}">
                    <a16:creationId xmlns:a16="http://schemas.microsoft.com/office/drawing/2014/main" id="{84191883-F938-BC9B-50CB-DD7E0E59CF6C}"/>
                  </a:ext>
                </a:extLst>
              </p:cNvPr>
              <p:cNvSpPr/>
              <p:nvPr/>
            </p:nvSpPr>
            <p:spPr>
              <a:xfrm>
                <a:off x="2224088" y="1011237"/>
                <a:ext cx="187327" cy="1857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5AEEC"/>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26" name="Shape 1044">
                <a:extLst>
                  <a:ext uri="{FF2B5EF4-FFF2-40B4-BE49-F238E27FC236}">
                    <a16:creationId xmlns:a16="http://schemas.microsoft.com/office/drawing/2014/main" id="{A388A19F-58A1-84F8-400B-C5FBED770956}"/>
                  </a:ext>
                </a:extLst>
              </p:cNvPr>
              <p:cNvSpPr/>
              <p:nvPr/>
            </p:nvSpPr>
            <p:spPr>
              <a:xfrm>
                <a:off x="560388" y="2735262"/>
                <a:ext cx="187327"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80D1"/>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27" name="Shape 1045">
                <a:extLst>
                  <a:ext uri="{FF2B5EF4-FFF2-40B4-BE49-F238E27FC236}">
                    <a16:creationId xmlns:a16="http://schemas.microsoft.com/office/drawing/2014/main" id="{6164D8E1-74CB-5E8E-11E6-6447390AD9A5}"/>
                  </a:ext>
                </a:extLst>
              </p:cNvPr>
              <p:cNvSpPr/>
              <p:nvPr/>
            </p:nvSpPr>
            <p:spPr>
              <a:xfrm>
                <a:off x="2068513" y="2586037"/>
                <a:ext cx="188915" cy="1889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5AEEC"/>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28" name="Shape 1046">
                <a:extLst>
                  <a:ext uri="{FF2B5EF4-FFF2-40B4-BE49-F238E27FC236}">
                    <a16:creationId xmlns:a16="http://schemas.microsoft.com/office/drawing/2014/main" id="{A383E1D5-0ED0-F17C-D7A3-32211A098CA8}"/>
                  </a:ext>
                </a:extLst>
              </p:cNvPr>
              <p:cNvSpPr/>
              <p:nvPr/>
            </p:nvSpPr>
            <p:spPr>
              <a:xfrm>
                <a:off x="1157288" y="727075"/>
                <a:ext cx="133351"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ysClr val="window" lastClr="FFFFFF">
                  <a:lumMod val="60000"/>
                  <a:lumOff val="4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429" name="Shape 1047">
                <a:extLst>
                  <a:ext uri="{FF2B5EF4-FFF2-40B4-BE49-F238E27FC236}">
                    <a16:creationId xmlns:a16="http://schemas.microsoft.com/office/drawing/2014/main" id="{14BD5B2D-C326-92A5-E706-7C81AF2EDE9A}"/>
                  </a:ext>
                </a:extLst>
              </p:cNvPr>
              <p:cNvSpPr/>
              <p:nvPr/>
            </p:nvSpPr>
            <p:spPr>
              <a:xfrm>
                <a:off x="403225" y="1411287"/>
                <a:ext cx="133351" cy="1333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ysClr val="window" lastClr="FFFFFF">
                  <a:lumMod val="60000"/>
                  <a:lumOff val="4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430" name="Shape 1048">
                <a:extLst>
                  <a:ext uri="{FF2B5EF4-FFF2-40B4-BE49-F238E27FC236}">
                    <a16:creationId xmlns:a16="http://schemas.microsoft.com/office/drawing/2014/main" id="{F1EC3416-1DCC-4214-9446-55977D56CCD2}"/>
                  </a:ext>
                </a:extLst>
              </p:cNvPr>
              <p:cNvSpPr/>
              <p:nvPr/>
            </p:nvSpPr>
            <p:spPr>
              <a:xfrm>
                <a:off x="754063" y="1322387"/>
                <a:ext cx="133351" cy="1365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ysClr val="window" lastClr="FFFFFF">
                  <a:lumMod val="60000"/>
                  <a:lumOff val="4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431" name="Shape 1049">
                <a:extLst>
                  <a:ext uri="{FF2B5EF4-FFF2-40B4-BE49-F238E27FC236}">
                    <a16:creationId xmlns:a16="http://schemas.microsoft.com/office/drawing/2014/main" id="{6C63AFB8-624B-6CAF-5CC8-30C98E8CB727}"/>
                  </a:ext>
                </a:extLst>
              </p:cNvPr>
              <p:cNvSpPr/>
              <p:nvPr/>
            </p:nvSpPr>
            <p:spPr>
              <a:xfrm>
                <a:off x="1901826" y="1331912"/>
                <a:ext cx="134939"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ysClr val="window" lastClr="FFFFFF">
                  <a:lumMod val="60000"/>
                  <a:lumOff val="4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432" name="Shape 1050">
                <a:extLst>
                  <a:ext uri="{FF2B5EF4-FFF2-40B4-BE49-F238E27FC236}">
                    <a16:creationId xmlns:a16="http://schemas.microsoft.com/office/drawing/2014/main" id="{9885178B-6079-3443-50B9-55D5F1AC63D8}"/>
                  </a:ext>
                </a:extLst>
              </p:cNvPr>
              <p:cNvSpPr/>
              <p:nvPr/>
            </p:nvSpPr>
            <p:spPr>
              <a:xfrm>
                <a:off x="1673226" y="1912937"/>
                <a:ext cx="136527" cy="131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80D1"/>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33" name="Shape 1051">
                <a:extLst>
                  <a:ext uri="{FF2B5EF4-FFF2-40B4-BE49-F238E27FC236}">
                    <a16:creationId xmlns:a16="http://schemas.microsoft.com/office/drawing/2014/main" id="{B431C352-35FB-2700-BD6C-8A4B3D1EE22A}"/>
                  </a:ext>
                </a:extLst>
              </p:cNvPr>
              <p:cNvSpPr/>
              <p:nvPr/>
            </p:nvSpPr>
            <p:spPr>
              <a:xfrm>
                <a:off x="1452563" y="0"/>
                <a:ext cx="134939"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80D1"/>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34" name="Shape 1052">
                <a:extLst>
                  <a:ext uri="{FF2B5EF4-FFF2-40B4-BE49-F238E27FC236}">
                    <a16:creationId xmlns:a16="http://schemas.microsoft.com/office/drawing/2014/main" id="{6F689552-810B-0154-57AA-BC16E90C94F6}"/>
                  </a:ext>
                </a:extLst>
              </p:cNvPr>
              <p:cNvSpPr/>
              <p:nvPr/>
            </p:nvSpPr>
            <p:spPr>
              <a:xfrm>
                <a:off x="2165351" y="306388"/>
                <a:ext cx="133351"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80D1"/>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35" name="Shape 1053">
                <a:extLst>
                  <a:ext uri="{FF2B5EF4-FFF2-40B4-BE49-F238E27FC236}">
                    <a16:creationId xmlns:a16="http://schemas.microsoft.com/office/drawing/2014/main" id="{4AE38624-BF20-2A12-FF2F-B88BA41295F1}"/>
                  </a:ext>
                </a:extLst>
              </p:cNvPr>
              <p:cNvSpPr/>
              <p:nvPr/>
            </p:nvSpPr>
            <p:spPr>
              <a:xfrm>
                <a:off x="2341563" y="2138362"/>
                <a:ext cx="134939"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80D1"/>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36" name="Shape 1054">
                <a:extLst>
                  <a:ext uri="{FF2B5EF4-FFF2-40B4-BE49-F238E27FC236}">
                    <a16:creationId xmlns:a16="http://schemas.microsoft.com/office/drawing/2014/main" id="{59484636-7E19-DA71-9648-27CD04141CBF}"/>
                  </a:ext>
                </a:extLst>
              </p:cNvPr>
              <p:cNvSpPr/>
              <p:nvPr/>
            </p:nvSpPr>
            <p:spPr>
              <a:xfrm>
                <a:off x="2025651" y="3146424"/>
                <a:ext cx="133351"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5AEEC"/>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37" name="Shape 1055">
                <a:extLst>
                  <a:ext uri="{FF2B5EF4-FFF2-40B4-BE49-F238E27FC236}">
                    <a16:creationId xmlns:a16="http://schemas.microsoft.com/office/drawing/2014/main" id="{9774D0FA-0369-32CC-BBB9-F77949F480B0}"/>
                  </a:ext>
                </a:extLst>
              </p:cNvPr>
              <p:cNvSpPr/>
              <p:nvPr/>
            </p:nvSpPr>
            <p:spPr>
              <a:xfrm>
                <a:off x="1735138" y="3217862"/>
                <a:ext cx="136527"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80D1"/>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38" name="Shape 1056">
                <a:extLst>
                  <a:ext uri="{FF2B5EF4-FFF2-40B4-BE49-F238E27FC236}">
                    <a16:creationId xmlns:a16="http://schemas.microsoft.com/office/drawing/2014/main" id="{AF9B5EBB-B71B-41AB-A92A-66BF1A66F495}"/>
                  </a:ext>
                </a:extLst>
              </p:cNvPr>
              <p:cNvSpPr/>
              <p:nvPr/>
            </p:nvSpPr>
            <p:spPr>
              <a:xfrm>
                <a:off x="715963" y="3224212"/>
                <a:ext cx="134939" cy="1333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80D1"/>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39" name="Shape 1057">
                <a:extLst>
                  <a:ext uri="{FF2B5EF4-FFF2-40B4-BE49-F238E27FC236}">
                    <a16:creationId xmlns:a16="http://schemas.microsoft.com/office/drawing/2014/main" id="{A01D9D4F-C935-90D3-B9EB-0603E64AF8BB}"/>
                  </a:ext>
                </a:extLst>
              </p:cNvPr>
              <p:cNvSpPr/>
              <p:nvPr/>
            </p:nvSpPr>
            <p:spPr>
              <a:xfrm>
                <a:off x="857250" y="2200274"/>
                <a:ext cx="188915"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ysClr val="window" lastClr="FFFFFF">
                  <a:lumMod val="50000"/>
                </a:sys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440" name="Shape 1058">
                <a:extLst>
                  <a:ext uri="{FF2B5EF4-FFF2-40B4-BE49-F238E27FC236}">
                    <a16:creationId xmlns:a16="http://schemas.microsoft.com/office/drawing/2014/main" id="{DA90B2CC-6757-990F-26BB-D5FF5DF1EF01}"/>
                  </a:ext>
                </a:extLst>
              </p:cNvPr>
              <p:cNvSpPr/>
              <p:nvPr/>
            </p:nvSpPr>
            <p:spPr>
              <a:xfrm>
                <a:off x="1727201" y="2374899"/>
                <a:ext cx="185739" cy="1889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5AEEC"/>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41" name="Shape 1059">
                <a:extLst>
                  <a:ext uri="{FF2B5EF4-FFF2-40B4-BE49-F238E27FC236}">
                    <a16:creationId xmlns:a16="http://schemas.microsoft.com/office/drawing/2014/main" id="{698BF242-36CD-AD05-A3FB-DDC2CBA87AD8}"/>
                  </a:ext>
                </a:extLst>
              </p:cNvPr>
              <p:cNvSpPr/>
              <p:nvPr/>
            </p:nvSpPr>
            <p:spPr>
              <a:xfrm>
                <a:off x="1735138" y="2841624"/>
                <a:ext cx="187327"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80D1"/>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42" name="Shape 1060">
                <a:extLst>
                  <a:ext uri="{FF2B5EF4-FFF2-40B4-BE49-F238E27FC236}">
                    <a16:creationId xmlns:a16="http://schemas.microsoft.com/office/drawing/2014/main" id="{0CC8CDFA-52AD-50D8-3AB0-6994CA3BC8B0}"/>
                  </a:ext>
                </a:extLst>
              </p:cNvPr>
              <p:cNvSpPr/>
              <p:nvPr/>
            </p:nvSpPr>
            <p:spPr>
              <a:xfrm>
                <a:off x="1033463" y="2797174"/>
                <a:ext cx="188915" cy="1873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5AEEC"/>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sp>
            <p:nvSpPr>
              <p:cNvPr id="443" name="Shape 1061">
                <a:extLst>
                  <a:ext uri="{FF2B5EF4-FFF2-40B4-BE49-F238E27FC236}">
                    <a16:creationId xmlns:a16="http://schemas.microsoft.com/office/drawing/2014/main" id="{096BEEB5-DD5D-E5FF-9738-4D549D1E5028}"/>
                  </a:ext>
                </a:extLst>
              </p:cNvPr>
              <p:cNvSpPr/>
              <p:nvPr/>
            </p:nvSpPr>
            <p:spPr>
              <a:xfrm>
                <a:off x="781050" y="1612899"/>
                <a:ext cx="185739"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5AEEC"/>
              </a:solidFill>
              <a:ln w="19050" cap="flat" cmpd="sng" algn="ctr">
                <a:noFill/>
                <a:prstDash val="solid"/>
                <a:miter lim="8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a:cs typeface="+mn-cs"/>
                  <a:sym typeface="微软雅黑" panose="020B0503020204020204" pitchFamily="34" charset="-122"/>
                </a:endParaRPr>
              </a:p>
            </p:txBody>
          </p:sp>
        </p:grpSp>
        <p:grpSp>
          <p:nvGrpSpPr>
            <p:cNvPr id="232" name="Group 1159">
              <a:extLst>
                <a:ext uri="{FF2B5EF4-FFF2-40B4-BE49-F238E27FC236}">
                  <a16:creationId xmlns:a16="http://schemas.microsoft.com/office/drawing/2014/main" id="{6EBE8D39-2380-BE34-8221-57B12865F9B3}"/>
                </a:ext>
              </a:extLst>
            </p:cNvPr>
            <p:cNvGrpSpPr/>
            <p:nvPr/>
          </p:nvGrpSpPr>
          <p:grpSpPr>
            <a:xfrm>
              <a:off x="767897" y="3481388"/>
              <a:ext cx="1278225" cy="946834"/>
              <a:chOff x="0" y="0"/>
              <a:chExt cx="1278224" cy="946833"/>
            </a:xfrm>
          </p:grpSpPr>
          <p:sp>
            <p:nvSpPr>
              <p:cNvPr id="233" name="Shape 1063">
                <a:extLst>
                  <a:ext uri="{FF2B5EF4-FFF2-40B4-BE49-F238E27FC236}">
                    <a16:creationId xmlns:a16="http://schemas.microsoft.com/office/drawing/2014/main" id="{A424BD99-B319-2458-5251-9FF6228EA447}"/>
                  </a:ext>
                </a:extLst>
              </p:cNvPr>
              <p:cNvSpPr/>
              <p:nvPr/>
            </p:nvSpPr>
            <p:spPr>
              <a:xfrm>
                <a:off x="-1" y="0"/>
                <a:ext cx="1278226" cy="857019"/>
              </a:xfrm>
              <a:custGeom>
                <a:avLst/>
                <a:gdLst/>
                <a:ahLst/>
                <a:cxnLst>
                  <a:cxn ang="0">
                    <a:pos x="wd2" y="hd2"/>
                  </a:cxn>
                  <a:cxn ang="5400000">
                    <a:pos x="wd2" y="hd2"/>
                  </a:cxn>
                  <a:cxn ang="10800000">
                    <a:pos x="wd2" y="hd2"/>
                  </a:cxn>
                  <a:cxn ang="16200000">
                    <a:pos x="wd2" y="hd2"/>
                  </a:cxn>
                </a:cxnLst>
                <a:rect l="0" t="0" r="r" b="b"/>
                <a:pathLst>
                  <a:path w="21600" h="21600" extrusionOk="0">
                    <a:moveTo>
                      <a:pt x="10545" y="21600"/>
                    </a:moveTo>
                    <a:lnTo>
                      <a:pt x="8970" y="21573"/>
                    </a:lnTo>
                    <a:lnTo>
                      <a:pt x="8097" y="21545"/>
                    </a:lnTo>
                    <a:lnTo>
                      <a:pt x="7224" y="21464"/>
                    </a:lnTo>
                    <a:lnTo>
                      <a:pt x="6448" y="21355"/>
                    </a:lnTo>
                    <a:lnTo>
                      <a:pt x="5745" y="21218"/>
                    </a:lnTo>
                    <a:lnTo>
                      <a:pt x="5527" y="21136"/>
                    </a:lnTo>
                    <a:lnTo>
                      <a:pt x="5333" y="21055"/>
                    </a:lnTo>
                    <a:lnTo>
                      <a:pt x="5164" y="20945"/>
                    </a:lnTo>
                    <a:lnTo>
                      <a:pt x="5139" y="20836"/>
                    </a:lnTo>
                    <a:lnTo>
                      <a:pt x="5067" y="20618"/>
                    </a:lnTo>
                    <a:lnTo>
                      <a:pt x="4970" y="20427"/>
                    </a:lnTo>
                    <a:lnTo>
                      <a:pt x="4800" y="20209"/>
                    </a:lnTo>
                    <a:lnTo>
                      <a:pt x="4606" y="20018"/>
                    </a:lnTo>
                    <a:lnTo>
                      <a:pt x="3976" y="19555"/>
                    </a:lnTo>
                    <a:lnTo>
                      <a:pt x="3127" y="18955"/>
                    </a:lnTo>
                    <a:lnTo>
                      <a:pt x="2667" y="18627"/>
                    </a:lnTo>
                    <a:lnTo>
                      <a:pt x="2303" y="18245"/>
                    </a:lnTo>
                    <a:lnTo>
                      <a:pt x="1988" y="17918"/>
                    </a:lnTo>
                    <a:lnTo>
                      <a:pt x="1745" y="17536"/>
                    </a:lnTo>
                    <a:lnTo>
                      <a:pt x="1576" y="17209"/>
                    </a:lnTo>
                    <a:lnTo>
                      <a:pt x="1455" y="16882"/>
                    </a:lnTo>
                    <a:lnTo>
                      <a:pt x="1382" y="16582"/>
                    </a:lnTo>
                    <a:lnTo>
                      <a:pt x="1358" y="16282"/>
                    </a:lnTo>
                    <a:lnTo>
                      <a:pt x="1382" y="16064"/>
                    </a:lnTo>
                    <a:lnTo>
                      <a:pt x="1430" y="15845"/>
                    </a:lnTo>
                    <a:lnTo>
                      <a:pt x="1479" y="15436"/>
                    </a:lnTo>
                    <a:lnTo>
                      <a:pt x="1479" y="15273"/>
                    </a:lnTo>
                    <a:lnTo>
                      <a:pt x="1430" y="15109"/>
                    </a:lnTo>
                    <a:lnTo>
                      <a:pt x="1333" y="14973"/>
                    </a:lnTo>
                    <a:lnTo>
                      <a:pt x="1091" y="14864"/>
                    </a:lnTo>
                    <a:lnTo>
                      <a:pt x="873" y="14755"/>
                    </a:lnTo>
                    <a:lnTo>
                      <a:pt x="727" y="14645"/>
                    </a:lnTo>
                    <a:lnTo>
                      <a:pt x="679" y="14509"/>
                    </a:lnTo>
                    <a:lnTo>
                      <a:pt x="630" y="14400"/>
                    </a:lnTo>
                    <a:lnTo>
                      <a:pt x="703" y="14291"/>
                    </a:lnTo>
                    <a:lnTo>
                      <a:pt x="800" y="14236"/>
                    </a:lnTo>
                    <a:lnTo>
                      <a:pt x="970" y="14127"/>
                    </a:lnTo>
                    <a:lnTo>
                      <a:pt x="1164" y="13991"/>
                    </a:lnTo>
                    <a:lnTo>
                      <a:pt x="1333" y="13936"/>
                    </a:lnTo>
                    <a:lnTo>
                      <a:pt x="1430" y="13773"/>
                    </a:lnTo>
                    <a:lnTo>
                      <a:pt x="1479" y="13664"/>
                    </a:lnTo>
                    <a:lnTo>
                      <a:pt x="1479" y="13527"/>
                    </a:lnTo>
                    <a:lnTo>
                      <a:pt x="1430" y="13145"/>
                    </a:lnTo>
                    <a:lnTo>
                      <a:pt x="1382" y="12927"/>
                    </a:lnTo>
                    <a:lnTo>
                      <a:pt x="1358" y="12682"/>
                    </a:lnTo>
                    <a:lnTo>
                      <a:pt x="1382" y="12464"/>
                    </a:lnTo>
                    <a:lnTo>
                      <a:pt x="1455" y="12273"/>
                    </a:lnTo>
                    <a:lnTo>
                      <a:pt x="1576" y="12055"/>
                    </a:lnTo>
                    <a:lnTo>
                      <a:pt x="1576" y="11973"/>
                    </a:lnTo>
                    <a:lnTo>
                      <a:pt x="1552" y="11891"/>
                    </a:lnTo>
                    <a:lnTo>
                      <a:pt x="1430" y="11864"/>
                    </a:lnTo>
                    <a:lnTo>
                      <a:pt x="1164" y="11864"/>
                    </a:lnTo>
                    <a:lnTo>
                      <a:pt x="679" y="11727"/>
                    </a:lnTo>
                    <a:lnTo>
                      <a:pt x="558" y="11591"/>
                    </a:lnTo>
                    <a:lnTo>
                      <a:pt x="533" y="11455"/>
                    </a:lnTo>
                    <a:lnTo>
                      <a:pt x="558" y="11318"/>
                    </a:lnTo>
                    <a:lnTo>
                      <a:pt x="679" y="11155"/>
                    </a:lnTo>
                    <a:lnTo>
                      <a:pt x="824" y="11045"/>
                    </a:lnTo>
                    <a:lnTo>
                      <a:pt x="1018" y="10936"/>
                    </a:lnTo>
                    <a:lnTo>
                      <a:pt x="1236" y="10827"/>
                    </a:lnTo>
                    <a:lnTo>
                      <a:pt x="1358" y="10718"/>
                    </a:lnTo>
                    <a:lnTo>
                      <a:pt x="1430" y="10609"/>
                    </a:lnTo>
                    <a:lnTo>
                      <a:pt x="1430" y="10473"/>
                    </a:lnTo>
                    <a:lnTo>
                      <a:pt x="1358" y="10118"/>
                    </a:lnTo>
                    <a:lnTo>
                      <a:pt x="1333" y="9955"/>
                    </a:lnTo>
                    <a:lnTo>
                      <a:pt x="1333" y="9545"/>
                    </a:lnTo>
                    <a:lnTo>
                      <a:pt x="1358" y="9355"/>
                    </a:lnTo>
                    <a:lnTo>
                      <a:pt x="1430" y="9055"/>
                    </a:lnTo>
                    <a:lnTo>
                      <a:pt x="1430" y="8945"/>
                    </a:lnTo>
                    <a:lnTo>
                      <a:pt x="1382" y="8836"/>
                    </a:lnTo>
                    <a:lnTo>
                      <a:pt x="1285" y="8727"/>
                    </a:lnTo>
                    <a:lnTo>
                      <a:pt x="897" y="8564"/>
                    </a:lnTo>
                    <a:lnTo>
                      <a:pt x="776" y="8455"/>
                    </a:lnTo>
                    <a:lnTo>
                      <a:pt x="703" y="8318"/>
                    </a:lnTo>
                    <a:lnTo>
                      <a:pt x="703" y="8209"/>
                    </a:lnTo>
                    <a:lnTo>
                      <a:pt x="727" y="8073"/>
                    </a:lnTo>
                    <a:lnTo>
                      <a:pt x="873" y="7936"/>
                    </a:lnTo>
                    <a:lnTo>
                      <a:pt x="1018" y="7827"/>
                    </a:lnTo>
                    <a:lnTo>
                      <a:pt x="1261" y="7718"/>
                    </a:lnTo>
                    <a:lnTo>
                      <a:pt x="1455" y="7664"/>
                    </a:lnTo>
                    <a:lnTo>
                      <a:pt x="1576" y="7582"/>
                    </a:lnTo>
                    <a:lnTo>
                      <a:pt x="1648" y="7500"/>
                    </a:lnTo>
                    <a:lnTo>
                      <a:pt x="1648" y="7391"/>
                    </a:lnTo>
                    <a:lnTo>
                      <a:pt x="1552" y="7145"/>
                    </a:lnTo>
                    <a:lnTo>
                      <a:pt x="1527" y="6982"/>
                    </a:lnTo>
                    <a:lnTo>
                      <a:pt x="1479" y="6845"/>
                    </a:lnTo>
                    <a:lnTo>
                      <a:pt x="1479" y="6682"/>
                    </a:lnTo>
                    <a:lnTo>
                      <a:pt x="1527" y="6518"/>
                    </a:lnTo>
                    <a:lnTo>
                      <a:pt x="1648" y="6218"/>
                    </a:lnTo>
                    <a:lnTo>
                      <a:pt x="1697" y="6055"/>
                    </a:lnTo>
                    <a:lnTo>
                      <a:pt x="1721" y="5945"/>
                    </a:lnTo>
                    <a:lnTo>
                      <a:pt x="1697" y="5891"/>
                    </a:lnTo>
                    <a:lnTo>
                      <a:pt x="1576" y="5891"/>
                    </a:lnTo>
                    <a:lnTo>
                      <a:pt x="1430" y="5836"/>
                    </a:lnTo>
                    <a:lnTo>
                      <a:pt x="1285" y="5809"/>
                    </a:lnTo>
                    <a:lnTo>
                      <a:pt x="1115" y="5727"/>
                    </a:lnTo>
                    <a:lnTo>
                      <a:pt x="970" y="5645"/>
                    </a:lnTo>
                    <a:lnTo>
                      <a:pt x="824" y="5536"/>
                    </a:lnTo>
                    <a:lnTo>
                      <a:pt x="727" y="5400"/>
                    </a:lnTo>
                    <a:lnTo>
                      <a:pt x="679" y="5264"/>
                    </a:lnTo>
                    <a:lnTo>
                      <a:pt x="606" y="5100"/>
                    </a:lnTo>
                    <a:lnTo>
                      <a:pt x="0" y="0"/>
                    </a:lnTo>
                    <a:lnTo>
                      <a:pt x="21600" y="0"/>
                    </a:lnTo>
                    <a:lnTo>
                      <a:pt x="21188" y="3818"/>
                    </a:lnTo>
                    <a:lnTo>
                      <a:pt x="21164" y="4009"/>
                    </a:lnTo>
                    <a:lnTo>
                      <a:pt x="21091" y="4145"/>
                    </a:lnTo>
                    <a:lnTo>
                      <a:pt x="20945" y="4282"/>
                    </a:lnTo>
                    <a:lnTo>
                      <a:pt x="20824" y="4391"/>
                    </a:lnTo>
                    <a:lnTo>
                      <a:pt x="20703" y="4473"/>
                    </a:lnTo>
                    <a:lnTo>
                      <a:pt x="20533" y="4555"/>
                    </a:lnTo>
                    <a:lnTo>
                      <a:pt x="20364" y="4582"/>
                    </a:lnTo>
                    <a:lnTo>
                      <a:pt x="20242" y="4582"/>
                    </a:lnTo>
                    <a:lnTo>
                      <a:pt x="20145" y="4636"/>
                    </a:lnTo>
                    <a:lnTo>
                      <a:pt x="20097" y="4691"/>
                    </a:lnTo>
                    <a:lnTo>
                      <a:pt x="20097" y="4800"/>
                    </a:lnTo>
                    <a:lnTo>
                      <a:pt x="20170" y="4909"/>
                    </a:lnTo>
                    <a:lnTo>
                      <a:pt x="20291" y="5264"/>
                    </a:lnTo>
                    <a:lnTo>
                      <a:pt x="20339" y="5400"/>
                    </a:lnTo>
                    <a:lnTo>
                      <a:pt x="20339" y="5591"/>
                    </a:lnTo>
                    <a:lnTo>
                      <a:pt x="20291" y="5727"/>
                    </a:lnTo>
                    <a:lnTo>
                      <a:pt x="20242" y="5891"/>
                    </a:lnTo>
                    <a:lnTo>
                      <a:pt x="20170" y="6109"/>
                    </a:lnTo>
                    <a:lnTo>
                      <a:pt x="20170" y="6218"/>
                    </a:lnTo>
                    <a:lnTo>
                      <a:pt x="20194" y="6327"/>
                    </a:lnTo>
                    <a:lnTo>
                      <a:pt x="20339" y="6409"/>
                    </a:lnTo>
                    <a:lnTo>
                      <a:pt x="20558" y="6464"/>
                    </a:lnTo>
                    <a:lnTo>
                      <a:pt x="20800" y="6545"/>
                    </a:lnTo>
                    <a:lnTo>
                      <a:pt x="20945" y="6655"/>
                    </a:lnTo>
                    <a:lnTo>
                      <a:pt x="21042" y="6791"/>
                    </a:lnTo>
                    <a:lnTo>
                      <a:pt x="21115" y="6927"/>
                    </a:lnTo>
                    <a:lnTo>
                      <a:pt x="21091" y="7064"/>
                    </a:lnTo>
                    <a:lnTo>
                      <a:pt x="21018" y="7173"/>
                    </a:lnTo>
                    <a:lnTo>
                      <a:pt x="20897" y="7282"/>
                    </a:lnTo>
                    <a:lnTo>
                      <a:pt x="20703" y="7391"/>
                    </a:lnTo>
                    <a:lnTo>
                      <a:pt x="20533" y="7473"/>
                    </a:lnTo>
                    <a:lnTo>
                      <a:pt x="20436" y="7555"/>
                    </a:lnTo>
                    <a:lnTo>
                      <a:pt x="20388" y="7664"/>
                    </a:lnTo>
                    <a:lnTo>
                      <a:pt x="20364" y="7800"/>
                    </a:lnTo>
                    <a:lnTo>
                      <a:pt x="20436" y="8100"/>
                    </a:lnTo>
                    <a:lnTo>
                      <a:pt x="20461" y="8291"/>
                    </a:lnTo>
                    <a:lnTo>
                      <a:pt x="20485" y="8455"/>
                    </a:lnTo>
                    <a:lnTo>
                      <a:pt x="20436" y="8836"/>
                    </a:lnTo>
                    <a:lnTo>
                      <a:pt x="20388" y="9164"/>
                    </a:lnTo>
                    <a:lnTo>
                      <a:pt x="20388" y="9327"/>
                    </a:lnTo>
                    <a:lnTo>
                      <a:pt x="20461" y="9464"/>
                    </a:lnTo>
                    <a:lnTo>
                      <a:pt x="20558" y="9573"/>
                    </a:lnTo>
                    <a:lnTo>
                      <a:pt x="20752" y="9682"/>
                    </a:lnTo>
                    <a:lnTo>
                      <a:pt x="20994" y="9791"/>
                    </a:lnTo>
                    <a:lnTo>
                      <a:pt x="21164" y="9900"/>
                    </a:lnTo>
                    <a:lnTo>
                      <a:pt x="21261" y="10064"/>
                    </a:lnTo>
                    <a:lnTo>
                      <a:pt x="21285" y="10200"/>
                    </a:lnTo>
                    <a:lnTo>
                      <a:pt x="21261" y="10309"/>
                    </a:lnTo>
                    <a:lnTo>
                      <a:pt x="21115" y="10473"/>
                    </a:lnTo>
                    <a:lnTo>
                      <a:pt x="20921" y="10527"/>
                    </a:lnTo>
                    <a:lnTo>
                      <a:pt x="20655" y="10582"/>
                    </a:lnTo>
                    <a:lnTo>
                      <a:pt x="20388" y="10609"/>
                    </a:lnTo>
                    <a:lnTo>
                      <a:pt x="20267" y="10636"/>
                    </a:lnTo>
                    <a:lnTo>
                      <a:pt x="20194" y="10691"/>
                    </a:lnTo>
                    <a:lnTo>
                      <a:pt x="20242" y="10800"/>
                    </a:lnTo>
                    <a:lnTo>
                      <a:pt x="20364" y="11018"/>
                    </a:lnTo>
                    <a:lnTo>
                      <a:pt x="20436" y="11209"/>
                    </a:lnTo>
                    <a:lnTo>
                      <a:pt x="20436" y="11673"/>
                    </a:lnTo>
                    <a:lnTo>
                      <a:pt x="20388" y="11864"/>
                    </a:lnTo>
                    <a:lnTo>
                      <a:pt x="20339" y="12245"/>
                    </a:lnTo>
                    <a:lnTo>
                      <a:pt x="20339" y="12409"/>
                    </a:lnTo>
                    <a:lnTo>
                      <a:pt x="20364" y="12518"/>
                    </a:lnTo>
                    <a:lnTo>
                      <a:pt x="20461" y="12627"/>
                    </a:lnTo>
                    <a:lnTo>
                      <a:pt x="20655" y="12736"/>
                    </a:lnTo>
                    <a:lnTo>
                      <a:pt x="20848" y="12873"/>
                    </a:lnTo>
                    <a:lnTo>
                      <a:pt x="21018" y="12927"/>
                    </a:lnTo>
                    <a:lnTo>
                      <a:pt x="21115" y="13036"/>
                    </a:lnTo>
                    <a:lnTo>
                      <a:pt x="21164" y="13145"/>
                    </a:lnTo>
                    <a:lnTo>
                      <a:pt x="21164" y="13255"/>
                    </a:lnTo>
                    <a:lnTo>
                      <a:pt x="21091" y="13364"/>
                    </a:lnTo>
                    <a:lnTo>
                      <a:pt x="20921" y="13500"/>
                    </a:lnTo>
                    <a:lnTo>
                      <a:pt x="20485" y="13718"/>
                    </a:lnTo>
                    <a:lnTo>
                      <a:pt x="20364" y="13855"/>
                    </a:lnTo>
                    <a:lnTo>
                      <a:pt x="20339" y="13991"/>
                    </a:lnTo>
                    <a:lnTo>
                      <a:pt x="20291" y="14182"/>
                    </a:lnTo>
                    <a:lnTo>
                      <a:pt x="20388" y="14591"/>
                    </a:lnTo>
                    <a:lnTo>
                      <a:pt x="20436" y="14809"/>
                    </a:lnTo>
                    <a:lnTo>
                      <a:pt x="20436" y="15027"/>
                    </a:lnTo>
                    <a:lnTo>
                      <a:pt x="20485" y="15191"/>
                    </a:lnTo>
                    <a:lnTo>
                      <a:pt x="20655" y="15382"/>
                    </a:lnTo>
                    <a:lnTo>
                      <a:pt x="20800" y="15600"/>
                    </a:lnTo>
                    <a:lnTo>
                      <a:pt x="20824" y="15709"/>
                    </a:lnTo>
                    <a:lnTo>
                      <a:pt x="20824" y="15845"/>
                    </a:lnTo>
                    <a:lnTo>
                      <a:pt x="20752" y="16227"/>
                    </a:lnTo>
                    <a:lnTo>
                      <a:pt x="20606" y="16636"/>
                    </a:lnTo>
                    <a:lnTo>
                      <a:pt x="20388" y="17045"/>
                    </a:lnTo>
                    <a:lnTo>
                      <a:pt x="20170" y="17400"/>
                    </a:lnTo>
                    <a:lnTo>
                      <a:pt x="19879" y="17809"/>
                    </a:lnTo>
                    <a:lnTo>
                      <a:pt x="19539" y="18218"/>
                    </a:lnTo>
                    <a:lnTo>
                      <a:pt x="19224" y="18573"/>
                    </a:lnTo>
                    <a:lnTo>
                      <a:pt x="18812" y="18955"/>
                    </a:lnTo>
                    <a:lnTo>
                      <a:pt x="18448" y="19282"/>
                    </a:lnTo>
                    <a:lnTo>
                      <a:pt x="18109" y="19582"/>
                    </a:lnTo>
                    <a:lnTo>
                      <a:pt x="17503" y="20018"/>
                    </a:lnTo>
                    <a:lnTo>
                      <a:pt x="17236" y="20236"/>
                    </a:lnTo>
                    <a:lnTo>
                      <a:pt x="17042" y="20427"/>
                    </a:lnTo>
                    <a:lnTo>
                      <a:pt x="16921" y="20618"/>
                    </a:lnTo>
                    <a:lnTo>
                      <a:pt x="16848" y="20836"/>
                    </a:lnTo>
                    <a:lnTo>
                      <a:pt x="16824" y="20864"/>
                    </a:lnTo>
                    <a:lnTo>
                      <a:pt x="16776" y="20945"/>
                    </a:lnTo>
                    <a:lnTo>
                      <a:pt x="16630" y="21055"/>
                    </a:lnTo>
                    <a:lnTo>
                      <a:pt x="16364" y="21136"/>
                    </a:lnTo>
                    <a:lnTo>
                      <a:pt x="16073" y="21218"/>
                    </a:lnTo>
                    <a:lnTo>
                      <a:pt x="15248" y="21355"/>
                    </a:lnTo>
                    <a:lnTo>
                      <a:pt x="14303" y="21464"/>
                    </a:lnTo>
                    <a:lnTo>
                      <a:pt x="13285" y="21545"/>
                    </a:lnTo>
                    <a:lnTo>
                      <a:pt x="12218" y="21573"/>
                    </a:lnTo>
                    <a:lnTo>
                      <a:pt x="10545" y="21600"/>
                    </a:lnTo>
                    <a:close/>
                  </a:path>
                </a:pathLst>
              </a:custGeom>
              <a:solidFill>
                <a:srgbClr val="939396"/>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34" name="Shape 1064">
                <a:extLst>
                  <a:ext uri="{FF2B5EF4-FFF2-40B4-BE49-F238E27FC236}">
                    <a16:creationId xmlns:a16="http://schemas.microsoft.com/office/drawing/2014/main" id="{E39D6C02-6A76-49FB-74B9-38BDB3B9546A}"/>
                  </a:ext>
                </a:extLst>
              </p:cNvPr>
              <p:cNvSpPr/>
              <p:nvPr/>
            </p:nvSpPr>
            <p:spPr>
              <a:xfrm>
                <a:off x="274007" y="0"/>
                <a:ext cx="361518" cy="857019"/>
              </a:xfrm>
              <a:custGeom>
                <a:avLst/>
                <a:gdLst/>
                <a:ahLst/>
                <a:cxnLst>
                  <a:cxn ang="0">
                    <a:pos x="wd2" y="hd2"/>
                  </a:cxn>
                  <a:cxn ang="5400000">
                    <a:pos x="wd2" y="hd2"/>
                  </a:cxn>
                  <a:cxn ang="10800000">
                    <a:pos x="wd2" y="hd2"/>
                  </a:cxn>
                  <a:cxn ang="16200000">
                    <a:pos x="wd2" y="hd2"/>
                  </a:cxn>
                </a:cxnLst>
                <a:rect l="0" t="0" r="r" b="b"/>
                <a:pathLst>
                  <a:path w="21600" h="21600" extrusionOk="0">
                    <a:moveTo>
                      <a:pt x="10371" y="21600"/>
                    </a:moveTo>
                    <a:lnTo>
                      <a:pt x="8829" y="21573"/>
                    </a:lnTo>
                    <a:lnTo>
                      <a:pt x="7886" y="21545"/>
                    </a:lnTo>
                    <a:lnTo>
                      <a:pt x="7029" y="21464"/>
                    </a:lnTo>
                    <a:lnTo>
                      <a:pt x="6171" y="21355"/>
                    </a:lnTo>
                    <a:lnTo>
                      <a:pt x="5486" y="21218"/>
                    </a:lnTo>
                    <a:lnTo>
                      <a:pt x="5057" y="21055"/>
                    </a:lnTo>
                    <a:lnTo>
                      <a:pt x="4886" y="20945"/>
                    </a:lnTo>
                    <a:lnTo>
                      <a:pt x="4886" y="20836"/>
                    </a:lnTo>
                    <a:lnTo>
                      <a:pt x="4714" y="20427"/>
                    </a:lnTo>
                    <a:lnTo>
                      <a:pt x="4286" y="20018"/>
                    </a:lnTo>
                    <a:lnTo>
                      <a:pt x="3771" y="19555"/>
                    </a:lnTo>
                    <a:lnTo>
                      <a:pt x="2314" y="18627"/>
                    </a:lnTo>
                    <a:lnTo>
                      <a:pt x="1971" y="18245"/>
                    </a:lnTo>
                    <a:lnTo>
                      <a:pt x="1457" y="17536"/>
                    </a:lnTo>
                    <a:lnTo>
                      <a:pt x="1200" y="16882"/>
                    </a:lnTo>
                    <a:lnTo>
                      <a:pt x="1114" y="16282"/>
                    </a:lnTo>
                    <a:lnTo>
                      <a:pt x="1114" y="15845"/>
                    </a:lnTo>
                    <a:lnTo>
                      <a:pt x="1200" y="15436"/>
                    </a:lnTo>
                    <a:lnTo>
                      <a:pt x="1114" y="15109"/>
                    </a:lnTo>
                    <a:lnTo>
                      <a:pt x="943" y="14973"/>
                    </a:lnTo>
                    <a:lnTo>
                      <a:pt x="857" y="14864"/>
                    </a:lnTo>
                    <a:lnTo>
                      <a:pt x="343" y="14645"/>
                    </a:lnTo>
                    <a:lnTo>
                      <a:pt x="343" y="14400"/>
                    </a:lnTo>
                    <a:lnTo>
                      <a:pt x="514" y="14236"/>
                    </a:lnTo>
                    <a:lnTo>
                      <a:pt x="857" y="13991"/>
                    </a:lnTo>
                    <a:lnTo>
                      <a:pt x="1114" y="13936"/>
                    </a:lnTo>
                    <a:lnTo>
                      <a:pt x="1114" y="13773"/>
                    </a:lnTo>
                    <a:lnTo>
                      <a:pt x="1200" y="13527"/>
                    </a:lnTo>
                    <a:lnTo>
                      <a:pt x="1114" y="13145"/>
                    </a:lnTo>
                    <a:lnTo>
                      <a:pt x="1114" y="12682"/>
                    </a:lnTo>
                    <a:lnTo>
                      <a:pt x="1200" y="12273"/>
                    </a:lnTo>
                    <a:lnTo>
                      <a:pt x="1286" y="12055"/>
                    </a:lnTo>
                    <a:lnTo>
                      <a:pt x="1286" y="11973"/>
                    </a:lnTo>
                    <a:lnTo>
                      <a:pt x="1200" y="11891"/>
                    </a:lnTo>
                    <a:lnTo>
                      <a:pt x="1114" y="11864"/>
                    </a:lnTo>
                    <a:lnTo>
                      <a:pt x="857" y="11864"/>
                    </a:lnTo>
                    <a:lnTo>
                      <a:pt x="600" y="11782"/>
                    </a:lnTo>
                    <a:lnTo>
                      <a:pt x="343" y="11727"/>
                    </a:lnTo>
                    <a:lnTo>
                      <a:pt x="257" y="11591"/>
                    </a:lnTo>
                    <a:lnTo>
                      <a:pt x="257" y="11455"/>
                    </a:lnTo>
                    <a:lnTo>
                      <a:pt x="343" y="11155"/>
                    </a:lnTo>
                    <a:lnTo>
                      <a:pt x="514" y="11045"/>
                    </a:lnTo>
                    <a:lnTo>
                      <a:pt x="771" y="10936"/>
                    </a:lnTo>
                    <a:lnTo>
                      <a:pt x="1114" y="10718"/>
                    </a:lnTo>
                    <a:lnTo>
                      <a:pt x="1114" y="10473"/>
                    </a:lnTo>
                    <a:lnTo>
                      <a:pt x="943" y="9709"/>
                    </a:lnTo>
                    <a:lnTo>
                      <a:pt x="1114" y="9055"/>
                    </a:lnTo>
                    <a:lnTo>
                      <a:pt x="1114" y="8836"/>
                    </a:lnTo>
                    <a:lnTo>
                      <a:pt x="943" y="8727"/>
                    </a:lnTo>
                    <a:lnTo>
                      <a:pt x="857" y="8645"/>
                    </a:lnTo>
                    <a:lnTo>
                      <a:pt x="600" y="8564"/>
                    </a:lnTo>
                    <a:lnTo>
                      <a:pt x="514" y="8455"/>
                    </a:lnTo>
                    <a:lnTo>
                      <a:pt x="343" y="8209"/>
                    </a:lnTo>
                    <a:lnTo>
                      <a:pt x="514" y="7936"/>
                    </a:lnTo>
                    <a:lnTo>
                      <a:pt x="771" y="7827"/>
                    </a:lnTo>
                    <a:lnTo>
                      <a:pt x="943" y="7718"/>
                    </a:lnTo>
                    <a:lnTo>
                      <a:pt x="1200" y="7664"/>
                    </a:lnTo>
                    <a:lnTo>
                      <a:pt x="1286" y="7582"/>
                    </a:lnTo>
                    <a:lnTo>
                      <a:pt x="1286" y="7391"/>
                    </a:lnTo>
                    <a:lnTo>
                      <a:pt x="1200" y="6845"/>
                    </a:lnTo>
                    <a:lnTo>
                      <a:pt x="1200" y="6518"/>
                    </a:lnTo>
                    <a:lnTo>
                      <a:pt x="1286" y="6218"/>
                    </a:lnTo>
                    <a:lnTo>
                      <a:pt x="1457" y="5945"/>
                    </a:lnTo>
                    <a:lnTo>
                      <a:pt x="1457" y="5891"/>
                    </a:lnTo>
                    <a:lnTo>
                      <a:pt x="1286" y="5891"/>
                    </a:lnTo>
                    <a:lnTo>
                      <a:pt x="943" y="5809"/>
                    </a:lnTo>
                    <a:lnTo>
                      <a:pt x="600" y="5645"/>
                    </a:lnTo>
                    <a:lnTo>
                      <a:pt x="343" y="5400"/>
                    </a:lnTo>
                    <a:lnTo>
                      <a:pt x="257" y="5100"/>
                    </a:lnTo>
                    <a:lnTo>
                      <a:pt x="343" y="4745"/>
                    </a:lnTo>
                    <a:lnTo>
                      <a:pt x="514" y="4445"/>
                    </a:lnTo>
                    <a:lnTo>
                      <a:pt x="600" y="4064"/>
                    </a:lnTo>
                    <a:lnTo>
                      <a:pt x="600" y="3627"/>
                    </a:lnTo>
                    <a:lnTo>
                      <a:pt x="771" y="2618"/>
                    </a:lnTo>
                    <a:lnTo>
                      <a:pt x="600" y="2182"/>
                    </a:lnTo>
                    <a:lnTo>
                      <a:pt x="600" y="1773"/>
                    </a:lnTo>
                    <a:lnTo>
                      <a:pt x="257" y="927"/>
                    </a:lnTo>
                    <a:lnTo>
                      <a:pt x="0" y="0"/>
                    </a:lnTo>
                    <a:lnTo>
                      <a:pt x="21600" y="0"/>
                    </a:lnTo>
                    <a:lnTo>
                      <a:pt x="21600" y="573"/>
                    </a:lnTo>
                    <a:lnTo>
                      <a:pt x="21514" y="736"/>
                    </a:lnTo>
                    <a:lnTo>
                      <a:pt x="21429" y="927"/>
                    </a:lnTo>
                    <a:lnTo>
                      <a:pt x="21000" y="1255"/>
                    </a:lnTo>
                    <a:lnTo>
                      <a:pt x="20914" y="1609"/>
                    </a:lnTo>
                    <a:lnTo>
                      <a:pt x="20914" y="2809"/>
                    </a:lnTo>
                    <a:lnTo>
                      <a:pt x="21000" y="3136"/>
                    </a:lnTo>
                    <a:lnTo>
                      <a:pt x="21171" y="3491"/>
                    </a:lnTo>
                    <a:lnTo>
                      <a:pt x="21171" y="4145"/>
                    </a:lnTo>
                    <a:lnTo>
                      <a:pt x="20829" y="4391"/>
                    </a:lnTo>
                    <a:lnTo>
                      <a:pt x="20571" y="4555"/>
                    </a:lnTo>
                    <a:lnTo>
                      <a:pt x="20229" y="4582"/>
                    </a:lnTo>
                    <a:lnTo>
                      <a:pt x="20143" y="4636"/>
                    </a:lnTo>
                    <a:lnTo>
                      <a:pt x="20143" y="4909"/>
                    </a:lnTo>
                    <a:lnTo>
                      <a:pt x="20229" y="5264"/>
                    </a:lnTo>
                    <a:lnTo>
                      <a:pt x="20314" y="5591"/>
                    </a:lnTo>
                    <a:lnTo>
                      <a:pt x="20143" y="6109"/>
                    </a:lnTo>
                    <a:lnTo>
                      <a:pt x="20229" y="6327"/>
                    </a:lnTo>
                    <a:lnTo>
                      <a:pt x="20314" y="6409"/>
                    </a:lnTo>
                    <a:lnTo>
                      <a:pt x="20571" y="6464"/>
                    </a:lnTo>
                    <a:lnTo>
                      <a:pt x="20829" y="6545"/>
                    </a:lnTo>
                    <a:lnTo>
                      <a:pt x="20914" y="6655"/>
                    </a:lnTo>
                    <a:lnTo>
                      <a:pt x="21171" y="6927"/>
                    </a:lnTo>
                    <a:lnTo>
                      <a:pt x="21000" y="7173"/>
                    </a:lnTo>
                    <a:lnTo>
                      <a:pt x="20914" y="7282"/>
                    </a:lnTo>
                    <a:lnTo>
                      <a:pt x="20657" y="7391"/>
                    </a:lnTo>
                    <a:lnTo>
                      <a:pt x="20486" y="7555"/>
                    </a:lnTo>
                    <a:lnTo>
                      <a:pt x="20314" y="7800"/>
                    </a:lnTo>
                    <a:lnTo>
                      <a:pt x="20486" y="8455"/>
                    </a:lnTo>
                    <a:lnTo>
                      <a:pt x="20314" y="9164"/>
                    </a:lnTo>
                    <a:lnTo>
                      <a:pt x="20486" y="9464"/>
                    </a:lnTo>
                    <a:lnTo>
                      <a:pt x="20571" y="9573"/>
                    </a:lnTo>
                    <a:lnTo>
                      <a:pt x="20829" y="9682"/>
                    </a:lnTo>
                    <a:lnTo>
                      <a:pt x="21171" y="9900"/>
                    </a:lnTo>
                    <a:lnTo>
                      <a:pt x="21257" y="10200"/>
                    </a:lnTo>
                    <a:lnTo>
                      <a:pt x="21257" y="10309"/>
                    </a:lnTo>
                    <a:lnTo>
                      <a:pt x="21171" y="10473"/>
                    </a:lnTo>
                    <a:lnTo>
                      <a:pt x="20657" y="10582"/>
                    </a:lnTo>
                    <a:lnTo>
                      <a:pt x="20314" y="10609"/>
                    </a:lnTo>
                    <a:lnTo>
                      <a:pt x="20229" y="10636"/>
                    </a:lnTo>
                    <a:lnTo>
                      <a:pt x="20229" y="10800"/>
                    </a:lnTo>
                    <a:lnTo>
                      <a:pt x="20314" y="11018"/>
                    </a:lnTo>
                    <a:lnTo>
                      <a:pt x="20486" y="11427"/>
                    </a:lnTo>
                    <a:lnTo>
                      <a:pt x="20314" y="11864"/>
                    </a:lnTo>
                    <a:lnTo>
                      <a:pt x="20314" y="12518"/>
                    </a:lnTo>
                    <a:lnTo>
                      <a:pt x="20657" y="12736"/>
                    </a:lnTo>
                    <a:lnTo>
                      <a:pt x="21000" y="12927"/>
                    </a:lnTo>
                    <a:lnTo>
                      <a:pt x="21171" y="13145"/>
                    </a:lnTo>
                    <a:lnTo>
                      <a:pt x="21000" y="13364"/>
                    </a:lnTo>
                    <a:lnTo>
                      <a:pt x="20657" y="13609"/>
                    </a:lnTo>
                    <a:lnTo>
                      <a:pt x="20486" y="13718"/>
                    </a:lnTo>
                    <a:lnTo>
                      <a:pt x="20314" y="13855"/>
                    </a:lnTo>
                    <a:lnTo>
                      <a:pt x="20314" y="14591"/>
                    </a:lnTo>
                    <a:lnTo>
                      <a:pt x="20486" y="15027"/>
                    </a:lnTo>
                    <a:lnTo>
                      <a:pt x="20486" y="15191"/>
                    </a:lnTo>
                    <a:lnTo>
                      <a:pt x="20657" y="15382"/>
                    </a:lnTo>
                    <a:lnTo>
                      <a:pt x="20829" y="15600"/>
                    </a:lnTo>
                    <a:lnTo>
                      <a:pt x="20829" y="15845"/>
                    </a:lnTo>
                    <a:lnTo>
                      <a:pt x="20571" y="16636"/>
                    </a:lnTo>
                    <a:lnTo>
                      <a:pt x="20143" y="17400"/>
                    </a:lnTo>
                    <a:lnTo>
                      <a:pt x="19543" y="18218"/>
                    </a:lnTo>
                    <a:lnTo>
                      <a:pt x="18857" y="18955"/>
                    </a:lnTo>
                    <a:lnTo>
                      <a:pt x="18000" y="19582"/>
                    </a:lnTo>
                    <a:lnTo>
                      <a:pt x="17486" y="20018"/>
                    </a:lnTo>
                    <a:lnTo>
                      <a:pt x="16971" y="20427"/>
                    </a:lnTo>
                    <a:lnTo>
                      <a:pt x="16886" y="20618"/>
                    </a:lnTo>
                    <a:lnTo>
                      <a:pt x="16714" y="20836"/>
                    </a:lnTo>
                    <a:lnTo>
                      <a:pt x="16714" y="20945"/>
                    </a:lnTo>
                    <a:lnTo>
                      <a:pt x="16543" y="21055"/>
                    </a:lnTo>
                    <a:lnTo>
                      <a:pt x="16286" y="21136"/>
                    </a:lnTo>
                    <a:lnTo>
                      <a:pt x="15943" y="21218"/>
                    </a:lnTo>
                    <a:lnTo>
                      <a:pt x="15086" y="21355"/>
                    </a:lnTo>
                    <a:lnTo>
                      <a:pt x="14229" y="21464"/>
                    </a:lnTo>
                    <a:lnTo>
                      <a:pt x="13114" y="21545"/>
                    </a:lnTo>
                    <a:lnTo>
                      <a:pt x="12086" y="21573"/>
                    </a:lnTo>
                    <a:lnTo>
                      <a:pt x="10371" y="21600"/>
                    </a:lnTo>
                    <a:close/>
                  </a:path>
                </a:pathLst>
              </a:custGeom>
              <a:solidFill>
                <a:srgbClr val="B1B1B3"/>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35" name="Shape 1065">
                <a:extLst>
                  <a:ext uri="{FF2B5EF4-FFF2-40B4-BE49-F238E27FC236}">
                    <a16:creationId xmlns:a16="http://schemas.microsoft.com/office/drawing/2014/main" id="{17C20CF3-B823-F36A-FDAE-10016CC61061}"/>
                  </a:ext>
                </a:extLst>
              </p:cNvPr>
              <p:cNvSpPr/>
              <p:nvPr/>
            </p:nvSpPr>
            <p:spPr>
              <a:xfrm>
                <a:off x="503542" y="850526"/>
                <a:ext cx="291224" cy="96307"/>
              </a:xfrm>
              <a:custGeom>
                <a:avLst/>
                <a:gdLst/>
                <a:ahLst/>
                <a:cxnLst>
                  <a:cxn ang="0">
                    <a:pos x="wd2" y="hd2"/>
                  </a:cxn>
                  <a:cxn ang="5400000">
                    <a:pos x="wd2" y="hd2"/>
                  </a:cxn>
                  <a:cxn ang="10800000">
                    <a:pos x="wd2" y="hd2"/>
                  </a:cxn>
                  <a:cxn ang="16200000">
                    <a:pos x="wd2" y="hd2"/>
                  </a:cxn>
                </a:cxnLst>
                <a:rect l="0" t="0" r="r" b="b"/>
                <a:pathLst>
                  <a:path w="21600" h="21600" extrusionOk="0">
                    <a:moveTo>
                      <a:pt x="10853" y="0"/>
                    </a:moveTo>
                    <a:lnTo>
                      <a:pt x="12981" y="243"/>
                    </a:lnTo>
                    <a:lnTo>
                      <a:pt x="15003" y="971"/>
                    </a:lnTo>
                    <a:lnTo>
                      <a:pt x="16918" y="1942"/>
                    </a:lnTo>
                    <a:lnTo>
                      <a:pt x="18514" y="3155"/>
                    </a:lnTo>
                    <a:lnTo>
                      <a:pt x="19791" y="4854"/>
                    </a:lnTo>
                    <a:lnTo>
                      <a:pt x="20749" y="6553"/>
                    </a:lnTo>
                    <a:lnTo>
                      <a:pt x="21174" y="7524"/>
                    </a:lnTo>
                    <a:lnTo>
                      <a:pt x="21494" y="8737"/>
                    </a:lnTo>
                    <a:lnTo>
                      <a:pt x="21600" y="9708"/>
                    </a:lnTo>
                    <a:lnTo>
                      <a:pt x="21600" y="12135"/>
                    </a:lnTo>
                    <a:lnTo>
                      <a:pt x="21494" y="13106"/>
                    </a:lnTo>
                    <a:lnTo>
                      <a:pt x="21174" y="14076"/>
                    </a:lnTo>
                    <a:lnTo>
                      <a:pt x="20749" y="15047"/>
                    </a:lnTo>
                    <a:lnTo>
                      <a:pt x="19791" y="16989"/>
                    </a:lnTo>
                    <a:lnTo>
                      <a:pt x="18514" y="18688"/>
                    </a:lnTo>
                    <a:lnTo>
                      <a:pt x="16918" y="19901"/>
                    </a:lnTo>
                    <a:lnTo>
                      <a:pt x="15003" y="20872"/>
                    </a:lnTo>
                    <a:lnTo>
                      <a:pt x="12981" y="21600"/>
                    </a:lnTo>
                    <a:lnTo>
                      <a:pt x="8619" y="21600"/>
                    </a:lnTo>
                    <a:lnTo>
                      <a:pt x="6597" y="20872"/>
                    </a:lnTo>
                    <a:lnTo>
                      <a:pt x="4788" y="19901"/>
                    </a:lnTo>
                    <a:lnTo>
                      <a:pt x="3192" y="18688"/>
                    </a:lnTo>
                    <a:lnTo>
                      <a:pt x="1915" y="16989"/>
                    </a:lnTo>
                    <a:lnTo>
                      <a:pt x="851" y="15047"/>
                    </a:lnTo>
                    <a:lnTo>
                      <a:pt x="426" y="14076"/>
                    </a:lnTo>
                    <a:lnTo>
                      <a:pt x="0" y="12135"/>
                    </a:lnTo>
                    <a:lnTo>
                      <a:pt x="0" y="9708"/>
                    </a:lnTo>
                    <a:lnTo>
                      <a:pt x="213" y="8737"/>
                    </a:lnTo>
                    <a:lnTo>
                      <a:pt x="426" y="7524"/>
                    </a:lnTo>
                    <a:lnTo>
                      <a:pt x="851" y="6553"/>
                    </a:lnTo>
                    <a:lnTo>
                      <a:pt x="1915" y="4854"/>
                    </a:lnTo>
                    <a:lnTo>
                      <a:pt x="3192" y="3155"/>
                    </a:lnTo>
                    <a:lnTo>
                      <a:pt x="4788" y="1942"/>
                    </a:lnTo>
                    <a:lnTo>
                      <a:pt x="6597" y="971"/>
                    </a:lnTo>
                    <a:lnTo>
                      <a:pt x="8619" y="243"/>
                    </a:lnTo>
                    <a:lnTo>
                      <a:pt x="10853" y="0"/>
                    </a:lnTo>
                    <a:close/>
                  </a:path>
                </a:pathLst>
              </a:custGeom>
              <a:solidFill>
                <a:srgbClr val="6C6C6E"/>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36" name="Shape 1066">
                <a:extLst>
                  <a:ext uri="{FF2B5EF4-FFF2-40B4-BE49-F238E27FC236}">
                    <a16:creationId xmlns:a16="http://schemas.microsoft.com/office/drawing/2014/main" id="{A1F12983-9D24-753D-8E67-5184DB9CEFE2}"/>
                  </a:ext>
                </a:extLst>
              </p:cNvPr>
              <p:cNvSpPr/>
              <p:nvPr/>
            </p:nvSpPr>
            <p:spPr>
              <a:xfrm>
                <a:off x="394512" y="806160"/>
                <a:ext cx="509283" cy="107129"/>
              </a:xfrm>
              <a:custGeom>
                <a:avLst/>
                <a:gdLst/>
                <a:ahLst/>
                <a:cxnLst>
                  <a:cxn ang="0">
                    <a:pos x="wd2" y="hd2"/>
                  </a:cxn>
                  <a:cxn ang="5400000">
                    <a:pos x="wd2" y="hd2"/>
                  </a:cxn>
                  <a:cxn ang="10800000">
                    <a:pos x="wd2" y="hd2"/>
                  </a:cxn>
                  <a:cxn ang="16200000">
                    <a:pos x="wd2" y="hd2"/>
                  </a:cxn>
                </a:cxnLst>
                <a:rect l="0" t="0" r="r" b="b"/>
                <a:pathLst>
                  <a:path w="21600" h="21600" extrusionOk="0">
                    <a:moveTo>
                      <a:pt x="10830" y="0"/>
                    </a:moveTo>
                    <a:lnTo>
                      <a:pt x="12960" y="218"/>
                    </a:lnTo>
                    <a:lnTo>
                      <a:pt x="15029" y="873"/>
                    </a:lnTo>
                    <a:lnTo>
                      <a:pt x="16854" y="1745"/>
                    </a:lnTo>
                    <a:lnTo>
                      <a:pt x="18375" y="3273"/>
                    </a:lnTo>
                    <a:lnTo>
                      <a:pt x="19714" y="4800"/>
                    </a:lnTo>
                    <a:lnTo>
                      <a:pt x="20261" y="5673"/>
                    </a:lnTo>
                    <a:lnTo>
                      <a:pt x="21113" y="7418"/>
                    </a:lnTo>
                    <a:lnTo>
                      <a:pt x="21357" y="8509"/>
                    </a:lnTo>
                    <a:lnTo>
                      <a:pt x="21539" y="9818"/>
                    </a:lnTo>
                    <a:lnTo>
                      <a:pt x="21600" y="10691"/>
                    </a:lnTo>
                    <a:lnTo>
                      <a:pt x="21539" y="11782"/>
                    </a:lnTo>
                    <a:lnTo>
                      <a:pt x="21357" y="13091"/>
                    </a:lnTo>
                    <a:lnTo>
                      <a:pt x="21113" y="13964"/>
                    </a:lnTo>
                    <a:lnTo>
                      <a:pt x="20687" y="14836"/>
                    </a:lnTo>
                    <a:lnTo>
                      <a:pt x="20261" y="15927"/>
                    </a:lnTo>
                    <a:lnTo>
                      <a:pt x="19714" y="16800"/>
                    </a:lnTo>
                    <a:lnTo>
                      <a:pt x="18375" y="18327"/>
                    </a:lnTo>
                    <a:lnTo>
                      <a:pt x="15029" y="20727"/>
                    </a:lnTo>
                    <a:lnTo>
                      <a:pt x="12960" y="21382"/>
                    </a:lnTo>
                    <a:lnTo>
                      <a:pt x="10830" y="21600"/>
                    </a:lnTo>
                    <a:lnTo>
                      <a:pt x="8701" y="21382"/>
                    </a:lnTo>
                    <a:lnTo>
                      <a:pt x="6632" y="20727"/>
                    </a:lnTo>
                    <a:lnTo>
                      <a:pt x="4807" y="19418"/>
                    </a:lnTo>
                    <a:lnTo>
                      <a:pt x="3225" y="18327"/>
                    </a:lnTo>
                    <a:lnTo>
                      <a:pt x="1886" y="16800"/>
                    </a:lnTo>
                    <a:lnTo>
                      <a:pt x="1339" y="15927"/>
                    </a:lnTo>
                    <a:lnTo>
                      <a:pt x="913" y="14836"/>
                    </a:lnTo>
                    <a:lnTo>
                      <a:pt x="487" y="13964"/>
                    </a:lnTo>
                    <a:lnTo>
                      <a:pt x="243" y="13091"/>
                    </a:lnTo>
                    <a:lnTo>
                      <a:pt x="122" y="11782"/>
                    </a:lnTo>
                    <a:lnTo>
                      <a:pt x="0" y="10691"/>
                    </a:lnTo>
                    <a:lnTo>
                      <a:pt x="122" y="9818"/>
                    </a:lnTo>
                    <a:lnTo>
                      <a:pt x="243" y="8509"/>
                    </a:lnTo>
                    <a:lnTo>
                      <a:pt x="487" y="7418"/>
                    </a:lnTo>
                    <a:lnTo>
                      <a:pt x="1339" y="5673"/>
                    </a:lnTo>
                    <a:lnTo>
                      <a:pt x="1886" y="4800"/>
                    </a:lnTo>
                    <a:lnTo>
                      <a:pt x="3225" y="3273"/>
                    </a:lnTo>
                    <a:lnTo>
                      <a:pt x="4807" y="1745"/>
                    </a:lnTo>
                    <a:lnTo>
                      <a:pt x="6632" y="873"/>
                    </a:lnTo>
                    <a:lnTo>
                      <a:pt x="8701" y="218"/>
                    </a:lnTo>
                    <a:lnTo>
                      <a:pt x="10830" y="0"/>
                    </a:lnTo>
                    <a:close/>
                  </a:path>
                </a:pathLst>
              </a:custGeom>
              <a:solidFill>
                <a:srgbClr val="575759"/>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37" name="Shape 1067">
                <a:extLst>
                  <a:ext uri="{FF2B5EF4-FFF2-40B4-BE49-F238E27FC236}">
                    <a16:creationId xmlns:a16="http://schemas.microsoft.com/office/drawing/2014/main" id="{F3D7CF7A-6451-98CF-2DD9-067F62F49265}"/>
                  </a:ext>
                </a:extLst>
              </p:cNvPr>
              <p:cNvSpPr/>
              <p:nvPr/>
            </p:nvSpPr>
            <p:spPr>
              <a:xfrm>
                <a:off x="327087" y="836459"/>
                <a:ext cx="645568" cy="40039"/>
              </a:xfrm>
              <a:custGeom>
                <a:avLst/>
                <a:gdLst/>
                <a:ahLst/>
                <a:cxnLst>
                  <a:cxn ang="0">
                    <a:pos x="wd2" y="hd2"/>
                  </a:cxn>
                  <a:cxn ang="5400000">
                    <a:pos x="wd2" y="hd2"/>
                  </a:cxn>
                  <a:cxn ang="10800000">
                    <a:pos x="wd2" y="hd2"/>
                  </a:cxn>
                  <a:cxn ang="16200000">
                    <a:pos x="wd2" y="hd2"/>
                  </a:cxn>
                </a:cxnLst>
                <a:rect l="0" t="0" r="r" b="b"/>
                <a:pathLst>
                  <a:path w="21600" h="21600" extrusionOk="0">
                    <a:moveTo>
                      <a:pt x="9936" y="21600"/>
                    </a:moveTo>
                    <a:lnTo>
                      <a:pt x="7152" y="21600"/>
                    </a:lnTo>
                    <a:lnTo>
                      <a:pt x="5520" y="19849"/>
                    </a:lnTo>
                    <a:lnTo>
                      <a:pt x="3984" y="18681"/>
                    </a:lnTo>
                    <a:lnTo>
                      <a:pt x="2544" y="16930"/>
                    </a:lnTo>
                    <a:lnTo>
                      <a:pt x="1296" y="13427"/>
                    </a:lnTo>
                    <a:lnTo>
                      <a:pt x="864" y="12259"/>
                    </a:lnTo>
                    <a:lnTo>
                      <a:pt x="432" y="10508"/>
                    </a:lnTo>
                    <a:lnTo>
                      <a:pt x="240" y="8757"/>
                    </a:lnTo>
                    <a:lnTo>
                      <a:pt x="144" y="6422"/>
                    </a:lnTo>
                    <a:lnTo>
                      <a:pt x="0" y="1168"/>
                    </a:lnTo>
                    <a:lnTo>
                      <a:pt x="912" y="4086"/>
                    </a:lnTo>
                    <a:lnTo>
                      <a:pt x="2016" y="5838"/>
                    </a:lnTo>
                    <a:lnTo>
                      <a:pt x="3312" y="8173"/>
                    </a:lnTo>
                    <a:lnTo>
                      <a:pt x="4656" y="8757"/>
                    </a:lnTo>
                    <a:lnTo>
                      <a:pt x="7488" y="11092"/>
                    </a:lnTo>
                    <a:lnTo>
                      <a:pt x="9888" y="11092"/>
                    </a:lnTo>
                    <a:lnTo>
                      <a:pt x="12624" y="10508"/>
                    </a:lnTo>
                    <a:lnTo>
                      <a:pt x="15936" y="8757"/>
                    </a:lnTo>
                    <a:lnTo>
                      <a:pt x="17616" y="7589"/>
                    </a:lnTo>
                    <a:lnTo>
                      <a:pt x="19152" y="5838"/>
                    </a:lnTo>
                    <a:lnTo>
                      <a:pt x="20544" y="3503"/>
                    </a:lnTo>
                    <a:lnTo>
                      <a:pt x="21600" y="0"/>
                    </a:lnTo>
                    <a:lnTo>
                      <a:pt x="21456" y="6422"/>
                    </a:lnTo>
                    <a:lnTo>
                      <a:pt x="21312" y="8757"/>
                    </a:lnTo>
                    <a:lnTo>
                      <a:pt x="20976" y="10508"/>
                    </a:lnTo>
                    <a:lnTo>
                      <a:pt x="20592" y="12259"/>
                    </a:lnTo>
                    <a:lnTo>
                      <a:pt x="20016" y="13427"/>
                    </a:lnTo>
                    <a:lnTo>
                      <a:pt x="18528" y="16930"/>
                    </a:lnTo>
                    <a:lnTo>
                      <a:pt x="16848" y="18681"/>
                    </a:lnTo>
                    <a:lnTo>
                      <a:pt x="14928" y="19849"/>
                    </a:lnTo>
                    <a:lnTo>
                      <a:pt x="13056" y="21600"/>
                    </a:lnTo>
                    <a:lnTo>
                      <a:pt x="9936" y="21600"/>
                    </a:lnTo>
                    <a:close/>
                  </a:path>
                </a:pathLst>
              </a:custGeom>
              <a:solidFill>
                <a:srgbClr val="4B4B4D"/>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38" name="Shape 1068">
                <a:extLst>
                  <a:ext uri="{FF2B5EF4-FFF2-40B4-BE49-F238E27FC236}">
                    <a16:creationId xmlns:a16="http://schemas.microsoft.com/office/drawing/2014/main" id="{96FEE98E-514F-4026-0831-C99F8471CF72}"/>
                  </a:ext>
                </a:extLst>
              </p:cNvPr>
              <p:cNvSpPr/>
              <p:nvPr/>
            </p:nvSpPr>
            <p:spPr>
              <a:xfrm>
                <a:off x="63122" y="243471"/>
                <a:ext cx="1180672" cy="66009"/>
              </a:xfrm>
              <a:custGeom>
                <a:avLst/>
                <a:gdLst/>
                <a:ahLst/>
                <a:cxnLst>
                  <a:cxn ang="0">
                    <a:pos x="wd2" y="hd2"/>
                  </a:cxn>
                  <a:cxn ang="5400000">
                    <a:pos x="wd2" y="hd2"/>
                  </a:cxn>
                  <a:cxn ang="10800000">
                    <a:pos x="wd2" y="hd2"/>
                  </a:cxn>
                  <a:cxn ang="16200000">
                    <a:pos x="wd2" y="hd2"/>
                  </a:cxn>
                </a:cxnLst>
                <a:rect l="0" t="0" r="r" b="b"/>
                <a:pathLst>
                  <a:path w="21600" h="21600" extrusionOk="0">
                    <a:moveTo>
                      <a:pt x="525" y="13102"/>
                    </a:moveTo>
                    <a:lnTo>
                      <a:pt x="20681" y="0"/>
                    </a:lnTo>
                    <a:lnTo>
                      <a:pt x="20681" y="1416"/>
                    </a:lnTo>
                    <a:lnTo>
                      <a:pt x="20760" y="2479"/>
                    </a:lnTo>
                    <a:lnTo>
                      <a:pt x="20865" y="3541"/>
                    </a:lnTo>
                    <a:lnTo>
                      <a:pt x="21101" y="4249"/>
                    </a:lnTo>
                    <a:lnTo>
                      <a:pt x="21259" y="5311"/>
                    </a:lnTo>
                    <a:lnTo>
                      <a:pt x="21416" y="5666"/>
                    </a:lnTo>
                    <a:lnTo>
                      <a:pt x="21521" y="6728"/>
                    </a:lnTo>
                    <a:lnTo>
                      <a:pt x="21600" y="8144"/>
                    </a:lnTo>
                    <a:lnTo>
                      <a:pt x="0" y="21600"/>
                    </a:lnTo>
                    <a:lnTo>
                      <a:pt x="210" y="20538"/>
                    </a:lnTo>
                    <a:lnTo>
                      <a:pt x="394" y="20184"/>
                    </a:lnTo>
                    <a:lnTo>
                      <a:pt x="525" y="19121"/>
                    </a:lnTo>
                    <a:lnTo>
                      <a:pt x="604" y="18413"/>
                    </a:lnTo>
                    <a:lnTo>
                      <a:pt x="630" y="17351"/>
                    </a:lnTo>
                    <a:lnTo>
                      <a:pt x="630" y="16289"/>
                    </a:lnTo>
                    <a:lnTo>
                      <a:pt x="604" y="15226"/>
                    </a:lnTo>
                    <a:lnTo>
                      <a:pt x="525" y="13102"/>
                    </a:lnTo>
                    <a:close/>
                  </a:path>
                </a:pathLst>
              </a:custGeom>
              <a:solidFill>
                <a:srgbClr val="6C6C6E"/>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39" name="Shape 1069">
                <a:extLst>
                  <a:ext uri="{FF2B5EF4-FFF2-40B4-BE49-F238E27FC236}">
                    <a16:creationId xmlns:a16="http://schemas.microsoft.com/office/drawing/2014/main" id="{2D9E390C-3F15-77E9-C7DA-9212DC697774}"/>
                  </a:ext>
                </a:extLst>
              </p:cNvPr>
              <p:cNvSpPr/>
              <p:nvPr/>
            </p:nvSpPr>
            <p:spPr>
              <a:xfrm>
                <a:off x="41602" y="169889"/>
                <a:ext cx="1197888" cy="68173"/>
              </a:xfrm>
              <a:custGeom>
                <a:avLst/>
                <a:gdLst/>
                <a:ahLst/>
                <a:cxnLst>
                  <a:cxn ang="0">
                    <a:pos x="wd2" y="hd2"/>
                  </a:cxn>
                  <a:cxn ang="5400000">
                    <a:pos x="wd2" y="hd2"/>
                  </a:cxn>
                  <a:cxn ang="10800000">
                    <a:pos x="wd2" y="hd2"/>
                  </a:cxn>
                  <a:cxn ang="16200000">
                    <a:pos x="wd2" y="hd2"/>
                  </a:cxn>
                </a:cxnLst>
                <a:rect l="0" t="0" r="r" b="b"/>
                <a:pathLst>
                  <a:path w="21600" h="21600" extrusionOk="0">
                    <a:moveTo>
                      <a:pt x="0" y="13714"/>
                    </a:moveTo>
                    <a:lnTo>
                      <a:pt x="21600" y="0"/>
                    </a:lnTo>
                    <a:lnTo>
                      <a:pt x="21445" y="2057"/>
                    </a:lnTo>
                    <a:lnTo>
                      <a:pt x="21238" y="3086"/>
                    </a:lnTo>
                    <a:lnTo>
                      <a:pt x="21005" y="3771"/>
                    </a:lnTo>
                    <a:lnTo>
                      <a:pt x="20850" y="3771"/>
                    </a:lnTo>
                    <a:lnTo>
                      <a:pt x="20695" y="4457"/>
                    </a:lnTo>
                    <a:lnTo>
                      <a:pt x="20695" y="5829"/>
                    </a:lnTo>
                    <a:lnTo>
                      <a:pt x="20746" y="7200"/>
                    </a:lnTo>
                    <a:lnTo>
                      <a:pt x="20798" y="8914"/>
                    </a:lnTo>
                    <a:lnTo>
                      <a:pt x="1086" y="21600"/>
                    </a:lnTo>
                    <a:lnTo>
                      <a:pt x="1086" y="20571"/>
                    </a:lnTo>
                    <a:lnTo>
                      <a:pt x="1061" y="20571"/>
                    </a:lnTo>
                    <a:lnTo>
                      <a:pt x="931" y="20229"/>
                    </a:lnTo>
                    <a:lnTo>
                      <a:pt x="698" y="19543"/>
                    </a:lnTo>
                    <a:lnTo>
                      <a:pt x="414" y="18171"/>
                    </a:lnTo>
                    <a:lnTo>
                      <a:pt x="181" y="16457"/>
                    </a:lnTo>
                    <a:lnTo>
                      <a:pt x="78" y="15086"/>
                    </a:lnTo>
                    <a:lnTo>
                      <a:pt x="0" y="13714"/>
                    </a:lnTo>
                    <a:close/>
                  </a:path>
                </a:pathLst>
              </a:custGeom>
              <a:solidFill>
                <a:srgbClr val="6C6C6E"/>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40" name="Shape 1070">
                <a:extLst>
                  <a:ext uri="{FF2B5EF4-FFF2-40B4-BE49-F238E27FC236}">
                    <a16:creationId xmlns:a16="http://schemas.microsoft.com/office/drawing/2014/main" id="{B5A0D20A-2773-BE30-ADB1-D9FC7562FDDA}"/>
                  </a:ext>
                </a:extLst>
              </p:cNvPr>
              <p:cNvSpPr/>
              <p:nvPr/>
            </p:nvSpPr>
            <p:spPr>
              <a:xfrm>
                <a:off x="65991" y="304068"/>
                <a:ext cx="1146242" cy="66009"/>
              </a:xfrm>
              <a:custGeom>
                <a:avLst/>
                <a:gdLst/>
                <a:ahLst/>
                <a:cxnLst>
                  <a:cxn ang="0">
                    <a:pos x="wd2" y="hd2"/>
                  </a:cxn>
                  <a:cxn ang="5400000">
                    <a:pos x="wd2" y="hd2"/>
                  </a:cxn>
                  <a:cxn ang="10800000">
                    <a:pos x="wd2" y="hd2"/>
                  </a:cxn>
                  <a:cxn ang="16200000">
                    <a:pos x="wd2" y="hd2"/>
                  </a:cxn>
                </a:cxnLst>
                <a:rect l="0" t="0" r="r" b="b"/>
                <a:pathLst>
                  <a:path w="21600" h="21600" extrusionOk="0">
                    <a:moveTo>
                      <a:pt x="0" y="12748"/>
                    </a:moveTo>
                    <a:lnTo>
                      <a:pt x="21492" y="0"/>
                    </a:lnTo>
                    <a:lnTo>
                      <a:pt x="21465" y="1416"/>
                    </a:lnTo>
                    <a:lnTo>
                      <a:pt x="21492" y="3541"/>
                    </a:lnTo>
                    <a:lnTo>
                      <a:pt x="21600" y="8144"/>
                    </a:lnTo>
                    <a:lnTo>
                      <a:pt x="297" y="21600"/>
                    </a:lnTo>
                    <a:lnTo>
                      <a:pt x="351" y="18413"/>
                    </a:lnTo>
                    <a:lnTo>
                      <a:pt x="351" y="16289"/>
                    </a:lnTo>
                    <a:lnTo>
                      <a:pt x="297" y="15226"/>
                    </a:lnTo>
                    <a:lnTo>
                      <a:pt x="270" y="14164"/>
                    </a:lnTo>
                    <a:lnTo>
                      <a:pt x="162" y="13810"/>
                    </a:lnTo>
                    <a:lnTo>
                      <a:pt x="0" y="12748"/>
                    </a:lnTo>
                    <a:close/>
                  </a:path>
                </a:pathLst>
              </a:custGeom>
              <a:solidFill>
                <a:srgbClr val="6C6C6E"/>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41" name="Shape 1071">
                <a:extLst>
                  <a:ext uri="{FF2B5EF4-FFF2-40B4-BE49-F238E27FC236}">
                    <a16:creationId xmlns:a16="http://schemas.microsoft.com/office/drawing/2014/main" id="{8F183624-A81D-CAE9-F942-9BDBFEBA9237}"/>
                  </a:ext>
                </a:extLst>
              </p:cNvPr>
              <p:cNvSpPr/>
              <p:nvPr/>
            </p:nvSpPr>
            <p:spPr>
              <a:xfrm>
                <a:off x="76033" y="362501"/>
                <a:ext cx="1162022" cy="66010"/>
              </a:xfrm>
              <a:custGeom>
                <a:avLst/>
                <a:gdLst/>
                <a:ahLst/>
                <a:cxnLst>
                  <a:cxn ang="0">
                    <a:pos x="wd2" y="hd2"/>
                  </a:cxn>
                  <a:cxn ang="5400000">
                    <a:pos x="wd2" y="hd2"/>
                  </a:cxn>
                  <a:cxn ang="10800000">
                    <a:pos x="wd2" y="hd2"/>
                  </a:cxn>
                  <a:cxn ang="16200000">
                    <a:pos x="wd2" y="hd2"/>
                  </a:cxn>
                </a:cxnLst>
                <a:rect l="0" t="0" r="r" b="b"/>
                <a:pathLst>
                  <a:path w="21600" h="21600" extrusionOk="0">
                    <a:moveTo>
                      <a:pt x="80" y="12748"/>
                    </a:moveTo>
                    <a:lnTo>
                      <a:pt x="21013" y="0"/>
                    </a:lnTo>
                    <a:lnTo>
                      <a:pt x="21013" y="1770"/>
                    </a:lnTo>
                    <a:lnTo>
                      <a:pt x="21067" y="3895"/>
                    </a:lnTo>
                    <a:lnTo>
                      <a:pt x="21200" y="5666"/>
                    </a:lnTo>
                    <a:lnTo>
                      <a:pt x="21413" y="7082"/>
                    </a:lnTo>
                    <a:lnTo>
                      <a:pt x="21600" y="8144"/>
                    </a:lnTo>
                    <a:lnTo>
                      <a:pt x="0" y="21600"/>
                    </a:lnTo>
                    <a:lnTo>
                      <a:pt x="107" y="19475"/>
                    </a:lnTo>
                    <a:lnTo>
                      <a:pt x="160" y="17705"/>
                    </a:lnTo>
                    <a:lnTo>
                      <a:pt x="107" y="15226"/>
                    </a:lnTo>
                    <a:lnTo>
                      <a:pt x="80" y="12748"/>
                    </a:lnTo>
                    <a:close/>
                  </a:path>
                </a:pathLst>
              </a:custGeom>
              <a:solidFill>
                <a:srgbClr val="6C6C6E"/>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42" name="Shape 1072">
                <a:extLst>
                  <a:ext uri="{FF2B5EF4-FFF2-40B4-BE49-F238E27FC236}">
                    <a16:creationId xmlns:a16="http://schemas.microsoft.com/office/drawing/2014/main" id="{BEC49F30-0998-CE49-760A-225E76D6A5FE}"/>
                  </a:ext>
                </a:extLst>
              </p:cNvPr>
              <p:cNvSpPr/>
              <p:nvPr/>
            </p:nvSpPr>
            <p:spPr>
              <a:xfrm>
                <a:off x="68860" y="429591"/>
                <a:ext cx="1140504" cy="66009"/>
              </a:xfrm>
              <a:custGeom>
                <a:avLst/>
                <a:gdLst/>
                <a:ahLst/>
                <a:cxnLst>
                  <a:cxn ang="0">
                    <a:pos x="wd2" y="hd2"/>
                  </a:cxn>
                  <a:cxn ang="5400000">
                    <a:pos x="wd2" y="hd2"/>
                  </a:cxn>
                  <a:cxn ang="10800000">
                    <a:pos x="wd2" y="hd2"/>
                  </a:cxn>
                  <a:cxn ang="16200000">
                    <a:pos x="wd2" y="hd2"/>
                  </a:cxn>
                </a:cxnLst>
                <a:rect l="0" t="0" r="r" b="b"/>
                <a:pathLst>
                  <a:path w="21600" h="21600" extrusionOk="0">
                    <a:moveTo>
                      <a:pt x="0" y="13456"/>
                    </a:moveTo>
                    <a:lnTo>
                      <a:pt x="21410" y="0"/>
                    </a:lnTo>
                    <a:lnTo>
                      <a:pt x="21518" y="2833"/>
                    </a:lnTo>
                    <a:lnTo>
                      <a:pt x="21600" y="5311"/>
                    </a:lnTo>
                    <a:lnTo>
                      <a:pt x="21600" y="8498"/>
                    </a:lnTo>
                    <a:lnTo>
                      <a:pt x="245" y="21600"/>
                    </a:lnTo>
                    <a:lnTo>
                      <a:pt x="299" y="19830"/>
                    </a:lnTo>
                    <a:lnTo>
                      <a:pt x="353" y="17705"/>
                    </a:lnTo>
                    <a:lnTo>
                      <a:pt x="462" y="15226"/>
                    </a:lnTo>
                    <a:lnTo>
                      <a:pt x="462" y="14518"/>
                    </a:lnTo>
                    <a:lnTo>
                      <a:pt x="408" y="13810"/>
                    </a:lnTo>
                    <a:lnTo>
                      <a:pt x="245" y="13456"/>
                    </a:lnTo>
                    <a:lnTo>
                      <a:pt x="0" y="13456"/>
                    </a:lnTo>
                    <a:close/>
                  </a:path>
                </a:pathLst>
              </a:custGeom>
              <a:solidFill>
                <a:srgbClr val="6C6C6E"/>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43" name="Shape 1073">
                <a:extLst>
                  <a:ext uri="{FF2B5EF4-FFF2-40B4-BE49-F238E27FC236}">
                    <a16:creationId xmlns:a16="http://schemas.microsoft.com/office/drawing/2014/main" id="{6C4573B4-01EF-6D31-8AA2-619A78D7B82D}"/>
                  </a:ext>
                </a:extLst>
              </p:cNvPr>
              <p:cNvSpPr/>
              <p:nvPr/>
            </p:nvSpPr>
            <p:spPr>
              <a:xfrm>
                <a:off x="64556" y="491270"/>
                <a:ext cx="1180672" cy="66009"/>
              </a:xfrm>
              <a:custGeom>
                <a:avLst/>
                <a:gdLst/>
                <a:ahLst/>
                <a:cxnLst>
                  <a:cxn ang="0">
                    <a:pos x="wd2" y="hd2"/>
                  </a:cxn>
                  <a:cxn ang="5400000">
                    <a:pos x="wd2" y="hd2"/>
                  </a:cxn>
                  <a:cxn ang="10800000">
                    <a:pos x="wd2" y="hd2"/>
                  </a:cxn>
                  <a:cxn ang="16200000">
                    <a:pos x="wd2" y="hd2"/>
                  </a:cxn>
                </a:cxnLst>
                <a:rect l="0" t="0" r="r" b="b"/>
                <a:pathLst>
                  <a:path w="21600" h="21600" extrusionOk="0">
                    <a:moveTo>
                      <a:pt x="394" y="12748"/>
                    </a:moveTo>
                    <a:lnTo>
                      <a:pt x="20839" y="0"/>
                    </a:lnTo>
                    <a:lnTo>
                      <a:pt x="20839" y="1416"/>
                    </a:lnTo>
                    <a:lnTo>
                      <a:pt x="20891" y="2479"/>
                    </a:lnTo>
                    <a:lnTo>
                      <a:pt x="20996" y="3895"/>
                    </a:lnTo>
                    <a:lnTo>
                      <a:pt x="21180" y="4603"/>
                    </a:lnTo>
                    <a:lnTo>
                      <a:pt x="21443" y="6374"/>
                    </a:lnTo>
                    <a:lnTo>
                      <a:pt x="21600" y="7790"/>
                    </a:lnTo>
                    <a:lnTo>
                      <a:pt x="0" y="21600"/>
                    </a:lnTo>
                    <a:lnTo>
                      <a:pt x="79" y="20892"/>
                    </a:lnTo>
                    <a:lnTo>
                      <a:pt x="289" y="19475"/>
                    </a:lnTo>
                    <a:lnTo>
                      <a:pt x="367" y="18767"/>
                    </a:lnTo>
                    <a:lnTo>
                      <a:pt x="394" y="17705"/>
                    </a:lnTo>
                    <a:lnTo>
                      <a:pt x="420" y="15226"/>
                    </a:lnTo>
                    <a:lnTo>
                      <a:pt x="394" y="12748"/>
                    </a:lnTo>
                    <a:close/>
                  </a:path>
                </a:pathLst>
              </a:custGeom>
              <a:solidFill>
                <a:srgbClr val="6C6C6E"/>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44" name="Shape 1074">
                <a:extLst>
                  <a:ext uri="{FF2B5EF4-FFF2-40B4-BE49-F238E27FC236}">
                    <a16:creationId xmlns:a16="http://schemas.microsoft.com/office/drawing/2014/main" id="{D18A17D5-5743-2238-5D29-C6FEB91A70EC}"/>
                  </a:ext>
                </a:extLst>
              </p:cNvPr>
              <p:cNvSpPr/>
              <p:nvPr/>
            </p:nvSpPr>
            <p:spPr>
              <a:xfrm>
                <a:off x="76033" y="554032"/>
                <a:ext cx="1130461" cy="66009"/>
              </a:xfrm>
              <a:custGeom>
                <a:avLst/>
                <a:gdLst/>
                <a:ahLst/>
                <a:cxnLst>
                  <a:cxn ang="0">
                    <a:pos x="wd2" y="hd2"/>
                  </a:cxn>
                  <a:cxn ang="5400000">
                    <a:pos x="wd2" y="hd2"/>
                  </a:cxn>
                  <a:cxn ang="10800000">
                    <a:pos x="wd2" y="hd2"/>
                  </a:cxn>
                  <a:cxn ang="16200000">
                    <a:pos x="wd2" y="hd2"/>
                  </a:cxn>
                </a:cxnLst>
                <a:rect l="0" t="0" r="r" b="b"/>
                <a:pathLst>
                  <a:path w="21600" h="21600" extrusionOk="0">
                    <a:moveTo>
                      <a:pt x="0" y="13102"/>
                    </a:moveTo>
                    <a:lnTo>
                      <a:pt x="21545" y="0"/>
                    </a:lnTo>
                    <a:lnTo>
                      <a:pt x="21490" y="2125"/>
                    </a:lnTo>
                    <a:lnTo>
                      <a:pt x="21545" y="3895"/>
                    </a:lnTo>
                    <a:lnTo>
                      <a:pt x="21600" y="8852"/>
                    </a:lnTo>
                    <a:lnTo>
                      <a:pt x="192" y="21600"/>
                    </a:lnTo>
                    <a:lnTo>
                      <a:pt x="219" y="19121"/>
                    </a:lnTo>
                    <a:lnTo>
                      <a:pt x="219" y="16997"/>
                    </a:lnTo>
                    <a:lnTo>
                      <a:pt x="164" y="14872"/>
                    </a:lnTo>
                    <a:lnTo>
                      <a:pt x="0" y="13102"/>
                    </a:lnTo>
                    <a:close/>
                  </a:path>
                </a:pathLst>
              </a:custGeom>
              <a:solidFill>
                <a:srgbClr val="6C6C6E"/>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45" name="Shape 1075">
                <a:extLst>
                  <a:ext uri="{FF2B5EF4-FFF2-40B4-BE49-F238E27FC236}">
                    <a16:creationId xmlns:a16="http://schemas.microsoft.com/office/drawing/2014/main" id="{E9BB7938-9D89-E015-530A-D47B9EE61B42}"/>
                  </a:ext>
                </a:extLst>
              </p:cNvPr>
              <p:cNvSpPr/>
              <p:nvPr/>
            </p:nvSpPr>
            <p:spPr>
              <a:xfrm>
                <a:off x="93248" y="644928"/>
                <a:ext cx="1133330" cy="212091"/>
              </a:xfrm>
              <a:custGeom>
                <a:avLst/>
                <a:gdLst/>
                <a:ahLst/>
                <a:cxnLst>
                  <a:cxn ang="0">
                    <a:pos x="wd2" y="hd2"/>
                  </a:cxn>
                  <a:cxn ang="5400000">
                    <a:pos x="wd2" y="hd2"/>
                  </a:cxn>
                  <a:cxn ang="10800000">
                    <a:pos x="wd2" y="hd2"/>
                  </a:cxn>
                  <a:cxn ang="16200000">
                    <a:pos x="wd2" y="hd2"/>
                  </a:cxn>
                </a:cxnLst>
                <a:rect l="0" t="0" r="r" b="b"/>
                <a:pathLst>
                  <a:path w="21600" h="21600" extrusionOk="0">
                    <a:moveTo>
                      <a:pt x="10116" y="21600"/>
                    </a:moveTo>
                    <a:lnTo>
                      <a:pt x="8339" y="21490"/>
                    </a:lnTo>
                    <a:lnTo>
                      <a:pt x="7355" y="21380"/>
                    </a:lnTo>
                    <a:lnTo>
                      <a:pt x="6371" y="21049"/>
                    </a:lnTo>
                    <a:lnTo>
                      <a:pt x="5496" y="20608"/>
                    </a:lnTo>
                    <a:lnTo>
                      <a:pt x="4703" y="20057"/>
                    </a:lnTo>
                    <a:lnTo>
                      <a:pt x="4457" y="19727"/>
                    </a:lnTo>
                    <a:lnTo>
                      <a:pt x="4238" y="19396"/>
                    </a:lnTo>
                    <a:lnTo>
                      <a:pt x="4047" y="18955"/>
                    </a:lnTo>
                    <a:lnTo>
                      <a:pt x="4019" y="18514"/>
                    </a:lnTo>
                    <a:lnTo>
                      <a:pt x="3937" y="17633"/>
                    </a:lnTo>
                    <a:lnTo>
                      <a:pt x="3828" y="16861"/>
                    </a:lnTo>
                    <a:lnTo>
                      <a:pt x="3636" y="15980"/>
                    </a:lnTo>
                    <a:lnTo>
                      <a:pt x="3418" y="15208"/>
                    </a:lnTo>
                    <a:lnTo>
                      <a:pt x="2707" y="13335"/>
                    </a:lnTo>
                    <a:lnTo>
                      <a:pt x="1750" y="10910"/>
                    </a:lnTo>
                    <a:lnTo>
                      <a:pt x="1422" y="10139"/>
                    </a:lnTo>
                    <a:lnTo>
                      <a:pt x="1148" y="9257"/>
                    </a:lnTo>
                    <a:lnTo>
                      <a:pt x="902" y="8376"/>
                    </a:lnTo>
                    <a:lnTo>
                      <a:pt x="629" y="7494"/>
                    </a:lnTo>
                    <a:lnTo>
                      <a:pt x="301" y="5841"/>
                    </a:lnTo>
                    <a:lnTo>
                      <a:pt x="0" y="4078"/>
                    </a:lnTo>
                    <a:lnTo>
                      <a:pt x="21600" y="0"/>
                    </a:lnTo>
                    <a:lnTo>
                      <a:pt x="21491" y="1322"/>
                    </a:lnTo>
                    <a:lnTo>
                      <a:pt x="21272" y="2645"/>
                    </a:lnTo>
                    <a:lnTo>
                      <a:pt x="21053" y="4188"/>
                    </a:lnTo>
                    <a:lnTo>
                      <a:pt x="20780" y="5510"/>
                    </a:lnTo>
                    <a:lnTo>
                      <a:pt x="20479" y="6833"/>
                    </a:lnTo>
                    <a:lnTo>
                      <a:pt x="20178" y="8376"/>
                    </a:lnTo>
                    <a:lnTo>
                      <a:pt x="19440" y="10910"/>
                    </a:lnTo>
                    <a:lnTo>
                      <a:pt x="19030" y="12233"/>
                    </a:lnTo>
                    <a:lnTo>
                      <a:pt x="18647" y="13445"/>
                    </a:lnTo>
                    <a:lnTo>
                      <a:pt x="17964" y="15208"/>
                    </a:lnTo>
                    <a:lnTo>
                      <a:pt x="17663" y="16090"/>
                    </a:lnTo>
                    <a:lnTo>
                      <a:pt x="17444" y="16861"/>
                    </a:lnTo>
                    <a:lnTo>
                      <a:pt x="17307" y="17633"/>
                    </a:lnTo>
                    <a:lnTo>
                      <a:pt x="17225" y="18514"/>
                    </a:lnTo>
                    <a:lnTo>
                      <a:pt x="17198" y="18624"/>
                    </a:lnTo>
                    <a:lnTo>
                      <a:pt x="17143" y="18955"/>
                    </a:lnTo>
                    <a:lnTo>
                      <a:pt x="16979" y="19396"/>
                    </a:lnTo>
                    <a:lnTo>
                      <a:pt x="16678" y="19727"/>
                    </a:lnTo>
                    <a:lnTo>
                      <a:pt x="16350" y="20057"/>
                    </a:lnTo>
                    <a:lnTo>
                      <a:pt x="15421" y="20608"/>
                    </a:lnTo>
                    <a:lnTo>
                      <a:pt x="14354" y="21049"/>
                    </a:lnTo>
                    <a:lnTo>
                      <a:pt x="13206" y="21380"/>
                    </a:lnTo>
                    <a:lnTo>
                      <a:pt x="12003" y="21490"/>
                    </a:lnTo>
                    <a:lnTo>
                      <a:pt x="10116" y="21600"/>
                    </a:lnTo>
                    <a:close/>
                  </a:path>
                </a:pathLst>
              </a:custGeom>
              <a:solidFill>
                <a:srgbClr val="6C6C6E"/>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46" name="Shape 1076">
                <a:extLst>
                  <a:ext uri="{FF2B5EF4-FFF2-40B4-BE49-F238E27FC236}">
                    <a16:creationId xmlns:a16="http://schemas.microsoft.com/office/drawing/2014/main" id="{9EE37DAA-AA68-02C9-833F-5F911E03351B}"/>
                  </a:ext>
                </a:extLst>
              </p:cNvPr>
              <p:cNvSpPr/>
              <p:nvPr/>
            </p:nvSpPr>
            <p:spPr>
              <a:xfrm>
                <a:off x="295526" y="666570"/>
                <a:ext cx="327088" cy="190449"/>
              </a:xfrm>
              <a:custGeom>
                <a:avLst/>
                <a:gdLst/>
                <a:ahLst/>
                <a:cxnLst>
                  <a:cxn ang="0">
                    <a:pos x="wd2" y="hd2"/>
                  </a:cxn>
                  <a:cxn ang="5400000">
                    <a:pos x="wd2" y="hd2"/>
                  </a:cxn>
                  <a:cxn ang="10800000">
                    <a:pos x="wd2" y="hd2"/>
                  </a:cxn>
                  <a:cxn ang="16200000">
                    <a:pos x="wd2" y="hd2"/>
                  </a:cxn>
                </a:cxnLst>
                <a:rect l="0" t="0" r="r" b="b"/>
                <a:pathLst>
                  <a:path w="21600" h="21600" extrusionOk="0">
                    <a:moveTo>
                      <a:pt x="7768" y="20864"/>
                    </a:moveTo>
                    <a:lnTo>
                      <a:pt x="6916" y="18286"/>
                    </a:lnTo>
                    <a:lnTo>
                      <a:pt x="6158" y="15955"/>
                    </a:lnTo>
                    <a:lnTo>
                      <a:pt x="4926" y="13377"/>
                    </a:lnTo>
                    <a:lnTo>
                      <a:pt x="3221" y="9818"/>
                    </a:lnTo>
                    <a:lnTo>
                      <a:pt x="2368" y="7855"/>
                    </a:lnTo>
                    <a:lnTo>
                      <a:pt x="1421" y="5645"/>
                    </a:lnTo>
                    <a:lnTo>
                      <a:pt x="0" y="1227"/>
                    </a:lnTo>
                    <a:lnTo>
                      <a:pt x="21316" y="0"/>
                    </a:lnTo>
                    <a:lnTo>
                      <a:pt x="21600" y="5032"/>
                    </a:lnTo>
                    <a:lnTo>
                      <a:pt x="21600" y="9818"/>
                    </a:lnTo>
                    <a:lnTo>
                      <a:pt x="21411" y="13500"/>
                    </a:lnTo>
                    <a:lnTo>
                      <a:pt x="21221" y="16323"/>
                    </a:lnTo>
                    <a:lnTo>
                      <a:pt x="21221" y="19882"/>
                    </a:lnTo>
                    <a:lnTo>
                      <a:pt x="21411" y="21109"/>
                    </a:lnTo>
                    <a:lnTo>
                      <a:pt x="21411" y="21600"/>
                    </a:lnTo>
                    <a:lnTo>
                      <a:pt x="14874" y="21477"/>
                    </a:lnTo>
                    <a:lnTo>
                      <a:pt x="11179" y="21109"/>
                    </a:lnTo>
                    <a:lnTo>
                      <a:pt x="7768" y="20864"/>
                    </a:lnTo>
                    <a:close/>
                  </a:path>
                </a:pathLst>
              </a:custGeom>
              <a:solidFill>
                <a:srgbClr val="939396"/>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47" name="Shape 1077">
                <a:extLst>
                  <a:ext uri="{FF2B5EF4-FFF2-40B4-BE49-F238E27FC236}">
                    <a16:creationId xmlns:a16="http://schemas.microsoft.com/office/drawing/2014/main" id="{B7630011-EB1F-10EB-55EE-B26DA1DE34C8}"/>
                  </a:ext>
                </a:extLst>
              </p:cNvPr>
              <p:cNvSpPr/>
              <p:nvPr/>
            </p:nvSpPr>
            <p:spPr>
              <a:xfrm>
                <a:off x="814849" y="0"/>
                <a:ext cx="463375" cy="1850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463" y="17684"/>
                    </a:lnTo>
                    <a:lnTo>
                      <a:pt x="20396" y="18568"/>
                    </a:lnTo>
                    <a:lnTo>
                      <a:pt x="20196" y="19200"/>
                    </a:lnTo>
                    <a:lnTo>
                      <a:pt x="19794" y="19832"/>
                    </a:lnTo>
                    <a:lnTo>
                      <a:pt x="19460" y="20337"/>
                    </a:lnTo>
                    <a:lnTo>
                      <a:pt x="19126" y="20716"/>
                    </a:lnTo>
                    <a:lnTo>
                      <a:pt x="18658" y="21095"/>
                    </a:lnTo>
                    <a:lnTo>
                      <a:pt x="18189" y="21221"/>
                    </a:lnTo>
                    <a:lnTo>
                      <a:pt x="17855" y="21221"/>
                    </a:lnTo>
                    <a:lnTo>
                      <a:pt x="0" y="21600"/>
                    </a:lnTo>
                    <a:lnTo>
                      <a:pt x="0" y="0"/>
                    </a:lnTo>
                    <a:close/>
                  </a:path>
                </a:pathLst>
              </a:custGeom>
              <a:solidFill>
                <a:srgbClr val="939396"/>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48" name="Shape 1078">
                <a:extLst>
                  <a:ext uri="{FF2B5EF4-FFF2-40B4-BE49-F238E27FC236}">
                    <a16:creationId xmlns:a16="http://schemas.microsoft.com/office/drawing/2014/main" id="{C43D9EBC-12F3-AF4A-AB44-68395A9F18E9}"/>
                  </a:ext>
                </a:extLst>
              </p:cNvPr>
              <p:cNvSpPr/>
              <p:nvPr/>
            </p:nvSpPr>
            <p:spPr>
              <a:xfrm>
                <a:off x="819152" y="0"/>
                <a:ext cx="459072" cy="1839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453" y="17788"/>
                    </a:lnTo>
                    <a:lnTo>
                      <a:pt x="20385" y="18678"/>
                    </a:lnTo>
                    <a:lnTo>
                      <a:pt x="20183" y="19313"/>
                    </a:lnTo>
                    <a:lnTo>
                      <a:pt x="19778" y="19948"/>
                    </a:lnTo>
                    <a:lnTo>
                      <a:pt x="19440" y="20456"/>
                    </a:lnTo>
                    <a:lnTo>
                      <a:pt x="19103" y="20838"/>
                    </a:lnTo>
                    <a:lnTo>
                      <a:pt x="18630" y="21219"/>
                    </a:lnTo>
                    <a:lnTo>
                      <a:pt x="18157" y="21346"/>
                    </a:lnTo>
                    <a:lnTo>
                      <a:pt x="17820" y="21346"/>
                    </a:lnTo>
                    <a:lnTo>
                      <a:pt x="68" y="21600"/>
                    </a:lnTo>
                    <a:lnTo>
                      <a:pt x="0" y="0"/>
                    </a:lnTo>
                    <a:close/>
                  </a:path>
                </a:pathLst>
              </a:custGeom>
              <a:solidFill>
                <a:srgbClr val="949497"/>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49" name="Shape 1079">
                <a:extLst>
                  <a:ext uri="{FF2B5EF4-FFF2-40B4-BE49-F238E27FC236}">
                    <a16:creationId xmlns:a16="http://schemas.microsoft.com/office/drawing/2014/main" id="{3990B16F-FE66-5FD7-CE22-776ED8B103B2}"/>
                  </a:ext>
                </a:extLst>
              </p:cNvPr>
              <p:cNvSpPr/>
              <p:nvPr/>
            </p:nvSpPr>
            <p:spPr>
              <a:xfrm>
                <a:off x="824891" y="0"/>
                <a:ext cx="453333" cy="1839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438" y="17788"/>
                    </a:lnTo>
                    <a:lnTo>
                      <a:pt x="20370" y="18678"/>
                    </a:lnTo>
                    <a:lnTo>
                      <a:pt x="20165" y="19313"/>
                    </a:lnTo>
                    <a:lnTo>
                      <a:pt x="19754" y="19821"/>
                    </a:lnTo>
                    <a:lnTo>
                      <a:pt x="19071" y="20838"/>
                    </a:lnTo>
                    <a:lnTo>
                      <a:pt x="18592" y="21219"/>
                    </a:lnTo>
                    <a:lnTo>
                      <a:pt x="18182" y="21346"/>
                    </a:lnTo>
                    <a:lnTo>
                      <a:pt x="17772" y="21346"/>
                    </a:lnTo>
                    <a:lnTo>
                      <a:pt x="68" y="21600"/>
                    </a:lnTo>
                    <a:lnTo>
                      <a:pt x="0" y="0"/>
                    </a:lnTo>
                    <a:close/>
                  </a:path>
                </a:pathLst>
              </a:custGeom>
              <a:solidFill>
                <a:srgbClr val="949497"/>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50" name="Shape 1080">
                <a:extLst>
                  <a:ext uri="{FF2B5EF4-FFF2-40B4-BE49-F238E27FC236}">
                    <a16:creationId xmlns:a16="http://schemas.microsoft.com/office/drawing/2014/main" id="{76750026-BE96-4922-A879-374B552338CE}"/>
                  </a:ext>
                </a:extLst>
              </p:cNvPr>
              <p:cNvSpPr/>
              <p:nvPr/>
            </p:nvSpPr>
            <p:spPr>
              <a:xfrm>
                <a:off x="830629" y="-1"/>
                <a:ext cx="447595"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423" y="18000"/>
                    </a:lnTo>
                    <a:lnTo>
                      <a:pt x="20354" y="18900"/>
                    </a:lnTo>
                    <a:lnTo>
                      <a:pt x="20146" y="19543"/>
                    </a:lnTo>
                    <a:lnTo>
                      <a:pt x="19731" y="20057"/>
                    </a:lnTo>
                    <a:lnTo>
                      <a:pt x="19038" y="21086"/>
                    </a:lnTo>
                    <a:lnTo>
                      <a:pt x="18623" y="21471"/>
                    </a:lnTo>
                    <a:lnTo>
                      <a:pt x="18138" y="21600"/>
                    </a:lnTo>
                    <a:lnTo>
                      <a:pt x="0" y="21600"/>
                    </a:lnTo>
                    <a:lnTo>
                      <a:pt x="0" y="0"/>
                    </a:lnTo>
                    <a:close/>
                  </a:path>
                </a:pathLst>
              </a:custGeom>
              <a:solidFill>
                <a:srgbClr val="959598"/>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51" name="Shape 1081">
                <a:extLst>
                  <a:ext uri="{FF2B5EF4-FFF2-40B4-BE49-F238E27FC236}">
                    <a16:creationId xmlns:a16="http://schemas.microsoft.com/office/drawing/2014/main" id="{AC3F951D-BCA7-026A-0CA7-6A389528EBCD}"/>
                  </a:ext>
                </a:extLst>
              </p:cNvPr>
              <p:cNvSpPr/>
              <p:nvPr/>
            </p:nvSpPr>
            <p:spPr>
              <a:xfrm>
                <a:off x="836368" y="-1"/>
                <a:ext cx="441856"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408" y="18000"/>
                    </a:lnTo>
                    <a:lnTo>
                      <a:pt x="20338" y="18900"/>
                    </a:lnTo>
                    <a:lnTo>
                      <a:pt x="20127" y="19543"/>
                    </a:lnTo>
                    <a:lnTo>
                      <a:pt x="19706" y="20057"/>
                    </a:lnTo>
                    <a:lnTo>
                      <a:pt x="19426" y="20571"/>
                    </a:lnTo>
                    <a:lnTo>
                      <a:pt x="19005" y="21086"/>
                    </a:lnTo>
                    <a:lnTo>
                      <a:pt x="18584" y="21343"/>
                    </a:lnTo>
                    <a:lnTo>
                      <a:pt x="18094" y="21600"/>
                    </a:lnTo>
                    <a:lnTo>
                      <a:pt x="17743" y="21600"/>
                    </a:lnTo>
                    <a:lnTo>
                      <a:pt x="0" y="21471"/>
                    </a:lnTo>
                    <a:lnTo>
                      <a:pt x="0" y="0"/>
                    </a:lnTo>
                    <a:close/>
                  </a:path>
                </a:pathLst>
              </a:custGeom>
              <a:solidFill>
                <a:srgbClr val="959599"/>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52" name="Shape 1082">
                <a:extLst>
                  <a:ext uri="{FF2B5EF4-FFF2-40B4-BE49-F238E27FC236}">
                    <a16:creationId xmlns:a16="http://schemas.microsoft.com/office/drawing/2014/main" id="{5529A7D7-B949-DFCE-E3A3-25BE45C1A11F}"/>
                  </a:ext>
                </a:extLst>
              </p:cNvPr>
              <p:cNvSpPr/>
              <p:nvPr/>
            </p:nvSpPr>
            <p:spPr>
              <a:xfrm>
                <a:off x="842106" y="-1"/>
                <a:ext cx="436118"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392" y="18000"/>
                    </a:lnTo>
                    <a:lnTo>
                      <a:pt x="20321" y="18900"/>
                    </a:lnTo>
                    <a:lnTo>
                      <a:pt x="20108" y="19543"/>
                    </a:lnTo>
                    <a:lnTo>
                      <a:pt x="19824" y="20057"/>
                    </a:lnTo>
                    <a:lnTo>
                      <a:pt x="18971" y="21086"/>
                    </a:lnTo>
                    <a:lnTo>
                      <a:pt x="18545" y="21343"/>
                    </a:lnTo>
                    <a:lnTo>
                      <a:pt x="18047" y="21471"/>
                    </a:lnTo>
                    <a:lnTo>
                      <a:pt x="17692" y="21600"/>
                    </a:lnTo>
                    <a:lnTo>
                      <a:pt x="0" y="21343"/>
                    </a:lnTo>
                    <a:lnTo>
                      <a:pt x="0" y="0"/>
                    </a:lnTo>
                    <a:close/>
                  </a:path>
                </a:pathLst>
              </a:custGeom>
              <a:solidFill>
                <a:srgbClr val="969699"/>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53" name="Shape 1083">
                <a:extLst>
                  <a:ext uri="{FF2B5EF4-FFF2-40B4-BE49-F238E27FC236}">
                    <a16:creationId xmlns:a16="http://schemas.microsoft.com/office/drawing/2014/main" id="{2D9586A1-59A6-7C2D-771F-79D634F16A24}"/>
                  </a:ext>
                </a:extLst>
              </p:cNvPr>
              <p:cNvSpPr/>
              <p:nvPr/>
            </p:nvSpPr>
            <p:spPr>
              <a:xfrm>
                <a:off x="847844" y="-1"/>
                <a:ext cx="430380"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376" y="18000"/>
                    </a:lnTo>
                    <a:lnTo>
                      <a:pt x="20304" y="18900"/>
                    </a:lnTo>
                    <a:lnTo>
                      <a:pt x="20088" y="19543"/>
                    </a:lnTo>
                    <a:lnTo>
                      <a:pt x="19800" y="20057"/>
                    </a:lnTo>
                    <a:lnTo>
                      <a:pt x="19368" y="20571"/>
                    </a:lnTo>
                    <a:lnTo>
                      <a:pt x="19008" y="20957"/>
                    </a:lnTo>
                    <a:lnTo>
                      <a:pt x="18504" y="21343"/>
                    </a:lnTo>
                    <a:lnTo>
                      <a:pt x="18144" y="21471"/>
                    </a:lnTo>
                    <a:lnTo>
                      <a:pt x="17640" y="21600"/>
                    </a:lnTo>
                    <a:lnTo>
                      <a:pt x="0" y="21086"/>
                    </a:lnTo>
                    <a:lnTo>
                      <a:pt x="0" y="0"/>
                    </a:lnTo>
                    <a:close/>
                  </a:path>
                </a:pathLst>
              </a:custGeom>
              <a:solidFill>
                <a:srgbClr val="97979A"/>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54" name="Shape 1084">
                <a:extLst>
                  <a:ext uri="{FF2B5EF4-FFF2-40B4-BE49-F238E27FC236}">
                    <a16:creationId xmlns:a16="http://schemas.microsoft.com/office/drawing/2014/main" id="{7CD9C76E-E1B4-1E09-E3A6-241AAFB881C2}"/>
                  </a:ext>
                </a:extLst>
              </p:cNvPr>
              <p:cNvSpPr/>
              <p:nvPr/>
            </p:nvSpPr>
            <p:spPr>
              <a:xfrm>
                <a:off x="852149" y="-1"/>
                <a:ext cx="426075"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364" y="18000"/>
                    </a:lnTo>
                    <a:lnTo>
                      <a:pt x="20291" y="18900"/>
                    </a:lnTo>
                    <a:lnTo>
                      <a:pt x="20073" y="19543"/>
                    </a:lnTo>
                    <a:lnTo>
                      <a:pt x="19782" y="20057"/>
                    </a:lnTo>
                    <a:lnTo>
                      <a:pt x="19345" y="20571"/>
                    </a:lnTo>
                    <a:lnTo>
                      <a:pt x="18982" y="20957"/>
                    </a:lnTo>
                    <a:lnTo>
                      <a:pt x="18473" y="21343"/>
                    </a:lnTo>
                    <a:lnTo>
                      <a:pt x="18109" y="21471"/>
                    </a:lnTo>
                    <a:lnTo>
                      <a:pt x="17673" y="21600"/>
                    </a:lnTo>
                    <a:lnTo>
                      <a:pt x="73" y="20957"/>
                    </a:lnTo>
                    <a:lnTo>
                      <a:pt x="0" y="0"/>
                    </a:lnTo>
                    <a:close/>
                  </a:path>
                </a:pathLst>
              </a:custGeom>
              <a:solidFill>
                <a:srgbClr val="97979A"/>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55" name="Shape 1085">
                <a:extLst>
                  <a:ext uri="{FF2B5EF4-FFF2-40B4-BE49-F238E27FC236}">
                    <a16:creationId xmlns:a16="http://schemas.microsoft.com/office/drawing/2014/main" id="{EEDF4EF1-7222-B70F-1E02-AB35ED263C8A}"/>
                  </a:ext>
                </a:extLst>
              </p:cNvPr>
              <p:cNvSpPr/>
              <p:nvPr/>
            </p:nvSpPr>
            <p:spPr>
              <a:xfrm>
                <a:off x="857887" y="-1"/>
                <a:ext cx="420337"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347" y="18000"/>
                    </a:lnTo>
                    <a:lnTo>
                      <a:pt x="20273" y="18900"/>
                    </a:lnTo>
                    <a:lnTo>
                      <a:pt x="20052" y="19543"/>
                    </a:lnTo>
                    <a:lnTo>
                      <a:pt x="19757" y="20057"/>
                    </a:lnTo>
                    <a:lnTo>
                      <a:pt x="19315" y="20571"/>
                    </a:lnTo>
                    <a:lnTo>
                      <a:pt x="18946" y="20957"/>
                    </a:lnTo>
                    <a:lnTo>
                      <a:pt x="18430" y="21343"/>
                    </a:lnTo>
                    <a:lnTo>
                      <a:pt x="18061" y="21471"/>
                    </a:lnTo>
                    <a:lnTo>
                      <a:pt x="17619" y="21600"/>
                    </a:lnTo>
                    <a:lnTo>
                      <a:pt x="0" y="20957"/>
                    </a:lnTo>
                    <a:lnTo>
                      <a:pt x="0" y="0"/>
                    </a:lnTo>
                    <a:close/>
                  </a:path>
                </a:pathLst>
              </a:custGeom>
              <a:solidFill>
                <a:srgbClr val="98989B"/>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56" name="Shape 1086">
                <a:extLst>
                  <a:ext uri="{FF2B5EF4-FFF2-40B4-BE49-F238E27FC236}">
                    <a16:creationId xmlns:a16="http://schemas.microsoft.com/office/drawing/2014/main" id="{659C45E1-41BA-2B19-40DB-1C2335C66DFB}"/>
                  </a:ext>
                </a:extLst>
              </p:cNvPr>
              <p:cNvSpPr/>
              <p:nvPr/>
            </p:nvSpPr>
            <p:spPr>
              <a:xfrm>
                <a:off x="863625" y="-1"/>
                <a:ext cx="414599"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329" y="18000"/>
                    </a:lnTo>
                    <a:lnTo>
                      <a:pt x="20255" y="18900"/>
                    </a:lnTo>
                    <a:lnTo>
                      <a:pt x="20030" y="19414"/>
                    </a:lnTo>
                    <a:lnTo>
                      <a:pt x="19731" y="20057"/>
                    </a:lnTo>
                    <a:lnTo>
                      <a:pt x="19283" y="20571"/>
                    </a:lnTo>
                    <a:lnTo>
                      <a:pt x="18536" y="21343"/>
                    </a:lnTo>
                    <a:lnTo>
                      <a:pt x="17564" y="21600"/>
                    </a:lnTo>
                    <a:lnTo>
                      <a:pt x="0" y="20700"/>
                    </a:lnTo>
                    <a:lnTo>
                      <a:pt x="0" y="0"/>
                    </a:lnTo>
                    <a:close/>
                  </a:path>
                </a:pathLst>
              </a:custGeom>
              <a:solidFill>
                <a:srgbClr val="99999C"/>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57" name="Shape 1087">
                <a:extLst>
                  <a:ext uri="{FF2B5EF4-FFF2-40B4-BE49-F238E27FC236}">
                    <a16:creationId xmlns:a16="http://schemas.microsoft.com/office/drawing/2014/main" id="{0306EB9F-B319-E435-A831-61149C98F0CD}"/>
                  </a:ext>
                </a:extLst>
              </p:cNvPr>
              <p:cNvSpPr/>
              <p:nvPr/>
            </p:nvSpPr>
            <p:spPr>
              <a:xfrm>
                <a:off x="869364" y="0"/>
                <a:ext cx="408861" cy="1807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312" y="18108"/>
                    </a:lnTo>
                    <a:lnTo>
                      <a:pt x="20236" y="19013"/>
                    </a:lnTo>
                    <a:lnTo>
                      <a:pt x="20008" y="19531"/>
                    </a:lnTo>
                    <a:lnTo>
                      <a:pt x="19705" y="20177"/>
                    </a:lnTo>
                    <a:lnTo>
                      <a:pt x="19251" y="20695"/>
                    </a:lnTo>
                    <a:lnTo>
                      <a:pt x="18493" y="21471"/>
                    </a:lnTo>
                    <a:lnTo>
                      <a:pt x="17507" y="21600"/>
                    </a:lnTo>
                    <a:lnTo>
                      <a:pt x="0" y="20695"/>
                    </a:lnTo>
                    <a:lnTo>
                      <a:pt x="0" y="0"/>
                    </a:lnTo>
                    <a:close/>
                  </a:path>
                </a:pathLst>
              </a:custGeom>
              <a:solidFill>
                <a:srgbClr val="99999C"/>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58" name="Shape 1088">
                <a:extLst>
                  <a:ext uri="{FF2B5EF4-FFF2-40B4-BE49-F238E27FC236}">
                    <a16:creationId xmlns:a16="http://schemas.microsoft.com/office/drawing/2014/main" id="{AE59E8E2-8DCB-D5E9-E3E2-4729B91E69DB}"/>
                  </a:ext>
                </a:extLst>
              </p:cNvPr>
              <p:cNvSpPr/>
              <p:nvPr/>
            </p:nvSpPr>
            <p:spPr>
              <a:xfrm>
                <a:off x="875102" y="0"/>
                <a:ext cx="403123" cy="1807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93" y="18108"/>
                    </a:lnTo>
                    <a:lnTo>
                      <a:pt x="20216" y="18754"/>
                    </a:lnTo>
                    <a:lnTo>
                      <a:pt x="19986" y="19531"/>
                    </a:lnTo>
                    <a:lnTo>
                      <a:pt x="19678" y="20177"/>
                    </a:lnTo>
                    <a:lnTo>
                      <a:pt x="19217" y="20695"/>
                    </a:lnTo>
                    <a:lnTo>
                      <a:pt x="18448" y="21471"/>
                    </a:lnTo>
                    <a:lnTo>
                      <a:pt x="17603" y="21600"/>
                    </a:lnTo>
                    <a:lnTo>
                      <a:pt x="0" y="20565"/>
                    </a:lnTo>
                    <a:lnTo>
                      <a:pt x="0" y="0"/>
                    </a:lnTo>
                    <a:close/>
                  </a:path>
                </a:pathLst>
              </a:custGeom>
              <a:solidFill>
                <a:srgbClr val="9A9A9D"/>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59" name="Shape 1089">
                <a:extLst>
                  <a:ext uri="{FF2B5EF4-FFF2-40B4-BE49-F238E27FC236}">
                    <a16:creationId xmlns:a16="http://schemas.microsoft.com/office/drawing/2014/main" id="{3CD26B69-A59D-E88B-17D1-7E4988AC8C9E}"/>
                  </a:ext>
                </a:extLst>
              </p:cNvPr>
              <p:cNvSpPr/>
              <p:nvPr/>
            </p:nvSpPr>
            <p:spPr>
              <a:xfrm>
                <a:off x="879405" y="0"/>
                <a:ext cx="398819" cy="180711"/>
              </a:xfrm>
              <a:custGeom>
                <a:avLst/>
                <a:gdLst/>
                <a:ahLst/>
                <a:cxnLst>
                  <a:cxn ang="0">
                    <a:pos x="wd2" y="hd2"/>
                  </a:cxn>
                  <a:cxn ang="5400000">
                    <a:pos x="wd2" y="hd2"/>
                  </a:cxn>
                  <a:cxn ang="10800000">
                    <a:pos x="wd2" y="hd2"/>
                  </a:cxn>
                  <a:cxn ang="16200000">
                    <a:pos x="wd2" y="hd2"/>
                  </a:cxn>
                </a:cxnLst>
                <a:rect l="0" t="0" r="r" b="b"/>
                <a:pathLst>
                  <a:path w="21600" h="21600" extrusionOk="0">
                    <a:moveTo>
                      <a:pt x="78" y="0"/>
                    </a:moveTo>
                    <a:lnTo>
                      <a:pt x="21600" y="0"/>
                    </a:lnTo>
                    <a:lnTo>
                      <a:pt x="20279" y="18108"/>
                    </a:lnTo>
                    <a:lnTo>
                      <a:pt x="20201" y="18754"/>
                    </a:lnTo>
                    <a:lnTo>
                      <a:pt x="19968" y="19531"/>
                    </a:lnTo>
                    <a:lnTo>
                      <a:pt x="19658" y="20177"/>
                    </a:lnTo>
                    <a:lnTo>
                      <a:pt x="19191" y="20565"/>
                    </a:lnTo>
                    <a:lnTo>
                      <a:pt x="18803" y="21083"/>
                    </a:lnTo>
                    <a:lnTo>
                      <a:pt x="18414" y="21471"/>
                    </a:lnTo>
                    <a:lnTo>
                      <a:pt x="17560" y="21600"/>
                    </a:lnTo>
                    <a:lnTo>
                      <a:pt x="0" y="20307"/>
                    </a:lnTo>
                    <a:lnTo>
                      <a:pt x="78" y="0"/>
                    </a:lnTo>
                    <a:close/>
                  </a:path>
                </a:pathLst>
              </a:custGeom>
              <a:solidFill>
                <a:srgbClr val="9A9A9E"/>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60" name="Shape 1090">
                <a:extLst>
                  <a:ext uri="{FF2B5EF4-FFF2-40B4-BE49-F238E27FC236}">
                    <a16:creationId xmlns:a16="http://schemas.microsoft.com/office/drawing/2014/main" id="{B60ECB3F-B337-B202-55DD-257AE00CA2B2}"/>
                  </a:ext>
                </a:extLst>
              </p:cNvPr>
              <p:cNvSpPr/>
              <p:nvPr/>
            </p:nvSpPr>
            <p:spPr>
              <a:xfrm>
                <a:off x="885144" y="0"/>
                <a:ext cx="393080" cy="180711"/>
              </a:xfrm>
              <a:custGeom>
                <a:avLst/>
                <a:gdLst/>
                <a:ahLst/>
                <a:cxnLst>
                  <a:cxn ang="0">
                    <a:pos x="wd2" y="hd2"/>
                  </a:cxn>
                  <a:cxn ang="5400000">
                    <a:pos x="wd2" y="hd2"/>
                  </a:cxn>
                  <a:cxn ang="10800000">
                    <a:pos x="wd2" y="hd2"/>
                  </a:cxn>
                  <a:cxn ang="16200000">
                    <a:pos x="wd2" y="hd2"/>
                  </a:cxn>
                </a:cxnLst>
                <a:rect l="0" t="0" r="r" b="b"/>
                <a:pathLst>
                  <a:path w="21600" h="21600" extrusionOk="0">
                    <a:moveTo>
                      <a:pt x="79" y="0"/>
                    </a:moveTo>
                    <a:lnTo>
                      <a:pt x="21600" y="0"/>
                    </a:lnTo>
                    <a:lnTo>
                      <a:pt x="20260" y="18108"/>
                    </a:lnTo>
                    <a:lnTo>
                      <a:pt x="20181" y="18754"/>
                    </a:lnTo>
                    <a:lnTo>
                      <a:pt x="19945" y="19531"/>
                    </a:lnTo>
                    <a:lnTo>
                      <a:pt x="19629" y="20177"/>
                    </a:lnTo>
                    <a:lnTo>
                      <a:pt x="19314" y="20565"/>
                    </a:lnTo>
                    <a:lnTo>
                      <a:pt x="18841" y="21083"/>
                    </a:lnTo>
                    <a:lnTo>
                      <a:pt x="18368" y="21212"/>
                    </a:lnTo>
                    <a:lnTo>
                      <a:pt x="17501" y="21600"/>
                    </a:lnTo>
                    <a:lnTo>
                      <a:pt x="0" y="20177"/>
                    </a:lnTo>
                    <a:lnTo>
                      <a:pt x="79" y="0"/>
                    </a:lnTo>
                    <a:close/>
                  </a:path>
                </a:pathLst>
              </a:custGeom>
              <a:solidFill>
                <a:srgbClr val="9B9B9E"/>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61" name="Shape 1091">
                <a:extLst>
                  <a:ext uri="{FF2B5EF4-FFF2-40B4-BE49-F238E27FC236}">
                    <a16:creationId xmlns:a16="http://schemas.microsoft.com/office/drawing/2014/main" id="{10D6FE07-7908-F619-8DE1-D7DF9E79D525}"/>
                  </a:ext>
                </a:extLst>
              </p:cNvPr>
              <p:cNvSpPr/>
              <p:nvPr/>
            </p:nvSpPr>
            <p:spPr>
              <a:xfrm>
                <a:off x="890882" y="0"/>
                <a:ext cx="387342" cy="1807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40" y="18108"/>
                    </a:lnTo>
                    <a:lnTo>
                      <a:pt x="20160" y="18754"/>
                    </a:lnTo>
                    <a:lnTo>
                      <a:pt x="19920" y="19531"/>
                    </a:lnTo>
                    <a:lnTo>
                      <a:pt x="19280" y="20565"/>
                    </a:lnTo>
                    <a:lnTo>
                      <a:pt x="18800" y="21083"/>
                    </a:lnTo>
                    <a:lnTo>
                      <a:pt x="18400" y="21212"/>
                    </a:lnTo>
                    <a:lnTo>
                      <a:pt x="17520" y="21600"/>
                    </a:lnTo>
                    <a:lnTo>
                      <a:pt x="0" y="20177"/>
                    </a:lnTo>
                    <a:lnTo>
                      <a:pt x="0" y="0"/>
                    </a:lnTo>
                    <a:close/>
                  </a:path>
                </a:pathLst>
              </a:custGeom>
              <a:solidFill>
                <a:srgbClr val="9C9C9F"/>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62" name="Shape 1092">
                <a:extLst>
                  <a:ext uri="{FF2B5EF4-FFF2-40B4-BE49-F238E27FC236}">
                    <a16:creationId xmlns:a16="http://schemas.microsoft.com/office/drawing/2014/main" id="{545E17D2-7555-6380-78BE-9A8A240D4BB2}"/>
                  </a:ext>
                </a:extLst>
              </p:cNvPr>
              <p:cNvSpPr/>
              <p:nvPr/>
            </p:nvSpPr>
            <p:spPr>
              <a:xfrm>
                <a:off x="896621" y="0"/>
                <a:ext cx="381603" cy="1807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20" y="18108"/>
                    </a:lnTo>
                    <a:lnTo>
                      <a:pt x="20138" y="18754"/>
                    </a:lnTo>
                    <a:lnTo>
                      <a:pt x="19895" y="19531"/>
                    </a:lnTo>
                    <a:lnTo>
                      <a:pt x="19245" y="20565"/>
                    </a:lnTo>
                    <a:lnTo>
                      <a:pt x="18352" y="21212"/>
                    </a:lnTo>
                    <a:lnTo>
                      <a:pt x="17459" y="21600"/>
                    </a:lnTo>
                    <a:lnTo>
                      <a:pt x="0" y="20048"/>
                    </a:lnTo>
                    <a:lnTo>
                      <a:pt x="0" y="0"/>
                    </a:lnTo>
                    <a:close/>
                  </a:path>
                </a:pathLst>
              </a:custGeom>
              <a:solidFill>
                <a:srgbClr val="9C9C9F"/>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63" name="Shape 1093">
                <a:extLst>
                  <a:ext uri="{FF2B5EF4-FFF2-40B4-BE49-F238E27FC236}">
                    <a16:creationId xmlns:a16="http://schemas.microsoft.com/office/drawing/2014/main" id="{CA36B334-2885-5986-2F97-4999ADEB5154}"/>
                  </a:ext>
                </a:extLst>
              </p:cNvPr>
              <p:cNvSpPr/>
              <p:nvPr/>
            </p:nvSpPr>
            <p:spPr>
              <a:xfrm>
                <a:off x="899490" y="0"/>
                <a:ext cx="378734" cy="180711"/>
              </a:xfrm>
              <a:custGeom>
                <a:avLst/>
                <a:gdLst/>
                <a:ahLst/>
                <a:cxnLst>
                  <a:cxn ang="0">
                    <a:pos x="wd2" y="hd2"/>
                  </a:cxn>
                  <a:cxn ang="5400000">
                    <a:pos x="wd2" y="hd2"/>
                  </a:cxn>
                  <a:cxn ang="10800000">
                    <a:pos x="wd2" y="hd2"/>
                  </a:cxn>
                  <a:cxn ang="16200000">
                    <a:pos x="wd2" y="hd2"/>
                  </a:cxn>
                </a:cxnLst>
                <a:rect l="0" t="0" r="r" b="b"/>
                <a:pathLst>
                  <a:path w="21600" h="21600" extrusionOk="0">
                    <a:moveTo>
                      <a:pt x="164" y="0"/>
                    </a:moveTo>
                    <a:lnTo>
                      <a:pt x="21600" y="0"/>
                    </a:lnTo>
                    <a:lnTo>
                      <a:pt x="20209" y="18108"/>
                    </a:lnTo>
                    <a:lnTo>
                      <a:pt x="20127" y="18754"/>
                    </a:lnTo>
                    <a:lnTo>
                      <a:pt x="19882" y="19531"/>
                    </a:lnTo>
                    <a:lnTo>
                      <a:pt x="19227" y="20565"/>
                    </a:lnTo>
                    <a:lnTo>
                      <a:pt x="18327" y="21212"/>
                    </a:lnTo>
                    <a:lnTo>
                      <a:pt x="17427" y="21600"/>
                    </a:lnTo>
                    <a:lnTo>
                      <a:pt x="0" y="19789"/>
                    </a:lnTo>
                    <a:lnTo>
                      <a:pt x="164" y="0"/>
                    </a:lnTo>
                    <a:close/>
                  </a:path>
                </a:pathLst>
              </a:custGeom>
              <a:solidFill>
                <a:srgbClr val="9D9DA0"/>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64" name="Shape 1094">
                <a:extLst>
                  <a:ext uri="{FF2B5EF4-FFF2-40B4-BE49-F238E27FC236}">
                    <a16:creationId xmlns:a16="http://schemas.microsoft.com/office/drawing/2014/main" id="{E9EF8FFE-8A28-B611-C42F-C455439CE1B3}"/>
                  </a:ext>
                </a:extLst>
              </p:cNvPr>
              <p:cNvSpPr/>
              <p:nvPr/>
            </p:nvSpPr>
            <p:spPr>
              <a:xfrm>
                <a:off x="905228" y="0"/>
                <a:ext cx="372996" cy="180711"/>
              </a:xfrm>
              <a:custGeom>
                <a:avLst/>
                <a:gdLst/>
                <a:ahLst/>
                <a:cxnLst>
                  <a:cxn ang="0">
                    <a:pos x="wd2" y="hd2"/>
                  </a:cxn>
                  <a:cxn ang="5400000">
                    <a:pos x="wd2" y="hd2"/>
                  </a:cxn>
                  <a:cxn ang="10800000">
                    <a:pos x="wd2" y="hd2"/>
                  </a:cxn>
                  <a:cxn ang="16200000">
                    <a:pos x="wd2" y="hd2"/>
                  </a:cxn>
                </a:cxnLst>
                <a:rect l="0" t="0" r="r" b="b"/>
                <a:pathLst>
                  <a:path w="21600" h="21600" extrusionOk="0">
                    <a:moveTo>
                      <a:pt x="166" y="0"/>
                    </a:moveTo>
                    <a:lnTo>
                      <a:pt x="21600" y="0"/>
                    </a:lnTo>
                    <a:lnTo>
                      <a:pt x="20188" y="18108"/>
                    </a:lnTo>
                    <a:lnTo>
                      <a:pt x="20105" y="18754"/>
                    </a:lnTo>
                    <a:lnTo>
                      <a:pt x="19855" y="19531"/>
                    </a:lnTo>
                    <a:lnTo>
                      <a:pt x="19191" y="20565"/>
                    </a:lnTo>
                    <a:lnTo>
                      <a:pt x="18277" y="21212"/>
                    </a:lnTo>
                    <a:lnTo>
                      <a:pt x="17363" y="21600"/>
                    </a:lnTo>
                    <a:lnTo>
                      <a:pt x="0" y="19660"/>
                    </a:lnTo>
                    <a:lnTo>
                      <a:pt x="166" y="0"/>
                    </a:lnTo>
                    <a:close/>
                  </a:path>
                </a:pathLst>
              </a:custGeom>
              <a:solidFill>
                <a:srgbClr val="9D9DA1"/>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65" name="Shape 1095">
                <a:extLst>
                  <a:ext uri="{FF2B5EF4-FFF2-40B4-BE49-F238E27FC236}">
                    <a16:creationId xmlns:a16="http://schemas.microsoft.com/office/drawing/2014/main" id="{971B7538-FA72-661C-181F-CD9F51B01109}"/>
                  </a:ext>
                </a:extLst>
              </p:cNvPr>
              <p:cNvSpPr/>
              <p:nvPr/>
            </p:nvSpPr>
            <p:spPr>
              <a:xfrm>
                <a:off x="912401" y="0"/>
                <a:ext cx="365823" cy="180711"/>
              </a:xfrm>
              <a:custGeom>
                <a:avLst/>
                <a:gdLst/>
                <a:ahLst/>
                <a:cxnLst>
                  <a:cxn ang="0">
                    <a:pos x="wd2" y="hd2"/>
                  </a:cxn>
                  <a:cxn ang="5400000">
                    <a:pos x="wd2" y="hd2"/>
                  </a:cxn>
                  <a:cxn ang="10800000">
                    <a:pos x="wd2" y="hd2"/>
                  </a:cxn>
                  <a:cxn ang="16200000">
                    <a:pos x="wd2" y="hd2"/>
                  </a:cxn>
                </a:cxnLst>
                <a:rect l="0" t="0" r="r" b="b"/>
                <a:pathLst>
                  <a:path w="21600" h="21600" extrusionOk="0">
                    <a:moveTo>
                      <a:pt x="85" y="0"/>
                    </a:moveTo>
                    <a:lnTo>
                      <a:pt x="21600" y="0"/>
                    </a:lnTo>
                    <a:lnTo>
                      <a:pt x="20160" y="18108"/>
                    </a:lnTo>
                    <a:lnTo>
                      <a:pt x="20075" y="18754"/>
                    </a:lnTo>
                    <a:lnTo>
                      <a:pt x="19821" y="19531"/>
                    </a:lnTo>
                    <a:lnTo>
                      <a:pt x="19144" y="20565"/>
                    </a:lnTo>
                    <a:lnTo>
                      <a:pt x="18212" y="21212"/>
                    </a:lnTo>
                    <a:lnTo>
                      <a:pt x="17365" y="21600"/>
                    </a:lnTo>
                    <a:lnTo>
                      <a:pt x="0" y="19531"/>
                    </a:lnTo>
                    <a:lnTo>
                      <a:pt x="85" y="0"/>
                    </a:lnTo>
                    <a:close/>
                  </a:path>
                </a:pathLst>
              </a:custGeom>
              <a:solidFill>
                <a:srgbClr val="9E9EA1"/>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66" name="Shape 1096">
                <a:extLst>
                  <a:ext uri="{FF2B5EF4-FFF2-40B4-BE49-F238E27FC236}">
                    <a16:creationId xmlns:a16="http://schemas.microsoft.com/office/drawing/2014/main" id="{FD4D3B6A-E3B2-278B-C725-715496723221}"/>
                  </a:ext>
                </a:extLst>
              </p:cNvPr>
              <p:cNvSpPr/>
              <p:nvPr/>
            </p:nvSpPr>
            <p:spPr>
              <a:xfrm>
                <a:off x="918140" y="0"/>
                <a:ext cx="360084" cy="180711"/>
              </a:xfrm>
              <a:custGeom>
                <a:avLst/>
                <a:gdLst/>
                <a:ahLst/>
                <a:cxnLst>
                  <a:cxn ang="0">
                    <a:pos x="wd2" y="hd2"/>
                  </a:cxn>
                  <a:cxn ang="5400000">
                    <a:pos x="wd2" y="hd2"/>
                  </a:cxn>
                  <a:cxn ang="10800000">
                    <a:pos x="wd2" y="hd2"/>
                  </a:cxn>
                  <a:cxn ang="16200000">
                    <a:pos x="wd2" y="hd2"/>
                  </a:cxn>
                </a:cxnLst>
                <a:rect l="0" t="0" r="r" b="b"/>
                <a:pathLst>
                  <a:path w="21600" h="21600" extrusionOk="0">
                    <a:moveTo>
                      <a:pt x="86" y="0"/>
                    </a:moveTo>
                    <a:lnTo>
                      <a:pt x="21600" y="0"/>
                    </a:lnTo>
                    <a:lnTo>
                      <a:pt x="20137" y="18108"/>
                    </a:lnTo>
                    <a:lnTo>
                      <a:pt x="20051" y="18754"/>
                    </a:lnTo>
                    <a:lnTo>
                      <a:pt x="19793" y="19531"/>
                    </a:lnTo>
                    <a:lnTo>
                      <a:pt x="19104" y="20565"/>
                    </a:lnTo>
                    <a:lnTo>
                      <a:pt x="18244" y="21212"/>
                    </a:lnTo>
                    <a:lnTo>
                      <a:pt x="17297" y="21600"/>
                    </a:lnTo>
                    <a:lnTo>
                      <a:pt x="0" y="19272"/>
                    </a:lnTo>
                    <a:lnTo>
                      <a:pt x="86" y="0"/>
                    </a:lnTo>
                    <a:close/>
                  </a:path>
                </a:pathLst>
              </a:custGeom>
              <a:solidFill>
                <a:srgbClr val="9F9FA2"/>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67" name="Shape 1097">
                <a:extLst>
                  <a:ext uri="{FF2B5EF4-FFF2-40B4-BE49-F238E27FC236}">
                    <a16:creationId xmlns:a16="http://schemas.microsoft.com/office/drawing/2014/main" id="{F1111388-411E-CDFB-430A-EDEC5DDF2B2D}"/>
                  </a:ext>
                </a:extLst>
              </p:cNvPr>
              <p:cNvSpPr/>
              <p:nvPr/>
            </p:nvSpPr>
            <p:spPr>
              <a:xfrm>
                <a:off x="921009" y="-1"/>
                <a:ext cx="357216" cy="179629"/>
              </a:xfrm>
              <a:custGeom>
                <a:avLst/>
                <a:gdLst/>
                <a:ahLst/>
                <a:cxnLst>
                  <a:cxn ang="0">
                    <a:pos x="wd2" y="hd2"/>
                  </a:cxn>
                  <a:cxn ang="5400000">
                    <a:pos x="wd2" y="hd2"/>
                  </a:cxn>
                  <a:cxn ang="10800000">
                    <a:pos x="wd2" y="hd2"/>
                  </a:cxn>
                  <a:cxn ang="16200000">
                    <a:pos x="wd2" y="hd2"/>
                  </a:cxn>
                </a:cxnLst>
                <a:rect l="0" t="0" r="r" b="b"/>
                <a:pathLst>
                  <a:path w="21600" h="21600" extrusionOk="0">
                    <a:moveTo>
                      <a:pt x="173" y="0"/>
                    </a:moveTo>
                    <a:lnTo>
                      <a:pt x="21600" y="0"/>
                    </a:lnTo>
                    <a:lnTo>
                      <a:pt x="20125" y="18217"/>
                    </a:lnTo>
                    <a:lnTo>
                      <a:pt x="20039" y="18867"/>
                    </a:lnTo>
                    <a:lnTo>
                      <a:pt x="19778" y="19648"/>
                    </a:lnTo>
                    <a:lnTo>
                      <a:pt x="19518" y="20169"/>
                    </a:lnTo>
                    <a:lnTo>
                      <a:pt x="19084" y="20689"/>
                    </a:lnTo>
                    <a:lnTo>
                      <a:pt x="18217" y="21340"/>
                    </a:lnTo>
                    <a:lnTo>
                      <a:pt x="17263" y="21600"/>
                    </a:lnTo>
                    <a:lnTo>
                      <a:pt x="0" y="19258"/>
                    </a:lnTo>
                    <a:lnTo>
                      <a:pt x="173" y="0"/>
                    </a:lnTo>
                    <a:close/>
                  </a:path>
                </a:pathLst>
              </a:custGeom>
              <a:solidFill>
                <a:srgbClr val="9F9FA3"/>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68" name="Shape 1098">
                <a:extLst>
                  <a:ext uri="{FF2B5EF4-FFF2-40B4-BE49-F238E27FC236}">
                    <a16:creationId xmlns:a16="http://schemas.microsoft.com/office/drawing/2014/main" id="{1C1AE7E0-A072-F3EB-21C2-C8164201A874}"/>
                  </a:ext>
                </a:extLst>
              </p:cNvPr>
              <p:cNvSpPr/>
              <p:nvPr/>
            </p:nvSpPr>
            <p:spPr>
              <a:xfrm>
                <a:off x="926747" y="-1"/>
                <a:ext cx="351477" cy="179629"/>
              </a:xfrm>
              <a:custGeom>
                <a:avLst/>
                <a:gdLst/>
                <a:ahLst/>
                <a:cxnLst>
                  <a:cxn ang="0">
                    <a:pos x="wd2" y="hd2"/>
                  </a:cxn>
                  <a:cxn ang="5400000">
                    <a:pos x="wd2" y="hd2"/>
                  </a:cxn>
                  <a:cxn ang="10800000">
                    <a:pos x="wd2" y="hd2"/>
                  </a:cxn>
                  <a:cxn ang="16200000">
                    <a:pos x="wd2" y="hd2"/>
                  </a:cxn>
                </a:cxnLst>
                <a:rect l="0" t="0" r="r" b="b"/>
                <a:pathLst>
                  <a:path w="21600" h="21600" extrusionOk="0">
                    <a:moveTo>
                      <a:pt x="176" y="0"/>
                    </a:moveTo>
                    <a:lnTo>
                      <a:pt x="21600" y="0"/>
                    </a:lnTo>
                    <a:lnTo>
                      <a:pt x="20101" y="18217"/>
                    </a:lnTo>
                    <a:lnTo>
                      <a:pt x="20013" y="18867"/>
                    </a:lnTo>
                    <a:lnTo>
                      <a:pt x="19749" y="19648"/>
                    </a:lnTo>
                    <a:lnTo>
                      <a:pt x="19484" y="20169"/>
                    </a:lnTo>
                    <a:lnTo>
                      <a:pt x="19043" y="20689"/>
                    </a:lnTo>
                    <a:lnTo>
                      <a:pt x="18162" y="21210"/>
                    </a:lnTo>
                    <a:lnTo>
                      <a:pt x="17192" y="21600"/>
                    </a:lnTo>
                    <a:lnTo>
                      <a:pt x="0" y="19258"/>
                    </a:lnTo>
                    <a:lnTo>
                      <a:pt x="176" y="0"/>
                    </a:lnTo>
                    <a:close/>
                  </a:path>
                </a:pathLst>
              </a:custGeom>
              <a:solidFill>
                <a:srgbClr val="A0A0A3"/>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69" name="Shape 1099">
                <a:extLst>
                  <a:ext uri="{FF2B5EF4-FFF2-40B4-BE49-F238E27FC236}">
                    <a16:creationId xmlns:a16="http://schemas.microsoft.com/office/drawing/2014/main" id="{0CE032F0-73D1-D2C0-42D1-2B105458AFB8}"/>
                  </a:ext>
                </a:extLst>
              </p:cNvPr>
              <p:cNvSpPr/>
              <p:nvPr/>
            </p:nvSpPr>
            <p:spPr>
              <a:xfrm>
                <a:off x="932486" y="-1"/>
                <a:ext cx="345739" cy="179629"/>
              </a:xfrm>
              <a:custGeom>
                <a:avLst/>
                <a:gdLst/>
                <a:ahLst/>
                <a:cxnLst>
                  <a:cxn ang="0">
                    <a:pos x="wd2" y="hd2"/>
                  </a:cxn>
                  <a:cxn ang="5400000">
                    <a:pos x="wd2" y="hd2"/>
                  </a:cxn>
                  <a:cxn ang="10800000">
                    <a:pos x="wd2" y="hd2"/>
                  </a:cxn>
                  <a:cxn ang="16200000">
                    <a:pos x="wd2" y="hd2"/>
                  </a:cxn>
                </a:cxnLst>
                <a:rect l="0" t="0" r="r" b="b"/>
                <a:pathLst>
                  <a:path w="21600" h="21600" extrusionOk="0">
                    <a:moveTo>
                      <a:pt x="179" y="0"/>
                    </a:moveTo>
                    <a:lnTo>
                      <a:pt x="21600" y="0"/>
                    </a:lnTo>
                    <a:lnTo>
                      <a:pt x="20076" y="18217"/>
                    </a:lnTo>
                    <a:lnTo>
                      <a:pt x="19987" y="18867"/>
                    </a:lnTo>
                    <a:lnTo>
                      <a:pt x="19718" y="19648"/>
                    </a:lnTo>
                    <a:lnTo>
                      <a:pt x="19449" y="20169"/>
                    </a:lnTo>
                    <a:lnTo>
                      <a:pt x="19001" y="20429"/>
                    </a:lnTo>
                    <a:lnTo>
                      <a:pt x="18105" y="21210"/>
                    </a:lnTo>
                    <a:lnTo>
                      <a:pt x="17298" y="21600"/>
                    </a:lnTo>
                    <a:lnTo>
                      <a:pt x="0" y="19128"/>
                    </a:lnTo>
                    <a:lnTo>
                      <a:pt x="179" y="0"/>
                    </a:lnTo>
                    <a:close/>
                  </a:path>
                </a:pathLst>
              </a:custGeom>
              <a:solidFill>
                <a:srgbClr val="A1A1A4"/>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70" name="Shape 1100">
                <a:extLst>
                  <a:ext uri="{FF2B5EF4-FFF2-40B4-BE49-F238E27FC236}">
                    <a16:creationId xmlns:a16="http://schemas.microsoft.com/office/drawing/2014/main" id="{52B71364-A64F-8216-5EE2-F9DBB34146A7}"/>
                  </a:ext>
                </a:extLst>
              </p:cNvPr>
              <p:cNvSpPr/>
              <p:nvPr/>
            </p:nvSpPr>
            <p:spPr>
              <a:xfrm>
                <a:off x="939658" y="-1"/>
                <a:ext cx="338566" cy="179629"/>
              </a:xfrm>
              <a:custGeom>
                <a:avLst/>
                <a:gdLst/>
                <a:ahLst/>
                <a:cxnLst>
                  <a:cxn ang="0">
                    <a:pos x="wd2" y="hd2"/>
                  </a:cxn>
                  <a:cxn ang="5400000">
                    <a:pos x="wd2" y="hd2"/>
                  </a:cxn>
                  <a:cxn ang="10800000">
                    <a:pos x="wd2" y="hd2"/>
                  </a:cxn>
                  <a:cxn ang="16200000">
                    <a:pos x="wd2" y="hd2"/>
                  </a:cxn>
                </a:cxnLst>
                <a:rect l="0" t="0" r="r" b="b"/>
                <a:pathLst>
                  <a:path w="21600" h="21600" extrusionOk="0">
                    <a:moveTo>
                      <a:pt x="92" y="0"/>
                    </a:moveTo>
                    <a:lnTo>
                      <a:pt x="21600" y="0"/>
                    </a:lnTo>
                    <a:lnTo>
                      <a:pt x="20044" y="18217"/>
                    </a:lnTo>
                    <a:lnTo>
                      <a:pt x="19953" y="18867"/>
                    </a:lnTo>
                    <a:lnTo>
                      <a:pt x="19678" y="19648"/>
                    </a:lnTo>
                    <a:lnTo>
                      <a:pt x="19403" y="20169"/>
                    </a:lnTo>
                    <a:lnTo>
                      <a:pt x="19037" y="20429"/>
                    </a:lnTo>
                    <a:lnTo>
                      <a:pt x="18031" y="21210"/>
                    </a:lnTo>
                    <a:lnTo>
                      <a:pt x="17207" y="21600"/>
                    </a:lnTo>
                    <a:lnTo>
                      <a:pt x="0" y="18867"/>
                    </a:lnTo>
                    <a:lnTo>
                      <a:pt x="92" y="0"/>
                    </a:lnTo>
                    <a:close/>
                  </a:path>
                </a:pathLst>
              </a:custGeom>
              <a:solidFill>
                <a:srgbClr val="A1A1A4"/>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71" name="Shape 1101">
                <a:extLst>
                  <a:ext uri="{FF2B5EF4-FFF2-40B4-BE49-F238E27FC236}">
                    <a16:creationId xmlns:a16="http://schemas.microsoft.com/office/drawing/2014/main" id="{83947C5D-583D-91B5-AC2D-ABDEED5BFC0D}"/>
                  </a:ext>
                </a:extLst>
              </p:cNvPr>
              <p:cNvSpPr/>
              <p:nvPr/>
            </p:nvSpPr>
            <p:spPr>
              <a:xfrm>
                <a:off x="945397" y="-1"/>
                <a:ext cx="332827" cy="179629"/>
              </a:xfrm>
              <a:custGeom>
                <a:avLst/>
                <a:gdLst/>
                <a:ahLst/>
                <a:cxnLst>
                  <a:cxn ang="0">
                    <a:pos x="wd2" y="hd2"/>
                  </a:cxn>
                  <a:cxn ang="5400000">
                    <a:pos x="wd2" y="hd2"/>
                  </a:cxn>
                  <a:cxn ang="10800000">
                    <a:pos x="wd2" y="hd2"/>
                  </a:cxn>
                  <a:cxn ang="16200000">
                    <a:pos x="wd2" y="hd2"/>
                  </a:cxn>
                </a:cxnLst>
                <a:rect l="0" t="0" r="r" b="b"/>
                <a:pathLst>
                  <a:path w="21600" h="21600" extrusionOk="0">
                    <a:moveTo>
                      <a:pt x="93" y="0"/>
                    </a:moveTo>
                    <a:lnTo>
                      <a:pt x="21600" y="0"/>
                    </a:lnTo>
                    <a:lnTo>
                      <a:pt x="20017" y="18217"/>
                    </a:lnTo>
                    <a:lnTo>
                      <a:pt x="19924" y="18867"/>
                    </a:lnTo>
                    <a:lnTo>
                      <a:pt x="19645" y="19648"/>
                    </a:lnTo>
                    <a:lnTo>
                      <a:pt x="19366" y="20169"/>
                    </a:lnTo>
                    <a:lnTo>
                      <a:pt x="18993" y="20429"/>
                    </a:lnTo>
                    <a:lnTo>
                      <a:pt x="18155" y="21210"/>
                    </a:lnTo>
                    <a:lnTo>
                      <a:pt x="17131" y="21600"/>
                    </a:lnTo>
                    <a:lnTo>
                      <a:pt x="0" y="18737"/>
                    </a:lnTo>
                    <a:lnTo>
                      <a:pt x="93" y="0"/>
                    </a:lnTo>
                    <a:close/>
                  </a:path>
                </a:pathLst>
              </a:custGeom>
              <a:solidFill>
                <a:srgbClr val="A2A2A5"/>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72" name="Shape 1102">
                <a:extLst>
                  <a:ext uri="{FF2B5EF4-FFF2-40B4-BE49-F238E27FC236}">
                    <a16:creationId xmlns:a16="http://schemas.microsoft.com/office/drawing/2014/main" id="{5F8E7240-F284-6463-424D-5A33C33F6994}"/>
                  </a:ext>
                </a:extLst>
              </p:cNvPr>
              <p:cNvSpPr/>
              <p:nvPr/>
            </p:nvSpPr>
            <p:spPr>
              <a:xfrm>
                <a:off x="948266" y="-1"/>
                <a:ext cx="329958" cy="179629"/>
              </a:xfrm>
              <a:custGeom>
                <a:avLst/>
                <a:gdLst/>
                <a:ahLst/>
                <a:cxnLst>
                  <a:cxn ang="0">
                    <a:pos x="wd2" y="hd2"/>
                  </a:cxn>
                  <a:cxn ang="5400000">
                    <a:pos x="wd2" y="hd2"/>
                  </a:cxn>
                  <a:cxn ang="10800000">
                    <a:pos x="wd2" y="hd2"/>
                  </a:cxn>
                  <a:cxn ang="16200000">
                    <a:pos x="wd2" y="hd2"/>
                  </a:cxn>
                </a:cxnLst>
                <a:rect l="0" t="0" r="r" b="b"/>
                <a:pathLst>
                  <a:path w="21600" h="21600" extrusionOk="0">
                    <a:moveTo>
                      <a:pt x="282" y="0"/>
                    </a:moveTo>
                    <a:lnTo>
                      <a:pt x="21600" y="0"/>
                    </a:lnTo>
                    <a:lnTo>
                      <a:pt x="20003" y="18217"/>
                    </a:lnTo>
                    <a:lnTo>
                      <a:pt x="19910" y="18867"/>
                    </a:lnTo>
                    <a:lnTo>
                      <a:pt x="19346" y="19908"/>
                    </a:lnTo>
                    <a:lnTo>
                      <a:pt x="18970" y="20429"/>
                    </a:lnTo>
                    <a:lnTo>
                      <a:pt x="18125" y="21210"/>
                    </a:lnTo>
                    <a:lnTo>
                      <a:pt x="17186" y="21600"/>
                    </a:lnTo>
                    <a:lnTo>
                      <a:pt x="0" y="18607"/>
                    </a:lnTo>
                    <a:lnTo>
                      <a:pt x="282" y="0"/>
                    </a:lnTo>
                    <a:close/>
                  </a:path>
                </a:pathLst>
              </a:custGeom>
              <a:solidFill>
                <a:srgbClr val="A2A2A6"/>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73" name="Shape 1103">
                <a:extLst>
                  <a:ext uri="{FF2B5EF4-FFF2-40B4-BE49-F238E27FC236}">
                    <a16:creationId xmlns:a16="http://schemas.microsoft.com/office/drawing/2014/main" id="{73CA7581-ABC4-2DA7-F517-92A19E00BE38}"/>
                  </a:ext>
                </a:extLst>
              </p:cNvPr>
              <p:cNvSpPr/>
              <p:nvPr/>
            </p:nvSpPr>
            <p:spPr>
              <a:xfrm>
                <a:off x="954004" y="-1"/>
                <a:ext cx="324220" cy="179629"/>
              </a:xfrm>
              <a:custGeom>
                <a:avLst/>
                <a:gdLst/>
                <a:ahLst/>
                <a:cxnLst>
                  <a:cxn ang="0">
                    <a:pos x="wd2" y="hd2"/>
                  </a:cxn>
                  <a:cxn ang="5400000">
                    <a:pos x="wd2" y="hd2"/>
                  </a:cxn>
                  <a:cxn ang="10800000">
                    <a:pos x="wd2" y="hd2"/>
                  </a:cxn>
                  <a:cxn ang="16200000">
                    <a:pos x="wd2" y="hd2"/>
                  </a:cxn>
                </a:cxnLst>
                <a:rect l="0" t="0" r="r" b="b"/>
                <a:pathLst>
                  <a:path w="21600" h="21600" extrusionOk="0">
                    <a:moveTo>
                      <a:pt x="287" y="0"/>
                    </a:moveTo>
                    <a:lnTo>
                      <a:pt x="21600" y="0"/>
                    </a:lnTo>
                    <a:lnTo>
                      <a:pt x="19975" y="18217"/>
                    </a:lnTo>
                    <a:lnTo>
                      <a:pt x="19880" y="18867"/>
                    </a:lnTo>
                    <a:lnTo>
                      <a:pt x="19306" y="19908"/>
                    </a:lnTo>
                    <a:lnTo>
                      <a:pt x="18924" y="20429"/>
                    </a:lnTo>
                    <a:lnTo>
                      <a:pt x="18064" y="21210"/>
                    </a:lnTo>
                    <a:lnTo>
                      <a:pt x="17108" y="21600"/>
                    </a:lnTo>
                    <a:lnTo>
                      <a:pt x="0" y="18347"/>
                    </a:lnTo>
                    <a:lnTo>
                      <a:pt x="287" y="0"/>
                    </a:lnTo>
                    <a:close/>
                  </a:path>
                </a:pathLst>
              </a:custGeom>
              <a:solidFill>
                <a:srgbClr val="A3A3A6"/>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74" name="Shape 1104">
                <a:extLst>
                  <a:ext uri="{FF2B5EF4-FFF2-40B4-BE49-F238E27FC236}">
                    <a16:creationId xmlns:a16="http://schemas.microsoft.com/office/drawing/2014/main" id="{855EF8E3-D685-6652-287C-9132F4D314E1}"/>
                  </a:ext>
                </a:extLst>
              </p:cNvPr>
              <p:cNvSpPr/>
              <p:nvPr/>
            </p:nvSpPr>
            <p:spPr>
              <a:xfrm>
                <a:off x="959743" y="-1"/>
                <a:ext cx="318481" cy="179629"/>
              </a:xfrm>
              <a:custGeom>
                <a:avLst/>
                <a:gdLst/>
                <a:ahLst/>
                <a:cxnLst>
                  <a:cxn ang="0">
                    <a:pos x="wd2" y="hd2"/>
                  </a:cxn>
                  <a:cxn ang="5400000">
                    <a:pos x="wd2" y="hd2"/>
                  </a:cxn>
                  <a:cxn ang="10800000">
                    <a:pos x="wd2" y="hd2"/>
                  </a:cxn>
                  <a:cxn ang="16200000">
                    <a:pos x="wd2" y="hd2"/>
                  </a:cxn>
                </a:cxnLst>
                <a:rect l="0" t="0" r="r" b="b"/>
                <a:pathLst>
                  <a:path w="21600" h="21600" extrusionOk="0">
                    <a:moveTo>
                      <a:pt x="195" y="0"/>
                    </a:moveTo>
                    <a:lnTo>
                      <a:pt x="21600" y="0"/>
                    </a:lnTo>
                    <a:lnTo>
                      <a:pt x="19946" y="18217"/>
                    </a:lnTo>
                    <a:lnTo>
                      <a:pt x="19849" y="18867"/>
                    </a:lnTo>
                    <a:lnTo>
                      <a:pt x="19265" y="19908"/>
                    </a:lnTo>
                    <a:lnTo>
                      <a:pt x="18876" y="20429"/>
                    </a:lnTo>
                    <a:lnTo>
                      <a:pt x="18000" y="21210"/>
                    </a:lnTo>
                    <a:lnTo>
                      <a:pt x="17027" y="21600"/>
                    </a:lnTo>
                    <a:lnTo>
                      <a:pt x="0" y="18347"/>
                    </a:lnTo>
                    <a:lnTo>
                      <a:pt x="195" y="0"/>
                    </a:lnTo>
                    <a:close/>
                  </a:path>
                </a:pathLst>
              </a:custGeom>
              <a:solidFill>
                <a:srgbClr val="A4A4A7"/>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75" name="Shape 1105">
                <a:extLst>
                  <a:ext uri="{FF2B5EF4-FFF2-40B4-BE49-F238E27FC236}">
                    <a16:creationId xmlns:a16="http://schemas.microsoft.com/office/drawing/2014/main" id="{39032908-3810-96C8-7B36-5956EB34A44F}"/>
                  </a:ext>
                </a:extLst>
              </p:cNvPr>
              <p:cNvSpPr/>
              <p:nvPr/>
            </p:nvSpPr>
            <p:spPr>
              <a:xfrm>
                <a:off x="965481" y="-1"/>
                <a:ext cx="312743" cy="179629"/>
              </a:xfrm>
              <a:custGeom>
                <a:avLst/>
                <a:gdLst/>
                <a:ahLst/>
                <a:cxnLst>
                  <a:cxn ang="0">
                    <a:pos x="wd2" y="hd2"/>
                  </a:cxn>
                  <a:cxn ang="5400000">
                    <a:pos x="wd2" y="hd2"/>
                  </a:cxn>
                  <a:cxn ang="10800000">
                    <a:pos x="wd2" y="hd2"/>
                  </a:cxn>
                  <a:cxn ang="16200000">
                    <a:pos x="wd2" y="hd2"/>
                  </a:cxn>
                </a:cxnLst>
                <a:rect l="0" t="0" r="r" b="b"/>
                <a:pathLst>
                  <a:path w="21600" h="21600" extrusionOk="0">
                    <a:moveTo>
                      <a:pt x="198" y="0"/>
                    </a:moveTo>
                    <a:lnTo>
                      <a:pt x="21600" y="0"/>
                    </a:lnTo>
                    <a:lnTo>
                      <a:pt x="19916" y="18217"/>
                    </a:lnTo>
                    <a:lnTo>
                      <a:pt x="19817" y="18867"/>
                    </a:lnTo>
                    <a:lnTo>
                      <a:pt x="19222" y="19908"/>
                    </a:lnTo>
                    <a:lnTo>
                      <a:pt x="18826" y="20429"/>
                    </a:lnTo>
                    <a:lnTo>
                      <a:pt x="17934" y="21210"/>
                    </a:lnTo>
                    <a:lnTo>
                      <a:pt x="16943" y="21600"/>
                    </a:lnTo>
                    <a:lnTo>
                      <a:pt x="0" y="18217"/>
                    </a:lnTo>
                    <a:lnTo>
                      <a:pt x="198" y="0"/>
                    </a:lnTo>
                    <a:close/>
                  </a:path>
                </a:pathLst>
              </a:custGeom>
              <a:solidFill>
                <a:srgbClr val="A4A4A8"/>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76" name="Shape 1106">
                <a:extLst>
                  <a:ext uri="{FF2B5EF4-FFF2-40B4-BE49-F238E27FC236}">
                    <a16:creationId xmlns:a16="http://schemas.microsoft.com/office/drawing/2014/main" id="{D4481E22-A602-CD3E-827F-8DBB0C1E1D31}"/>
                  </a:ext>
                </a:extLst>
              </p:cNvPr>
              <p:cNvSpPr/>
              <p:nvPr/>
            </p:nvSpPr>
            <p:spPr>
              <a:xfrm>
                <a:off x="969785" y="0"/>
                <a:ext cx="308440" cy="177464"/>
              </a:xfrm>
              <a:custGeom>
                <a:avLst/>
                <a:gdLst/>
                <a:ahLst/>
                <a:cxnLst>
                  <a:cxn ang="0">
                    <a:pos x="wd2" y="hd2"/>
                  </a:cxn>
                  <a:cxn ang="5400000">
                    <a:pos x="wd2" y="hd2"/>
                  </a:cxn>
                  <a:cxn ang="10800000">
                    <a:pos x="wd2" y="hd2"/>
                  </a:cxn>
                  <a:cxn ang="16200000">
                    <a:pos x="wd2" y="hd2"/>
                  </a:cxn>
                </a:cxnLst>
                <a:rect l="0" t="0" r="r" b="b"/>
                <a:pathLst>
                  <a:path w="21600" h="21600" extrusionOk="0">
                    <a:moveTo>
                      <a:pt x="301" y="0"/>
                    </a:moveTo>
                    <a:lnTo>
                      <a:pt x="21600" y="0"/>
                    </a:lnTo>
                    <a:lnTo>
                      <a:pt x="19892" y="18439"/>
                    </a:lnTo>
                    <a:lnTo>
                      <a:pt x="19792" y="19098"/>
                    </a:lnTo>
                    <a:lnTo>
                      <a:pt x="19591" y="19624"/>
                    </a:lnTo>
                    <a:lnTo>
                      <a:pt x="18787" y="20678"/>
                    </a:lnTo>
                    <a:lnTo>
                      <a:pt x="17883" y="21468"/>
                    </a:lnTo>
                    <a:lnTo>
                      <a:pt x="16979" y="21600"/>
                    </a:lnTo>
                    <a:lnTo>
                      <a:pt x="0" y="18176"/>
                    </a:lnTo>
                    <a:lnTo>
                      <a:pt x="301" y="0"/>
                    </a:lnTo>
                    <a:close/>
                  </a:path>
                </a:pathLst>
              </a:custGeom>
              <a:solidFill>
                <a:srgbClr val="A5A5A8"/>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77" name="Shape 1107">
                <a:extLst>
                  <a:ext uri="{FF2B5EF4-FFF2-40B4-BE49-F238E27FC236}">
                    <a16:creationId xmlns:a16="http://schemas.microsoft.com/office/drawing/2014/main" id="{52B3591C-539F-74BD-F8FF-44659FF32827}"/>
                  </a:ext>
                </a:extLst>
              </p:cNvPr>
              <p:cNvSpPr/>
              <p:nvPr/>
            </p:nvSpPr>
            <p:spPr>
              <a:xfrm>
                <a:off x="975524" y="0"/>
                <a:ext cx="302701" cy="177464"/>
              </a:xfrm>
              <a:custGeom>
                <a:avLst/>
                <a:gdLst/>
                <a:ahLst/>
                <a:cxnLst>
                  <a:cxn ang="0">
                    <a:pos x="wd2" y="hd2"/>
                  </a:cxn>
                  <a:cxn ang="5400000">
                    <a:pos x="wd2" y="hd2"/>
                  </a:cxn>
                  <a:cxn ang="10800000">
                    <a:pos x="wd2" y="hd2"/>
                  </a:cxn>
                  <a:cxn ang="16200000">
                    <a:pos x="wd2" y="hd2"/>
                  </a:cxn>
                </a:cxnLst>
                <a:rect l="0" t="0" r="r" b="b"/>
                <a:pathLst>
                  <a:path w="21600" h="21600" extrusionOk="0">
                    <a:moveTo>
                      <a:pt x="307" y="0"/>
                    </a:moveTo>
                    <a:lnTo>
                      <a:pt x="21600" y="0"/>
                    </a:lnTo>
                    <a:lnTo>
                      <a:pt x="19860" y="18439"/>
                    </a:lnTo>
                    <a:lnTo>
                      <a:pt x="19757" y="19098"/>
                    </a:lnTo>
                    <a:lnTo>
                      <a:pt x="19553" y="19624"/>
                    </a:lnTo>
                    <a:lnTo>
                      <a:pt x="18734" y="20678"/>
                    </a:lnTo>
                    <a:lnTo>
                      <a:pt x="17915" y="21205"/>
                    </a:lnTo>
                    <a:lnTo>
                      <a:pt x="16891" y="21600"/>
                    </a:lnTo>
                    <a:lnTo>
                      <a:pt x="0" y="18044"/>
                    </a:lnTo>
                    <a:lnTo>
                      <a:pt x="307" y="0"/>
                    </a:lnTo>
                    <a:close/>
                  </a:path>
                </a:pathLst>
              </a:custGeom>
              <a:solidFill>
                <a:srgbClr val="A6A6A9"/>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78" name="Shape 1108">
                <a:extLst>
                  <a:ext uri="{FF2B5EF4-FFF2-40B4-BE49-F238E27FC236}">
                    <a16:creationId xmlns:a16="http://schemas.microsoft.com/office/drawing/2014/main" id="{8F7ECF35-E65D-13B5-6A04-B273DE99CD78}"/>
                  </a:ext>
                </a:extLst>
              </p:cNvPr>
              <p:cNvSpPr/>
              <p:nvPr/>
            </p:nvSpPr>
            <p:spPr>
              <a:xfrm>
                <a:off x="981262" y="0"/>
                <a:ext cx="296963" cy="177464"/>
              </a:xfrm>
              <a:custGeom>
                <a:avLst/>
                <a:gdLst/>
                <a:ahLst/>
                <a:cxnLst>
                  <a:cxn ang="0">
                    <a:pos x="wd2" y="hd2"/>
                  </a:cxn>
                  <a:cxn ang="5400000">
                    <a:pos x="wd2" y="hd2"/>
                  </a:cxn>
                  <a:cxn ang="10800000">
                    <a:pos x="wd2" y="hd2"/>
                  </a:cxn>
                  <a:cxn ang="16200000">
                    <a:pos x="wd2" y="hd2"/>
                  </a:cxn>
                </a:cxnLst>
                <a:rect l="0" t="0" r="r" b="b"/>
                <a:pathLst>
                  <a:path w="21600" h="21600" extrusionOk="0">
                    <a:moveTo>
                      <a:pt x="313" y="0"/>
                    </a:moveTo>
                    <a:lnTo>
                      <a:pt x="21600" y="0"/>
                    </a:lnTo>
                    <a:lnTo>
                      <a:pt x="19826" y="18439"/>
                    </a:lnTo>
                    <a:lnTo>
                      <a:pt x="19722" y="19098"/>
                    </a:lnTo>
                    <a:lnTo>
                      <a:pt x="19513" y="19624"/>
                    </a:lnTo>
                    <a:lnTo>
                      <a:pt x="19096" y="20151"/>
                    </a:lnTo>
                    <a:lnTo>
                      <a:pt x="18678" y="20546"/>
                    </a:lnTo>
                    <a:lnTo>
                      <a:pt x="17843" y="21205"/>
                    </a:lnTo>
                    <a:lnTo>
                      <a:pt x="16800" y="21600"/>
                    </a:lnTo>
                    <a:lnTo>
                      <a:pt x="0" y="17912"/>
                    </a:lnTo>
                    <a:lnTo>
                      <a:pt x="313" y="0"/>
                    </a:lnTo>
                    <a:close/>
                  </a:path>
                </a:pathLst>
              </a:custGeom>
              <a:solidFill>
                <a:srgbClr val="A6A6AA"/>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79" name="Shape 1109">
                <a:extLst>
                  <a:ext uri="{FF2B5EF4-FFF2-40B4-BE49-F238E27FC236}">
                    <a16:creationId xmlns:a16="http://schemas.microsoft.com/office/drawing/2014/main" id="{84EDD326-5289-A9D2-1604-6AB278D1DFD0}"/>
                  </a:ext>
                </a:extLst>
              </p:cNvPr>
              <p:cNvSpPr/>
              <p:nvPr/>
            </p:nvSpPr>
            <p:spPr>
              <a:xfrm>
                <a:off x="987000" y="0"/>
                <a:ext cx="291225" cy="177464"/>
              </a:xfrm>
              <a:custGeom>
                <a:avLst/>
                <a:gdLst/>
                <a:ahLst/>
                <a:cxnLst>
                  <a:cxn ang="0">
                    <a:pos x="wd2" y="hd2"/>
                  </a:cxn>
                  <a:cxn ang="5400000">
                    <a:pos x="wd2" y="hd2"/>
                  </a:cxn>
                  <a:cxn ang="10800000">
                    <a:pos x="wd2" y="hd2"/>
                  </a:cxn>
                  <a:cxn ang="16200000">
                    <a:pos x="wd2" y="hd2"/>
                  </a:cxn>
                </a:cxnLst>
                <a:rect l="0" t="0" r="r" b="b"/>
                <a:pathLst>
                  <a:path w="21600" h="21600" extrusionOk="0">
                    <a:moveTo>
                      <a:pt x="319" y="0"/>
                    </a:moveTo>
                    <a:lnTo>
                      <a:pt x="21600" y="0"/>
                    </a:lnTo>
                    <a:lnTo>
                      <a:pt x="19791" y="18439"/>
                    </a:lnTo>
                    <a:lnTo>
                      <a:pt x="19685" y="19098"/>
                    </a:lnTo>
                    <a:lnTo>
                      <a:pt x="19472" y="19624"/>
                    </a:lnTo>
                    <a:lnTo>
                      <a:pt x="18727" y="20546"/>
                    </a:lnTo>
                    <a:lnTo>
                      <a:pt x="17769" y="21205"/>
                    </a:lnTo>
                    <a:lnTo>
                      <a:pt x="16705" y="21600"/>
                    </a:lnTo>
                    <a:lnTo>
                      <a:pt x="0" y="17649"/>
                    </a:lnTo>
                    <a:lnTo>
                      <a:pt x="319" y="0"/>
                    </a:lnTo>
                    <a:close/>
                  </a:path>
                </a:pathLst>
              </a:custGeom>
              <a:solidFill>
                <a:srgbClr val="A7A7AA"/>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80" name="Shape 1110">
                <a:extLst>
                  <a:ext uri="{FF2B5EF4-FFF2-40B4-BE49-F238E27FC236}">
                    <a16:creationId xmlns:a16="http://schemas.microsoft.com/office/drawing/2014/main" id="{E1D83DAC-37E7-5F80-E993-B53009101727}"/>
                  </a:ext>
                </a:extLst>
              </p:cNvPr>
              <p:cNvSpPr/>
              <p:nvPr/>
            </p:nvSpPr>
            <p:spPr>
              <a:xfrm>
                <a:off x="991304" y="0"/>
                <a:ext cx="286920" cy="177464"/>
              </a:xfrm>
              <a:custGeom>
                <a:avLst/>
                <a:gdLst/>
                <a:ahLst/>
                <a:cxnLst>
                  <a:cxn ang="0">
                    <a:pos x="wd2" y="hd2"/>
                  </a:cxn>
                  <a:cxn ang="5400000">
                    <a:pos x="wd2" y="hd2"/>
                  </a:cxn>
                  <a:cxn ang="10800000">
                    <a:pos x="wd2" y="hd2"/>
                  </a:cxn>
                  <a:cxn ang="16200000">
                    <a:pos x="wd2" y="hd2"/>
                  </a:cxn>
                </a:cxnLst>
                <a:rect l="0" t="0" r="r" b="b"/>
                <a:pathLst>
                  <a:path w="21600" h="21600" extrusionOk="0">
                    <a:moveTo>
                      <a:pt x="324" y="0"/>
                    </a:moveTo>
                    <a:lnTo>
                      <a:pt x="21600" y="0"/>
                    </a:lnTo>
                    <a:lnTo>
                      <a:pt x="19764" y="18439"/>
                    </a:lnTo>
                    <a:lnTo>
                      <a:pt x="19656" y="19098"/>
                    </a:lnTo>
                    <a:lnTo>
                      <a:pt x="19440" y="19624"/>
                    </a:lnTo>
                    <a:lnTo>
                      <a:pt x="18684" y="20546"/>
                    </a:lnTo>
                    <a:lnTo>
                      <a:pt x="17712" y="21205"/>
                    </a:lnTo>
                    <a:lnTo>
                      <a:pt x="16848" y="21600"/>
                    </a:lnTo>
                    <a:lnTo>
                      <a:pt x="0" y="17649"/>
                    </a:lnTo>
                    <a:lnTo>
                      <a:pt x="324" y="0"/>
                    </a:lnTo>
                    <a:close/>
                  </a:path>
                </a:pathLst>
              </a:custGeom>
              <a:solidFill>
                <a:srgbClr val="A7A7AB"/>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81" name="Shape 1111">
                <a:extLst>
                  <a:ext uri="{FF2B5EF4-FFF2-40B4-BE49-F238E27FC236}">
                    <a16:creationId xmlns:a16="http://schemas.microsoft.com/office/drawing/2014/main" id="{36A738C1-80F1-665B-9A97-A7E4D9393E0B}"/>
                  </a:ext>
                </a:extLst>
              </p:cNvPr>
              <p:cNvSpPr/>
              <p:nvPr/>
            </p:nvSpPr>
            <p:spPr>
              <a:xfrm>
                <a:off x="997042" y="0"/>
                <a:ext cx="281182" cy="177464"/>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21600" y="0"/>
                    </a:lnTo>
                    <a:lnTo>
                      <a:pt x="19727" y="18439"/>
                    </a:lnTo>
                    <a:lnTo>
                      <a:pt x="19616" y="19098"/>
                    </a:lnTo>
                    <a:lnTo>
                      <a:pt x="19396" y="19624"/>
                    </a:lnTo>
                    <a:lnTo>
                      <a:pt x="18624" y="20546"/>
                    </a:lnTo>
                    <a:lnTo>
                      <a:pt x="17633" y="21205"/>
                    </a:lnTo>
                    <a:lnTo>
                      <a:pt x="16751" y="21600"/>
                    </a:lnTo>
                    <a:lnTo>
                      <a:pt x="0" y="17517"/>
                    </a:lnTo>
                    <a:lnTo>
                      <a:pt x="331" y="0"/>
                    </a:lnTo>
                    <a:close/>
                  </a:path>
                </a:pathLst>
              </a:custGeom>
              <a:solidFill>
                <a:srgbClr val="A8A8AB"/>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82" name="Shape 1112">
                <a:extLst>
                  <a:ext uri="{FF2B5EF4-FFF2-40B4-BE49-F238E27FC236}">
                    <a16:creationId xmlns:a16="http://schemas.microsoft.com/office/drawing/2014/main" id="{AE7F8784-CC7D-636B-E1CE-36A0454150C6}"/>
                  </a:ext>
                </a:extLst>
              </p:cNvPr>
              <p:cNvSpPr/>
              <p:nvPr/>
            </p:nvSpPr>
            <p:spPr>
              <a:xfrm>
                <a:off x="1002780" y="0"/>
                <a:ext cx="275444" cy="177464"/>
              </a:xfrm>
              <a:custGeom>
                <a:avLst/>
                <a:gdLst/>
                <a:ahLst/>
                <a:cxnLst>
                  <a:cxn ang="0">
                    <a:pos x="wd2" y="hd2"/>
                  </a:cxn>
                  <a:cxn ang="5400000">
                    <a:pos x="wd2" y="hd2"/>
                  </a:cxn>
                  <a:cxn ang="10800000">
                    <a:pos x="wd2" y="hd2"/>
                  </a:cxn>
                  <a:cxn ang="16200000">
                    <a:pos x="wd2" y="hd2"/>
                  </a:cxn>
                </a:cxnLst>
                <a:rect l="0" t="0" r="r" b="b"/>
                <a:pathLst>
                  <a:path w="21600" h="21600" extrusionOk="0">
                    <a:moveTo>
                      <a:pt x="337" y="0"/>
                    </a:moveTo>
                    <a:lnTo>
                      <a:pt x="21600" y="0"/>
                    </a:lnTo>
                    <a:lnTo>
                      <a:pt x="19688" y="18439"/>
                    </a:lnTo>
                    <a:lnTo>
                      <a:pt x="19575" y="19098"/>
                    </a:lnTo>
                    <a:lnTo>
                      <a:pt x="19350" y="19624"/>
                    </a:lnTo>
                    <a:lnTo>
                      <a:pt x="19013" y="20151"/>
                    </a:lnTo>
                    <a:lnTo>
                      <a:pt x="18563" y="20546"/>
                    </a:lnTo>
                    <a:lnTo>
                      <a:pt x="17663" y="21205"/>
                    </a:lnTo>
                    <a:lnTo>
                      <a:pt x="16650" y="21600"/>
                    </a:lnTo>
                    <a:lnTo>
                      <a:pt x="0" y="17385"/>
                    </a:lnTo>
                    <a:lnTo>
                      <a:pt x="337" y="0"/>
                    </a:lnTo>
                    <a:close/>
                  </a:path>
                </a:pathLst>
              </a:custGeom>
              <a:solidFill>
                <a:srgbClr val="A9A9AC"/>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83" name="Shape 1113">
                <a:extLst>
                  <a:ext uri="{FF2B5EF4-FFF2-40B4-BE49-F238E27FC236}">
                    <a16:creationId xmlns:a16="http://schemas.microsoft.com/office/drawing/2014/main" id="{88388BBF-E972-9CA6-7398-2260F3EC3B1B}"/>
                  </a:ext>
                </a:extLst>
              </p:cNvPr>
              <p:cNvSpPr/>
              <p:nvPr/>
            </p:nvSpPr>
            <p:spPr>
              <a:xfrm>
                <a:off x="1008519" y="0"/>
                <a:ext cx="269705" cy="177464"/>
              </a:xfrm>
              <a:custGeom>
                <a:avLst/>
                <a:gdLst/>
                <a:ahLst/>
                <a:cxnLst>
                  <a:cxn ang="0">
                    <a:pos x="wd2" y="hd2"/>
                  </a:cxn>
                  <a:cxn ang="5400000">
                    <a:pos x="wd2" y="hd2"/>
                  </a:cxn>
                  <a:cxn ang="10800000">
                    <a:pos x="wd2" y="hd2"/>
                  </a:cxn>
                  <a:cxn ang="16200000">
                    <a:pos x="wd2" y="hd2"/>
                  </a:cxn>
                </a:cxnLst>
                <a:rect l="0" t="0" r="r" b="b"/>
                <a:pathLst>
                  <a:path w="21600" h="21600" extrusionOk="0">
                    <a:moveTo>
                      <a:pt x="345" y="0"/>
                    </a:moveTo>
                    <a:lnTo>
                      <a:pt x="21600" y="0"/>
                    </a:lnTo>
                    <a:lnTo>
                      <a:pt x="19647" y="18439"/>
                    </a:lnTo>
                    <a:lnTo>
                      <a:pt x="19532" y="19098"/>
                    </a:lnTo>
                    <a:lnTo>
                      <a:pt x="19302" y="19624"/>
                    </a:lnTo>
                    <a:lnTo>
                      <a:pt x="18957" y="20151"/>
                    </a:lnTo>
                    <a:lnTo>
                      <a:pt x="18498" y="20546"/>
                    </a:lnTo>
                    <a:lnTo>
                      <a:pt x="17579" y="21205"/>
                    </a:lnTo>
                    <a:lnTo>
                      <a:pt x="16545" y="21600"/>
                    </a:lnTo>
                    <a:lnTo>
                      <a:pt x="0" y="17122"/>
                    </a:lnTo>
                    <a:lnTo>
                      <a:pt x="345" y="0"/>
                    </a:lnTo>
                    <a:close/>
                  </a:path>
                </a:pathLst>
              </a:custGeom>
              <a:solidFill>
                <a:srgbClr val="A9A9AD"/>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84" name="Shape 1114">
                <a:extLst>
                  <a:ext uri="{FF2B5EF4-FFF2-40B4-BE49-F238E27FC236}">
                    <a16:creationId xmlns:a16="http://schemas.microsoft.com/office/drawing/2014/main" id="{66E4A88F-D53E-0775-8706-B9A9DAA5FA72}"/>
                  </a:ext>
                </a:extLst>
              </p:cNvPr>
              <p:cNvSpPr/>
              <p:nvPr/>
            </p:nvSpPr>
            <p:spPr>
              <a:xfrm>
                <a:off x="1014257" y="0"/>
                <a:ext cx="263967" cy="177464"/>
              </a:xfrm>
              <a:custGeom>
                <a:avLst/>
                <a:gdLst/>
                <a:ahLst/>
                <a:cxnLst>
                  <a:cxn ang="0">
                    <a:pos x="wd2" y="hd2"/>
                  </a:cxn>
                  <a:cxn ang="5400000">
                    <a:pos x="wd2" y="hd2"/>
                  </a:cxn>
                  <a:cxn ang="10800000">
                    <a:pos x="wd2" y="hd2"/>
                  </a:cxn>
                  <a:cxn ang="16200000">
                    <a:pos x="wd2" y="hd2"/>
                  </a:cxn>
                </a:cxnLst>
                <a:rect l="0" t="0" r="r" b="b"/>
                <a:pathLst>
                  <a:path w="21600" h="21600" extrusionOk="0">
                    <a:moveTo>
                      <a:pt x="352" y="0"/>
                    </a:moveTo>
                    <a:lnTo>
                      <a:pt x="21600" y="0"/>
                    </a:lnTo>
                    <a:lnTo>
                      <a:pt x="19604" y="18439"/>
                    </a:lnTo>
                    <a:lnTo>
                      <a:pt x="19487" y="19098"/>
                    </a:lnTo>
                    <a:lnTo>
                      <a:pt x="19252" y="19624"/>
                    </a:lnTo>
                    <a:lnTo>
                      <a:pt x="18430" y="20546"/>
                    </a:lnTo>
                    <a:lnTo>
                      <a:pt x="17491" y="21205"/>
                    </a:lnTo>
                    <a:lnTo>
                      <a:pt x="16552" y="21600"/>
                    </a:lnTo>
                    <a:lnTo>
                      <a:pt x="0" y="16990"/>
                    </a:lnTo>
                    <a:lnTo>
                      <a:pt x="352" y="0"/>
                    </a:lnTo>
                    <a:close/>
                  </a:path>
                </a:pathLst>
              </a:custGeom>
              <a:solidFill>
                <a:srgbClr val="AAAAAD"/>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85" name="Shape 1115">
                <a:extLst>
                  <a:ext uri="{FF2B5EF4-FFF2-40B4-BE49-F238E27FC236}">
                    <a16:creationId xmlns:a16="http://schemas.microsoft.com/office/drawing/2014/main" id="{ECB2984A-021A-86E6-809B-FCDE5D986660}"/>
                  </a:ext>
                </a:extLst>
              </p:cNvPr>
              <p:cNvSpPr/>
              <p:nvPr/>
            </p:nvSpPr>
            <p:spPr>
              <a:xfrm>
                <a:off x="1018561" y="0"/>
                <a:ext cx="259664" cy="177464"/>
              </a:xfrm>
              <a:custGeom>
                <a:avLst/>
                <a:gdLst/>
                <a:ahLst/>
                <a:cxnLst>
                  <a:cxn ang="0">
                    <a:pos x="wd2" y="hd2"/>
                  </a:cxn>
                  <a:cxn ang="5400000">
                    <a:pos x="wd2" y="hd2"/>
                  </a:cxn>
                  <a:cxn ang="10800000">
                    <a:pos x="wd2" y="hd2"/>
                  </a:cxn>
                  <a:cxn ang="16200000">
                    <a:pos x="wd2" y="hd2"/>
                  </a:cxn>
                </a:cxnLst>
                <a:rect l="0" t="0" r="r" b="b"/>
                <a:pathLst>
                  <a:path w="21600" h="21600" extrusionOk="0">
                    <a:moveTo>
                      <a:pt x="477" y="0"/>
                    </a:moveTo>
                    <a:lnTo>
                      <a:pt x="21600" y="0"/>
                    </a:lnTo>
                    <a:lnTo>
                      <a:pt x="19571" y="18439"/>
                    </a:lnTo>
                    <a:lnTo>
                      <a:pt x="19452" y="19098"/>
                    </a:lnTo>
                    <a:lnTo>
                      <a:pt x="19213" y="19624"/>
                    </a:lnTo>
                    <a:lnTo>
                      <a:pt x="18378" y="20546"/>
                    </a:lnTo>
                    <a:lnTo>
                      <a:pt x="16469" y="21600"/>
                    </a:lnTo>
                    <a:lnTo>
                      <a:pt x="0" y="16859"/>
                    </a:lnTo>
                    <a:lnTo>
                      <a:pt x="477" y="0"/>
                    </a:lnTo>
                    <a:close/>
                  </a:path>
                </a:pathLst>
              </a:custGeom>
              <a:solidFill>
                <a:srgbClr val="AAAAAE"/>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86" name="Shape 1116">
                <a:extLst>
                  <a:ext uri="{FF2B5EF4-FFF2-40B4-BE49-F238E27FC236}">
                    <a16:creationId xmlns:a16="http://schemas.microsoft.com/office/drawing/2014/main" id="{A26900A9-72F7-F020-E58E-62FD723B83B5}"/>
                  </a:ext>
                </a:extLst>
              </p:cNvPr>
              <p:cNvSpPr/>
              <p:nvPr/>
            </p:nvSpPr>
            <p:spPr>
              <a:xfrm>
                <a:off x="1024300" y="0"/>
                <a:ext cx="253924" cy="176382"/>
              </a:xfrm>
              <a:custGeom>
                <a:avLst/>
                <a:gdLst/>
                <a:ahLst/>
                <a:cxnLst>
                  <a:cxn ang="0">
                    <a:pos x="wd2" y="hd2"/>
                  </a:cxn>
                  <a:cxn ang="5400000">
                    <a:pos x="wd2" y="hd2"/>
                  </a:cxn>
                  <a:cxn ang="10800000">
                    <a:pos x="wd2" y="hd2"/>
                  </a:cxn>
                  <a:cxn ang="16200000">
                    <a:pos x="wd2" y="hd2"/>
                  </a:cxn>
                </a:cxnLst>
                <a:rect l="0" t="0" r="r" b="b"/>
                <a:pathLst>
                  <a:path w="21600" h="21600" extrusionOk="0">
                    <a:moveTo>
                      <a:pt x="488" y="0"/>
                    </a:moveTo>
                    <a:lnTo>
                      <a:pt x="21600" y="0"/>
                    </a:lnTo>
                    <a:lnTo>
                      <a:pt x="19525" y="18552"/>
                    </a:lnTo>
                    <a:lnTo>
                      <a:pt x="19403" y="19215"/>
                    </a:lnTo>
                    <a:lnTo>
                      <a:pt x="19159" y="19745"/>
                    </a:lnTo>
                    <a:lnTo>
                      <a:pt x="18305" y="20672"/>
                    </a:lnTo>
                    <a:lnTo>
                      <a:pt x="17329" y="21202"/>
                    </a:lnTo>
                    <a:lnTo>
                      <a:pt x="16353" y="21600"/>
                    </a:lnTo>
                    <a:lnTo>
                      <a:pt x="0" y="16962"/>
                    </a:lnTo>
                    <a:lnTo>
                      <a:pt x="488" y="0"/>
                    </a:lnTo>
                    <a:close/>
                  </a:path>
                </a:pathLst>
              </a:custGeom>
              <a:solidFill>
                <a:srgbClr val="ABABAF"/>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87" name="Shape 1117">
                <a:extLst>
                  <a:ext uri="{FF2B5EF4-FFF2-40B4-BE49-F238E27FC236}">
                    <a16:creationId xmlns:a16="http://schemas.microsoft.com/office/drawing/2014/main" id="{98A34593-8B8C-23D4-3C30-0F39BADBFC7D}"/>
                  </a:ext>
                </a:extLst>
              </p:cNvPr>
              <p:cNvSpPr/>
              <p:nvPr/>
            </p:nvSpPr>
            <p:spPr>
              <a:xfrm>
                <a:off x="1030038" y="0"/>
                <a:ext cx="248187" cy="176382"/>
              </a:xfrm>
              <a:custGeom>
                <a:avLst/>
                <a:gdLst/>
                <a:ahLst/>
                <a:cxnLst>
                  <a:cxn ang="0">
                    <a:pos x="wd2" y="hd2"/>
                  </a:cxn>
                  <a:cxn ang="5400000">
                    <a:pos x="wd2" y="hd2"/>
                  </a:cxn>
                  <a:cxn ang="10800000">
                    <a:pos x="wd2" y="hd2"/>
                  </a:cxn>
                  <a:cxn ang="16200000">
                    <a:pos x="wd2" y="hd2"/>
                  </a:cxn>
                </a:cxnLst>
                <a:rect l="0" t="0" r="r" b="b"/>
                <a:pathLst>
                  <a:path w="21600" h="21600" extrusionOk="0">
                    <a:moveTo>
                      <a:pt x="375" y="0"/>
                    </a:moveTo>
                    <a:lnTo>
                      <a:pt x="21600" y="0"/>
                    </a:lnTo>
                    <a:lnTo>
                      <a:pt x="19477" y="18552"/>
                    </a:lnTo>
                    <a:lnTo>
                      <a:pt x="19353" y="19215"/>
                    </a:lnTo>
                    <a:lnTo>
                      <a:pt x="19103" y="19745"/>
                    </a:lnTo>
                    <a:lnTo>
                      <a:pt x="18229" y="20672"/>
                    </a:lnTo>
                    <a:lnTo>
                      <a:pt x="17480" y="21202"/>
                    </a:lnTo>
                    <a:lnTo>
                      <a:pt x="16481" y="21600"/>
                    </a:lnTo>
                    <a:lnTo>
                      <a:pt x="0" y="16697"/>
                    </a:lnTo>
                    <a:lnTo>
                      <a:pt x="375" y="0"/>
                    </a:lnTo>
                    <a:close/>
                  </a:path>
                </a:pathLst>
              </a:custGeom>
              <a:solidFill>
                <a:srgbClr val="ACACAF"/>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88" name="Shape 1118">
                <a:extLst>
                  <a:ext uri="{FF2B5EF4-FFF2-40B4-BE49-F238E27FC236}">
                    <a16:creationId xmlns:a16="http://schemas.microsoft.com/office/drawing/2014/main" id="{A627E84E-ADE8-4787-C0CE-5BBA0F23EE1D}"/>
                  </a:ext>
                </a:extLst>
              </p:cNvPr>
              <p:cNvSpPr/>
              <p:nvPr/>
            </p:nvSpPr>
            <p:spPr>
              <a:xfrm>
                <a:off x="1035777" y="0"/>
                <a:ext cx="242448" cy="176382"/>
              </a:xfrm>
              <a:custGeom>
                <a:avLst/>
                <a:gdLst/>
                <a:ahLst/>
                <a:cxnLst>
                  <a:cxn ang="0">
                    <a:pos x="wd2" y="hd2"/>
                  </a:cxn>
                  <a:cxn ang="5400000">
                    <a:pos x="wd2" y="hd2"/>
                  </a:cxn>
                  <a:cxn ang="10800000">
                    <a:pos x="wd2" y="hd2"/>
                  </a:cxn>
                  <a:cxn ang="16200000">
                    <a:pos x="wd2" y="hd2"/>
                  </a:cxn>
                </a:cxnLst>
                <a:rect l="0" t="0" r="r" b="b"/>
                <a:pathLst>
                  <a:path w="21600" h="21600" extrusionOk="0">
                    <a:moveTo>
                      <a:pt x="383" y="0"/>
                    </a:moveTo>
                    <a:lnTo>
                      <a:pt x="21600" y="0"/>
                    </a:lnTo>
                    <a:lnTo>
                      <a:pt x="19427" y="18552"/>
                    </a:lnTo>
                    <a:lnTo>
                      <a:pt x="19299" y="19082"/>
                    </a:lnTo>
                    <a:lnTo>
                      <a:pt x="19044" y="19612"/>
                    </a:lnTo>
                    <a:lnTo>
                      <a:pt x="18149" y="20540"/>
                    </a:lnTo>
                    <a:lnTo>
                      <a:pt x="17382" y="21202"/>
                    </a:lnTo>
                    <a:lnTo>
                      <a:pt x="16360" y="21600"/>
                    </a:lnTo>
                    <a:lnTo>
                      <a:pt x="0" y="16564"/>
                    </a:lnTo>
                    <a:lnTo>
                      <a:pt x="383" y="0"/>
                    </a:lnTo>
                    <a:close/>
                  </a:path>
                </a:pathLst>
              </a:custGeom>
              <a:solidFill>
                <a:srgbClr val="ACACB0"/>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89" name="Shape 1119">
                <a:extLst>
                  <a:ext uri="{FF2B5EF4-FFF2-40B4-BE49-F238E27FC236}">
                    <a16:creationId xmlns:a16="http://schemas.microsoft.com/office/drawing/2014/main" id="{88C46521-047B-8516-CC81-DA6EFB85B5CF}"/>
                  </a:ext>
                </a:extLst>
              </p:cNvPr>
              <p:cNvSpPr/>
              <p:nvPr/>
            </p:nvSpPr>
            <p:spPr>
              <a:xfrm>
                <a:off x="1040080" y="0"/>
                <a:ext cx="238144" cy="176382"/>
              </a:xfrm>
              <a:custGeom>
                <a:avLst/>
                <a:gdLst/>
                <a:ahLst/>
                <a:cxnLst>
                  <a:cxn ang="0">
                    <a:pos x="wd2" y="hd2"/>
                  </a:cxn>
                  <a:cxn ang="5400000">
                    <a:pos x="wd2" y="hd2"/>
                  </a:cxn>
                  <a:cxn ang="10800000">
                    <a:pos x="wd2" y="hd2"/>
                  </a:cxn>
                  <a:cxn ang="16200000">
                    <a:pos x="wd2" y="hd2"/>
                  </a:cxn>
                </a:cxnLst>
                <a:rect l="0" t="0" r="r" b="b"/>
                <a:pathLst>
                  <a:path w="21600" h="21600" extrusionOk="0">
                    <a:moveTo>
                      <a:pt x="520" y="0"/>
                    </a:moveTo>
                    <a:lnTo>
                      <a:pt x="21600" y="0"/>
                    </a:lnTo>
                    <a:lnTo>
                      <a:pt x="19388" y="18552"/>
                    </a:lnTo>
                    <a:lnTo>
                      <a:pt x="19258" y="19082"/>
                    </a:lnTo>
                    <a:lnTo>
                      <a:pt x="18998" y="19612"/>
                    </a:lnTo>
                    <a:lnTo>
                      <a:pt x="18347" y="20540"/>
                    </a:lnTo>
                    <a:lnTo>
                      <a:pt x="17306" y="21202"/>
                    </a:lnTo>
                    <a:lnTo>
                      <a:pt x="16265" y="21600"/>
                    </a:lnTo>
                    <a:lnTo>
                      <a:pt x="0" y="16432"/>
                    </a:lnTo>
                    <a:lnTo>
                      <a:pt x="520" y="0"/>
                    </a:lnTo>
                    <a:close/>
                  </a:path>
                </a:pathLst>
              </a:custGeom>
              <a:solidFill>
                <a:srgbClr val="ADADB0"/>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90" name="Shape 1120">
                <a:extLst>
                  <a:ext uri="{FF2B5EF4-FFF2-40B4-BE49-F238E27FC236}">
                    <a16:creationId xmlns:a16="http://schemas.microsoft.com/office/drawing/2014/main" id="{80DB32A9-41A5-D4D1-FE9B-1D8E5FB9F5C3}"/>
                  </a:ext>
                </a:extLst>
              </p:cNvPr>
              <p:cNvSpPr/>
              <p:nvPr/>
            </p:nvSpPr>
            <p:spPr>
              <a:xfrm>
                <a:off x="1045818" y="0"/>
                <a:ext cx="232406" cy="176382"/>
              </a:xfrm>
              <a:custGeom>
                <a:avLst/>
                <a:gdLst/>
                <a:ahLst/>
                <a:cxnLst>
                  <a:cxn ang="0">
                    <a:pos x="wd2" y="hd2"/>
                  </a:cxn>
                  <a:cxn ang="5400000">
                    <a:pos x="wd2" y="hd2"/>
                  </a:cxn>
                  <a:cxn ang="10800000">
                    <a:pos x="wd2" y="hd2"/>
                  </a:cxn>
                  <a:cxn ang="16200000">
                    <a:pos x="wd2" y="hd2"/>
                  </a:cxn>
                </a:cxnLst>
                <a:rect l="0" t="0" r="r" b="b"/>
                <a:pathLst>
                  <a:path w="21600" h="21600" extrusionOk="0">
                    <a:moveTo>
                      <a:pt x="533" y="0"/>
                    </a:moveTo>
                    <a:lnTo>
                      <a:pt x="21600" y="0"/>
                    </a:lnTo>
                    <a:lnTo>
                      <a:pt x="19333" y="18552"/>
                    </a:lnTo>
                    <a:lnTo>
                      <a:pt x="19200" y="19082"/>
                    </a:lnTo>
                    <a:lnTo>
                      <a:pt x="18933" y="19612"/>
                    </a:lnTo>
                    <a:lnTo>
                      <a:pt x="18267" y="20540"/>
                    </a:lnTo>
                    <a:lnTo>
                      <a:pt x="17200" y="21202"/>
                    </a:lnTo>
                    <a:lnTo>
                      <a:pt x="16133" y="21600"/>
                    </a:lnTo>
                    <a:lnTo>
                      <a:pt x="0" y="16167"/>
                    </a:lnTo>
                    <a:lnTo>
                      <a:pt x="533" y="0"/>
                    </a:lnTo>
                    <a:close/>
                  </a:path>
                </a:pathLst>
              </a:custGeom>
              <a:solidFill>
                <a:srgbClr val="AEAEB1"/>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91" name="Shape 1121">
                <a:extLst>
                  <a:ext uri="{FF2B5EF4-FFF2-40B4-BE49-F238E27FC236}">
                    <a16:creationId xmlns:a16="http://schemas.microsoft.com/office/drawing/2014/main" id="{8737788A-9886-0EC0-2148-79DE64FE8589}"/>
                  </a:ext>
                </a:extLst>
              </p:cNvPr>
              <p:cNvSpPr/>
              <p:nvPr/>
            </p:nvSpPr>
            <p:spPr>
              <a:xfrm>
                <a:off x="1051557" y="0"/>
                <a:ext cx="226667" cy="176382"/>
              </a:xfrm>
              <a:custGeom>
                <a:avLst/>
                <a:gdLst/>
                <a:ahLst/>
                <a:cxnLst>
                  <a:cxn ang="0">
                    <a:pos x="wd2" y="hd2"/>
                  </a:cxn>
                  <a:cxn ang="5400000">
                    <a:pos x="wd2" y="hd2"/>
                  </a:cxn>
                  <a:cxn ang="10800000">
                    <a:pos x="wd2" y="hd2"/>
                  </a:cxn>
                  <a:cxn ang="16200000">
                    <a:pos x="wd2" y="hd2"/>
                  </a:cxn>
                </a:cxnLst>
                <a:rect l="0" t="0" r="r" b="b"/>
                <a:pathLst>
                  <a:path w="21600" h="21600" extrusionOk="0">
                    <a:moveTo>
                      <a:pt x="547" y="0"/>
                    </a:moveTo>
                    <a:lnTo>
                      <a:pt x="21600" y="0"/>
                    </a:lnTo>
                    <a:lnTo>
                      <a:pt x="19276" y="18552"/>
                    </a:lnTo>
                    <a:lnTo>
                      <a:pt x="19139" y="19082"/>
                    </a:lnTo>
                    <a:lnTo>
                      <a:pt x="18866" y="19612"/>
                    </a:lnTo>
                    <a:lnTo>
                      <a:pt x="18182" y="20540"/>
                    </a:lnTo>
                    <a:lnTo>
                      <a:pt x="17089" y="21202"/>
                    </a:lnTo>
                    <a:lnTo>
                      <a:pt x="16132" y="21600"/>
                    </a:lnTo>
                    <a:lnTo>
                      <a:pt x="0" y="16034"/>
                    </a:lnTo>
                    <a:lnTo>
                      <a:pt x="547" y="0"/>
                    </a:lnTo>
                    <a:close/>
                  </a:path>
                </a:pathLst>
              </a:custGeom>
              <a:solidFill>
                <a:srgbClr val="AEAEB2"/>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92" name="Shape 1122">
                <a:extLst>
                  <a:ext uri="{FF2B5EF4-FFF2-40B4-BE49-F238E27FC236}">
                    <a16:creationId xmlns:a16="http://schemas.microsoft.com/office/drawing/2014/main" id="{4D5AB4D1-C852-42F3-632D-CF7CA8996106}"/>
                  </a:ext>
                </a:extLst>
              </p:cNvPr>
              <p:cNvSpPr/>
              <p:nvPr/>
            </p:nvSpPr>
            <p:spPr>
              <a:xfrm>
                <a:off x="1057295" y="0"/>
                <a:ext cx="220929" cy="176382"/>
              </a:xfrm>
              <a:custGeom>
                <a:avLst/>
                <a:gdLst/>
                <a:ahLst/>
                <a:cxnLst>
                  <a:cxn ang="0">
                    <a:pos x="wd2" y="hd2"/>
                  </a:cxn>
                  <a:cxn ang="5400000">
                    <a:pos x="wd2" y="hd2"/>
                  </a:cxn>
                  <a:cxn ang="10800000">
                    <a:pos x="wd2" y="hd2"/>
                  </a:cxn>
                  <a:cxn ang="16200000">
                    <a:pos x="wd2" y="hd2"/>
                  </a:cxn>
                </a:cxnLst>
                <a:rect l="0" t="0" r="r" b="b"/>
                <a:pathLst>
                  <a:path w="21600" h="21600" extrusionOk="0">
                    <a:moveTo>
                      <a:pt x="561" y="0"/>
                    </a:moveTo>
                    <a:lnTo>
                      <a:pt x="21600" y="0"/>
                    </a:lnTo>
                    <a:lnTo>
                      <a:pt x="19216" y="18552"/>
                    </a:lnTo>
                    <a:lnTo>
                      <a:pt x="19075" y="19082"/>
                    </a:lnTo>
                    <a:lnTo>
                      <a:pt x="18795" y="19612"/>
                    </a:lnTo>
                    <a:lnTo>
                      <a:pt x="18094" y="20540"/>
                    </a:lnTo>
                    <a:lnTo>
                      <a:pt x="17112" y="21202"/>
                    </a:lnTo>
                    <a:lnTo>
                      <a:pt x="15990" y="21600"/>
                    </a:lnTo>
                    <a:lnTo>
                      <a:pt x="0" y="15769"/>
                    </a:lnTo>
                    <a:lnTo>
                      <a:pt x="561" y="0"/>
                    </a:lnTo>
                    <a:close/>
                  </a:path>
                </a:pathLst>
              </a:custGeom>
              <a:solidFill>
                <a:srgbClr val="AFAFB2"/>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93" name="Shape 1123">
                <a:extLst>
                  <a:ext uri="{FF2B5EF4-FFF2-40B4-BE49-F238E27FC236}">
                    <a16:creationId xmlns:a16="http://schemas.microsoft.com/office/drawing/2014/main" id="{DEF0F011-AA4F-9129-092B-7712AECE3431}"/>
                  </a:ext>
                </a:extLst>
              </p:cNvPr>
              <p:cNvSpPr/>
              <p:nvPr/>
            </p:nvSpPr>
            <p:spPr>
              <a:xfrm>
                <a:off x="1061599" y="0"/>
                <a:ext cx="216626" cy="176382"/>
              </a:xfrm>
              <a:custGeom>
                <a:avLst/>
                <a:gdLst/>
                <a:ahLst/>
                <a:cxnLst>
                  <a:cxn ang="0">
                    <a:pos x="wd2" y="hd2"/>
                  </a:cxn>
                  <a:cxn ang="5400000">
                    <a:pos x="wd2" y="hd2"/>
                  </a:cxn>
                  <a:cxn ang="10800000">
                    <a:pos x="wd2" y="hd2"/>
                  </a:cxn>
                  <a:cxn ang="16200000">
                    <a:pos x="wd2" y="hd2"/>
                  </a:cxn>
                </a:cxnLst>
                <a:rect l="0" t="0" r="r" b="b"/>
                <a:pathLst>
                  <a:path w="21600" h="21600" extrusionOk="0">
                    <a:moveTo>
                      <a:pt x="572" y="0"/>
                    </a:moveTo>
                    <a:lnTo>
                      <a:pt x="21600" y="0"/>
                    </a:lnTo>
                    <a:lnTo>
                      <a:pt x="19168" y="18552"/>
                    </a:lnTo>
                    <a:lnTo>
                      <a:pt x="19025" y="19082"/>
                    </a:lnTo>
                    <a:lnTo>
                      <a:pt x="18739" y="19612"/>
                    </a:lnTo>
                    <a:lnTo>
                      <a:pt x="18024" y="20540"/>
                    </a:lnTo>
                    <a:lnTo>
                      <a:pt x="17023" y="21202"/>
                    </a:lnTo>
                    <a:lnTo>
                      <a:pt x="15878" y="21600"/>
                    </a:lnTo>
                    <a:lnTo>
                      <a:pt x="0" y="15769"/>
                    </a:lnTo>
                    <a:lnTo>
                      <a:pt x="572" y="0"/>
                    </a:lnTo>
                    <a:close/>
                  </a:path>
                </a:pathLst>
              </a:custGeom>
              <a:solidFill>
                <a:srgbClr val="AFAFB3"/>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94" name="Shape 1124">
                <a:extLst>
                  <a:ext uri="{FF2B5EF4-FFF2-40B4-BE49-F238E27FC236}">
                    <a16:creationId xmlns:a16="http://schemas.microsoft.com/office/drawing/2014/main" id="{D7040A74-3A0E-6A79-6C2E-A9ABF03D04C5}"/>
                  </a:ext>
                </a:extLst>
              </p:cNvPr>
              <p:cNvSpPr/>
              <p:nvPr/>
            </p:nvSpPr>
            <p:spPr>
              <a:xfrm>
                <a:off x="1067338" y="0"/>
                <a:ext cx="210887" cy="176382"/>
              </a:xfrm>
              <a:custGeom>
                <a:avLst/>
                <a:gdLst/>
                <a:ahLst/>
                <a:cxnLst>
                  <a:cxn ang="0">
                    <a:pos x="wd2" y="hd2"/>
                  </a:cxn>
                  <a:cxn ang="5400000">
                    <a:pos x="wd2" y="hd2"/>
                  </a:cxn>
                  <a:cxn ang="10800000">
                    <a:pos x="wd2" y="hd2"/>
                  </a:cxn>
                  <a:cxn ang="16200000">
                    <a:pos x="wd2" y="hd2"/>
                  </a:cxn>
                </a:cxnLst>
                <a:rect l="0" t="0" r="r" b="b"/>
                <a:pathLst>
                  <a:path w="21600" h="21600" extrusionOk="0">
                    <a:moveTo>
                      <a:pt x="588" y="0"/>
                    </a:moveTo>
                    <a:lnTo>
                      <a:pt x="21600" y="0"/>
                    </a:lnTo>
                    <a:lnTo>
                      <a:pt x="19102" y="18552"/>
                    </a:lnTo>
                    <a:lnTo>
                      <a:pt x="18955" y="19082"/>
                    </a:lnTo>
                    <a:lnTo>
                      <a:pt x="18661" y="19612"/>
                    </a:lnTo>
                    <a:lnTo>
                      <a:pt x="17927" y="20540"/>
                    </a:lnTo>
                    <a:lnTo>
                      <a:pt x="16898" y="21070"/>
                    </a:lnTo>
                    <a:lnTo>
                      <a:pt x="15722" y="21600"/>
                    </a:lnTo>
                    <a:lnTo>
                      <a:pt x="0" y="15637"/>
                    </a:lnTo>
                    <a:lnTo>
                      <a:pt x="588" y="0"/>
                    </a:lnTo>
                    <a:close/>
                  </a:path>
                </a:pathLst>
              </a:custGeom>
              <a:solidFill>
                <a:srgbClr val="B0B0B4"/>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95" name="Shape 1125">
                <a:extLst>
                  <a:ext uri="{FF2B5EF4-FFF2-40B4-BE49-F238E27FC236}">
                    <a16:creationId xmlns:a16="http://schemas.microsoft.com/office/drawing/2014/main" id="{FCFB14C6-D8CC-04DE-7A10-745C6539F2B8}"/>
                  </a:ext>
                </a:extLst>
              </p:cNvPr>
              <p:cNvSpPr/>
              <p:nvPr/>
            </p:nvSpPr>
            <p:spPr>
              <a:xfrm>
                <a:off x="1073076" y="0"/>
                <a:ext cx="205148" cy="176382"/>
              </a:xfrm>
              <a:custGeom>
                <a:avLst/>
                <a:gdLst/>
                <a:ahLst/>
                <a:cxnLst>
                  <a:cxn ang="0">
                    <a:pos x="wd2" y="hd2"/>
                  </a:cxn>
                  <a:cxn ang="5400000">
                    <a:pos x="wd2" y="hd2"/>
                  </a:cxn>
                  <a:cxn ang="10800000">
                    <a:pos x="wd2" y="hd2"/>
                  </a:cxn>
                  <a:cxn ang="16200000">
                    <a:pos x="wd2" y="hd2"/>
                  </a:cxn>
                </a:cxnLst>
                <a:rect l="0" t="0" r="r" b="b"/>
                <a:pathLst>
                  <a:path w="21600" h="21600" extrusionOk="0">
                    <a:moveTo>
                      <a:pt x="604" y="0"/>
                    </a:moveTo>
                    <a:lnTo>
                      <a:pt x="21600" y="0"/>
                    </a:lnTo>
                    <a:lnTo>
                      <a:pt x="19032" y="18552"/>
                    </a:lnTo>
                    <a:lnTo>
                      <a:pt x="18881" y="19082"/>
                    </a:lnTo>
                    <a:lnTo>
                      <a:pt x="18579" y="19612"/>
                    </a:lnTo>
                    <a:lnTo>
                      <a:pt x="17824" y="20540"/>
                    </a:lnTo>
                    <a:lnTo>
                      <a:pt x="15709" y="21600"/>
                    </a:lnTo>
                    <a:lnTo>
                      <a:pt x="0" y="15504"/>
                    </a:lnTo>
                    <a:lnTo>
                      <a:pt x="604" y="0"/>
                    </a:lnTo>
                    <a:close/>
                  </a:path>
                </a:pathLst>
              </a:custGeom>
              <a:solidFill>
                <a:srgbClr val="B1B1B4"/>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96" name="Shape 1126">
                <a:extLst>
                  <a:ext uri="{FF2B5EF4-FFF2-40B4-BE49-F238E27FC236}">
                    <a16:creationId xmlns:a16="http://schemas.microsoft.com/office/drawing/2014/main" id="{665C1985-864D-310C-084C-3E1FD9F38821}"/>
                  </a:ext>
                </a:extLst>
              </p:cNvPr>
              <p:cNvSpPr/>
              <p:nvPr/>
            </p:nvSpPr>
            <p:spPr>
              <a:xfrm>
                <a:off x="1078814" y="-1"/>
                <a:ext cx="199410" cy="174219"/>
              </a:xfrm>
              <a:custGeom>
                <a:avLst/>
                <a:gdLst/>
                <a:ahLst/>
                <a:cxnLst>
                  <a:cxn ang="0">
                    <a:pos x="wd2" y="hd2"/>
                  </a:cxn>
                  <a:cxn ang="5400000">
                    <a:pos x="wd2" y="hd2"/>
                  </a:cxn>
                  <a:cxn ang="10800000">
                    <a:pos x="wd2" y="hd2"/>
                  </a:cxn>
                  <a:cxn ang="16200000">
                    <a:pos x="wd2" y="hd2"/>
                  </a:cxn>
                </a:cxnLst>
                <a:rect l="0" t="0" r="r" b="b"/>
                <a:pathLst>
                  <a:path w="21600" h="21600" extrusionOk="0">
                    <a:moveTo>
                      <a:pt x="622" y="0"/>
                    </a:moveTo>
                    <a:lnTo>
                      <a:pt x="21600" y="0"/>
                    </a:lnTo>
                    <a:lnTo>
                      <a:pt x="18958" y="18783"/>
                    </a:lnTo>
                    <a:lnTo>
                      <a:pt x="18803" y="19319"/>
                    </a:lnTo>
                    <a:lnTo>
                      <a:pt x="18492" y="19856"/>
                    </a:lnTo>
                    <a:lnTo>
                      <a:pt x="17715" y="20795"/>
                    </a:lnTo>
                    <a:lnTo>
                      <a:pt x="16627" y="21332"/>
                    </a:lnTo>
                    <a:lnTo>
                      <a:pt x="15540" y="21600"/>
                    </a:lnTo>
                    <a:lnTo>
                      <a:pt x="0" y="15429"/>
                    </a:lnTo>
                    <a:lnTo>
                      <a:pt x="622" y="0"/>
                    </a:lnTo>
                    <a:close/>
                  </a:path>
                </a:pathLst>
              </a:custGeom>
              <a:solidFill>
                <a:srgbClr val="B1B1B5"/>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97" name="Shape 1127">
                <a:extLst>
                  <a:ext uri="{FF2B5EF4-FFF2-40B4-BE49-F238E27FC236}">
                    <a16:creationId xmlns:a16="http://schemas.microsoft.com/office/drawing/2014/main" id="{3CC170E1-6784-548E-502B-0D00C6B0AE7D}"/>
                  </a:ext>
                </a:extLst>
              </p:cNvPr>
              <p:cNvSpPr/>
              <p:nvPr/>
            </p:nvSpPr>
            <p:spPr>
              <a:xfrm>
                <a:off x="1084553" y="-1"/>
                <a:ext cx="193672" cy="174219"/>
              </a:xfrm>
              <a:custGeom>
                <a:avLst/>
                <a:gdLst/>
                <a:ahLst/>
                <a:cxnLst>
                  <a:cxn ang="0">
                    <a:pos x="wd2" y="hd2"/>
                  </a:cxn>
                  <a:cxn ang="5400000">
                    <a:pos x="wd2" y="hd2"/>
                  </a:cxn>
                  <a:cxn ang="10800000">
                    <a:pos x="wd2" y="hd2"/>
                  </a:cxn>
                  <a:cxn ang="16200000">
                    <a:pos x="wd2" y="hd2"/>
                  </a:cxn>
                </a:cxnLst>
                <a:rect l="0" t="0" r="r" b="b"/>
                <a:pathLst>
                  <a:path w="21600" h="21600" extrusionOk="0">
                    <a:moveTo>
                      <a:pt x="640" y="0"/>
                    </a:moveTo>
                    <a:lnTo>
                      <a:pt x="21600" y="0"/>
                    </a:lnTo>
                    <a:lnTo>
                      <a:pt x="18880" y="18783"/>
                    </a:lnTo>
                    <a:lnTo>
                      <a:pt x="18720" y="19319"/>
                    </a:lnTo>
                    <a:lnTo>
                      <a:pt x="18400" y="19856"/>
                    </a:lnTo>
                    <a:lnTo>
                      <a:pt x="17600" y="20795"/>
                    </a:lnTo>
                    <a:lnTo>
                      <a:pt x="16480" y="21332"/>
                    </a:lnTo>
                    <a:lnTo>
                      <a:pt x="15360" y="21600"/>
                    </a:lnTo>
                    <a:lnTo>
                      <a:pt x="0" y="15294"/>
                    </a:lnTo>
                    <a:lnTo>
                      <a:pt x="640" y="0"/>
                    </a:lnTo>
                    <a:close/>
                  </a:path>
                </a:pathLst>
              </a:custGeom>
              <a:solidFill>
                <a:srgbClr val="B2B2B5"/>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98" name="Shape 1128">
                <a:extLst>
                  <a:ext uri="{FF2B5EF4-FFF2-40B4-BE49-F238E27FC236}">
                    <a16:creationId xmlns:a16="http://schemas.microsoft.com/office/drawing/2014/main" id="{33FCE2CB-9ECE-7DA4-0C5F-CC771B7E7D36}"/>
                  </a:ext>
                </a:extLst>
              </p:cNvPr>
              <p:cNvSpPr/>
              <p:nvPr/>
            </p:nvSpPr>
            <p:spPr>
              <a:xfrm>
                <a:off x="1088856" y="-1"/>
                <a:ext cx="189368" cy="174219"/>
              </a:xfrm>
              <a:custGeom>
                <a:avLst/>
                <a:gdLst/>
                <a:ahLst/>
                <a:cxnLst>
                  <a:cxn ang="0">
                    <a:pos x="wd2" y="hd2"/>
                  </a:cxn>
                  <a:cxn ang="5400000">
                    <a:pos x="wd2" y="hd2"/>
                  </a:cxn>
                  <a:cxn ang="10800000">
                    <a:pos x="wd2" y="hd2"/>
                  </a:cxn>
                  <a:cxn ang="16200000">
                    <a:pos x="wd2" y="hd2"/>
                  </a:cxn>
                </a:cxnLst>
                <a:rect l="0" t="0" r="r" b="b"/>
                <a:pathLst>
                  <a:path w="21600" h="21600" extrusionOk="0">
                    <a:moveTo>
                      <a:pt x="818" y="0"/>
                    </a:moveTo>
                    <a:lnTo>
                      <a:pt x="21600" y="0"/>
                    </a:lnTo>
                    <a:lnTo>
                      <a:pt x="18818" y="18783"/>
                    </a:lnTo>
                    <a:lnTo>
                      <a:pt x="18655" y="19319"/>
                    </a:lnTo>
                    <a:lnTo>
                      <a:pt x="18327" y="19856"/>
                    </a:lnTo>
                    <a:lnTo>
                      <a:pt x="17673" y="20527"/>
                    </a:lnTo>
                    <a:lnTo>
                      <a:pt x="16527" y="21332"/>
                    </a:lnTo>
                    <a:lnTo>
                      <a:pt x="15545" y="21600"/>
                    </a:lnTo>
                    <a:lnTo>
                      <a:pt x="0" y="15160"/>
                    </a:lnTo>
                    <a:lnTo>
                      <a:pt x="818" y="0"/>
                    </a:lnTo>
                    <a:close/>
                  </a:path>
                </a:pathLst>
              </a:custGeom>
              <a:solidFill>
                <a:srgbClr val="B2B2B6"/>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299" name="Shape 1129">
                <a:extLst>
                  <a:ext uri="{FF2B5EF4-FFF2-40B4-BE49-F238E27FC236}">
                    <a16:creationId xmlns:a16="http://schemas.microsoft.com/office/drawing/2014/main" id="{4B0B9070-1705-1C3E-B2DA-17E4C60878C7}"/>
                  </a:ext>
                </a:extLst>
              </p:cNvPr>
              <p:cNvSpPr/>
              <p:nvPr/>
            </p:nvSpPr>
            <p:spPr>
              <a:xfrm>
                <a:off x="1094595" y="-1"/>
                <a:ext cx="183629" cy="174219"/>
              </a:xfrm>
              <a:custGeom>
                <a:avLst/>
                <a:gdLst/>
                <a:ahLst/>
                <a:cxnLst>
                  <a:cxn ang="0">
                    <a:pos x="wd2" y="hd2"/>
                  </a:cxn>
                  <a:cxn ang="5400000">
                    <a:pos x="wd2" y="hd2"/>
                  </a:cxn>
                  <a:cxn ang="10800000">
                    <a:pos x="wd2" y="hd2"/>
                  </a:cxn>
                  <a:cxn ang="16200000">
                    <a:pos x="wd2" y="hd2"/>
                  </a:cxn>
                </a:cxnLst>
                <a:rect l="0" t="0" r="r" b="b"/>
                <a:pathLst>
                  <a:path w="21600" h="21600" extrusionOk="0">
                    <a:moveTo>
                      <a:pt x="675" y="0"/>
                    </a:moveTo>
                    <a:lnTo>
                      <a:pt x="21600" y="0"/>
                    </a:lnTo>
                    <a:lnTo>
                      <a:pt x="18731" y="18783"/>
                    </a:lnTo>
                    <a:lnTo>
                      <a:pt x="18731" y="19319"/>
                    </a:lnTo>
                    <a:lnTo>
                      <a:pt x="18225" y="19856"/>
                    </a:lnTo>
                    <a:lnTo>
                      <a:pt x="17550" y="20527"/>
                    </a:lnTo>
                    <a:lnTo>
                      <a:pt x="16369" y="21332"/>
                    </a:lnTo>
                    <a:lnTo>
                      <a:pt x="15356" y="21600"/>
                    </a:lnTo>
                    <a:lnTo>
                      <a:pt x="0" y="15160"/>
                    </a:lnTo>
                    <a:lnTo>
                      <a:pt x="675" y="0"/>
                    </a:lnTo>
                    <a:close/>
                  </a:path>
                </a:pathLst>
              </a:custGeom>
              <a:solidFill>
                <a:srgbClr val="B3B3B7"/>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00" name="Shape 1130">
                <a:extLst>
                  <a:ext uri="{FF2B5EF4-FFF2-40B4-BE49-F238E27FC236}">
                    <a16:creationId xmlns:a16="http://schemas.microsoft.com/office/drawing/2014/main" id="{286B2311-850D-2211-777D-ECD2C4B7620F}"/>
                  </a:ext>
                </a:extLst>
              </p:cNvPr>
              <p:cNvSpPr/>
              <p:nvPr/>
            </p:nvSpPr>
            <p:spPr>
              <a:xfrm>
                <a:off x="1100333" y="-1"/>
                <a:ext cx="177891" cy="174219"/>
              </a:xfrm>
              <a:custGeom>
                <a:avLst/>
                <a:gdLst/>
                <a:ahLst/>
                <a:cxnLst>
                  <a:cxn ang="0">
                    <a:pos x="wd2" y="hd2"/>
                  </a:cxn>
                  <a:cxn ang="5400000">
                    <a:pos x="wd2" y="hd2"/>
                  </a:cxn>
                  <a:cxn ang="10800000">
                    <a:pos x="wd2" y="hd2"/>
                  </a:cxn>
                  <a:cxn ang="16200000">
                    <a:pos x="wd2" y="hd2"/>
                  </a:cxn>
                </a:cxnLst>
                <a:rect l="0" t="0" r="r" b="b"/>
                <a:pathLst>
                  <a:path w="21600" h="21600" extrusionOk="0">
                    <a:moveTo>
                      <a:pt x="697" y="0"/>
                    </a:moveTo>
                    <a:lnTo>
                      <a:pt x="21600" y="0"/>
                    </a:lnTo>
                    <a:lnTo>
                      <a:pt x="18639" y="18783"/>
                    </a:lnTo>
                    <a:lnTo>
                      <a:pt x="18116" y="19856"/>
                    </a:lnTo>
                    <a:lnTo>
                      <a:pt x="17419" y="20527"/>
                    </a:lnTo>
                    <a:lnTo>
                      <a:pt x="16200" y="21332"/>
                    </a:lnTo>
                    <a:lnTo>
                      <a:pt x="15155" y="21600"/>
                    </a:lnTo>
                    <a:lnTo>
                      <a:pt x="0" y="14892"/>
                    </a:lnTo>
                    <a:lnTo>
                      <a:pt x="697" y="0"/>
                    </a:lnTo>
                    <a:close/>
                  </a:path>
                </a:pathLst>
              </a:custGeom>
              <a:solidFill>
                <a:srgbClr val="B4B4B7"/>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01" name="Shape 1131">
                <a:extLst>
                  <a:ext uri="{FF2B5EF4-FFF2-40B4-BE49-F238E27FC236}">
                    <a16:creationId xmlns:a16="http://schemas.microsoft.com/office/drawing/2014/main" id="{EE91B884-FABA-7A56-60E2-2C9E98ECAB2D}"/>
                  </a:ext>
                </a:extLst>
              </p:cNvPr>
              <p:cNvSpPr/>
              <p:nvPr/>
            </p:nvSpPr>
            <p:spPr>
              <a:xfrm>
                <a:off x="1106071" y="-1"/>
                <a:ext cx="172153" cy="174219"/>
              </a:xfrm>
              <a:custGeom>
                <a:avLst/>
                <a:gdLst/>
                <a:ahLst/>
                <a:cxnLst>
                  <a:cxn ang="0">
                    <a:pos x="wd2" y="hd2"/>
                  </a:cxn>
                  <a:cxn ang="5400000">
                    <a:pos x="wd2" y="hd2"/>
                  </a:cxn>
                  <a:cxn ang="10800000">
                    <a:pos x="wd2" y="hd2"/>
                  </a:cxn>
                  <a:cxn ang="16200000">
                    <a:pos x="wd2" y="hd2"/>
                  </a:cxn>
                </a:cxnLst>
                <a:rect l="0" t="0" r="r" b="b"/>
                <a:pathLst>
                  <a:path w="21600" h="21600" extrusionOk="0">
                    <a:moveTo>
                      <a:pt x="720" y="0"/>
                    </a:moveTo>
                    <a:lnTo>
                      <a:pt x="21600" y="0"/>
                    </a:lnTo>
                    <a:lnTo>
                      <a:pt x="18540" y="18783"/>
                    </a:lnTo>
                    <a:lnTo>
                      <a:pt x="18000" y="19856"/>
                    </a:lnTo>
                    <a:lnTo>
                      <a:pt x="17280" y="20527"/>
                    </a:lnTo>
                    <a:lnTo>
                      <a:pt x="16020" y="21332"/>
                    </a:lnTo>
                    <a:lnTo>
                      <a:pt x="14940" y="21600"/>
                    </a:lnTo>
                    <a:lnTo>
                      <a:pt x="0" y="14758"/>
                    </a:lnTo>
                    <a:lnTo>
                      <a:pt x="720" y="0"/>
                    </a:lnTo>
                    <a:close/>
                  </a:path>
                </a:pathLst>
              </a:custGeom>
              <a:solidFill>
                <a:srgbClr val="B4B4B8"/>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02" name="Shape 1132">
                <a:extLst>
                  <a:ext uri="{FF2B5EF4-FFF2-40B4-BE49-F238E27FC236}">
                    <a16:creationId xmlns:a16="http://schemas.microsoft.com/office/drawing/2014/main" id="{AFE2FE3D-D407-5321-5591-CBEE70F0E23F}"/>
                  </a:ext>
                </a:extLst>
              </p:cNvPr>
              <p:cNvSpPr/>
              <p:nvPr/>
            </p:nvSpPr>
            <p:spPr>
              <a:xfrm>
                <a:off x="1110376" y="-1"/>
                <a:ext cx="167849" cy="174219"/>
              </a:xfrm>
              <a:custGeom>
                <a:avLst/>
                <a:gdLst/>
                <a:ahLst/>
                <a:cxnLst>
                  <a:cxn ang="0">
                    <a:pos x="wd2" y="hd2"/>
                  </a:cxn>
                  <a:cxn ang="5400000">
                    <a:pos x="wd2" y="hd2"/>
                  </a:cxn>
                  <a:cxn ang="10800000">
                    <a:pos x="wd2" y="hd2"/>
                  </a:cxn>
                  <a:cxn ang="16200000">
                    <a:pos x="wd2" y="hd2"/>
                  </a:cxn>
                </a:cxnLst>
                <a:rect l="0" t="0" r="r" b="b"/>
                <a:pathLst>
                  <a:path w="21600" h="21600" extrusionOk="0">
                    <a:moveTo>
                      <a:pt x="923" y="0"/>
                    </a:moveTo>
                    <a:lnTo>
                      <a:pt x="21600" y="0"/>
                    </a:lnTo>
                    <a:lnTo>
                      <a:pt x="18462" y="18783"/>
                    </a:lnTo>
                    <a:lnTo>
                      <a:pt x="17908" y="19856"/>
                    </a:lnTo>
                    <a:lnTo>
                      <a:pt x="17169" y="20527"/>
                    </a:lnTo>
                    <a:lnTo>
                      <a:pt x="15877" y="21063"/>
                    </a:lnTo>
                    <a:lnTo>
                      <a:pt x="14954" y="21600"/>
                    </a:lnTo>
                    <a:lnTo>
                      <a:pt x="0" y="14624"/>
                    </a:lnTo>
                    <a:lnTo>
                      <a:pt x="923" y="0"/>
                    </a:lnTo>
                    <a:close/>
                  </a:path>
                </a:pathLst>
              </a:custGeom>
              <a:solidFill>
                <a:srgbClr val="B5B5B9"/>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03" name="Shape 1133">
                <a:extLst>
                  <a:ext uri="{FF2B5EF4-FFF2-40B4-BE49-F238E27FC236}">
                    <a16:creationId xmlns:a16="http://schemas.microsoft.com/office/drawing/2014/main" id="{C116A08A-FA67-5725-7545-474FBF4EDB5B}"/>
                  </a:ext>
                </a:extLst>
              </p:cNvPr>
              <p:cNvSpPr/>
              <p:nvPr/>
            </p:nvSpPr>
            <p:spPr>
              <a:xfrm>
                <a:off x="1116114" y="-1"/>
                <a:ext cx="162110" cy="174219"/>
              </a:xfrm>
              <a:custGeom>
                <a:avLst/>
                <a:gdLst/>
                <a:ahLst/>
                <a:cxnLst>
                  <a:cxn ang="0">
                    <a:pos x="wd2" y="hd2"/>
                  </a:cxn>
                  <a:cxn ang="5400000">
                    <a:pos x="wd2" y="hd2"/>
                  </a:cxn>
                  <a:cxn ang="10800000">
                    <a:pos x="wd2" y="hd2"/>
                  </a:cxn>
                  <a:cxn ang="16200000">
                    <a:pos x="wd2" y="hd2"/>
                  </a:cxn>
                </a:cxnLst>
                <a:rect l="0" t="0" r="r" b="b"/>
                <a:pathLst>
                  <a:path w="21600" h="21600" extrusionOk="0">
                    <a:moveTo>
                      <a:pt x="956" y="0"/>
                    </a:moveTo>
                    <a:lnTo>
                      <a:pt x="21600" y="0"/>
                    </a:lnTo>
                    <a:lnTo>
                      <a:pt x="18350" y="18783"/>
                    </a:lnTo>
                    <a:lnTo>
                      <a:pt x="17777" y="19722"/>
                    </a:lnTo>
                    <a:lnTo>
                      <a:pt x="17012" y="20527"/>
                    </a:lnTo>
                    <a:lnTo>
                      <a:pt x="16057" y="21063"/>
                    </a:lnTo>
                    <a:lnTo>
                      <a:pt x="14719" y="21600"/>
                    </a:lnTo>
                    <a:lnTo>
                      <a:pt x="0" y="14355"/>
                    </a:lnTo>
                    <a:lnTo>
                      <a:pt x="956" y="0"/>
                    </a:lnTo>
                    <a:close/>
                  </a:path>
                </a:pathLst>
              </a:custGeom>
              <a:solidFill>
                <a:srgbClr val="B6B6B9"/>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04" name="Shape 1134">
                <a:extLst>
                  <a:ext uri="{FF2B5EF4-FFF2-40B4-BE49-F238E27FC236}">
                    <a16:creationId xmlns:a16="http://schemas.microsoft.com/office/drawing/2014/main" id="{924E4496-09D5-96DB-0B6D-254B8E168098}"/>
                  </a:ext>
                </a:extLst>
              </p:cNvPr>
              <p:cNvSpPr/>
              <p:nvPr/>
            </p:nvSpPr>
            <p:spPr>
              <a:xfrm>
                <a:off x="1121852" y="-1"/>
                <a:ext cx="156373" cy="174219"/>
              </a:xfrm>
              <a:custGeom>
                <a:avLst/>
                <a:gdLst/>
                <a:ahLst/>
                <a:cxnLst>
                  <a:cxn ang="0">
                    <a:pos x="wd2" y="hd2"/>
                  </a:cxn>
                  <a:cxn ang="5400000">
                    <a:pos x="wd2" y="hd2"/>
                  </a:cxn>
                  <a:cxn ang="10800000">
                    <a:pos x="wd2" y="hd2"/>
                  </a:cxn>
                  <a:cxn ang="16200000">
                    <a:pos x="wd2" y="hd2"/>
                  </a:cxn>
                </a:cxnLst>
                <a:rect l="0" t="0" r="r" b="b"/>
                <a:pathLst>
                  <a:path w="21600" h="21600" extrusionOk="0">
                    <a:moveTo>
                      <a:pt x="991" y="0"/>
                    </a:moveTo>
                    <a:lnTo>
                      <a:pt x="21600" y="0"/>
                    </a:lnTo>
                    <a:lnTo>
                      <a:pt x="18231" y="18783"/>
                    </a:lnTo>
                    <a:lnTo>
                      <a:pt x="17637" y="19722"/>
                    </a:lnTo>
                    <a:lnTo>
                      <a:pt x="16844" y="20527"/>
                    </a:lnTo>
                    <a:lnTo>
                      <a:pt x="15853" y="21063"/>
                    </a:lnTo>
                    <a:lnTo>
                      <a:pt x="14466" y="21600"/>
                    </a:lnTo>
                    <a:lnTo>
                      <a:pt x="0" y="14221"/>
                    </a:lnTo>
                    <a:lnTo>
                      <a:pt x="991" y="0"/>
                    </a:lnTo>
                    <a:close/>
                  </a:path>
                </a:pathLst>
              </a:custGeom>
              <a:solidFill>
                <a:srgbClr val="B6B6BA"/>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05" name="Shape 1135">
                <a:extLst>
                  <a:ext uri="{FF2B5EF4-FFF2-40B4-BE49-F238E27FC236}">
                    <a16:creationId xmlns:a16="http://schemas.microsoft.com/office/drawing/2014/main" id="{C681ABE3-283C-103D-4C83-542703506A6C}"/>
                  </a:ext>
                </a:extLst>
              </p:cNvPr>
              <p:cNvSpPr/>
              <p:nvPr/>
            </p:nvSpPr>
            <p:spPr>
              <a:xfrm>
                <a:off x="1127591" y="-1"/>
                <a:ext cx="150634" cy="173137"/>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21600" y="0"/>
                    </a:lnTo>
                    <a:lnTo>
                      <a:pt x="18103" y="18900"/>
                    </a:lnTo>
                    <a:lnTo>
                      <a:pt x="17897" y="19845"/>
                    </a:lnTo>
                    <a:lnTo>
                      <a:pt x="16663" y="20655"/>
                    </a:lnTo>
                    <a:lnTo>
                      <a:pt x="15634" y="21195"/>
                    </a:lnTo>
                    <a:lnTo>
                      <a:pt x="14194" y="21600"/>
                    </a:lnTo>
                    <a:lnTo>
                      <a:pt x="0" y="14310"/>
                    </a:lnTo>
                    <a:lnTo>
                      <a:pt x="1029" y="0"/>
                    </a:lnTo>
                    <a:close/>
                  </a:path>
                </a:pathLst>
              </a:custGeom>
              <a:solidFill>
                <a:srgbClr val="B7B7BB"/>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06" name="Shape 1136">
                <a:extLst>
                  <a:ext uri="{FF2B5EF4-FFF2-40B4-BE49-F238E27FC236}">
                    <a16:creationId xmlns:a16="http://schemas.microsoft.com/office/drawing/2014/main" id="{EE7246B8-C3D8-E0CA-1DFB-8AC615B46177}"/>
                  </a:ext>
                </a:extLst>
              </p:cNvPr>
              <p:cNvSpPr/>
              <p:nvPr/>
            </p:nvSpPr>
            <p:spPr>
              <a:xfrm>
                <a:off x="1131894" y="-1"/>
                <a:ext cx="146330" cy="173137"/>
              </a:xfrm>
              <a:custGeom>
                <a:avLst/>
                <a:gdLst/>
                <a:ahLst/>
                <a:cxnLst>
                  <a:cxn ang="0">
                    <a:pos x="wd2" y="hd2"/>
                  </a:cxn>
                  <a:cxn ang="5400000">
                    <a:pos x="wd2" y="hd2"/>
                  </a:cxn>
                  <a:cxn ang="10800000">
                    <a:pos x="wd2" y="hd2"/>
                  </a:cxn>
                  <a:cxn ang="16200000">
                    <a:pos x="wd2" y="hd2"/>
                  </a:cxn>
                </a:cxnLst>
                <a:rect l="0" t="0" r="r" b="b"/>
                <a:pathLst>
                  <a:path w="21600" h="21600" extrusionOk="0">
                    <a:moveTo>
                      <a:pt x="1059" y="0"/>
                    </a:moveTo>
                    <a:lnTo>
                      <a:pt x="21600" y="0"/>
                    </a:lnTo>
                    <a:lnTo>
                      <a:pt x="18000" y="18900"/>
                    </a:lnTo>
                    <a:lnTo>
                      <a:pt x="17788" y="19845"/>
                    </a:lnTo>
                    <a:lnTo>
                      <a:pt x="16518" y="20655"/>
                    </a:lnTo>
                    <a:lnTo>
                      <a:pt x="15459" y="21195"/>
                    </a:lnTo>
                    <a:lnTo>
                      <a:pt x="14188" y="21600"/>
                    </a:lnTo>
                    <a:lnTo>
                      <a:pt x="0" y="14175"/>
                    </a:lnTo>
                    <a:lnTo>
                      <a:pt x="1059" y="0"/>
                    </a:lnTo>
                    <a:close/>
                  </a:path>
                </a:pathLst>
              </a:custGeom>
              <a:solidFill>
                <a:srgbClr val="B7B7BB"/>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07" name="Shape 1137">
                <a:extLst>
                  <a:ext uri="{FF2B5EF4-FFF2-40B4-BE49-F238E27FC236}">
                    <a16:creationId xmlns:a16="http://schemas.microsoft.com/office/drawing/2014/main" id="{05B1F09F-89EE-6488-B008-CEC65E27D2C7}"/>
                  </a:ext>
                </a:extLst>
              </p:cNvPr>
              <p:cNvSpPr/>
              <p:nvPr/>
            </p:nvSpPr>
            <p:spPr>
              <a:xfrm>
                <a:off x="1137632" y="-1"/>
                <a:ext cx="140592" cy="173137"/>
              </a:xfrm>
              <a:custGeom>
                <a:avLst/>
                <a:gdLst/>
                <a:ahLst/>
                <a:cxnLst>
                  <a:cxn ang="0">
                    <a:pos x="wd2" y="hd2"/>
                  </a:cxn>
                  <a:cxn ang="5400000">
                    <a:pos x="wd2" y="hd2"/>
                  </a:cxn>
                  <a:cxn ang="10800000">
                    <a:pos x="wd2" y="hd2"/>
                  </a:cxn>
                  <a:cxn ang="16200000">
                    <a:pos x="wd2" y="hd2"/>
                  </a:cxn>
                </a:cxnLst>
                <a:rect l="0" t="0" r="r" b="b"/>
                <a:pathLst>
                  <a:path w="21600" h="21600" extrusionOk="0">
                    <a:moveTo>
                      <a:pt x="1102" y="0"/>
                    </a:moveTo>
                    <a:lnTo>
                      <a:pt x="21600" y="0"/>
                    </a:lnTo>
                    <a:lnTo>
                      <a:pt x="17853" y="18900"/>
                    </a:lnTo>
                    <a:lnTo>
                      <a:pt x="17633" y="19845"/>
                    </a:lnTo>
                    <a:lnTo>
                      <a:pt x="16310" y="20520"/>
                    </a:lnTo>
                    <a:lnTo>
                      <a:pt x="15208" y="21195"/>
                    </a:lnTo>
                    <a:lnTo>
                      <a:pt x="13886" y="21600"/>
                    </a:lnTo>
                    <a:lnTo>
                      <a:pt x="0" y="13905"/>
                    </a:lnTo>
                    <a:lnTo>
                      <a:pt x="1102" y="0"/>
                    </a:lnTo>
                    <a:close/>
                  </a:path>
                </a:pathLst>
              </a:custGeom>
              <a:solidFill>
                <a:srgbClr val="B8B8BC"/>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08" name="Shape 1138">
                <a:extLst>
                  <a:ext uri="{FF2B5EF4-FFF2-40B4-BE49-F238E27FC236}">
                    <a16:creationId xmlns:a16="http://schemas.microsoft.com/office/drawing/2014/main" id="{08D3AAB2-0A33-A438-ED99-A4E5F1BC66AE}"/>
                  </a:ext>
                </a:extLst>
              </p:cNvPr>
              <p:cNvSpPr/>
              <p:nvPr/>
            </p:nvSpPr>
            <p:spPr>
              <a:xfrm>
                <a:off x="1143371" y="-1"/>
                <a:ext cx="134853" cy="173137"/>
              </a:xfrm>
              <a:custGeom>
                <a:avLst/>
                <a:gdLst/>
                <a:ahLst/>
                <a:cxnLst>
                  <a:cxn ang="0">
                    <a:pos x="wd2" y="hd2"/>
                  </a:cxn>
                  <a:cxn ang="5400000">
                    <a:pos x="wd2" y="hd2"/>
                  </a:cxn>
                  <a:cxn ang="10800000">
                    <a:pos x="wd2" y="hd2"/>
                  </a:cxn>
                  <a:cxn ang="16200000">
                    <a:pos x="wd2" y="hd2"/>
                  </a:cxn>
                </a:cxnLst>
                <a:rect l="0" t="0" r="r" b="b"/>
                <a:pathLst>
                  <a:path w="21600" h="21600" extrusionOk="0">
                    <a:moveTo>
                      <a:pt x="1149" y="0"/>
                    </a:moveTo>
                    <a:lnTo>
                      <a:pt x="21600" y="0"/>
                    </a:lnTo>
                    <a:lnTo>
                      <a:pt x="17694" y="18900"/>
                    </a:lnTo>
                    <a:lnTo>
                      <a:pt x="17464" y="19845"/>
                    </a:lnTo>
                    <a:lnTo>
                      <a:pt x="15166" y="21195"/>
                    </a:lnTo>
                    <a:lnTo>
                      <a:pt x="13557" y="21600"/>
                    </a:lnTo>
                    <a:lnTo>
                      <a:pt x="0" y="13770"/>
                    </a:lnTo>
                    <a:lnTo>
                      <a:pt x="1149" y="0"/>
                    </a:lnTo>
                    <a:close/>
                  </a:path>
                </a:pathLst>
              </a:custGeom>
              <a:solidFill>
                <a:srgbClr val="B9B9BC"/>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09" name="Shape 1139">
                <a:extLst>
                  <a:ext uri="{FF2B5EF4-FFF2-40B4-BE49-F238E27FC236}">
                    <a16:creationId xmlns:a16="http://schemas.microsoft.com/office/drawing/2014/main" id="{62CE462A-8B9A-76B6-C9E5-720240CF6160}"/>
                  </a:ext>
                </a:extLst>
              </p:cNvPr>
              <p:cNvSpPr/>
              <p:nvPr/>
            </p:nvSpPr>
            <p:spPr>
              <a:xfrm>
                <a:off x="1149109" y="-1"/>
                <a:ext cx="129115" cy="173137"/>
              </a:xfrm>
              <a:custGeom>
                <a:avLst/>
                <a:gdLst/>
                <a:ahLst/>
                <a:cxnLst>
                  <a:cxn ang="0">
                    <a:pos x="wd2" y="hd2"/>
                  </a:cxn>
                  <a:cxn ang="5400000">
                    <a:pos x="wd2" y="hd2"/>
                  </a:cxn>
                  <a:cxn ang="10800000">
                    <a:pos x="wd2" y="hd2"/>
                  </a:cxn>
                  <a:cxn ang="16200000">
                    <a:pos x="wd2" y="hd2"/>
                  </a:cxn>
                </a:cxnLst>
                <a:rect l="0" t="0" r="r" b="b"/>
                <a:pathLst>
                  <a:path w="21600" h="21600" extrusionOk="0">
                    <a:moveTo>
                      <a:pt x="1200" y="0"/>
                    </a:moveTo>
                    <a:lnTo>
                      <a:pt x="21600" y="0"/>
                    </a:lnTo>
                    <a:lnTo>
                      <a:pt x="17520" y="18900"/>
                    </a:lnTo>
                    <a:lnTo>
                      <a:pt x="17280" y="19845"/>
                    </a:lnTo>
                    <a:lnTo>
                      <a:pt x="14880" y="21195"/>
                    </a:lnTo>
                    <a:lnTo>
                      <a:pt x="13200" y="21600"/>
                    </a:lnTo>
                    <a:lnTo>
                      <a:pt x="0" y="13635"/>
                    </a:lnTo>
                    <a:lnTo>
                      <a:pt x="1200" y="0"/>
                    </a:lnTo>
                    <a:close/>
                  </a:path>
                </a:pathLst>
              </a:custGeom>
              <a:solidFill>
                <a:srgbClr val="B9B9BD"/>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10" name="Shape 1140">
                <a:extLst>
                  <a:ext uri="{FF2B5EF4-FFF2-40B4-BE49-F238E27FC236}">
                    <a16:creationId xmlns:a16="http://schemas.microsoft.com/office/drawing/2014/main" id="{3C4EDD7B-2577-F552-2EFD-2DA8F04F8BBC}"/>
                  </a:ext>
                </a:extLst>
              </p:cNvPr>
              <p:cNvSpPr/>
              <p:nvPr/>
            </p:nvSpPr>
            <p:spPr>
              <a:xfrm>
                <a:off x="1151978" y="-1"/>
                <a:ext cx="126246" cy="173137"/>
              </a:xfrm>
              <a:custGeom>
                <a:avLst/>
                <a:gdLst/>
                <a:ahLst/>
                <a:cxnLst>
                  <a:cxn ang="0">
                    <a:pos x="wd2" y="hd2"/>
                  </a:cxn>
                  <a:cxn ang="5400000">
                    <a:pos x="wd2" y="hd2"/>
                  </a:cxn>
                  <a:cxn ang="10800000">
                    <a:pos x="wd2" y="hd2"/>
                  </a:cxn>
                  <a:cxn ang="16200000">
                    <a:pos x="wd2" y="hd2"/>
                  </a:cxn>
                </a:cxnLst>
                <a:rect l="0" t="0" r="r" b="b"/>
                <a:pathLst>
                  <a:path w="21600" h="21600" extrusionOk="0">
                    <a:moveTo>
                      <a:pt x="1718" y="0"/>
                    </a:moveTo>
                    <a:lnTo>
                      <a:pt x="21600" y="0"/>
                    </a:lnTo>
                    <a:lnTo>
                      <a:pt x="17427" y="18900"/>
                    </a:lnTo>
                    <a:lnTo>
                      <a:pt x="17182" y="19845"/>
                    </a:lnTo>
                    <a:lnTo>
                      <a:pt x="14727" y="21195"/>
                    </a:lnTo>
                    <a:lnTo>
                      <a:pt x="13500" y="21600"/>
                    </a:lnTo>
                    <a:lnTo>
                      <a:pt x="0" y="13365"/>
                    </a:lnTo>
                    <a:lnTo>
                      <a:pt x="1718" y="0"/>
                    </a:lnTo>
                    <a:close/>
                  </a:path>
                </a:pathLst>
              </a:custGeom>
              <a:solidFill>
                <a:srgbClr val="BABABE"/>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11" name="Shape 1141">
                <a:extLst>
                  <a:ext uri="{FF2B5EF4-FFF2-40B4-BE49-F238E27FC236}">
                    <a16:creationId xmlns:a16="http://schemas.microsoft.com/office/drawing/2014/main" id="{7EBCFF99-E9D5-215C-B0AF-5B8CCF2E6463}"/>
                  </a:ext>
                </a:extLst>
              </p:cNvPr>
              <p:cNvSpPr/>
              <p:nvPr/>
            </p:nvSpPr>
            <p:spPr>
              <a:xfrm>
                <a:off x="1159152" y="-1"/>
                <a:ext cx="119073" cy="173137"/>
              </a:xfrm>
              <a:custGeom>
                <a:avLst/>
                <a:gdLst/>
                <a:ahLst/>
                <a:cxnLst>
                  <a:cxn ang="0">
                    <a:pos x="wd2" y="hd2"/>
                  </a:cxn>
                  <a:cxn ang="5400000">
                    <a:pos x="wd2" y="hd2"/>
                  </a:cxn>
                  <a:cxn ang="10800000">
                    <a:pos x="wd2" y="hd2"/>
                  </a:cxn>
                  <a:cxn ang="16200000">
                    <a:pos x="wd2" y="hd2"/>
                  </a:cxn>
                </a:cxnLst>
                <a:rect l="0" t="0" r="r" b="b"/>
                <a:pathLst>
                  <a:path w="21600" h="21600" extrusionOk="0">
                    <a:moveTo>
                      <a:pt x="1561" y="0"/>
                    </a:moveTo>
                    <a:lnTo>
                      <a:pt x="21600" y="0"/>
                    </a:lnTo>
                    <a:lnTo>
                      <a:pt x="17176" y="18900"/>
                    </a:lnTo>
                    <a:lnTo>
                      <a:pt x="16916" y="19845"/>
                    </a:lnTo>
                    <a:lnTo>
                      <a:pt x="15614" y="20520"/>
                    </a:lnTo>
                    <a:lnTo>
                      <a:pt x="13012" y="21600"/>
                    </a:lnTo>
                    <a:lnTo>
                      <a:pt x="0" y="13365"/>
                    </a:lnTo>
                    <a:lnTo>
                      <a:pt x="1561" y="0"/>
                    </a:lnTo>
                    <a:close/>
                  </a:path>
                </a:pathLst>
              </a:custGeom>
              <a:solidFill>
                <a:srgbClr val="BBBBBE"/>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12" name="Shape 1142">
                <a:extLst>
                  <a:ext uri="{FF2B5EF4-FFF2-40B4-BE49-F238E27FC236}">
                    <a16:creationId xmlns:a16="http://schemas.microsoft.com/office/drawing/2014/main" id="{EEDFD3F5-977F-F0CA-0F0B-FC0140094F64}"/>
                  </a:ext>
                </a:extLst>
              </p:cNvPr>
              <p:cNvSpPr/>
              <p:nvPr/>
            </p:nvSpPr>
            <p:spPr>
              <a:xfrm>
                <a:off x="1164890" y="-1"/>
                <a:ext cx="113335" cy="173137"/>
              </a:xfrm>
              <a:custGeom>
                <a:avLst/>
                <a:gdLst/>
                <a:ahLst/>
                <a:cxnLst>
                  <a:cxn ang="0">
                    <a:pos x="wd2" y="hd2"/>
                  </a:cxn>
                  <a:cxn ang="5400000">
                    <a:pos x="wd2" y="hd2"/>
                  </a:cxn>
                  <a:cxn ang="10800000">
                    <a:pos x="wd2" y="hd2"/>
                  </a:cxn>
                  <a:cxn ang="16200000">
                    <a:pos x="wd2" y="hd2"/>
                  </a:cxn>
                </a:cxnLst>
                <a:rect l="0" t="0" r="r" b="b"/>
                <a:pathLst>
                  <a:path w="21600" h="21600" extrusionOk="0">
                    <a:moveTo>
                      <a:pt x="1367" y="0"/>
                    </a:moveTo>
                    <a:lnTo>
                      <a:pt x="21600" y="0"/>
                    </a:lnTo>
                    <a:lnTo>
                      <a:pt x="16952" y="18900"/>
                    </a:lnTo>
                    <a:lnTo>
                      <a:pt x="16678" y="19845"/>
                    </a:lnTo>
                    <a:lnTo>
                      <a:pt x="15311" y="20520"/>
                    </a:lnTo>
                    <a:lnTo>
                      <a:pt x="12577" y="21600"/>
                    </a:lnTo>
                    <a:lnTo>
                      <a:pt x="0" y="13230"/>
                    </a:lnTo>
                    <a:lnTo>
                      <a:pt x="1367" y="0"/>
                    </a:lnTo>
                    <a:close/>
                  </a:path>
                </a:pathLst>
              </a:custGeom>
              <a:solidFill>
                <a:srgbClr val="BBBBBF"/>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13" name="Shape 1143">
                <a:extLst>
                  <a:ext uri="{FF2B5EF4-FFF2-40B4-BE49-F238E27FC236}">
                    <a16:creationId xmlns:a16="http://schemas.microsoft.com/office/drawing/2014/main" id="{8BBB586C-29DA-FDF9-3DBC-DFA93F37EC79}"/>
                  </a:ext>
                </a:extLst>
              </p:cNvPr>
              <p:cNvSpPr/>
              <p:nvPr/>
            </p:nvSpPr>
            <p:spPr>
              <a:xfrm>
                <a:off x="1170628" y="-1"/>
                <a:ext cx="107597" cy="173137"/>
              </a:xfrm>
              <a:custGeom>
                <a:avLst/>
                <a:gdLst/>
                <a:ahLst/>
                <a:cxnLst>
                  <a:cxn ang="0">
                    <a:pos x="wd2" y="hd2"/>
                  </a:cxn>
                  <a:cxn ang="5400000">
                    <a:pos x="wd2" y="hd2"/>
                  </a:cxn>
                  <a:cxn ang="10800000">
                    <a:pos x="wd2" y="hd2"/>
                  </a:cxn>
                  <a:cxn ang="16200000">
                    <a:pos x="wd2" y="hd2"/>
                  </a:cxn>
                </a:cxnLst>
                <a:rect l="0" t="0" r="r" b="b"/>
                <a:pathLst>
                  <a:path w="21600" h="21600" extrusionOk="0">
                    <a:moveTo>
                      <a:pt x="1440" y="0"/>
                    </a:moveTo>
                    <a:lnTo>
                      <a:pt x="21600" y="0"/>
                    </a:lnTo>
                    <a:lnTo>
                      <a:pt x="16704" y="18900"/>
                    </a:lnTo>
                    <a:lnTo>
                      <a:pt x="16416" y="19845"/>
                    </a:lnTo>
                    <a:lnTo>
                      <a:pt x="13824" y="21060"/>
                    </a:lnTo>
                    <a:lnTo>
                      <a:pt x="12384" y="21600"/>
                    </a:lnTo>
                    <a:lnTo>
                      <a:pt x="0" y="12960"/>
                    </a:lnTo>
                    <a:lnTo>
                      <a:pt x="1440" y="0"/>
                    </a:lnTo>
                    <a:close/>
                  </a:path>
                </a:pathLst>
              </a:custGeom>
              <a:solidFill>
                <a:srgbClr val="BCBCC0"/>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14" name="Shape 1144">
                <a:extLst>
                  <a:ext uri="{FF2B5EF4-FFF2-40B4-BE49-F238E27FC236}">
                    <a16:creationId xmlns:a16="http://schemas.microsoft.com/office/drawing/2014/main" id="{E8720A2A-B7B0-7763-B63F-B531E14D0F6A}"/>
                  </a:ext>
                </a:extLst>
              </p:cNvPr>
              <p:cNvSpPr/>
              <p:nvPr/>
            </p:nvSpPr>
            <p:spPr>
              <a:xfrm>
                <a:off x="1176367" y="-1"/>
                <a:ext cx="101858" cy="173137"/>
              </a:xfrm>
              <a:custGeom>
                <a:avLst/>
                <a:gdLst/>
                <a:ahLst/>
                <a:cxnLst>
                  <a:cxn ang="0">
                    <a:pos x="wd2" y="hd2"/>
                  </a:cxn>
                  <a:cxn ang="5400000">
                    <a:pos x="wd2" y="hd2"/>
                  </a:cxn>
                  <a:cxn ang="10800000">
                    <a:pos x="wd2" y="hd2"/>
                  </a:cxn>
                  <a:cxn ang="16200000">
                    <a:pos x="wd2" y="hd2"/>
                  </a:cxn>
                </a:cxnLst>
                <a:rect l="0" t="0" r="r" b="b"/>
                <a:pathLst>
                  <a:path w="21600" h="21600" extrusionOk="0">
                    <a:moveTo>
                      <a:pt x="1521" y="0"/>
                    </a:moveTo>
                    <a:lnTo>
                      <a:pt x="21600" y="0"/>
                    </a:lnTo>
                    <a:lnTo>
                      <a:pt x="16428" y="18900"/>
                    </a:lnTo>
                    <a:lnTo>
                      <a:pt x="16124" y="19845"/>
                    </a:lnTo>
                    <a:lnTo>
                      <a:pt x="13386" y="21060"/>
                    </a:lnTo>
                    <a:lnTo>
                      <a:pt x="11865" y="21600"/>
                    </a:lnTo>
                    <a:lnTo>
                      <a:pt x="0" y="12825"/>
                    </a:lnTo>
                    <a:lnTo>
                      <a:pt x="1521" y="0"/>
                    </a:lnTo>
                    <a:close/>
                  </a:path>
                </a:pathLst>
              </a:custGeom>
              <a:solidFill>
                <a:srgbClr val="BCBCC0"/>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15" name="Shape 1145">
                <a:extLst>
                  <a:ext uri="{FF2B5EF4-FFF2-40B4-BE49-F238E27FC236}">
                    <a16:creationId xmlns:a16="http://schemas.microsoft.com/office/drawing/2014/main" id="{DEFD1262-7902-A9BA-4CA2-8A8CE4B9C878}"/>
                  </a:ext>
                </a:extLst>
              </p:cNvPr>
              <p:cNvSpPr/>
              <p:nvPr/>
            </p:nvSpPr>
            <p:spPr>
              <a:xfrm>
                <a:off x="1179236" y="-1"/>
                <a:ext cx="98989" cy="172055"/>
              </a:xfrm>
              <a:custGeom>
                <a:avLst/>
                <a:gdLst/>
                <a:ahLst/>
                <a:cxnLst>
                  <a:cxn ang="0">
                    <a:pos x="wd2" y="hd2"/>
                  </a:cxn>
                  <a:cxn ang="5400000">
                    <a:pos x="wd2" y="hd2"/>
                  </a:cxn>
                  <a:cxn ang="10800000">
                    <a:pos x="wd2" y="hd2"/>
                  </a:cxn>
                  <a:cxn ang="16200000">
                    <a:pos x="wd2" y="hd2"/>
                  </a:cxn>
                </a:cxnLst>
                <a:rect l="0" t="0" r="r" b="b"/>
                <a:pathLst>
                  <a:path w="21600" h="21600" extrusionOk="0">
                    <a:moveTo>
                      <a:pt x="2191" y="0"/>
                    </a:moveTo>
                    <a:lnTo>
                      <a:pt x="21600" y="0"/>
                    </a:lnTo>
                    <a:lnTo>
                      <a:pt x="16278" y="19019"/>
                    </a:lnTo>
                    <a:lnTo>
                      <a:pt x="15965" y="19970"/>
                    </a:lnTo>
                    <a:lnTo>
                      <a:pt x="13148" y="21192"/>
                    </a:lnTo>
                    <a:lnTo>
                      <a:pt x="11583" y="21600"/>
                    </a:lnTo>
                    <a:lnTo>
                      <a:pt x="0" y="12770"/>
                    </a:lnTo>
                    <a:lnTo>
                      <a:pt x="2191" y="0"/>
                    </a:lnTo>
                    <a:close/>
                  </a:path>
                </a:pathLst>
              </a:custGeom>
              <a:solidFill>
                <a:srgbClr val="BDBDC1"/>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16" name="Shape 1146">
                <a:extLst>
                  <a:ext uri="{FF2B5EF4-FFF2-40B4-BE49-F238E27FC236}">
                    <a16:creationId xmlns:a16="http://schemas.microsoft.com/office/drawing/2014/main" id="{8D3B5CE0-66F5-BE5B-962F-059FC1559BFC}"/>
                  </a:ext>
                </a:extLst>
              </p:cNvPr>
              <p:cNvSpPr/>
              <p:nvPr/>
            </p:nvSpPr>
            <p:spPr>
              <a:xfrm>
                <a:off x="1184974" y="-1"/>
                <a:ext cx="93250" cy="172055"/>
              </a:xfrm>
              <a:custGeom>
                <a:avLst/>
                <a:gdLst/>
                <a:ahLst/>
                <a:cxnLst>
                  <a:cxn ang="0">
                    <a:pos x="wd2" y="hd2"/>
                  </a:cxn>
                  <a:cxn ang="5400000">
                    <a:pos x="wd2" y="hd2"/>
                  </a:cxn>
                  <a:cxn ang="10800000">
                    <a:pos x="wd2" y="hd2"/>
                  </a:cxn>
                  <a:cxn ang="16200000">
                    <a:pos x="wd2" y="hd2"/>
                  </a:cxn>
                </a:cxnLst>
                <a:rect l="0" t="0" r="r" b="b"/>
                <a:pathLst>
                  <a:path w="21600" h="21600" extrusionOk="0">
                    <a:moveTo>
                      <a:pt x="2326" y="0"/>
                    </a:moveTo>
                    <a:lnTo>
                      <a:pt x="21600" y="0"/>
                    </a:lnTo>
                    <a:lnTo>
                      <a:pt x="15951" y="19019"/>
                    </a:lnTo>
                    <a:lnTo>
                      <a:pt x="15618" y="19970"/>
                    </a:lnTo>
                    <a:lnTo>
                      <a:pt x="12628" y="21192"/>
                    </a:lnTo>
                    <a:lnTo>
                      <a:pt x="10966" y="21600"/>
                    </a:lnTo>
                    <a:lnTo>
                      <a:pt x="0" y="12498"/>
                    </a:lnTo>
                    <a:lnTo>
                      <a:pt x="2326" y="0"/>
                    </a:lnTo>
                    <a:close/>
                  </a:path>
                </a:pathLst>
              </a:custGeom>
              <a:solidFill>
                <a:srgbClr val="BEBEC1"/>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17" name="Shape 1147">
                <a:extLst>
                  <a:ext uri="{FF2B5EF4-FFF2-40B4-BE49-F238E27FC236}">
                    <a16:creationId xmlns:a16="http://schemas.microsoft.com/office/drawing/2014/main" id="{F23BFBED-8C25-A48D-EEA6-90F874F23E5B}"/>
                  </a:ext>
                </a:extLst>
              </p:cNvPr>
              <p:cNvSpPr/>
              <p:nvPr/>
            </p:nvSpPr>
            <p:spPr>
              <a:xfrm>
                <a:off x="1192147" y="-1"/>
                <a:ext cx="86077" cy="172055"/>
              </a:xfrm>
              <a:custGeom>
                <a:avLst/>
                <a:gdLst/>
                <a:ahLst/>
                <a:cxnLst>
                  <a:cxn ang="0">
                    <a:pos x="wd2" y="hd2"/>
                  </a:cxn>
                  <a:cxn ang="5400000">
                    <a:pos x="wd2" y="hd2"/>
                  </a:cxn>
                  <a:cxn ang="10800000">
                    <a:pos x="wd2" y="hd2"/>
                  </a:cxn>
                  <a:cxn ang="16200000">
                    <a:pos x="wd2" y="hd2"/>
                  </a:cxn>
                </a:cxnLst>
                <a:rect l="0" t="0" r="r" b="b"/>
                <a:pathLst>
                  <a:path w="21600" h="21600" extrusionOk="0">
                    <a:moveTo>
                      <a:pt x="2160" y="0"/>
                    </a:moveTo>
                    <a:lnTo>
                      <a:pt x="21600" y="0"/>
                    </a:lnTo>
                    <a:lnTo>
                      <a:pt x="15480" y="19019"/>
                    </a:lnTo>
                    <a:lnTo>
                      <a:pt x="15120" y="19970"/>
                    </a:lnTo>
                    <a:lnTo>
                      <a:pt x="14040" y="20513"/>
                    </a:lnTo>
                    <a:lnTo>
                      <a:pt x="11880" y="21192"/>
                    </a:lnTo>
                    <a:lnTo>
                      <a:pt x="10440" y="21600"/>
                    </a:lnTo>
                    <a:lnTo>
                      <a:pt x="0" y="12362"/>
                    </a:lnTo>
                    <a:lnTo>
                      <a:pt x="2160" y="0"/>
                    </a:lnTo>
                    <a:close/>
                  </a:path>
                </a:pathLst>
              </a:custGeom>
              <a:solidFill>
                <a:srgbClr val="BEBEC2"/>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18" name="Shape 1148">
                <a:extLst>
                  <a:ext uri="{FF2B5EF4-FFF2-40B4-BE49-F238E27FC236}">
                    <a16:creationId xmlns:a16="http://schemas.microsoft.com/office/drawing/2014/main" id="{2E300D9E-D5B7-74FD-C286-BDB8519EDF12}"/>
                  </a:ext>
                </a:extLst>
              </p:cNvPr>
              <p:cNvSpPr/>
              <p:nvPr/>
            </p:nvSpPr>
            <p:spPr>
              <a:xfrm>
                <a:off x="1197885" y="-1"/>
                <a:ext cx="80339" cy="172055"/>
              </a:xfrm>
              <a:custGeom>
                <a:avLst/>
                <a:gdLst/>
                <a:ahLst/>
                <a:cxnLst>
                  <a:cxn ang="0">
                    <a:pos x="wd2" y="hd2"/>
                  </a:cxn>
                  <a:cxn ang="5400000">
                    <a:pos x="wd2" y="hd2"/>
                  </a:cxn>
                  <a:cxn ang="10800000">
                    <a:pos x="wd2" y="hd2"/>
                  </a:cxn>
                  <a:cxn ang="16200000">
                    <a:pos x="wd2" y="hd2"/>
                  </a:cxn>
                </a:cxnLst>
                <a:rect l="0" t="0" r="r" b="b"/>
                <a:pathLst>
                  <a:path w="21600" h="21600" extrusionOk="0">
                    <a:moveTo>
                      <a:pt x="2314" y="0"/>
                    </a:moveTo>
                    <a:lnTo>
                      <a:pt x="21600" y="0"/>
                    </a:lnTo>
                    <a:lnTo>
                      <a:pt x="15043" y="19019"/>
                    </a:lnTo>
                    <a:lnTo>
                      <a:pt x="14657" y="19970"/>
                    </a:lnTo>
                    <a:lnTo>
                      <a:pt x="13500" y="20513"/>
                    </a:lnTo>
                    <a:lnTo>
                      <a:pt x="11186" y="21192"/>
                    </a:lnTo>
                    <a:lnTo>
                      <a:pt x="9643" y="21600"/>
                    </a:lnTo>
                    <a:lnTo>
                      <a:pt x="0" y="12362"/>
                    </a:lnTo>
                    <a:lnTo>
                      <a:pt x="2314" y="0"/>
                    </a:lnTo>
                    <a:close/>
                  </a:path>
                </a:pathLst>
              </a:custGeom>
              <a:solidFill>
                <a:srgbClr val="BFBFC3"/>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19" name="Shape 1149">
                <a:extLst>
                  <a:ext uri="{FF2B5EF4-FFF2-40B4-BE49-F238E27FC236}">
                    <a16:creationId xmlns:a16="http://schemas.microsoft.com/office/drawing/2014/main" id="{7EF02B19-D93E-5CBD-FD73-0DC2B5E5193E}"/>
                  </a:ext>
                </a:extLst>
              </p:cNvPr>
              <p:cNvSpPr/>
              <p:nvPr/>
            </p:nvSpPr>
            <p:spPr>
              <a:xfrm>
                <a:off x="1200755" y="-1"/>
                <a:ext cx="77469" cy="172055"/>
              </a:xfrm>
              <a:custGeom>
                <a:avLst/>
                <a:gdLst/>
                <a:ahLst/>
                <a:cxnLst>
                  <a:cxn ang="0">
                    <a:pos x="wd2" y="hd2"/>
                  </a:cxn>
                  <a:cxn ang="5400000">
                    <a:pos x="wd2" y="hd2"/>
                  </a:cxn>
                  <a:cxn ang="10800000">
                    <a:pos x="wd2" y="hd2"/>
                  </a:cxn>
                  <a:cxn ang="16200000">
                    <a:pos x="wd2" y="hd2"/>
                  </a:cxn>
                </a:cxnLst>
                <a:rect l="0" t="0" r="r" b="b"/>
                <a:pathLst>
                  <a:path w="21600" h="21600" extrusionOk="0">
                    <a:moveTo>
                      <a:pt x="2800" y="0"/>
                    </a:moveTo>
                    <a:lnTo>
                      <a:pt x="21600" y="0"/>
                    </a:lnTo>
                    <a:lnTo>
                      <a:pt x="14800" y="19019"/>
                    </a:lnTo>
                    <a:lnTo>
                      <a:pt x="14400" y="19698"/>
                    </a:lnTo>
                    <a:lnTo>
                      <a:pt x="13200" y="20513"/>
                    </a:lnTo>
                    <a:lnTo>
                      <a:pt x="11600" y="21057"/>
                    </a:lnTo>
                    <a:lnTo>
                      <a:pt x="9200" y="21600"/>
                    </a:lnTo>
                    <a:lnTo>
                      <a:pt x="0" y="12226"/>
                    </a:lnTo>
                    <a:lnTo>
                      <a:pt x="2800" y="0"/>
                    </a:lnTo>
                    <a:close/>
                  </a:path>
                </a:pathLst>
              </a:custGeom>
              <a:solidFill>
                <a:srgbClr val="BFBFC3"/>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20" name="Shape 1150">
                <a:extLst>
                  <a:ext uri="{FF2B5EF4-FFF2-40B4-BE49-F238E27FC236}">
                    <a16:creationId xmlns:a16="http://schemas.microsoft.com/office/drawing/2014/main" id="{17178325-7CD9-7C77-9D19-A01EEC533235}"/>
                  </a:ext>
                </a:extLst>
              </p:cNvPr>
              <p:cNvSpPr/>
              <p:nvPr/>
            </p:nvSpPr>
            <p:spPr>
              <a:xfrm>
                <a:off x="1206493" y="-1"/>
                <a:ext cx="71731" cy="172055"/>
              </a:xfrm>
              <a:custGeom>
                <a:avLst/>
                <a:gdLst/>
                <a:ahLst/>
                <a:cxnLst>
                  <a:cxn ang="0">
                    <a:pos x="wd2" y="hd2"/>
                  </a:cxn>
                  <a:cxn ang="5400000">
                    <a:pos x="wd2" y="hd2"/>
                  </a:cxn>
                  <a:cxn ang="10800000">
                    <a:pos x="wd2" y="hd2"/>
                  </a:cxn>
                  <a:cxn ang="16200000">
                    <a:pos x="wd2" y="hd2"/>
                  </a:cxn>
                </a:cxnLst>
                <a:rect l="0" t="0" r="r" b="b"/>
                <a:pathLst>
                  <a:path w="21600" h="21600" extrusionOk="0">
                    <a:moveTo>
                      <a:pt x="3024" y="0"/>
                    </a:moveTo>
                    <a:lnTo>
                      <a:pt x="21600" y="0"/>
                    </a:lnTo>
                    <a:lnTo>
                      <a:pt x="14256" y="19019"/>
                    </a:lnTo>
                    <a:lnTo>
                      <a:pt x="13824" y="19698"/>
                    </a:lnTo>
                    <a:lnTo>
                      <a:pt x="12528" y="20513"/>
                    </a:lnTo>
                    <a:lnTo>
                      <a:pt x="10800" y="21057"/>
                    </a:lnTo>
                    <a:lnTo>
                      <a:pt x="8208" y="21600"/>
                    </a:lnTo>
                    <a:lnTo>
                      <a:pt x="0" y="11955"/>
                    </a:lnTo>
                    <a:lnTo>
                      <a:pt x="3024" y="0"/>
                    </a:lnTo>
                    <a:close/>
                  </a:path>
                </a:pathLst>
              </a:custGeom>
              <a:solidFill>
                <a:srgbClr val="C0C0C4"/>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21" name="Shape 1151">
                <a:extLst>
                  <a:ext uri="{FF2B5EF4-FFF2-40B4-BE49-F238E27FC236}">
                    <a16:creationId xmlns:a16="http://schemas.microsoft.com/office/drawing/2014/main" id="{1338F565-F669-BE7F-E456-AE59CCBBD02E}"/>
                  </a:ext>
                </a:extLst>
              </p:cNvPr>
              <p:cNvSpPr/>
              <p:nvPr/>
            </p:nvSpPr>
            <p:spPr>
              <a:xfrm>
                <a:off x="1212231" y="-1"/>
                <a:ext cx="65993" cy="172055"/>
              </a:xfrm>
              <a:custGeom>
                <a:avLst/>
                <a:gdLst/>
                <a:ahLst/>
                <a:cxnLst>
                  <a:cxn ang="0">
                    <a:pos x="wd2" y="hd2"/>
                  </a:cxn>
                  <a:cxn ang="5400000">
                    <a:pos x="wd2" y="hd2"/>
                  </a:cxn>
                  <a:cxn ang="10800000">
                    <a:pos x="wd2" y="hd2"/>
                  </a:cxn>
                  <a:cxn ang="16200000">
                    <a:pos x="wd2" y="hd2"/>
                  </a:cxn>
                </a:cxnLst>
                <a:rect l="0" t="0" r="r" b="b"/>
                <a:pathLst>
                  <a:path w="21600" h="21600" extrusionOk="0">
                    <a:moveTo>
                      <a:pt x="3287" y="0"/>
                    </a:moveTo>
                    <a:lnTo>
                      <a:pt x="21600" y="0"/>
                    </a:lnTo>
                    <a:lnTo>
                      <a:pt x="13617" y="19019"/>
                    </a:lnTo>
                    <a:lnTo>
                      <a:pt x="13148" y="19698"/>
                    </a:lnTo>
                    <a:lnTo>
                      <a:pt x="11739" y="20513"/>
                    </a:lnTo>
                    <a:lnTo>
                      <a:pt x="7983" y="21600"/>
                    </a:lnTo>
                    <a:lnTo>
                      <a:pt x="0" y="11819"/>
                    </a:lnTo>
                    <a:lnTo>
                      <a:pt x="3287" y="0"/>
                    </a:lnTo>
                    <a:close/>
                  </a:path>
                </a:pathLst>
              </a:custGeom>
              <a:solidFill>
                <a:srgbClr val="C1C1C5"/>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22" name="Shape 1152">
                <a:extLst>
                  <a:ext uri="{FF2B5EF4-FFF2-40B4-BE49-F238E27FC236}">
                    <a16:creationId xmlns:a16="http://schemas.microsoft.com/office/drawing/2014/main" id="{20B16A0C-F7E9-42EC-59F2-69BE4E94FA3F}"/>
                  </a:ext>
                </a:extLst>
              </p:cNvPr>
              <p:cNvSpPr/>
              <p:nvPr/>
            </p:nvSpPr>
            <p:spPr>
              <a:xfrm>
                <a:off x="1219405" y="-1"/>
                <a:ext cx="58819" cy="172055"/>
              </a:xfrm>
              <a:custGeom>
                <a:avLst/>
                <a:gdLst/>
                <a:ahLst/>
                <a:cxnLst>
                  <a:cxn ang="0">
                    <a:pos x="wd2" y="hd2"/>
                  </a:cxn>
                  <a:cxn ang="5400000">
                    <a:pos x="wd2" y="hd2"/>
                  </a:cxn>
                  <a:cxn ang="10800000">
                    <a:pos x="wd2" y="hd2"/>
                  </a:cxn>
                  <a:cxn ang="16200000">
                    <a:pos x="wd2" y="hd2"/>
                  </a:cxn>
                </a:cxnLst>
                <a:rect l="0" t="0" r="r" b="b"/>
                <a:pathLst>
                  <a:path w="21600" h="21600" extrusionOk="0">
                    <a:moveTo>
                      <a:pt x="3161" y="0"/>
                    </a:moveTo>
                    <a:lnTo>
                      <a:pt x="21600" y="0"/>
                    </a:lnTo>
                    <a:lnTo>
                      <a:pt x="12644" y="19019"/>
                    </a:lnTo>
                    <a:lnTo>
                      <a:pt x="12117" y="19698"/>
                    </a:lnTo>
                    <a:lnTo>
                      <a:pt x="10537" y="20513"/>
                    </a:lnTo>
                    <a:lnTo>
                      <a:pt x="6322" y="21600"/>
                    </a:lnTo>
                    <a:lnTo>
                      <a:pt x="0" y="11683"/>
                    </a:lnTo>
                    <a:lnTo>
                      <a:pt x="3161" y="0"/>
                    </a:lnTo>
                    <a:close/>
                  </a:path>
                </a:pathLst>
              </a:custGeom>
              <a:solidFill>
                <a:srgbClr val="C1C1C5"/>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23" name="Shape 1153">
                <a:extLst>
                  <a:ext uri="{FF2B5EF4-FFF2-40B4-BE49-F238E27FC236}">
                    <a16:creationId xmlns:a16="http://schemas.microsoft.com/office/drawing/2014/main" id="{DAC95029-2C92-A3DC-A62E-47A431D53428}"/>
                  </a:ext>
                </a:extLst>
              </p:cNvPr>
              <p:cNvSpPr/>
              <p:nvPr/>
            </p:nvSpPr>
            <p:spPr>
              <a:xfrm>
                <a:off x="1222274" y="-1"/>
                <a:ext cx="55951" cy="172055"/>
              </a:xfrm>
              <a:custGeom>
                <a:avLst/>
                <a:gdLst/>
                <a:ahLst/>
                <a:cxnLst>
                  <a:cxn ang="0">
                    <a:pos x="wd2" y="hd2"/>
                  </a:cxn>
                  <a:cxn ang="5400000">
                    <a:pos x="wd2" y="hd2"/>
                  </a:cxn>
                  <a:cxn ang="10800000">
                    <a:pos x="wd2" y="hd2"/>
                  </a:cxn>
                  <a:cxn ang="16200000">
                    <a:pos x="wd2" y="hd2"/>
                  </a:cxn>
                </a:cxnLst>
                <a:rect l="0" t="0" r="r" b="b"/>
                <a:pathLst>
                  <a:path w="21600" h="21600" extrusionOk="0">
                    <a:moveTo>
                      <a:pt x="4431" y="0"/>
                    </a:moveTo>
                    <a:lnTo>
                      <a:pt x="21600" y="0"/>
                    </a:lnTo>
                    <a:lnTo>
                      <a:pt x="12185" y="19019"/>
                    </a:lnTo>
                    <a:lnTo>
                      <a:pt x="11631" y="19698"/>
                    </a:lnTo>
                    <a:lnTo>
                      <a:pt x="9969" y="20513"/>
                    </a:lnTo>
                    <a:lnTo>
                      <a:pt x="5538" y="21600"/>
                    </a:lnTo>
                    <a:lnTo>
                      <a:pt x="0" y="11411"/>
                    </a:lnTo>
                    <a:lnTo>
                      <a:pt x="4431" y="0"/>
                    </a:lnTo>
                    <a:close/>
                  </a:path>
                </a:pathLst>
              </a:custGeom>
              <a:solidFill>
                <a:srgbClr val="C2C2C6"/>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24" name="Shape 1154">
                <a:extLst>
                  <a:ext uri="{FF2B5EF4-FFF2-40B4-BE49-F238E27FC236}">
                    <a16:creationId xmlns:a16="http://schemas.microsoft.com/office/drawing/2014/main" id="{8680694A-F0B4-5580-4ED4-04612B862BA1}"/>
                  </a:ext>
                </a:extLst>
              </p:cNvPr>
              <p:cNvSpPr/>
              <p:nvPr/>
            </p:nvSpPr>
            <p:spPr>
              <a:xfrm>
                <a:off x="1228012" y="-1"/>
                <a:ext cx="50212" cy="172055"/>
              </a:xfrm>
              <a:custGeom>
                <a:avLst/>
                <a:gdLst/>
                <a:ahLst/>
                <a:cxnLst>
                  <a:cxn ang="0">
                    <a:pos x="wd2" y="hd2"/>
                  </a:cxn>
                  <a:cxn ang="5400000">
                    <a:pos x="wd2" y="hd2"/>
                  </a:cxn>
                  <a:cxn ang="10800000">
                    <a:pos x="wd2" y="hd2"/>
                  </a:cxn>
                  <a:cxn ang="16200000">
                    <a:pos x="wd2" y="hd2"/>
                  </a:cxn>
                </a:cxnLst>
                <a:rect l="0" t="0" r="r" b="b"/>
                <a:pathLst>
                  <a:path w="21600" h="21600" extrusionOk="0">
                    <a:moveTo>
                      <a:pt x="4937" y="0"/>
                    </a:moveTo>
                    <a:lnTo>
                      <a:pt x="21600" y="0"/>
                    </a:lnTo>
                    <a:lnTo>
                      <a:pt x="11109" y="19019"/>
                    </a:lnTo>
                    <a:lnTo>
                      <a:pt x="10491" y="19698"/>
                    </a:lnTo>
                    <a:lnTo>
                      <a:pt x="8640" y="20513"/>
                    </a:lnTo>
                    <a:lnTo>
                      <a:pt x="6789" y="21057"/>
                    </a:lnTo>
                    <a:lnTo>
                      <a:pt x="4320" y="21600"/>
                    </a:lnTo>
                    <a:lnTo>
                      <a:pt x="0" y="11411"/>
                    </a:lnTo>
                    <a:lnTo>
                      <a:pt x="4937" y="0"/>
                    </a:lnTo>
                    <a:close/>
                  </a:path>
                </a:pathLst>
              </a:custGeom>
              <a:solidFill>
                <a:srgbClr val="C3C3C6"/>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25" name="Shape 1155">
                <a:extLst>
                  <a:ext uri="{FF2B5EF4-FFF2-40B4-BE49-F238E27FC236}">
                    <a16:creationId xmlns:a16="http://schemas.microsoft.com/office/drawing/2014/main" id="{F3674A04-E9B0-71C6-F282-551D81ADA062}"/>
                  </a:ext>
                </a:extLst>
              </p:cNvPr>
              <p:cNvSpPr/>
              <p:nvPr/>
            </p:nvSpPr>
            <p:spPr>
              <a:xfrm>
                <a:off x="1233751" y="0"/>
                <a:ext cx="44474" cy="169890"/>
              </a:xfrm>
              <a:custGeom>
                <a:avLst/>
                <a:gdLst/>
                <a:ahLst/>
                <a:cxnLst>
                  <a:cxn ang="0">
                    <a:pos x="wd2" y="hd2"/>
                  </a:cxn>
                  <a:cxn ang="5400000">
                    <a:pos x="wd2" y="hd2"/>
                  </a:cxn>
                  <a:cxn ang="10800000">
                    <a:pos x="wd2" y="hd2"/>
                  </a:cxn>
                  <a:cxn ang="16200000">
                    <a:pos x="wd2" y="hd2"/>
                  </a:cxn>
                </a:cxnLst>
                <a:rect l="0" t="0" r="r" b="b"/>
                <a:pathLst>
                  <a:path w="21600" h="21600" extrusionOk="0">
                    <a:moveTo>
                      <a:pt x="4877" y="0"/>
                    </a:moveTo>
                    <a:lnTo>
                      <a:pt x="21600" y="0"/>
                    </a:lnTo>
                    <a:lnTo>
                      <a:pt x="9755" y="19261"/>
                    </a:lnTo>
                    <a:lnTo>
                      <a:pt x="9058" y="19949"/>
                    </a:lnTo>
                    <a:lnTo>
                      <a:pt x="6968" y="20775"/>
                    </a:lnTo>
                    <a:lnTo>
                      <a:pt x="4877" y="21325"/>
                    </a:lnTo>
                    <a:lnTo>
                      <a:pt x="2090" y="21600"/>
                    </a:lnTo>
                    <a:lnTo>
                      <a:pt x="0" y="11419"/>
                    </a:lnTo>
                    <a:lnTo>
                      <a:pt x="4877" y="0"/>
                    </a:lnTo>
                    <a:close/>
                  </a:path>
                </a:pathLst>
              </a:custGeom>
              <a:solidFill>
                <a:srgbClr val="C3C3C7"/>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26" name="Shape 1156">
                <a:extLst>
                  <a:ext uri="{FF2B5EF4-FFF2-40B4-BE49-F238E27FC236}">
                    <a16:creationId xmlns:a16="http://schemas.microsoft.com/office/drawing/2014/main" id="{5E8050A2-9099-57ED-962C-52A1A8BEF86A}"/>
                  </a:ext>
                </a:extLst>
              </p:cNvPr>
              <p:cNvSpPr/>
              <p:nvPr/>
            </p:nvSpPr>
            <p:spPr>
              <a:xfrm>
                <a:off x="1238054" y="0"/>
                <a:ext cx="40170" cy="169890"/>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1600" y="0"/>
                    </a:lnTo>
                    <a:lnTo>
                      <a:pt x="8486" y="19261"/>
                    </a:lnTo>
                    <a:lnTo>
                      <a:pt x="7714" y="19949"/>
                    </a:lnTo>
                    <a:lnTo>
                      <a:pt x="5400" y="20775"/>
                    </a:lnTo>
                    <a:lnTo>
                      <a:pt x="3086" y="21325"/>
                    </a:lnTo>
                    <a:lnTo>
                      <a:pt x="0" y="21600"/>
                    </a:lnTo>
                    <a:lnTo>
                      <a:pt x="771" y="11282"/>
                    </a:lnTo>
                    <a:lnTo>
                      <a:pt x="6171" y="0"/>
                    </a:lnTo>
                    <a:close/>
                  </a:path>
                </a:pathLst>
              </a:custGeom>
              <a:solidFill>
                <a:srgbClr val="C4C4C8"/>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27" name="Shape 1157">
                <a:extLst>
                  <a:ext uri="{FF2B5EF4-FFF2-40B4-BE49-F238E27FC236}">
                    <a16:creationId xmlns:a16="http://schemas.microsoft.com/office/drawing/2014/main" id="{107A6456-CED1-D484-542C-36C29912CD05}"/>
                  </a:ext>
                </a:extLst>
              </p:cNvPr>
              <p:cNvSpPr/>
              <p:nvPr/>
            </p:nvSpPr>
            <p:spPr>
              <a:xfrm>
                <a:off x="1238054" y="0"/>
                <a:ext cx="40170" cy="169890"/>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21600" y="0"/>
                    </a:lnTo>
                    <a:lnTo>
                      <a:pt x="8486" y="19261"/>
                    </a:lnTo>
                    <a:lnTo>
                      <a:pt x="7714" y="19949"/>
                    </a:lnTo>
                    <a:lnTo>
                      <a:pt x="6171" y="20499"/>
                    </a:lnTo>
                    <a:lnTo>
                      <a:pt x="3086" y="21325"/>
                    </a:lnTo>
                    <a:lnTo>
                      <a:pt x="0" y="21600"/>
                    </a:lnTo>
                    <a:lnTo>
                      <a:pt x="3857" y="11006"/>
                    </a:lnTo>
                    <a:lnTo>
                      <a:pt x="9257" y="0"/>
                    </a:lnTo>
                    <a:close/>
                  </a:path>
                </a:pathLst>
              </a:custGeom>
              <a:solidFill>
                <a:srgbClr val="C4C4C8"/>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sp>
            <p:nvSpPr>
              <p:cNvPr id="328" name="Shape 1158">
                <a:extLst>
                  <a:ext uri="{FF2B5EF4-FFF2-40B4-BE49-F238E27FC236}">
                    <a16:creationId xmlns:a16="http://schemas.microsoft.com/office/drawing/2014/main" id="{8DA956DA-CF39-CB10-04FF-4AE3C393AC6B}"/>
                  </a:ext>
                </a:extLst>
              </p:cNvPr>
              <p:cNvSpPr/>
              <p:nvPr/>
            </p:nvSpPr>
            <p:spPr>
              <a:xfrm>
                <a:off x="1239489" y="0"/>
                <a:ext cx="38736" cy="169890"/>
              </a:xfrm>
              <a:custGeom>
                <a:avLst/>
                <a:gdLst/>
                <a:ahLst/>
                <a:cxnLst>
                  <a:cxn ang="0">
                    <a:pos x="wd2" y="hd2"/>
                  </a:cxn>
                  <a:cxn ang="5400000">
                    <a:pos x="wd2" y="hd2"/>
                  </a:cxn>
                  <a:cxn ang="10800000">
                    <a:pos x="wd2" y="hd2"/>
                  </a:cxn>
                  <a:cxn ang="16200000">
                    <a:pos x="wd2" y="hd2"/>
                  </a:cxn>
                </a:cxnLst>
                <a:rect l="0" t="0" r="r" b="b"/>
                <a:pathLst>
                  <a:path w="21600" h="21600" extrusionOk="0">
                    <a:moveTo>
                      <a:pt x="12000" y="0"/>
                    </a:moveTo>
                    <a:lnTo>
                      <a:pt x="21600" y="0"/>
                    </a:lnTo>
                    <a:lnTo>
                      <a:pt x="8000" y="19261"/>
                    </a:lnTo>
                    <a:lnTo>
                      <a:pt x="7200" y="19949"/>
                    </a:lnTo>
                    <a:lnTo>
                      <a:pt x="5600" y="20499"/>
                    </a:lnTo>
                    <a:lnTo>
                      <a:pt x="2400" y="21050"/>
                    </a:lnTo>
                    <a:lnTo>
                      <a:pt x="0" y="21600"/>
                    </a:lnTo>
                    <a:lnTo>
                      <a:pt x="12000" y="0"/>
                    </a:lnTo>
                    <a:close/>
                  </a:path>
                </a:pathLst>
              </a:custGeom>
              <a:solidFill>
                <a:srgbClr val="C5C5C9"/>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sym typeface="微软雅黑" panose="020B0503020204020204" pitchFamily="34" charset="-122"/>
                </a:endParaRPr>
              </a:p>
            </p:txBody>
          </p:sp>
        </p:grpSp>
      </p:grpSp>
      <p:sp>
        <p:nvSpPr>
          <p:cNvPr id="444" name="TextBox 7">
            <a:extLst>
              <a:ext uri="{FF2B5EF4-FFF2-40B4-BE49-F238E27FC236}">
                <a16:creationId xmlns:a16="http://schemas.microsoft.com/office/drawing/2014/main" id="{533B2A1C-C35F-7500-954B-24A73E98D7B4}"/>
              </a:ext>
            </a:extLst>
          </p:cNvPr>
          <p:cNvSpPr txBox="1"/>
          <p:nvPr/>
        </p:nvSpPr>
        <p:spPr>
          <a:xfrm>
            <a:off x="4482637" y="1130816"/>
            <a:ext cx="2350240" cy="523220"/>
          </a:xfrm>
          <a:prstGeom prst="rect">
            <a:avLst/>
          </a:prstGeom>
          <a:noFill/>
        </p:spPr>
        <p:txBody>
          <a:bodyPr wrap="square" rtlCol="0">
            <a:spAutoFit/>
          </a:bodyPr>
          <a:lstStyle/>
          <a:p>
            <a:pPr algn="l"/>
            <a:r>
              <a:rPr lang="en-US" altLang="zh-CN" sz="2800" b="1" dirty="0">
                <a:cs typeface="+mn-ea"/>
                <a:sym typeface="+mn-lt"/>
              </a:rPr>
              <a:t>2.</a:t>
            </a:r>
            <a:r>
              <a:rPr lang="zh-CN" altLang="en-US" sz="2800" b="1" dirty="0">
                <a:cs typeface="+mn-ea"/>
                <a:sym typeface="+mn-lt"/>
              </a:rPr>
              <a:t>科学性原则</a:t>
            </a:r>
          </a:p>
        </p:txBody>
      </p:sp>
      <p:grpSp>
        <p:nvGrpSpPr>
          <p:cNvPr id="445" name="Group 931">
            <a:extLst>
              <a:ext uri="{FF2B5EF4-FFF2-40B4-BE49-F238E27FC236}">
                <a16:creationId xmlns:a16="http://schemas.microsoft.com/office/drawing/2014/main" id="{83C7F4A7-BA8A-E470-A79E-3C4178A7DA1C}"/>
              </a:ext>
            </a:extLst>
          </p:cNvPr>
          <p:cNvGrpSpPr/>
          <p:nvPr/>
        </p:nvGrpSpPr>
        <p:grpSpPr>
          <a:xfrm>
            <a:off x="7031905" y="3559258"/>
            <a:ext cx="3550666" cy="526592"/>
            <a:chOff x="-1" y="0"/>
            <a:chExt cx="3551127" cy="526591"/>
          </a:xfrm>
        </p:grpSpPr>
        <p:grpSp>
          <p:nvGrpSpPr>
            <p:cNvPr id="446" name="Group 929">
              <a:extLst>
                <a:ext uri="{FF2B5EF4-FFF2-40B4-BE49-F238E27FC236}">
                  <a16:creationId xmlns:a16="http://schemas.microsoft.com/office/drawing/2014/main" id="{09F1C299-4FCA-A01F-8174-8F6495F204D0}"/>
                </a:ext>
              </a:extLst>
            </p:cNvPr>
            <p:cNvGrpSpPr/>
            <p:nvPr/>
          </p:nvGrpSpPr>
          <p:grpSpPr>
            <a:xfrm>
              <a:off x="-1" y="19462"/>
              <a:ext cx="507129" cy="507129"/>
              <a:chOff x="0" y="0"/>
              <a:chExt cx="507127" cy="507127"/>
            </a:xfrm>
          </p:grpSpPr>
          <p:sp>
            <p:nvSpPr>
              <p:cNvPr id="448" name="Shape 927">
                <a:extLst>
                  <a:ext uri="{FF2B5EF4-FFF2-40B4-BE49-F238E27FC236}">
                    <a16:creationId xmlns:a16="http://schemas.microsoft.com/office/drawing/2014/main" id="{2FC89A82-C1A8-894A-87FB-FF8F730494C9}"/>
                  </a:ext>
                </a:extLst>
              </p:cNvPr>
              <p:cNvSpPr/>
              <p:nvPr/>
            </p:nvSpPr>
            <p:spPr>
              <a:xfrm>
                <a:off x="0" y="0"/>
                <a:ext cx="507127" cy="507127"/>
              </a:xfrm>
              <a:prstGeom prst="rect">
                <a:avLst/>
              </a:prstGeom>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defRPr>
                    <a:latin typeface="+mj-lt"/>
                    <a:ea typeface="+mj-ea"/>
                    <a:cs typeface="+mj-cs"/>
                    <a:sym typeface="Source Sans Pro"/>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9" name="Shape 928">
                <a:extLst>
                  <a:ext uri="{FF2B5EF4-FFF2-40B4-BE49-F238E27FC236}">
                    <a16:creationId xmlns:a16="http://schemas.microsoft.com/office/drawing/2014/main" id="{B4B0D87D-2F39-E39F-1379-4019C364C42D}"/>
                  </a:ext>
                </a:extLst>
              </p:cNvPr>
              <p:cNvSpPr/>
              <p:nvPr/>
            </p:nvSpPr>
            <p:spPr>
              <a:xfrm>
                <a:off x="0" y="53511"/>
                <a:ext cx="507127" cy="4001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latin typeface="+mj-lt"/>
                    <a:ea typeface="+mj-ea"/>
                    <a:cs typeface="+mj-cs"/>
                    <a:sym typeface="Source Sans Pro"/>
                  </a:defRPr>
                </a:lvl1pPr>
              </a:lstStyle>
              <a:p>
                <a:pPr lvl="0">
                  <a:defRPr>
                    <a:solidFill>
                      <a:srgbClr val="000000"/>
                    </a:solidFill>
                  </a:defRPr>
                </a:pPr>
                <a:r>
                  <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②</a:t>
                </a:r>
                <a:endParaRPr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47" name="Shape 930">
              <a:extLst>
                <a:ext uri="{FF2B5EF4-FFF2-40B4-BE49-F238E27FC236}">
                  <a16:creationId xmlns:a16="http://schemas.microsoft.com/office/drawing/2014/main" id="{811A811E-A79B-9904-2527-A44D638D3755}"/>
                </a:ext>
              </a:extLst>
            </p:cNvPr>
            <p:cNvSpPr/>
            <p:nvPr/>
          </p:nvSpPr>
          <p:spPr>
            <a:xfrm>
              <a:off x="600308" y="0"/>
              <a:ext cx="2950818"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defRPr>
                  <a:solidFill>
                    <a:srgbClr val="000000"/>
                  </a:solidFill>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作业的设计要体现层次性。</a:t>
              </a:r>
              <a:endParaRPr sz="2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50" name="Group 941">
            <a:extLst>
              <a:ext uri="{FF2B5EF4-FFF2-40B4-BE49-F238E27FC236}">
                <a16:creationId xmlns:a16="http://schemas.microsoft.com/office/drawing/2014/main" id="{C28CBFF2-C3A3-F914-37F1-B93093261679}"/>
              </a:ext>
            </a:extLst>
          </p:cNvPr>
          <p:cNvGrpSpPr/>
          <p:nvPr/>
        </p:nvGrpSpPr>
        <p:grpSpPr>
          <a:xfrm>
            <a:off x="619287" y="2283525"/>
            <a:ext cx="3821106" cy="1987209"/>
            <a:chOff x="-409903" y="0"/>
            <a:chExt cx="3821602" cy="1987208"/>
          </a:xfrm>
        </p:grpSpPr>
        <p:grpSp>
          <p:nvGrpSpPr>
            <p:cNvPr id="451" name="Group 939">
              <a:extLst>
                <a:ext uri="{FF2B5EF4-FFF2-40B4-BE49-F238E27FC236}">
                  <a16:creationId xmlns:a16="http://schemas.microsoft.com/office/drawing/2014/main" id="{05F1F5AA-4916-CF2A-FED0-4DE1FBFD9A59}"/>
                </a:ext>
              </a:extLst>
            </p:cNvPr>
            <p:cNvGrpSpPr/>
            <p:nvPr/>
          </p:nvGrpSpPr>
          <p:grpSpPr>
            <a:xfrm>
              <a:off x="2405945" y="0"/>
              <a:ext cx="507129" cy="507128"/>
              <a:chOff x="0" y="0"/>
              <a:chExt cx="507127" cy="507127"/>
            </a:xfrm>
          </p:grpSpPr>
          <p:sp>
            <p:nvSpPr>
              <p:cNvPr id="453" name="Shape 937">
                <a:extLst>
                  <a:ext uri="{FF2B5EF4-FFF2-40B4-BE49-F238E27FC236}">
                    <a16:creationId xmlns:a16="http://schemas.microsoft.com/office/drawing/2014/main" id="{D84601FA-6BAA-C0BF-0258-F46C49B90902}"/>
                  </a:ext>
                </a:extLst>
              </p:cNvPr>
              <p:cNvSpPr/>
              <p:nvPr/>
            </p:nvSpPr>
            <p:spPr>
              <a:xfrm>
                <a:off x="0" y="0"/>
                <a:ext cx="507127" cy="507127"/>
              </a:xfrm>
              <a:prstGeom prst="rect">
                <a:avLst/>
              </a:prstGeom>
              <a:ln/>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lvl="0" algn="ctr">
                  <a:defRPr>
                    <a:latin typeface="+mj-lt"/>
                    <a:ea typeface="+mj-ea"/>
                    <a:cs typeface="+mj-cs"/>
                    <a:sym typeface="Source Sans Pro"/>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4" name="Shape 938">
                <a:extLst>
                  <a:ext uri="{FF2B5EF4-FFF2-40B4-BE49-F238E27FC236}">
                    <a16:creationId xmlns:a16="http://schemas.microsoft.com/office/drawing/2014/main" id="{F2F2AF3E-AA77-E9F4-1F35-096A0D51BBD5}"/>
                  </a:ext>
                </a:extLst>
              </p:cNvPr>
              <p:cNvSpPr/>
              <p:nvPr/>
            </p:nvSpPr>
            <p:spPr>
              <a:xfrm>
                <a:off x="0" y="53510"/>
                <a:ext cx="507127"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latin typeface="+mj-lt"/>
                    <a:ea typeface="+mj-ea"/>
                    <a:cs typeface="+mj-cs"/>
                    <a:sym typeface="Source Sans Pro"/>
                  </a:defRPr>
                </a:lvl1pPr>
              </a:lstStyle>
              <a:p>
                <a:pPr lvl="0">
                  <a:defRPr>
                    <a:solidFill>
                      <a:srgbClr val="000000"/>
                    </a:solidFill>
                  </a:defRPr>
                </a:pPr>
                <a:r>
                  <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①</a:t>
                </a:r>
                <a:endParaRPr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52" name="Shape 940">
              <a:extLst>
                <a:ext uri="{FF2B5EF4-FFF2-40B4-BE49-F238E27FC236}">
                  <a16:creationId xmlns:a16="http://schemas.microsoft.com/office/drawing/2014/main" id="{CE53689C-DF49-B02F-8FEC-34BC3068AED8}"/>
                </a:ext>
              </a:extLst>
            </p:cNvPr>
            <p:cNvSpPr/>
            <p:nvPr/>
          </p:nvSpPr>
          <p:spPr>
            <a:xfrm>
              <a:off x="-409903" y="564257"/>
              <a:ext cx="3821602" cy="14229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lnSpc>
                  <a:spcPct val="150000"/>
                </a:lnSpc>
                <a:defRPr>
                  <a:solidFill>
                    <a:srgbClr val="000000"/>
                  </a:solidFill>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作业的设计要关注核心素养、体现课程性质，还要尊重学生的认知规律。</a:t>
              </a:r>
              <a:endParaRPr sz="2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extLst>
      <p:ext uri="{BB962C8B-B14F-4D97-AF65-F5344CB8AC3E}">
        <p14:creationId xmlns:p14="http://schemas.microsoft.com/office/powerpoint/2010/main" val="199514304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p:tmAbs val="0"/>
                                  </p:iterate>
                                  <p:childTnLst>
                                    <p:set>
                                      <p:cBhvr>
                                        <p:cTn id="6" fill="hold"/>
                                        <p:tgtEl>
                                          <p:spTgt spid="230"/>
                                        </p:tgtEl>
                                        <p:attrNameLst>
                                          <p:attrName>style.visibility</p:attrName>
                                        </p:attrNameLst>
                                      </p:cBhvr>
                                      <p:to>
                                        <p:strVal val="visible"/>
                                      </p:to>
                                    </p:set>
                                    <p:animEffect transition="in" filter="fade">
                                      <p:cBhvr>
                                        <p:cTn id="7" dur="500"/>
                                        <p:tgtEl>
                                          <p:spTgt spid="230"/>
                                        </p:tgtEl>
                                      </p:cBhvr>
                                    </p:animEffect>
                                  </p:childTnLst>
                                </p:cTn>
                              </p:par>
                            </p:childTnLst>
                          </p:cTn>
                        </p:par>
                        <p:par>
                          <p:cTn id="8" fill="hold">
                            <p:stCondLst>
                              <p:cond delay="500"/>
                            </p:stCondLst>
                            <p:childTnLst>
                              <p:par>
                                <p:cTn id="9" presetID="2" presetClass="entr" presetSubtype="2" fill="hold" grpId="0" nodeType="afterEffect">
                                  <p:stCondLst>
                                    <p:cond delay="0"/>
                                  </p:stCondLst>
                                  <p:iterate>
                                    <p:tmAbs val="0"/>
                                  </p:iterate>
                                  <p:childTnLst>
                                    <p:set>
                                      <p:cBhvr>
                                        <p:cTn id="10" fill="hold"/>
                                        <p:tgtEl>
                                          <p:spTgt spid="450"/>
                                        </p:tgtEl>
                                        <p:attrNameLst>
                                          <p:attrName>style.visibility</p:attrName>
                                        </p:attrNameLst>
                                      </p:cBhvr>
                                      <p:to>
                                        <p:strVal val="visible"/>
                                      </p:to>
                                    </p:set>
                                    <p:anim calcmode="lin" valueType="num">
                                      <p:cBhvr>
                                        <p:cTn id="11" dur="500" fill="hold"/>
                                        <p:tgtEl>
                                          <p:spTgt spid="450"/>
                                        </p:tgtEl>
                                        <p:attrNameLst>
                                          <p:attrName>ppt_x</p:attrName>
                                        </p:attrNameLst>
                                      </p:cBhvr>
                                      <p:tavLst>
                                        <p:tav tm="0">
                                          <p:val>
                                            <p:strVal val="1+#ppt_w/2"/>
                                          </p:val>
                                        </p:tav>
                                        <p:tav tm="100000">
                                          <p:val>
                                            <p:strVal val="#ppt_x"/>
                                          </p:val>
                                        </p:tav>
                                      </p:tavLst>
                                    </p:anim>
                                    <p:anim calcmode="lin" valueType="num">
                                      <p:cBhvr>
                                        <p:cTn id="12" dur="500" fill="hold"/>
                                        <p:tgtEl>
                                          <p:spTgt spid="45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iterate>
                                    <p:tmAbs val="0"/>
                                  </p:iterate>
                                  <p:childTnLst>
                                    <p:set>
                                      <p:cBhvr>
                                        <p:cTn id="15" fill="hold"/>
                                        <p:tgtEl>
                                          <p:spTgt spid="445"/>
                                        </p:tgtEl>
                                        <p:attrNameLst>
                                          <p:attrName>style.visibility</p:attrName>
                                        </p:attrNameLst>
                                      </p:cBhvr>
                                      <p:to>
                                        <p:strVal val="visible"/>
                                      </p:to>
                                    </p:set>
                                    <p:anim calcmode="lin" valueType="num">
                                      <p:cBhvr>
                                        <p:cTn id="16" dur="500" fill="hold"/>
                                        <p:tgtEl>
                                          <p:spTgt spid="445"/>
                                        </p:tgtEl>
                                        <p:attrNameLst>
                                          <p:attrName>ppt_x</p:attrName>
                                        </p:attrNameLst>
                                      </p:cBhvr>
                                      <p:tavLst>
                                        <p:tav tm="0">
                                          <p:val>
                                            <p:strVal val="0-#ppt_w/2"/>
                                          </p:val>
                                        </p:tav>
                                        <p:tav tm="100000">
                                          <p:val>
                                            <p:strVal val="#ppt_x"/>
                                          </p:val>
                                        </p:tav>
                                      </p:tavLst>
                                    </p:anim>
                                    <p:anim calcmode="lin" valueType="num">
                                      <p:cBhvr>
                                        <p:cTn id="17" dur="500" fill="hold"/>
                                        <p:tgtEl>
                                          <p:spTgt spid="4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advAuto="0"/>
      <p:bldP spid="445" grpId="0" animBg="1" advAuto="0"/>
      <p:bldP spid="450"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47675" y="368300"/>
            <a:ext cx="11296650" cy="6126883"/>
            <a:chOff x="447675" y="368300"/>
            <a:chExt cx="11296650" cy="6126883"/>
          </a:xfrm>
        </p:grpSpPr>
        <p:grpSp>
          <p:nvGrpSpPr>
            <p:cNvPr id="10" name="组合 9"/>
            <p:cNvGrpSpPr/>
            <p:nvPr/>
          </p:nvGrpSpPr>
          <p:grpSpPr>
            <a:xfrm>
              <a:off x="447675" y="368300"/>
              <a:ext cx="11296650" cy="6126883"/>
              <a:chOff x="447675" y="368300"/>
              <a:chExt cx="11296650" cy="6126883"/>
            </a:xfrm>
            <a:solidFill>
              <a:schemeClr val="bg1"/>
            </a:solidFill>
          </p:grpSpPr>
          <p:sp>
            <p:nvSpPr>
              <p:cNvPr id="14" name="任意多边形: 形状 13"/>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5" name="任意多边形: 形状 14"/>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1" name="矩形 10"/>
            <p:cNvSpPr/>
            <p:nvPr/>
          </p:nvSpPr>
          <p:spPr>
            <a:xfrm>
              <a:off x="11082528" y="5880044"/>
              <a:ext cx="661797" cy="604173"/>
            </a:xfrm>
            <a:prstGeom prst="rect">
              <a:avLst/>
            </a:prstGeom>
            <a:blipFill>
              <a:blip r:embed="rId5"/>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3" name="矩形 2"/>
          <p:cNvSpPr/>
          <p:nvPr/>
        </p:nvSpPr>
        <p:spPr>
          <a:xfrm>
            <a:off x="1199515" y="2378075"/>
            <a:ext cx="6287770" cy="32238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8" name="组合 17">
            <a:extLst>
              <a:ext uri="{FF2B5EF4-FFF2-40B4-BE49-F238E27FC236}">
                <a16:creationId xmlns:a16="http://schemas.microsoft.com/office/drawing/2014/main" id="{8A4669DB-BB17-4A90-3C9A-CE865501B5D7}"/>
              </a:ext>
            </a:extLst>
          </p:cNvPr>
          <p:cNvGrpSpPr/>
          <p:nvPr/>
        </p:nvGrpSpPr>
        <p:grpSpPr>
          <a:xfrm>
            <a:off x="7487284" y="1300480"/>
            <a:ext cx="3505201" cy="4644390"/>
            <a:chOff x="7487284" y="1300480"/>
            <a:chExt cx="3505201" cy="4644390"/>
          </a:xfrm>
        </p:grpSpPr>
        <p:sp>
          <p:nvSpPr>
            <p:cNvPr id="2" name="矩形 1"/>
            <p:cNvSpPr/>
            <p:nvPr/>
          </p:nvSpPr>
          <p:spPr>
            <a:xfrm>
              <a:off x="7487284" y="1633929"/>
              <a:ext cx="3505201" cy="3968042"/>
            </a:xfrm>
            <a:prstGeom prst="rect">
              <a:avLst/>
            </a:prstGeom>
            <a:blipFill>
              <a:blip r:embed="rId6"/>
              <a:srcRect/>
              <a:stretch>
                <a:fillRect l="-1804" r="-670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7626985" y="1300480"/>
              <a:ext cx="3092450" cy="464439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矩形 4"/>
          <p:cNvSpPr/>
          <p:nvPr/>
        </p:nvSpPr>
        <p:spPr>
          <a:xfrm rot="10800000">
            <a:off x="10764520" y="6053455"/>
            <a:ext cx="1423035" cy="265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PA-文本框 9"/>
          <p:cNvSpPr txBox="1"/>
          <p:nvPr>
            <p:custDataLst>
              <p:tags r:id="rId1"/>
            </p:custDataLst>
          </p:nvPr>
        </p:nvSpPr>
        <p:spPr>
          <a:xfrm>
            <a:off x="1359243" y="2495528"/>
            <a:ext cx="5994692" cy="3003066"/>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nSpc>
                <a:spcPct val="150000"/>
              </a:lnSpc>
            </a:pPr>
            <a:r>
              <a:rPr lang="zh-CN" altLang="en-US" sz="1600" dirty="0">
                <a:solidFill>
                  <a:schemeClr val="bg1"/>
                </a:solidFill>
                <a:latin typeface="+mn-lt"/>
                <a:ea typeface="+mn-ea"/>
                <a:cs typeface="+mn-ea"/>
                <a:sym typeface="+mn-lt"/>
              </a:rPr>
              <a:t>       作业设计要克服单一纸笔作业的局限性，关注多维学习目标，除了知识技能的达成，教师在作业目标的定位上应该更加关注学生个性的发展、亲子关系的改善、 自主探究合作、 实践活动中知识与经验的积累。其次作业的多样性体现在作业形式上，可以通过一系列的外显行为如说、画、表演等来形式来代替传统的书面作业，让学生在完成作业的过程进行“思考</a:t>
            </a:r>
            <a:r>
              <a:rPr lang="en-US" altLang="zh-CN" sz="1600" dirty="0">
                <a:solidFill>
                  <a:schemeClr val="bg1"/>
                </a:solidFill>
                <a:latin typeface="+mn-lt"/>
                <a:ea typeface="+mn-ea"/>
                <a:cs typeface="+mn-ea"/>
                <a:sym typeface="+mn-lt"/>
              </a:rPr>
              <a:t>——</a:t>
            </a:r>
            <a:r>
              <a:rPr lang="zh-CN" altLang="en-US" sz="1600" dirty="0">
                <a:solidFill>
                  <a:schemeClr val="bg1"/>
                </a:solidFill>
                <a:latin typeface="+mn-lt"/>
                <a:ea typeface="+mn-ea"/>
                <a:cs typeface="+mn-ea"/>
                <a:sym typeface="+mn-lt"/>
              </a:rPr>
              <a:t>创作</a:t>
            </a:r>
            <a:r>
              <a:rPr lang="en-US" altLang="zh-CN" sz="1600" dirty="0">
                <a:solidFill>
                  <a:schemeClr val="bg1"/>
                </a:solidFill>
                <a:latin typeface="+mn-lt"/>
                <a:ea typeface="+mn-ea"/>
                <a:cs typeface="+mn-ea"/>
                <a:sym typeface="+mn-lt"/>
              </a:rPr>
              <a:t>——</a:t>
            </a:r>
            <a:r>
              <a:rPr lang="zh-CN" altLang="en-US" sz="1600" dirty="0">
                <a:solidFill>
                  <a:schemeClr val="bg1"/>
                </a:solidFill>
                <a:latin typeface="+mn-lt"/>
                <a:ea typeface="+mn-ea"/>
                <a:cs typeface="+mn-ea"/>
                <a:sym typeface="+mn-lt"/>
              </a:rPr>
              <a:t>行动”的行为，从而让数学作业带给学生的是一种思维、创造、合作、表达的学习体验，实现作业设计的多样化，促进学生的全面发展。</a:t>
            </a:r>
          </a:p>
        </p:txBody>
      </p:sp>
      <p:sp>
        <p:nvSpPr>
          <p:cNvPr id="7" name="TextBox 7"/>
          <p:cNvSpPr txBox="1"/>
          <p:nvPr/>
        </p:nvSpPr>
        <p:spPr>
          <a:xfrm>
            <a:off x="3168280" y="1651972"/>
            <a:ext cx="2350240" cy="523220"/>
          </a:xfrm>
          <a:prstGeom prst="rect">
            <a:avLst/>
          </a:prstGeom>
          <a:noFill/>
        </p:spPr>
        <p:txBody>
          <a:bodyPr wrap="square" rtlCol="0">
            <a:spAutoFit/>
          </a:bodyPr>
          <a:lstStyle/>
          <a:p>
            <a:pPr algn="l"/>
            <a:r>
              <a:rPr lang="en-US" altLang="zh-CN" sz="2800" b="1" dirty="0">
                <a:cs typeface="+mn-ea"/>
                <a:sym typeface="+mn-lt"/>
              </a:rPr>
              <a:t>3.</a:t>
            </a:r>
            <a:r>
              <a:rPr lang="zh-CN" altLang="en-US" sz="2800" b="1" dirty="0">
                <a:cs typeface="+mn-ea"/>
                <a:sym typeface="+mn-lt"/>
              </a:rPr>
              <a:t>多样性原则</a:t>
            </a:r>
          </a:p>
        </p:txBody>
      </p:sp>
      <p:sp>
        <p:nvSpPr>
          <p:cNvPr id="16" name="矩形 15">
            <a:extLst>
              <a:ext uri="{FF2B5EF4-FFF2-40B4-BE49-F238E27FC236}">
                <a16:creationId xmlns:a16="http://schemas.microsoft.com/office/drawing/2014/main" id="{E76025C6-B495-566D-D5B5-499D4B850AB1}"/>
              </a:ext>
            </a:extLst>
          </p:cNvPr>
          <p:cNvSpPr/>
          <p:nvPr/>
        </p:nvSpPr>
        <p:spPr>
          <a:xfrm>
            <a:off x="447675" y="362817"/>
            <a:ext cx="2925720" cy="638080"/>
          </a:xfrm>
          <a:prstGeom prst="rect">
            <a:avLst/>
          </a:prstGeom>
          <a:blipFill>
            <a:blip r:embed="rId5">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7" name="PA-文本框 6">
            <a:extLst>
              <a:ext uri="{FF2B5EF4-FFF2-40B4-BE49-F238E27FC236}">
                <a16:creationId xmlns:a16="http://schemas.microsoft.com/office/drawing/2014/main" id="{1CE12C62-3C24-C66A-F46E-6A671869A02A}"/>
              </a:ext>
            </a:extLst>
          </p:cNvPr>
          <p:cNvSpPr txBox="1"/>
          <p:nvPr>
            <p:custDataLst>
              <p:tags r:id="rId2"/>
            </p:custDataLst>
          </p:nvPr>
        </p:nvSpPr>
        <p:spPr>
          <a:xfrm>
            <a:off x="642746" y="466431"/>
            <a:ext cx="2607081" cy="400110"/>
          </a:xfrm>
          <a:prstGeom prst="rect">
            <a:avLst/>
          </a:prstGeom>
          <a:noFill/>
        </p:spPr>
        <p:txBody>
          <a:bodyPr wrap="square" rtlCol="0">
            <a:spAutoFit/>
          </a:bodyPr>
          <a:lstStyle/>
          <a:p>
            <a:pPr algn="dist"/>
            <a:r>
              <a:rPr lang="zh-CN" altLang="en-US" sz="2000" b="1" dirty="0">
                <a:solidFill>
                  <a:schemeClr val="bg1"/>
                </a:solidFill>
                <a:cs typeface="+mn-ea"/>
                <a:sym typeface="+mn-lt"/>
              </a:rPr>
              <a:t>作业设计的原则</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47675" y="368300"/>
            <a:ext cx="11296650" cy="6126883"/>
            <a:chOff x="447675" y="368300"/>
            <a:chExt cx="11296650" cy="6126883"/>
          </a:xfrm>
        </p:grpSpPr>
        <p:grpSp>
          <p:nvGrpSpPr>
            <p:cNvPr id="10" name="组合 9"/>
            <p:cNvGrpSpPr/>
            <p:nvPr/>
          </p:nvGrpSpPr>
          <p:grpSpPr>
            <a:xfrm>
              <a:off x="447675" y="368300"/>
              <a:ext cx="11296650" cy="6126883"/>
              <a:chOff x="447675" y="368300"/>
              <a:chExt cx="11296650" cy="6126883"/>
            </a:xfrm>
            <a:solidFill>
              <a:schemeClr val="bg1"/>
            </a:solidFill>
          </p:grpSpPr>
          <p:sp>
            <p:nvSpPr>
              <p:cNvPr id="14" name="任意多边形: 形状 13"/>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5" name="任意多边形: 形状 14"/>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1" name="矩形 10"/>
            <p:cNvSpPr/>
            <p:nvPr/>
          </p:nvSpPr>
          <p:spPr>
            <a:xfrm>
              <a:off x="11082528" y="5880044"/>
              <a:ext cx="661797" cy="604173"/>
            </a:xfrm>
            <a:prstGeom prst="rect">
              <a:avLst/>
            </a:prstGeom>
            <a:blipFill>
              <a:blip r:embed="rId4"/>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16" name="矩形 15">
            <a:extLst>
              <a:ext uri="{FF2B5EF4-FFF2-40B4-BE49-F238E27FC236}">
                <a16:creationId xmlns:a16="http://schemas.microsoft.com/office/drawing/2014/main" id="{E76025C6-B495-566D-D5B5-499D4B850AB1}"/>
              </a:ext>
            </a:extLst>
          </p:cNvPr>
          <p:cNvSpPr/>
          <p:nvPr/>
        </p:nvSpPr>
        <p:spPr>
          <a:xfrm>
            <a:off x="447675" y="362817"/>
            <a:ext cx="2925720" cy="638080"/>
          </a:xfrm>
          <a:prstGeom prst="rect">
            <a:avLst/>
          </a:prstGeom>
          <a:blipFill>
            <a:blip r:embed="rId4">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7" name="PA-文本框 6">
            <a:extLst>
              <a:ext uri="{FF2B5EF4-FFF2-40B4-BE49-F238E27FC236}">
                <a16:creationId xmlns:a16="http://schemas.microsoft.com/office/drawing/2014/main" id="{1CE12C62-3C24-C66A-F46E-6A671869A02A}"/>
              </a:ext>
            </a:extLst>
          </p:cNvPr>
          <p:cNvSpPr txBox="1"/>
          <p:nvPr>
            <p:custDataLst>
              <p:tags r:id="rId1"/>
            </p:custDataLst>
          </p:nvPr>
        </p:nvSpPr>
        <p:spPr>
          <a:xfrm>
            <a:off x="642746" y="466431"/>
            <a:ext cx="2607081" cy="400110"/>
          </a:xfrm>
          <a:prstGeom prst="rect">
            <a:avLst/>
          </a:prstGeom>
          <a:noFill/>
        </p:spPr>
        <p:txBody>
          <a:bodyPr wrap="square" rtlCol="0">
            <a:spAutoFit/>
          </a:bodyPr>
          <a:lstStyle/>
          <a:p>
            <a:pPr algn="dist"/>
            <a:r>
              <a:rPr lang="zh-CN" altLang="en-US" sz="2000" b="1" dirty="0">
                <a:solidFill>
                  <a:schemeClr val="bg1"/>
                </a:solidFill>
                <a:cs typeface="+mn-ea"/>
                <a:sym typeface="+mn-lt"/>
              </a:rPr>
              <a:t>作业设计的原则</a:t>
            </a:r>
          </a:p>
        </p:txBody>
      </p:sp>
      <p:sp>
        <p:nvSpPr>
          <p:cNvPr id="4" name="矩形 3">
            <a:extLst>
              <a:ext uri="{FF2B5EF4-FFF2-40B4-BE49-F238E27FC236}">
                <a16:creationId xmlns:a16="http://schemas.microsoft.com/office/drawing/2014/main" id="{6EDB0926-2BE2-3847-9F73-29932608D6F9}"/>
              </a:ext>
            </a:extLst>
          </p:cNvPr>
          <p:cNvSpPr/>
          <p:nvPr/>
        </p:nvSpPr>
        <p:spPr>
          <a:xfrm>
            <a:off x="2082549" y="2696531"/>
            <a:ext cx="9128268" cy="2400877"/>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ysClr val="window" lastClr="FFFFFF">
              <a:lumMod val="85000"/>
            </a:sysClr>
          </a:solidFill>
          <a:ln w="25400" cap="flat" cmpd="sng" algn="ctr">
            <a:noFill/>
            <a:prstDash val="solid"/>
          </a:ln>
          <a:effectLst/>
        </p:spPr>
        <p:txBody>
          <a:bodyPr lIns="2380271" tIns="68763" rIns="105790" bIns="68763" anchor="ctr"/>
          <a:lstStyle/>
          <a:p>
            <a:pPr lvl="0">
              <a:lnSpc>
                <a:spcPct val="150000"/>
              </a:lnSpc>
              <a:spcBef>
                <a:spcPts val="881"/>
              </a:spcBef>
              <a:spcAft>
                <a:spcPts val="881"/>
              </a:spcAft>
              <a:defRPr/>
            </a:pPr>
            <a:r>
              <a:rPr lang="zh-CN" altLang="en-US" sz="2000" kern="0" dirty="0">
                <a:solidFill>
                  <a:prstClr val="black">
                    <a:lumMod val="50000"/>
                    <a:lumOff val="50000"/>
                  </a:prstClr>
                </a:solidFill>
                <a:latin typeface="微软雅黑" pitchFamily="34" charset="-122"/>
              </a:rPr>
              <a:t>       教师需要不断沟通现实生活问题与数学问题之间的关系，在生活情境中教给学生运用数学知识技能的方法与技巧。教师在设计作业时，作业的素材与情境创设要与学生的生活息息相关，只有不断模拟真实的生活情境，在生活情境中解决问题，才能培养学生的数学应用意识和应用能力。</a:t>
            </a:r>
            <a:endParaRPr kumimoji="0" lang="zh-CN" altLang="en-US" sz="2000" b="0" i="0" u="none" strike="noStrike" kern="0" cap="none" spc="0" normalizeH="0" baseline="0" noProof="0" dirty="0">
              <a:ln>
                <a:noFill/>
              </a:ln>
              <a:solidFill>
                <a:prstClr val="black">
                  <a:lumMod val="50000"/>
                  <a:lumOff val="50000"/>
                </a:prstClr>
              </a:solidFill>
              <a:effectLst/>
              <a:uLnTx/>
              <a:uFillTx/>
              <a:latin typeface="微软雅黑" pitchFamily="34" charset="-122"/>
            </a:endParaRPr>
          </a:p>
        </p:txBody>
      </p:sp>
      <p:sp>
        <p:nvSpPr>
          <p:cNvPr id="6" name="任意多边形 9">
            <a:extLst>
              <a:ext uri="{FF2B5EF4-FFF2-40B4-BE49-F238E27FC236}">
                <a16:creationId xmlns:a16="http://schemas.microsoft.com/office/drawing/2014/main" id="{362261B1-B89C-6932-BF70-8491DBFEC1F2}"/>
              </a:ext>
            </a:extLst>
          </p:cNvPr>
          <p:cNvSpPr/>
          <p:nvPr/>
        </p:nvSpPr>
        <p:spPr>
          <a:xfrm>
            <a:off x="981183" y="2069417"/>
            <a:ext cx="2694092" cy="1433763"/>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6280D1"/>
          </a:solidFill>
          <a:ln w="25400" cap="flat" cmpd="sng" algn="ctr">
            <a:noFill/>
            <a:prstDash val="solid"/>
          </a:ln>
          <a:effectLst/>
        </p:spPr>
        <p:txBody>
          <a:bodyPr lIns="0" tIns="0" rIns="0" bIns="0" anchor="ctr"/>
          <a:lstStyle/>
          <a:p>
            <a:pPr lvl="0" algn="ctr">
              <a:defRPr/>
            </a:pPr>
            <a:r>
              <a:rPr lang="en-US" altLang="zh-CN" sz="3200" kern="0" dirty="0">
                <a:solidFill>
                  <a:prstClr val="white"/>
                </a:solidFill>
                <a:latin typeface="Arial Black" pitchFamily="34" charset="0"/>
              </a:rPr>
              <a:t>4.</a:t>
            </a:r>
            <a:r>
              <a:rPr lang="zh-CN" altLang="en-US" sz="3200" kern="0" dirty="0">
                <a:solidFill>
                  <a:prstClr val="white"/>
                </a:solidFill>
                <a:latin typeface="Arial Black" pitchFamily="34" charset="0"/>
              </a:rPr>
              <a:t>生活性</a:t>
            </a:r>
            <a:endParaRPr lang="en-US" altLang="zh-CN" sz="3200" kern="0" dirty="0">
              <a:solidFill>
                <a:prstClr val="white"/>
              </a:solidFill>
              <a:latin typeface="Arial Black" pitchFamily="34" charset="0"/>
            </a:endParaRPr>
          </a:p>
          <a:p>
            <a:pPr lvl="0" algn="ctr">
              <a:defRPr/>
            </a:pPr>
            <a:r>
              <a:rPr lang="zh-CN" altLang="en-US" sz="3200" kern="0" dirty="0">
                <a:solidFill>
                  <a:prstClr val="white"/>
                </a:solidFill>
                <a:latin typeface="Arial Black" pitchFamily="34" charset="0"/>
              </a:rPr>
              <a:t>原则</a:t>
            </a:r>
            <a:endParaRPr kumimoji="0" lang="zh-CN" altLang="en-US" sz="3200" b="0" i="0" u="none" strike="noStrike" kern="0" cap="none" spc="0" normalizeH="0" baseline="0" noProof="0" dirty="0">
              <a:ln>
                <a:noFill/>
              </a:ln>
              <a:solidFill>
                <a:prstClr val="white"/>
              </a:solidFill>
              <a:effectLst/>
              <a:uLnTx/>
              <a:uFillTx/>
              <a:latin typeface="Arial Black" pitchFamily="34" charset="0"/>
            </a:endParaRPr>
          </a:p>
        </p:txBody>
      </p:sp>
    </p:spTree>
    <p:extLst>
      <p:ext uri="{BB962C8B-B14F-4D97-AF65-F5344CB8AC3E}">
        <p14:creationId xmlns:p14="http://schemas.microsoft.com/office/powerpoint/2010/main" val="23132767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47675" y="368300"/>
            <a:ext cx="11296650" cy="6126883"/>
            <a:chOff x="447675" y="368300"/>
            <a:chExt cx="11296650" cy="6126883"/>
          </a:xfrm>
        </p:grpSpPr>
        <p:grpSp>
          <p:nvGrpSpPr>
            <p:cNvPr id="26" name="组合 25"/>
            <p:cNvGrpSpPr/>
            <p:nvPr/>
          </p:nvGrpSpPr>
          <p:grpSpPr>
            <a:xfrm>
              <a:off x="447675" y="368300"/>
              <a:ext cx="11296650" cy="6126883"/>
              <a:chOff x="447675" y="368300"/>
              <a:chExt cx="11296650" cy="6126883"/>
            </a:xfrm>
            <a:solidFill>
              <a:schemeClr val="bg1"/>
            </a:solidFill>
          </p:grpSpPr>
          <p:sp>
            <p:nvSpPr>
              <p:cNvPr id="30" name="任意多边形: 形状 29"/>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1" name="任意多边形: 形状 30"/>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27" name="矩形 26"/>
            <p:cNvSpPr/>
            <p:nvPr/>
          </p:nvSpPr>
          <p:spPr>
            <a:xfrm>
              <a:off x="11082528" y="5880044"/>
              <a:ext cx="661797" cy="604173"/>
            </a:xfrm>
            <a:prstGeom prst="rect">
              <a:avLst/>
            </a:prstGeom>
            <a:blipFill>
              <a:blip r:embed="rId7"/>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9" name="PA-文本框 6"/>
            <p:cNvSpPr txBox="1"/>
            <p:nvPr>
              <p:custDataLst>
                <p:tags r:id="rId4"/>
              </p:custDataLst>
            </p:nvPr>
          </p:nvSpPr>
          <p:spPr>
            <a:xfrm>
              <a:off x="642746" y="466431"/>
              <a:ext cx="2173605" cy="307777"/>
            </a:xfrm>
            <a:prstGeom prst="rect">
              <a:avLst/>
            </a:prstGeom>
            <a:noFill/>
          </p:spPr>
          <p:txBody>
            <a:bodyPr wrap="square" rtlCol="0">
              <a:spAutoFit/>
            </a:bodyPr>
            <a:lstStyle/>
            <a:p>
              <a:pPr algn="dist"/>
              <a:r>
                <a:rPr lang="zh-CN" altLang="en-US" sz="1400" b="1" dirty="0">
                  <a:solidFill>
                    <a:schemeClr val="bg1"/>
                  </a:solidFill>
                  <a:cs typeface="+mn-ea"/>
                  <a:sym typeface="+mn-lt"/>
                </a:rPr>
                <a:t>输入您的标题</a:t>
              </a:r>
              <a:endParaRPr lang="en-US" sz="1400" b="1" dirty="0">
                <a:solidFill>
                  <a:schemeClr val="bg1"/>
                </a:solidFill>
                <a:cs typeface="+mn-ea"/>
                <a:sym typeface="+mn-lt"/>
              </a:endParaRPr>
            </a:p>
          </p:txBody>
        </p:sp>
      </p:grpSp>
      <p:grpSp>
        <p:nvGrpSpPr>
          <p:cNvPr id="34" name="组合 33">
            <a:extLst>
              <a:ext uri="{FF2B5EF4-FFF2-40B4-BE49-F238E27FC236}">
                <a16:creationId xmlns:a16="http://schemas.microsoft.com/office/drawing/2014/main" id="{4337D115-52F2-26B2-C227-AD46C2BC0F5A}"/>
              </a:ext>
            </a:extLst>
          </p:cNvPr>
          <p:cNvGrpSpPr/>
          <p:nvPr/>
        </p:nvGrpSpPr>
        <p:grpSpPr>
          <a:xfrm>
            <a:off x="141561" y="1581480"/>
            <a:ext cx="3537948" cy="2496251"/>
            <a:chOff x="302158" y="1299132"/>
            <a:chExt cx="5793842" cy="4259735"/>
          </a:xfrm>
        </p:grpSpPr>
        <p:grpSp>
          <p:nvGrpSpPr>
            <p:cNvPr id="2" name="1"/>
            <p:cNvGrpSpPr/>
            <p:nvPr>
              <p:custDataLst>
                <p:tags r:id="rId3"/>
              </p:custDataLst>
            </p:nvPr>
          </p:nvGrpSpPr>
          <p:grpSpPr bwMode="auto">
            <a:xfrm>
              <a:off x="302158" y="1299132"/>
              <a:ext cx="5793842" cy="4259735"/>
              <a:chOff x="3243" y="1030"/>
              <a:chExt cx="2132" cy="1567"/>
            </a:xfrm>
          </p:grpSpPr>
          <p:sp>
            <p:nvSpPr>
              <p:cNvPr id="3" name="Oval 66"/>
              <p:cNvSpPr>
                <a:spLocks noChangeArrowheads="1"/>
              </p:cNvSpPr>
              <p:nvPr/>
            </p:nvSpPr>
            <p:spPr bwMode="auto">
              <a:xfrm>
                <a:off x="3243" y="2555"/>
                <a:ext cx="2132" cy="42"/>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200"/>
                <a:endParaRPr lang="zh-CN" altLang="en-US" sz="2400">
                  <a:solidFill>
                    <a:srgbClr val="333333"/>
                  </a:solidFill>
                  <a:cs typeface="+mn-ea"/>
                  <a:sym typeface="+mn-lt"/>
                </a:endParaRPr>
              </a:p>
            </p:txBody>
          </p:sp>
          <p:pic>
            <p:nvPicPr>
              <p:cNvPr id="4" name="Picture 67" descr="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2" y="1030"/>
                <a:ext cx="2025" cy="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矩形 4"/>
            <p:cNvSpPr/>
            <p:nvPr/>
          </p:nvSpPr>
          <p:spPr>
            <a:xfrm>
              <a:off x="740041" y="1492326"/>
              <a:ext cx="5061396" cy="2923504"/>
            </a:xfrm>
            <a:prstGeom prst="rect">
              <a:avLst/>
            </a:prstGeom>
            <a:blipFill>
              <a:blip r:embed="rId9"/>
              <a:srcRect/>
              <a:stretch>
                <a:fillRect l="-5298" r="-52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24" name="PA-文本框 9"/>
          <p:cNvSpPr txBox="1"/>
          <p:nvPr>
            <p:custDataLst>
              <p:tags r:id="rId1"/>
            </p:custDataLst>
          </p:nvPr>
        </p:nvSpPr>
        <p:spPr>
          <a:xfrm>
            <a:off x="4646141" y="1427604"/>
            <a:ext cx="6647935" cy="4854149"/>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2000" dirty="0">
                <a:solidFill>
                  <a:schemeClr val="tx1">
                    <a:lumMod val="65000"/>
                    <a:lumOff val="35000"/>
                  </a:schemeClr>
                </a:solidFill>
                <a:latin typeface="+mn-lt"/>
                <a:ea typeface="+mn-ea"/>
                <a:cs typeface="+mn-ea"/>
                <a:sym typeface="+mn-lt"/>
              </a:rPr>
              <a:t>        作业要精心设计能体现数学知识与策略应用的开放性作业。开放性作业内容和结果不唯一，学生根据作业目标，收集合适的素材，选择正确的策略有效地解决问题。教师在作业设计时要有效利用方法策略举一反三的开放性，可以通过一题多变，一题多解，一题多思等途径，训练和开启学生的发散性思维， 拓展学生广阔的的思维空间， 培养学生的多向思维性。如在测量大树的周长时，有学生直接用米尺进行测量；也有学生先用绳子围一圈，再用尺子测量绳子的长度；也有学生通过自己的手臂先围一圈，再测量手臂张开的长度。可见学生在完成测量大树周长这个任务时，问题解决的策略是多种多样的，教师应该鼓励支持孩子们的个性化创造性思维。</a:t>
            </a:r>
          </a:p>
        </p:txBody>
      </p:sp>
      <p:sp>
        <p:nvSpPr>
          <p:cNvPr id="32" name="矩形 31">
            <a:extLst>
              <a:ext uri="{FF2B5EF4-FFF2-40B4-BE49-F238E27FC236}">
                <a16:creationId xmlns:a16="http://schemas.microsoft.com/office/drawing/2014/main" id="{BE0A4E8B-2C6A-0920-4D5B-D20043A523F1}"/>
              </a:ext>
            </a:extLst>
          </p:cNvPr>
          <p:cNvSpPr/>
          <p:nvPr/>
        </p:nvSpPr>
        <p:spPr>
          <a:xfrm>
            <a:off x="447675" y="362817"/>
            <a:ext cx="2925720" cy="638080"/>
          </a:xfrm>
          <a:prstGeom prst="rect">
            <a:avLst/>
          </a:prstGeom>
          <a:blipFill>
            <a:blip r:embed="rId7">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3" name="PA-文本框 6">
            <a:extLst>
              <a:ext uri="{FF2B5EF4-FFF2-40B4-BE49-F238E27FC236}">
                <a16:creationId xmlns:a16="http://schemas.microsoft.com/office/drawing/2014/main" id="{FC5F5514-36B0-B593-8E7C-6B88E58BFCAF}"/>
              </a:ext>
            </a:extLst>
          </p:cNvPr>
          <p:cNvSpPr txBox="1"/>
          <p:nvPr>
            <p:custDataLst>
              <p:tags r:id="rId2"/>
            </p:custDataLst>
          </p:nvPr>
        </p:nvSpPr>
        <p:spPr>
          <a:xfrm>
            <a:off x="642746" y="466431"/>
            <a:ext cx="2607081" cy="400110"/>
          </a:xfrm>
          <a:prstGeom prst="rect">
            <a:avLst/>
          </a:prstGeom>
          <a:noFill/>
        </p:spPr>
        <p:txBody>
          <a:bodyPr wrap="square" rtlCol="0">
            <a:spAutoFit/>
          </a:bodyPr>
          <a:lstStyle/>
          <a:p>
            <a:pPr algn="dist"/>
            <a:r>
              <a:rPr lang="zh-CN" altLang="en-US" sz="2000" b="1" dirty="0">
                <a:solidFill>
                  <a:schemeClr val="bg1"/>
                </a:solidFill>
                <a:cs typeface="+mn-ea"/>
                <a:sym typeface="+mn-lt"/>
              </a:rPr>
              <a:t>作业设计的原则</a:t>
            </a:r>
          </a:p>
        </p:txBody>
      </p:sp>
      <p:sp>
        <p:nvSpPr>
          <p:cNvPr id="35" name="TextBox 7">
            <a:extLst>
              <a:ext uri="{FF2B5EF4-FFF2-40B4-BE49-F238E27FC236}">
                <a16:creationId xmlns:a16="http://schemas.microsoft.com/office/drawing/2014/main" id="{24ED94FB-AC6D-8BEC-6AA2-9A2729C2D343}"/>
              </a:ext>
            </a:extLst>
          </p:cNvPr>
          <p:cNvSpPr txBox="1"/>
          <p:nvPr/>
        </p:nvSpPr>
        <p:spPr>
          <a:xfrm>
            <a:off x="6689214" y="794654"/>
            <a:ext cx="2350240" cy="523220"/>
          </a:xfrm>
          <a:prstGeom prst="rect">
            <a:avLst/>
          </a:prstGeom>
          <a:noFill/>
        </p:spPr>
        <p:txBody>
          <a:bodyPr wrap="square" rtlCol="0">
            <a:spAutoFit/>
          </a:bodyPr>
          <a:lstStyle/>
          <a:p>
            <a:pPr algn="l"/>
            <a:r>
              <a:rPr lang="en-US" altLang="zh-CN" sz="2800" b="1" dirty="0">
                <a:cs typeface="+mn-ea"/>
                <a:sym typeface="+mn-lt"/>
              </a:rPr>
              <a:t>5.</a:t>
            </a:r>
            <a:r>
              <a:rPr lang="zh-CN" altLang="en-US" sz="2800" b="1" dirty="0">
                <a:cs typeface="+mn-ea"/>
                <a:sym typeface="+mn-lt"/>
              </a:rPr>
              <a:t>开放性原则</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6"/>
          <a:stretch>
            <a:fillRect/>
          </a:stretch>
        </p:blipFill>
        <p:spPr>
          <a:xfrm rot="5400000">
            <a:off x="3023347" y="-2423157"/>
            <a:ext cx="6145295" cy="11704318"/>
          </a:xfrm>
          <a:prstGeom prst="rect">
            <a:avLst/>
          </a:prstGeom>
          <a:effectLst>
            <a:outerShdw blurRad="419100" sx="102000" sy="102000" algn="ctr" rotWithShape="0">
              <a:schemeClr val="accent1">
                <a:alpha val="85000"/>
              </a:schemeClr>
            </a:outerShdw>
          </a:effectLst>
        </p:spPr>
      </p:pic>
      <p:sp>
        <p:nvSpPr>
          <p:cNvPr id="10" name="矩形 9"/>
          <p:cNvSpPr/>
          <p:nvPr/>
        </p:nvSpPr>
        <p:spPr>
          <a:xfrm rot="10800000">
            <a:off x="1746120" y="1429479"/>
            <a:ext cx="8699738" cy="399904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PA-组合 1"/>
          <p:cNvGrpSpPr/>
          <p:nvPr>
            <p:custDataLst>
              <p:tags r:id="rId1"/>
            </p:custDataLst>
          </p:nvPr>
        </p:nvGrpSpPr>
        <p:grpSpPr>
          <a:xfrm>
            <a:off x="2388728" y="1883988"/>
            <a:ext cx="5148893" cy="2885233"/>
            <a:chOff x="1039650" y="1018620"/>
            <a:chExt cx="5148893" cy="2885233"/>
          </a:xfrm>
        </p:grpSpPr>
        <p:sp>
          <p:nvSpPr>
            <p:cNvPr id="5" name="PA-文本框 4"/>
            <p:cNvSpPr txBox="1"/>
            <p:nvPr>
              <p:custDataLst>
                <p:tags r:id="rId2"/>
              </p:custDataLst>
            </p:nvPr>
          </p:nvSpPr>
          <p:spPr>
            <a:xfrm>
              <a:off x="1039650" y="1018620"/>
              <a:ext cx="2138157" cy="1862048"/>
            </a:xfrm>
            <a:prstGeom prst="rect">
              <a:avLst/>
            </a:prstGeom>
            <a:noFill/>
          </p:spPr>
          <p:txBody>
            <a:bodyPr wrap="square" rtlCol="0">
              <a:spAutoFit/>
            </a:bodyPr>
            <a:lstStyle/>
            <a:p>
              <a:r>
                <a:rPr lang="en-US" altLang="zh-CN" sz="11500" spc="300" dirty="0">
                  <a:solidFill>
                    <a:schemeClr val="bg1"/>
                  </a:solidFill>
                  <a:cs typeface="+mn-ea"/>
                  <a:sym typeface="+mn-lt"/>
                </a:rPr>
                <a:t>04.</a:t>
              </a:r>
              <a:endParaRPr lang="zh-CN" altLang="en-US" sz="11500" spc="300" dirty="0">
                <a:solidFill>
                  <a:schemeClr val="bg1"/>
                </a:solidFill>
                <a:cs typeface="+mn-ea"/>
                <a:sym typeface="+mn-lt"/>
              </a:endParaRPr>
            </a:p>
          </p:txBody>
        </p:sp>
        <p:sp>
          <p:nvSpPr>
            <p:cNvPr id="6" name="PA-文本框 7"/>
            <p:cNvSpPr txBox="1"/>
            <p:nvPr>
              <p:custDataLst>
                <p:tags r:id="rId3"/>
              </p:custDataLst>
            </p:nvPr>
          </p:nvSpPr>
          <p:spPr>
            <a:xfrm>
              <a:off x="1131562" y="2703524"/>
              <a:ext cx="5056981" cy="1200329"/>
            </a:xfrm>
            <a:prstGeom prst="rect">
              <a:avLst/>
            </a:prstGeom>
            <a:noFill/>
          </p:spPr>
          <p:txBody>
            <a:bodyPr wrap="square" rtlCol="0">
              <a:spAutoFit/>
            </a:bodyPr>
            <a:lstStyle/>
            <a:p>
              <a:r>
                <a:rPr lang="zh-CN" altLang="en-US" sz="3600" spc="300" dirty="0">
                  <a:solidFill>
                    <a:schemeClr val="bg1"/>
                  </a:solidFill>
                  <a:cs typeface="+mn-ea"/>
                  <a:sym typeface="+mn-lt"/>
                </a:rPr>
                <a:t>“图形与几何”领域作业设计的策略</a:t>
              </a:r>
            </a:p>
          </p:txBody>
        </p:sp>
      </p:grpSp>
    </p:spTree>
    <p:extLst>
      <p:ext uri="{BB962C8B-B14F-4D97-AF65-F5344CB8AC3E}">
        <p14:creationId xmlns:p14="http://schemas.microsoft.com/office/powerpoint/2010/main" val="30635319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42" presetClass="path" presetSubtype="0" accel="50000" decel="50000" fill="hold" nodeType="withEffect">
                                  <p:stCondLst>
                                    <p:cond delay="700"/>
                                  </p:stCondLst>
                                  <p:childTnLst>
                                    <p:animMotion origin="layout" path="M 0.03555 -0.04583 L -1.25E-6 0.00024 " pathEditMode="relative" rAng="0" ptsTypes="AA">
                                      <p:cBhvr>
                                        <p:cTn id="9" dur="1000" fill="hold"/>
                                        <p:tgtEl>
                                          <p:spTgt spid="4"/>
                                        </p:tgtEl>
                                        <p:attrNameLst>
                                          <p:attrName>ppt_x</p:attrName>
                                          <p:attrName>ppt_y</p:attrName>
                                        </p:attrNameLst>
                                      </p:cBhvr>
                                      <p:rCtr x="-1784" y="2292"/>
                                    </p:animMotion>
                                  </p:childTnLst>
                                </p:cTn>
                              </p:par>
                            </p:childTnLst>
                          </p:cTn>
                        </p:par>
                        <p:par>
                          <p:cTn id="10" fill="hold">
                            <p:stCondLst>
                              <p:cond delay="17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675" y="368300"/>
            <a:ext cx="11296650" cy="6126883"/>
            <a:chOff x="447675" y="368300"/>
            <a:chExt cx="11296650" cy="6126883"/>
          </a:xfrm>
        </p:grpSpPr>
        <p:grpSp>
          <p:nvGrpSpPr>
            <p:cNvPr id="15" name="组合 14"/>
            <p:cNvGrpSpPr/>
            <p:nvPr/>
          </p:nvGrpSpPr>
          <p:grpSpPr>
            <a:xfrm>
              <a:off x="447675" y="368300"/>
              <a:ext cx="11296650" cy="6126883"/>
              <a:chOff x="447675" y="368300"/>
              <a:chExt cx="11296650" cy="6126883"/>
            </a:xfrm>
            <a:solidFill>
              <a:schemeClr val="bg1"/>
            </a:solidFill>
          </p:grpSpPr>
          <p:sp>
            <p:nvSpPr>
              <p:cNvPr id="19" name="任意多边形: 形状 18"/>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任意多边形: 形状 19"/>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6" name="矩形 15"/>
            <p:cNvSpPr/>
            <p:nvPr/>
          </p:nvSpPr>
          <p:spPr>
            <a:xfrm>
              <a:off x="11082528" y="5880044"/>
              <a:ext cx="661797" cy="604173"/>
            </a:xfrm>
            <a:prstGeom prst="rect">
              <a:avLst/>
            </a:prstGeom>
            <a:blipFill>
              <a:blip r:embed="rId4"/>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23" name="矩形 22">
            <a:extLst>
              <a:ext uri="{FF2B5EF4-FFF2-40B4-BE49-F238E27FC236}">
                <a16:creationId xmlns:a16="http://schemas.microsoft.com/office/drawing/2014/main" id="{7683F622-EF63-A695-57FE-D0AFC02DA338}"/>
              </a:ext>
            </a:extLst>
          </p:cNvPr>
          <p:cNvSpPr/>
          <p:nvPr/>
        </p:nvSpPr>
        <p:spPr>
          <a:xfrm>
            <a:off x="447675" y="362817"/>
            <a:ext cx="2925720" cy="638080"/>
          </a:xfrm>
          <a:prstGeom prst="rect">
            <a:avLst/>
          </a:prstGeom>
          <a:blipFill>
            <a:blip r:embed="rId4">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PA-文本框 6">
            <a:extLst>
              <a:ext uri="{FF2B5EF4-FFF2-40B4-BE49-F238E27FC236}">
                <a16:creationId xmlns:a16="http://schemas.microsoft.com/office/drawing/2014/main" id="{1CF8EBC5-B682-F55A-1497-B2E67ECCCEB5}"/>
              </a:ext>
            </a:extLst>
          </p:cNvPr>
          <p:cNvSpPr txBox="1"/>
          <p:nvPr>
            <p:custDataLst>
              <p:tags r:id="rId1"/>
            </p:custDataLst>
          </p:nvPr>
        </p:nvSpPr>
        <p:spPr>
          <a:xfrm>
            <a:off x="642746" y="466431"/>
            <a:ext cx="2607081" cy="584775"/>
          </a:xfrm>
          <a:prstGeom prst="rect">
            <a:avLst/>
          </a:prstGeom>
          <a:noFill/>
        </p:spPr>
        <p:txBody>
          <a:bodyPr wrap="square" rtlCol="0">
            <a:spAutoFit/>
          </a:bodyPr>
          <a:lstStyle/>
          <a:p>
            <a:pPr algn="dist"/>
            <a:r>
              <a:rPr lang="zh-CN" altLang="en-US" sz="1600" b="1" dirty="0">
                <a:solidFill>
                  <a:schemeClr val="bg1"/>
                </a:solidFill>
                <a:cs typeface="+mn-ea"/>
                <a:sym typeface="+mn-lt"/>
              </a:rPr>
              <a:t>“图形与几何”领域作业设计的策略</a:t>
            </a:r>
          </a:p>
        </p:txBody>
      </p:sp>
      <p:pic>
        <p:nvPicPr>
          <p:cNvPr id="28" name="图片 27">
            <a:extLst>
              <a:ext uri="{FF2B5EF4-FFF2-40B4-BE49-F238E27FC236}">
                <a16:creationId xmlns:a16="http://schemas.microsoft.com/office/drawing/2014/main" id="{0F9B61DD-7A1E-73C0-A9D3-E8012DCCB109}"/>
              </a:ext>
            </a:extLst>
          </p:cNvPr>
          <p:cNvPicPr>
            <a:picLocks noChangeAspect="1"/>
          </p:cNvPicPr>
          <p:nvPr/>
        </p:nvPicPr>
        <p:blipFill>
          <a:blip r:embed="rId5"/>
          <a:stretch>
            <a:fillRect/>
          </a:stretch>
        </p:blipFill>
        <p:spPr>
          <a:xfrm>
            <a:off x="1620819" y="1679152"/>
            <a:ext cx="8950361" cy="38690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675" y="368300"/>
            <a:ext cx="11296650" cy="6126883"/>
            <a:chOff x="447675" y="368300"/>
            <a:chExt cx="11296650" cy="6126883"/>
          </a:xfrm>
        </p:grpSpPr>
        <p:grpSp>
          <p:nvGrpSpPr>
            <p:cNvPr id="15" name="组合 14"/>
            <p:cNvGrpSpPr/>
            <p:nvPr/>
          </p:nvGrpSpPr>
          <p:grpSpPr>
            <a:xfrm>
              <a:off x="447675" y="368300"/>
              <a:ext cx="11296650" cy="6126883"/>
              <a:chOff x="447675" y="368300"/>
              <a:chExt cx="11296650" cy="6126883"/>
            </a:xfrm>
            <a:solidFill>
              <a:schemeClr val="bg1"/>
            </a:solidFill>
          </p:grpSpPr>
          <p:sp>
            <p:nvSpPr>
              <p:cNvPr id="19" name="任意多边形: 形状 18"/>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任意多边形: 形状 19"/>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6" name="矩形 15"/>
            <p:cNvSpPr/>
            <p:nvPr/>
          </p:nvSpPr>
          <p:spPr>
            <a:xfrm>
              <a:off x="11082528" y="5880044"/>
              <a:ext cx="661797" cy="604173"/>
            </a:xfrm>
            <a:prstGeom prst="rect">
              <a:avLst/>
            </a:prstGeom>
            <a:blipFill>
              <a:blip r:embed="rId7"/>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2" name="组合 1"/>
          <p:cNvGrpSpPr/>
          <p:nvPr/>
        </p:nvGrpSpPr>
        <p:grpSpPr>
          <a:xfrm>
            <a:off x="889552" y="1690535"/>
            <a:ext cx="2663688" cy="3886200"/>
            <a:chOff x="889552" y="2107095"/>
            <a:chExt cx="2663688" cy="3886200"/>
          </a:xfrm>
        </p:grpSpPr>
        <p:sp>
          <p:nvSpPr>
            <p:cNvPr id="3" name="矩形 2"/>
            <p:cNvSpPr/>
            <p:nvPr/>
          </p:nvSpPr>
          <p:spPr>
            <a:xfrm>
              <a:off x="889552" y="2107095"/>
              <a:ext cx="2663688"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businessman_126378"/>
            <p:cNvSpPr>
              <a:spLocks noChangeAspect="1"/>
            </p:cNvSpPr>
            <p:nvPr/>
          </p:nvSpPr>
          <p:spPr bwMode="auto">
            <a:xfrm>
              <a:off x="1755871" y="2716058"/>
              <a:ext cx="783985" cy="712942"/>
            </a:xfrm>
            <a:custGeom>
              <a:avLst/>
              <a:gdLst>
                <a:gd name="connsiteX0" fmla="*/ 323449 w 606266"/>
                <a:gd name="connsiteY0" fmla="*/ 120256 h 551328"/>
                <a:gd name="connsiteX1" fmla="*/ 365707 w 606266"/>
                <a:gd name="connsiteY1" fmla="*/ 129222 h 551328"/>
                <a:gd name="connsiteX2" fmla="*/ 386275 w 606266"/>
                <a:gd name="connsiteY2" fmla="*/ 148273 h 551328"/>
                <a:gd name="connsiteX3" fmla="*/ 408899 w 606266"/>
                <a:gd name="connsiteY3" fmla="*/ 219994 h 551328"/>
                <a:gd name="connsiteX4" fmla="*/ 405908 w 606266"/>
                <a:gd name="connsiteY4" fmla="*/ 230920 h 551328"/>
                <a:gd name="connsiteX5" fmla="*/ 413106 w 606266"/>
                <a:gd name="connsiteY5" fmla="*/ 261084 h 551328"/>
                <a:gd name="connsiteX6" fmla="*/ 398522 w 606266"/>
                <a:gd name="connsiteY6" fmla="*/ 286486 h 551328"/>
                <a:gd name="connsiteX7" fmla="*/ 347289 w 606266"/>
                <a:gd name="connsiteY7" fmla="*/ 349709 h 551328"/>
                <a:gd name="connsiteX8" fmla="*/ 309799 w 606266"/>
                <a:gd name="connsiteY8" fmla="*/ 349802 h 551328"/>
                <a:gd name="connsiteX9" fmla="*/ 258660 w 606266"/>
                <a:gd name="connsiteY9" fmla="*/ 286579 h 551328"/>
                <a:gd name="connsiteX10" fmla="*/ 244076 w 606266"/>
                <a:gd name="connsiteY10" fmla="*/ 261178 h 551328"/>
                <a:gd name="connsiteX11" fmla="*/ 251555 w 606266"/>
                <a:gd name="connsiteY11" fmla="*/ 230920 h 551328"/>
                <a:gd name="connsiteX12" fmla="*/ 248563 w 606266"/>
                <a:gd name="connsiteY12" fmla="*/ 219994 h 551328"/>
                <a:gd name="connsiteX13" fmla="*/ 248470 w 606266"/>
                <a:gd name="connsiteY13" fmla="*/ 184694 h 551328"/>
                <a:gd name="connsiteX14" fmla="*/ 269038 w 606266"/>
                <a:gd name="connsiteY14" fmla="*/ 148646 h 551328"/>
                <a:gd name="connsiteX15" fmla="*/ 288110 w 606266"/>
                <a:gd name="connsiteY15" fmla="*/ 132957 h 551328"/>
                <a:gd name="connsiteX16" fmla="*/ 306621 w 606266"/>
                <a:gd name="connsiteY16" fmla="*/ 123432 h 551328"/>
                <a:gd name="connsiteX17" fmla="*/ 323449 w 606266"/>
                <a:gd name="connsiteY17" fmla="*/ 120256 h 551328"/>
                <a:gd name="connsiteX18" fmla="*/ 330191 w 606266"/>
                <a:gd name="connsiteY18" fmla="*/ 0 h 551328"/>
                <a:gd name="connsiteX19" fmla="*/ 606266 w 606266"/>
                <a:gd name="connsiteY19" fmla="*/ 275664 h 551328"/>
                <a:gd name="connsiteX20" fmla="*/ 330191 w 606266"/>
                <a:gd name="connsiteY20" fmla="*/ 551328 h 551328"/>
                <a:gd name="connsiteX21" fmla="*/ 53929 w 606266"/>
                <a:gd name="connsiteY21" fmla="*/ 280147 h 551328"/>
                <a:gd name="connsiteX22" fmla="*/ 13247 w 606266"/>
                <a:gd name="connsiteY22" fmla="*/ 280147 h 551328"/>
                <a:gd name="connsiteX23" fmla="*/ 3054 w 606266"/>
                <a:gd name="connsiteY23" fmla="*/ 258575 h 551328"/>
                <a:gd name="connsiteX24" fmla="*/ 10722 w 606266"/>
                <a:gd name="connsiteY24" fmla="*/ 247743 h 551328"/>
                <a:gd name="connsiteX25" fmla="*/ 75720 w 606266"/>
                <a:gd name="connsiteY25" fmla="*/ 170049 h 551328"/>
                <a:gd name="connsiteX26" fmla="*/ 76187 w 606266"/>
                <a:gd name="connsiteY26" fmla="*/ 169582 h 551328"/>
                <a:gd name="connsiteX27" fmla="*/ 103776 w 606266"/>
                <a:gd name="connsiteY27" fmla="*/ 169582 h 551328"/>
                <a:gd name="connsiteX28" fmla="*/ 169522 w 606266"/>
                <a:gd name="connsiteY28" fmla="*/ 248117 h 551328"/>
                <a:gd name="connsiteX29" fmla="*/ 176816 w 606266"/>
                <a:gd name="connsiteY29" fmla="*/ 258575 h 551328"/>
                <a:gd name="connsiteX30" fmla="*/ 166622 w 606266"/>
                <a:gd name="connsiteY30" fmla="*/ 280147 h 551328"/>
                <a:gd name="connsiteX31" fmla="*/ 126221 w 606266"/>
                <a:gd name="connsiteY31" fmla="*/ 280147 h 551328"/>
                <a:gd name="connsiteX32" fmla="*/ 172234 w 606266"/>
                <a:gd name="connsiteY32" fmla="*/ 404345 h 551328"/>
                <a:gd name="connsiteX33" fmla="*/ 202909 w 606266"/>
                <a:gd name="connsiteY33" fmla="*/ 381373 h 551328"/>
                <a:gd name="connsiteX34" fmla="*/ 268748 w 606266"/>
                <a:gd name="connsiteY34" fmla="*/ 349623 h 551328"/>
                <a:gd name="connsiteX35" fmla="*/ 300451 w 606266"/>
                <a:gd name="connsiteY35" fmla="*/ 449728 h 551328"/>
                <a:gd name="connsiteX36" fmla="*/ 304753 w 606266"/>
                <a:gd name="connsiteY36" fmla="*/ 463269 h 551328"/>
                <a:gd name="connsiteX37" fmla="*/ 318969 w 606266"/>
                <a:gd name="connsiteY37" fmla="*/ 423021 h 551328"/>
                <a:gd name="connsiteX38" fmla="*/ 327573 w 606266"/>
                <a:gd name="connsiteY38" fmla="*/ 375396 h 551328"/>
                <a:gd name="connsiteX39" fmla="*/ 327760 w 606266"/>
                <a:gd name="connsiteY39" fmla="*/ 375396 h 551328"/>
                <a:gd name="connsiteX40" fmla="*/ 327853 w 606266"/>
                <a:gd name="connsiteY40" fmla="*/ 375396 h 551328"/>
                <a:gd name="connsiteX41" fmla="*/ 327947 w 606266"/>
                <a:gd name="connsiteY41" fmla="*/ 375396 h 551328"/>
                <a:gd name="connsiteX42" fmla="*/ 328134 w 606266"/>
                <a:gd name="connsiteY42" fmla="*/ 375396 h 551328"/>
                <a:gd name="connsiteX43" fmla="*/ 336738 w 606266"/>
                <a:gd name="connsiteY43" fmla="*/ 423021 h 551328"/>
                <a:gd name="connsiteX44" fmla="*/ 350953 w 606266"/>
                <a:gd name="connsiteY44" fmla="*/ 463269 h 551328"/>
                <a:gd name="connsiteX45" fmla="*/ 355255 w 606266"/>
                <a:gd name="connsiteY45" fmla="*/ 449728 h 551328"/>
                <a:gd name="connsiteX46" fmla="*/ 386959 w 606266"/>
                <a:gd name="connsiteY46" fmla="*/ 349623 h 551328"/>
                <a:gd name="connsiteX47" fmla="*/ 452798 w 606266"/>
                <a:gd name="connsiteY47" fmla="*/ 381373 h 551328"/>
                <a:gd name="connsiteX48" fmla="*/ 485343 w 606266"/>
                <a:gd name="connsiteY48" fmla="*/ 407520 h 551328"/>
                <a:gd name="connsiteX49" fmla="*/ 533974 w 606266"/>
                <a:gd name="connsiteY49" fmla="*/ 275664 h 551328"/>
                <a:gd name="connsiteX50" fmla="*/ 330191 w 606266"/>
                <a:gd name="connsiteY50" fmla="*/ 72184 h 551328"/>
                <a:gd name="connsiteX51" fmla="*/ 224325 w 606266"/>
                <a:gd name="connsiteY51" fmla="*/ 101693 h 551328"/>
                <a:gd name="connsiteX52" fmla="*/ 174759 w 606266"/>
                <a:gd name="connsiteY52" fmla="*/ 89647 h 551328"/>
                <a:gd name="connsiteX53" fmla="*/ 186823 w 606266"/>
                <a:gd name="connsiteY53" fmla="*/ 40061 h 551328"/>
                <a:gd name="connsiteX54" fmla="*/ 330191 w 606266"/>
                <a:gd name="connsiteY54" fmla="*/ 0 h 55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6266" h="551328">
                  <a:moveTo>
                    <a:pt x="323449" y="120256"/>
                  </a:moveTo>
                  <a:cubicBezTo>
                    <a:pt x="341773" y="118762"/>
                    <a:pt x="355797" y="123245"/>
                    <a:pt x="365707" y="129222"/>
                  </a:cubicBezTo>
                  <a:cubicBezTo>
                    <a:pt x="380665" y="137440"/>
                    <a:pt x="386275" y="148273"/>
                    <a:pt x="386275" y="148273"/>
                  </a:cubicBezTo>
                  <a:cubicBezTo>
                    <a:pt x="386275" y="148273"/>
                    <a:pt x="420492" y="150607"/>
                    <a:pt x="408899" y="219994"/>
                  </a:cubicBezTo>
                  <a:cubicBezTo>
                    <a:pt x="408151" y="223543"/>
                    <a:pt x="407216" y="227185"/>
                    <a:pt x="405908" y="230920"/>
                  </a:cubicBezTo>
                  <a:cubicBezTo>
                    <a:pt x="412639" y="230267"/>
                    <a:pt x="420679" y="234282"/>
                    <a:pt x="413106" y="261084"/>
                  </a:cubicBezTo>
                  <a:cubicBezTo>
                    <a:pt x="407590" y="280602"/>
                    <a:pt x="402355" y="286206"/>
                    <a:pt x="398522" y="286486"/>
                  </a:cubicBezTo>
                  <a:cubicBezTo>
                    <a:pt x="394876" y="309739"/>
                    <a:pt x="376365" y="339250"/>
                    <a:pt x="347289" y="349709"/>
                  </a:cubicBezTo>
                  <a:cubicBezTo>
                    <a:pt x="335229" y="354098"/>
                    <a:pt x="321860" y="354098"/>
                    <a:pt x="309799" y="349802"/>
                  </a:cubicBezTo>
                  <a:cubicBezTo>
                    <a:pt x="280257" y="339530"/>
                    <a:pt x="262306" y="309833"/>
                    <a:pt x="258660" y="286579"/>
                  </a:cubicBezTo>
                  <a:cubicBezTo>
                    <a:pt x="254827" y="286206"/>
                    <a:pt x="249592" y="280696"/>
                    <a:pt x="244076" y="261178"/>
                  </a:cubicBezTo>
                  <a:cubicBezTo>
                    <a:pt x="236503" y="234376"/>
                    <a:pt x="244450" y="230453"/>
                    <a:pt x="251555" y="230920"/>
                  </a:cubicBezTo>
                  <a:cubicBezTo>
                    <a:pt x="250153" y="227278"/>
                    <a:pt x="249218" y="223543"/>
                    <a:pt x="248563" y="219994"/>
                  </a:cubicBezTo>
                  <a:cubicBezTo>
                    <a:pt x="246226" y="207480"/>
                    <a:pt x="245572" y="195807"/>
                    <a:pt x="248470" y="184694"/>
                  </a:cubicBezTo>
                  <a:cubicBezTo>
                    <a:pt x="251929" y="169752"/>
                    <a:pt x="259876" y="157798"/>
                    <a:pt x="269038" y="148646"/>
                  </a:cubicBezTo>
                  <a:cubicBezTo>
                    <a:pt x="274741" y="142669"/>
                    <a:pt x="281191" y="137253"/>
                    <a:pt x="288110" y="132957"/>
                  </a:cubicBezTo>
                  <a:cubicBezTo>
                    <a:pt x="293719" y="129035"/>
                    <a:pt x="299889" y="125673"/>
                    <a:pt x="306621" y="123432"/>
                  </a:cubicBezTo>
                  <a:cubicBezTo>
                    <a:pt x="311856" y="121564"/>
                    <a:pt x="317466" y="120443"/>
                    <a:pt x="323449" y="120256"/>
                  </a:cubicBezTo>
                  <a:close/>
                  <a:moveTo>
                    <a:pt x="330191" y="0"/>
                  </a:moveTo>
                  <a:cubicBezTo>
                    <a:pt x="482444" y="0"/>
                    <a:pt x="606266" y="123638"/>
                    <a:pt x="606266" y="275664"/>
                  </a:cubicBezTo>
                  <a:cubicBezTo>
                    <a:pt x="606266" y="427690"/>
                    <a:pt x="482444" y="551328"/>
                    <a:pt x="330191" y="551328"/>
                  </a:cubicBezTo>
                  <a:cubicBezTo>
                    <a:pt x="179435" y="551328"/>
                    <a:pt x="56548" y="430025"/>
                    <a:pt x="53929" y="280147"/>
                  </a:cubicBezTo>
                  <a:lnTo>
                    <a:pt x="13247" y="280147"/>
                  </a:lnTo>
                  <a:cubicBezTo>
                    <a:pt x="2025" y="280147"/>
                    <a:pt x="-4054" y="267166"/>
                    <a:pt x="3054" y="258575"/>
                  </a:cubicBezTo>
                  <a:lnTo>
                    <a:pt x="10722" y="247743"/>
                  </a:lnTo>
                  <a:cubicBezTo>
                    <a:pt x="30362" y="220195"/>
                    <a:pt x="52152" y="194235"/>
                    <a:pt x="75720" y="170049"/>
                  </a:cubicBezTo>
                  <a:lnTo>
                    <a:pt x="76187" y="169582"/>
                  </a:lnTo>
                  <a:cubicBezTo>
                    <a:pt x="83295" y="160804"/>
                    <a:pt x="96668" y="160804"/>
                    <a:pt x="103776" y="169582"/>
                  </a:cubicBezTo>
                  <a:cubicBezTo>
                    <a:pt x="127718" y="193955"/>
                    <a:pt x="149695" y="220195"/>
                    <a:pt x="169522" y="248117"/>
                  </a:cubicBezTo>
                  <a:lnTo>
                    <a:pt x="176816" y="258575"/>
                  </a:lnTo>
                  <a:cubicBezTo>
                    <a:pt x="183924" y="267166"/>
                    <a:pt x="177751" y="280147"/>
                    <a:pt x="166622" y="280147"/>
                  </a:cubicBezTo>
                  <a:lnTo>
                    <a:pt x="126221" y="280147"/>
                  </a:lnTo>
                  <a:cubicBezTo>
                    <a:pt x="127250" y="327211"/>
                    <a:pt x="144271" y="370354"/>
                    <a:pt x="172234" y="404345"/>
                  </a:cubicBezTo>
                  <a:cubicBezTo>
                    <a:pt x="178593" y="394166"/>
                    <a:pt x="188226" y="386696"/>
                    <a:pt x="202909" y="381373"/>
                  </a:cubicBezTo>
                  <a:cubicBezTo>
                    <a:pt x="244058" y="365685"/>
                    <a:pt x="268748" y="349623"/>
                    <a:pt x="268748" y="349623"/>
                  </a:cubicBezTo>
                  <a:lnTo>
                    <a:pt x="300451" y="449728"/>
                  </a:lnTo>
                  <a:lnTo>
                    <a:pt x="304753" y="463269"/>
                  </a:lnTo>
                  <a:lnTo>
                    <a:pt x="318969" y="423021"/>
                  </a:lnTo>
                  <a:cubicBezTo>
                    <a:pt x="286423" y="377638"/>
                    <a:pt x="321494" y="375396"/>
                    <a:pt x="327573" y="375396"/>
                  </a:cubicBezTo>
                  <a:lnTo>
                    <a:pt x="327760" y="375396"/>
                  </a:lnTo>
                  <a:lnTo>
                    <a:pt x="327853" y="375396"/>
                  </a:lnTo>
                  <a:lnTo>
                    <a:pt x="327947" y="375396"/>
                  </a:lnTo>
                  <a:lnTo>
                    <a:pt x="328134" y="375396"/>
                  </a:lnTo>
                  <a:cubicBezTo>
                    <a:pt x="334213" y="375396"/>
                    <a:pt x="369377" y="377638"/>
                    <a:pt x="336738" y="423021"/>
                  </a:cubicBezTo>
                  <a:lnTo>
                    <a:pt x="350953" y="463269"/>
                  </a:lnTo>
                  <a:lnTo>
                    <a:pt x="355255" y="449728"/>
                  </a:lnTo>
                  <a:lnTo>
                    <a:pt x="386959" y="349623"/>
                  </a:lnTo>
                  <a:cubicBezTo>
                    <a:pt x="386959" y="349623"/>
                    <a:pt x="411648" y="365685"/>
                    <a:pt x="452798" y="381373"/>
                  </a:cubicBezTo>
                  <a:cubicBezTo>
                    <a:pt x="468977" y="387162"/>
                    <a:pt x="479077" y="395754"/>
                    <a:pt x="485343" y="407520"/>
                  </a:cubicBezTo>
                  <a:cubicBezTo>
                    <a:pt x="515644" y="371848"/>
                    <a:pt x="533974" y="325904"/>
                    <a:pt x="533974" y="275664"/>
                  </a:cubicBezTo>
                  <a:cubicBezTo>
                    <a:pt x="533974" y="163419"/>
                    <a:pt x="442604" y="72091"/>
                    <a:pt x="330191" y="72184"/>
                  </a:cubicBezTo>
                  <a:cubicBezTo>
                    <a:pt x="292689" y="72184"/>
                    <a:pt x="256122" y="82363"/>
                    <a:pt x="224325" y="101693"/>
                  </a:cubicBezTo>
                  <a:cubicBezTo>
                    <a:pt x="207304" y="112058"/>
                    <a:pt x="185046" y="106642"/>
                    <a:pt x="174759" y="89647"/>
                  </a:cubicBezTo>
                  <a:cubicBezTo>
                    <a:pt x="164378" y="72651"/>
                    <a:pt x="169709" y="50426"/>
                    <a:pt x="186823" y="40061"/>
                  </a:cubicBezTo>
                  <a:cubicBezTo>
                    <a:pt x="229936" y="13820"/>
                    <a:pt x="279503" y="0"/>
                    <a:pt x="330191" y="0"/>
                  </a:cubicBezTo>
                  <a:close/>
                </a:path>
              </a:pathLst>
            </a:custGeom>
            <a:solidFill>
              <a:schemeClr val="bg1"/>
            </a:solidFill>
            <a:ln>
              <a:noFill/>
            </a:ln>
          </p:spPr>
          <p:txBody>
            <a:bodyPr/>
            <a:lstStyle/>
            <a:p>
              <a:endParaRPr lang="zh-CN" altLang="en-US">
                <a:cs typeface="+mn-ea"/>
                <a:sym typeface="+mn-lt"/>
              </a:endParaRPr>
            </a:p>
          </p:txBody>
        </p:sp>
      </p:grpSp>
      <p:sp>
        <p:nvSpPr>
          <p:cNvPr id="11" name="PA-文本框 42"/>
          <p:cNvSpPr txBox="1"/>
          <p:nvPr>
            <p:custDataLst>
              <p:tags r:id="rId1"/>
            </p:custDataLst>
          </p:nvPr>
        </p:nvSpPr>
        <p:spPr>
          <a:xfrm>
            <a:off x="1114413" y="3404123"/>
            <a:ext cx="2333122" cy="1005147"/>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en-US" altLang="zh-CN" sz="2400" dirty="0">
                <a:solidFill>
                  <a:schemeClr val="bg1"/>
                </a:solidFill>
                <a:latin typeface="+mn-lt"/>
                <a:ea typeface="+mn-ea"/>
                <a:cs typeface="+mn-ea"/>
                <a:sym typeface="+mn-lt"/>
              </a:rPr>
              <a:t>1.</a:t>
            </a:r>
            <a:r>
              <a:rPr lang="zh-CN" altLang="en-US" sz="2400" dirty="0">
                <a:solidFill>
                  <a:schemeClr val="bg1"/>
                </a:solidFill>
                <a:latin typeface="+mn-lt"/>
                <a:ea typeface="+mn-ea"/>
                <a:cs typeface="+mn-ea"/>
                <a:sym typeface="+mn-lt"/>
              </a:rPr>
              <a:t>基于学生差异，设计分层作业</a:t>
            </a:r>
          </a:p>
        </p:txBody>
      </p:sp>
      <p:sp>
        <p:nvSpPr>
          <p:cNvPr id="12" name="PA-文本框 42"/>
          <p:cNvSpPr txBox="1"/>
          <p:nvPr>
            <p:custDataLst>
              <p:tags r:id="rId2"/>
            </p:custDataLst>
          </p:nvPr>
        </p:nvSpPr>
        <p:spPr>
          <a:xfrm>
            <a:off x="8936978" y="3531123"/>
            <a:ext cx="2214396" cy="1209675"/>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zh-CN" altLang="en-US" dirty="0">
                <a:solidFill>
                  <a:schemeClr val="bg1"/>
                </a:solidFill>
                <a:latin typeface="+mn-lt"/>
                <a:ea typeface="+mn-ea"/>
                <a:cs typeface="+mn-ea"/>
                <a:sym typeface="+mn-lt"/>
              </a:rPr>
              <a:t>此处添加详细文本描述，建议与标题相关并符合整体语言风格，语言描述尽量简洁生动。</a:t>
            </a:r>
          </a:p>
        </p:txBody>
      </p:sp>
      <p:sp>
        <p:nvSpPr>
          <p:cNvPr id="13" name="PA-文本框 42"/>
          <p:cNvSpPr txBox="1"/>
          <p:nvPr>
            <p:custDataLst>
              <p:tags r:id="rId3"/>
            </p:custDataLst>
          </p:nvPr>
        </p:nvSpPr>
        <p:spPr>
          <a:xfrm>
            <a:off x="4989183" y="3531123"/>
            <a:ext cx="2214396" cy="1209675"/>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zh-CN" altLang="en-US" dirty="0">
                <a:solidFill>
                  <a:schemeClr val="bg1"/>
                </a:solidFill>
                <a:latin typeface="+mn-lt"/>
                <a:ea typeface="+mn-ea"/>
                <a:cs typeface="+mn-ea"/>
                <a:sym typeface="+mn-lt"/>
              </a:rPr>
              <a:t>此处添加详细文本描述，建议与标题相关并符合整体语言风格，语言描述尽量简洁生动。</a:t>
            </a:r>
          </a:p>
        </p:txBody>
      </p:sp>
      <p:sp>
        <p:nvSpPr>
          <p:cNvPr id="22" name="文本框 21">
            <a:extLst>
              <a:ext uri="{FF2B5EF4-FFF2-40B4-BE49-F238E27FC236}">
                <a16:creationId xmlns:a16="http://schemas.microsoft.com/office/drawing/2014/main" id="{D914F633-A9D0-B9C4-9DD3-786BDC80CBF0}"/>
              </a:ext>
            </a:extLst>
          </p:cNvPr>
          <p:cNvSpPr txBox="1"/>
          <p:nvPr/>
        </p:nvSpPr>
        <p:spPr>
          <a:xfrm>
            <a:off x="3929689" y="1066371"/>
            <a:ext cx="7147898" cy="5115759"/>
          </a:xfrm>
          <a:prstGeom prst="rect">
            <a:avLst/>
          </a:prstGeom>
          <a:noFill/>
        </p:spPr>
        <p:txBody>
          <a:bodyPr wrap="square">
            <a:spAutoFit/>
          </a:bodyPr>
          <a:lstStyle/>
          <a:p>
            <a:pPr>
              <a:lnSpc>
                <a:spcPct val="150000"/>
              </a:lnSpc>
            </a:pPr>
            <a:r>
              <a:rPr lang="zh-CN" altLang="en-US" sz="2000" dirty="0"/>
              <a:t>       同一班级的学生既有共性特点，也存在着差异。由于每个学生都来自不同的原生家庭， 他们受到家庭因素的影响不同，学前认知水平与学习习惯也不同。学习能力和学习品质的不同导致了学生学习成绩上的差异。为了实现每个层次的学生都能在自己的最近发展区获得最大的发展，教师在作业设计时要避免一刀切，要根据各个层次学生的实际水平设计分层作业。  </a:t>
            </a:r>
          </a:p>
          <a:p>
            <a:pPr>
              <a:lnSpc>
                <a:spcPct val="150000"/>
              </a:lnSpc>
            </a:pPr>
            <a:r>
              <a:rPr lang="zh-CN" altLang="en-US" sz="2000" dirty="0"/>
              <a:t>       在作业设计中，我将作业分为三个层次，分别是基础题、提高题和拓展题，在作业中分别用一、 二、三颗☆标注层次，基础题和提高题面向大部分学生设计，拓展题供学有余力的学生自主选择完成。教师要把握每个层次学生的最近发展区，引导大多数学生通过尝试“跳一跳”，从而激发学习兴趣。</a:t>
            </a:r>
          </a:p>
        </p:txBody>
      </p:sp>
      <p:sp>
        <p:nvSpPr>
          <p:cNvPr id="23" name="矩形 22">
            <a:extLst>
              <a:ext uri="{FF2B5EF4-FFF2-40B4-BE49-F238E27FC236}">
                <a16:creationId xmlns:a16="http://schemas.microsoft.com/office/drawing/2014/main" id="{7683F622-EF63-A695-57FE-D0AFC02DA338}"/>
              </a:ext>
            </a:extLst>
          </p:cNvPr>
          <p:cNvSpPr/>
          <p:nvPr/>
        </p:nvSpPr>
        <p:spPr>
          <a:xfrm>
            <a:off x="447675" y="362817"/>
            <a:ext cx="2925720" cy="638080"/>
          </a:xfrm>
          <a:prstGeom prst="rect">
            <a:avLst/>
          </a:prstGeom>
          <a:blipFill>
            <a:blip r:embed="rId7">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PA-文本框 6">
            <a:extLst>
              <a:ext uri="{FF2B5EF4-FFF2-40B4-BE49-F238E27FC236}">
                <a16:creationId xmlns:a16="http://schemas.microsoft.com/office/drawing/2014/main" id="{1CF8EBC5-B682-F55A-1497-B2E67ECCCEB5}"/>
              </a:ext>
            </a:extLst>
          </p:cNvPr>
          <p:cNvSpPr txBox="1"/>
          <p:nvPr>
            <p:custDataLst>
              <p:tags r:id="rId4"/>
            </p:custDataLst>
          </p:nvPr>
        </p:nvSpPr>
        <p:spPr>
          <a:xfrm>
            <a:off x="642746" y="466431"/>
            <a:ext cx="2607081" cy="584775"/>
          </a:xfrm>
          <a:prstGeom prst="rect">
            <a:avLst/>
          </a:prstGeom>
          <a:noFill/>
        </p:spPr>
        <p:txBody>
          <a:bodyPr wrap="square" rtlCol="0">
            <a:spAutoFit/>
          </a:bodyPr>
          <a:lstStyle/>
          <a:p>
            <a:pPr algn="dist"/>
            <a:r>
              <a:rPr lang="zh-CN" altLang="en-US" sz="1600" b="1" dirty="0">
                <a:solidFill>
                  <a:schemeClr val="bg1"/>
                </a:solidFill>
                <a:cs typeface="+mn-ea"/>
                <a:sym typeface="+mn-lt"/>
              </a:rPr>
              <a:t>“图形与几何”领域作业设计的策略</a:t>
            </a:r>
          </a:p>
        </p:txBody>
      </p:sp>
    </p:spTree>
    <p:extLst>
      <p:ext uri="{BB962C8B-B14F-4D97-AF65-F5344CB8AC3E}">
        <p14:creationId xmlns:p14="http://schemas.microsoft.com/office/powerpoint/2010/main" val="13635851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50000">
                                          <p:cBhvr additive="base">
                                            <p:cTn id="11" dur="5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2"/>
                                            </p:tgtEl>
                                            <p:attrNameLst>
                                              <p:attrName>ppt_y</p:attrName>
                                            </p:attrNameLst>
                                          </p:cBhvr>
                                          <p:tavLst>
                                            <p:tav tm="0">
                                              <p:val>
                                                <p:strVal val="#ppt_y"/>
                                              </p:val>
                                            </p:tav>
                                            <p:tav tm="100000">
                                              <p:val>
                                                <p:strVal val="#ppt_y"/>
                                              </p:val>
                                            </p:tav>
                                          </p:tavLst>
                                        </p:anim>
                                        <p:anim calcmode="lin" valueType="num">
                                          <p:cBhvr>
                                            <p:cTn id="1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2"/>
                                            </p:tgtEl>
                                            <p:attrNameLst>
                                              <p:attrName>ppt_y</p:attrName>
                                            </p:attrNameLst>
                                          </p:cBhvr>
                                          <p:tavLst>
                                            <p:tav tm="0">
                                              <p:val>
                                                <p:strVal val="#ppt_y"/>
                                              </p:val>
                                            </p:tav>
                                            <p:tav tm="100000">
                                              <p:val>
                                                <p:strVal val="#ppt_y"/>
                                              </p:val>
                                            </p:tav>
                                          </p:tavLst>
                                        </p:anim>
                                        <p:anim calcmode="lin" valueType="num">
                                          <p:cBhvr>
                                            <p:cTn id="1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675" y="368300"/>
            <a:ext cx="11296650" cy="6126883"/>
            <a:chOff x="447675" y="368300"/>
            <a:chExt cx="11296650" cy="6126883"/>
          </a:xfrm>
        </p:grpSpPr>
        <p:grpSp>
          <p:nvGrpSpPr>
            <p:cNvPr id="15" name="组合 14"/>
            <p:cNvGrpSpPr/>
            <p:nvPr/>
          </p:nvGrpSpPr>
          <p:grpSpPr>
            <a:xfrm>
              <a:off x="447675" y="368300"/>
              <a:ext cx="11296650" cy="6126883"/>
              <a:chOff x="447675" y="368300"/>
              <a:chExt cx="11296650" cy="6126883"/>
            </a:xfrm>
            <a:solidFill>
              <a:schemeClr val="bg1"/>
            </a:solidFill>
          </p:grpSpPr>
          <p:sp>
            <p:nvSpPr>
              <p:cNvPr id="19" name="任意多边形: 形状 18"/>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任意多边形: 形状 19"/>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6" name="矩形 15"/>
            <p:cNvSpPr/>
            <p:nvPr/>
          </p:nvSpPr>
          <p:spPr>
            <a:xfrm>
              <a:off x="11082528" y="5880044"/>
              <a:ext cx="661797" cy="604173"/>
            </a:xfrm>
            <a:prstGeom prst="rect">
              <a:avLst/>
            </a:prstGeom>
            <a:blipFill>
              <a:blip r:embed="rId4"/>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23" name="矩形 22">
            <a:extLst>
              <a:ext uri="{FF2B5EF4-FFF2-40B4-BE49-F238E27FC236}">
                <a16:creationId xmlns:a16="http://schemas.microsoft.com/office/drawing/2014/main" id="{7683F622-EF63-A695-57FE-D0AFC02DA338}"/>
              </a:ext>
            </a:extLst>
          </p:cNvPr>
          <p:cNvSpPr/>
          <p:nvPr/>
        </p:nvSpPr>
        <p:spPr>
          <a:xfrm>
            <a:off x="447675" y="362817"/>
            <a:ext cx="2925720" cy="638080"/>
          </a:xfrm>
          <a:prstGeom prst="rect">
            <a:avLst/>
          </a:prstGeom>
          <a:blipFill>
            <a:blip r:embed="rId4">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PA-文本框 6">
            <a:extLst>
              <a:ext uri="{FF2B5EF4-FFF2-40B4-BE49-F238E27FC236}">
                <a16:creationId xmlns:a16="http://schemas.microsoft.com/office/drawing/2014/main" id="{1CF8EBC5-B682-F55A-1497-B2E67ECCCEB5}"/>
              </a:ext>
            </a:extLst>
          </p:cNvPr>
          <p:cNvSpPr txBox="1"/>
          <p:nvPr>
            <p:custDataLst>
              <p:tags r:id="rId1"/>
            </p:custDataLst>
          </p:nvPr>
        </p:nvSpPr>
        <p:spPr>
          <a:xfrm>
            <a:off x="642746" y="466431"/>
            <a:ext cx="2607081" cy="584775"/>
          </a:xfrm>
          <a:prstGeom prst="rect">
            <a:avLst/>
          </a:prstGeom>
          <a:noFill/>
        </p:spPr>
        <p:txBody>
          <a:bodyPr wrap="square" rtlCol="0">
            <a:spAutoFit/>
          </a:bodyPr>
          <a:lstStyle/>
          <a:p>
            <a:pPr algn="dist"/>
            <a:r>
              <a:rPr lang="zh-CN" altLang="en-US" sz="1600" b="1" dirty="0">
                <a:solidFill>
                  <a:schemeClr val="bg1"/>
                </a:solidFill>
                <a:cs typeface="+mn-ea"/>
                <a:sym typeface="+mn-lt"/>
              </a:rPr>
              <a:t>“图形与几何”领域作业设计的策略</a:t>
            </a:r>
          </a:p>
        </p:txBody>
      </p:sp>
      <p:sp>
        <p:nvSpPr>
          <p:cNvPr id="6" name="文本框 5">
            <a:extLst>
              <a:ext uri="{FF2B5EF4-FFF2-40B4-BE49-F238E27FC236}">
                <a16:creationId xmlns:a16="http://schemas.microsoft.com/office/drawing/2014/main" id="{0704E74C-2E36-87D8-DDBD-10849A1BCAD8}"/>
              </a:ext>
            </a:extLst>
          </p:cNvPr>
          <p:cNvSpPr txBox="1"/>
          <p:nvPr/>
        </p:nvSpPr>
        <p:spPr>
          <a:xfrm>
            <a:off x="2897086" y="1032503"/>
            <a:ext cx="8640462" cy="461665"/>
          </a:xfrm>
          <a:prstGeom prst="rect">
            <a:avLst/>
          </a:prstGeom>
          <a:noFill/>
        </p:spPr>
        <p:txBody>
          <a:bodyPr wrap="square">
            <a:spAutoFit/>
          </a:bodyPr>
          <a:lstStyle/>
          <a:p>
            <a:pPr indent="266700" algn="just"/>
            <a:r>
              <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rPr>
              <a:t>【案例一】 五上《认识平方千米与公顷》 作业设计</a:t>
            </a:r>
          </a:p>
        </p:txBody>
      </p:sp>
      <p:pic>
        <p:nvPicPr>
          <p:cNvPr id="8" name="图片 7">
            <a:extLst>
              <a:ext uri="{FF2B5EF4-FFF2-40B4-BE49-F238E27FC236}">
                <a16:creationId xmlns:a16="http://schemas.microsoft.com/office/drawing/2014/main" id="{3B7BFBB1-CBFD-4AAA-2093-537B626CBF6F}"/>
              </a:ext>
            </a:extLst>
          </p:cNvPr>
          <p:cNvPicPr>
            <a:picLocks noChangeAspect="1"/>
          </p:cNvPicPr>
          <p:nvPr/>
        </p:nvPicPr>
        <p:blipFill>
          <a:blip r:embed="rId5"/>
          <a:stretch>
            <a:fillRect/>
          </a:stretch>
        </p:blipFill>
        <p:spPr>
          <a:xfrm>
            <a:off x="670878" y="1775620"/>
            <a:ext cx="3596322" cy="4512913"/>
          </a:xfrm>
          <a:prstGeom prst="rect">
            <a:avLst/>
          </a:prstGeom>
        </p:spPr>
      </p:pic>
      <p:pic>
        <p:nvPicPr>
          <p:cNvPr id="10" name="图片 9">
            <a:extLst>
              <a:ext uri="{FF2B5EF4-FFF2-40B4-BE49-F238E27FC236}">
                <a16:creationId xmlns:a16="http://schemas.microsoft.com/office/drawing/2014/main" id="{97777215-F964-A3D5-79E1-7C7CFE532C9D}"/>
              </a:ext>
            </a:extLst>
          </p:cNvPr>
          <p:cNvPicPr>
            <a:picLocks noChangeAspect="1"/>
          </p:cNvPicPr>
          <p:nvPr/>
        </p:nvPicPr>
        <p:blipFill>
          <a:blip r:embed="rId6"/>
          <a:stretch>
            <a:fillRect/>
          </a:stretch>
        </p:blipFill>
        <p:spPr>
          <a:xfrm>
            <a:off x="4319921" y="1563490"/>
            <a:ext cx="3268331" cy="4920727"/>
          </a:xfrm>
          <a:prstGeom prst="rect">
            <a:avLst/>
          </a:prstGeom>
        </p:spPr>
      </p:pic>
      <p:pic>
        <p:nvPicPr>
          <p:cNvPr id="18" name="图片 17">
            <a:extLst>
              <a:ext uri="{FF2B5EF4-FFF2-40B4-BE49-F238E27FC236}">
                <a16:creationId xmlns:a16="http://schemas.microsoft.com/office/drawing/2014/main" id="{A6F054C5-D1D0-20FB-96ED-75C83150D267}"/>
              </a:ext>
            </a:extLst>
          </p:cNvPr>
          <p:cNvPicPr>
            <a:picLocks noChangeAspect="1"/>
          </p:cNvPicPr>
          <p:nvPr/>
        </p:nvPicPr>
        <p:blipFill>
          <a:blip r:embed="rId7"/>
          <a:stretch>
            <a:fillRect/>
          </a:stretch>
        </p:blipFill>
        <p:spPr>
          <a:xfrm>
            <a:off x="7588251" y="1775620"/>
            <a:ext cx="3949297" cy="2466180"/>
          </a:xfrm>
          <a:prstGeom prst="rect">
            <a:avLst/>
          </a:prstGeom>
        </p:spPr>
      </p:pic>
    </p:spTree>
    <p:extLst>
      <p:ext uri="{BB962C8B-B14F-4D97-AF65-F5344CB8AC3E}">
        <p14:creationId xmlns:p14="http://schemas.microsoft.com/office/powerpoint/2010/main" val="16105515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675" y="368300"/>
            <a:ext cx="11296650" cy="6126883"/>
            <a:chOff x="447675" y="368300"/>
            <a:chExt cx="11296650" cy="6126883"/>
          </a:xfrm>
        </p:grpSpPr>
        <p:grpSp>
          <p:nvGrpSpPr>
            <p:cNvPr id="15" name="组合 14"/>
            <p:cNvGrpSpPr/>
            <p:nvPr/>
          </p:nvGrpSpPr>
          <p:grpSpPr>
            <a:xfrm>
              <a:off x="447675" y="368300"/>
              <a:ext cx="11296650" cy="6126883"/>
              <a:chOff x="447675" y="368300"/>
              <a:chExt cx="11296650" cy="6126883"/>
            </a:xfrm>
            <a:solidFill>
              <a:schemeClr val="bg1"/>
            </a:solidFill>
          </p:grpSpPr>
          <p:sp>
            <p:nvSpPr>
              <p:cNvPr id="19" name="任意多边形: 形状 18"/>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任意多边形: 形状 19"/>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6" name="矩形 15"/>
            <p:cNvSpPr/>
            <p:nvPr/>
          </p:nvSpPr>
          <p:spPr>
            <a:xfrm>
              <a:off x="11082528" y="5880044"/>
              <a:ext cx="661797" cy="604173"/>
            </a:xfrm>
            <a:prstGeom prst="rect">
              <a:avLst/>
            </a:prstGeom>
            <a:blipFill>
              <a:blip r:embed="rId8"/>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11" name="PA-文本框 42"/>
          <p:cNvSpPr txBox="1"/>
          <p:nvPr>
            <p:custDataLst>
              <p:tags r:id="rId1"/>
            </p:custDataLst>
          </p:nvPr>
        </p:nvSpPr>
        <p:spPr>
          <a:xfrm>
            <a:off x="1114413" y="3404123"/>
            <a:ext cx="2333122" cy="1005147"/>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en-US" altLang="zh-CN" sz="2400" dirty="0">
                <a:solidFill>
                  <a:schemeClr val="bg1"/>
                </a:solidFill>
                <a:latin typeface="+mn-lt"/>
                <a:ea typeface="+mn-ea"/>
                <a:cs typeface="+mn-ea"/>
                <a:sym typeface="+mn-lt"/>
              </a:rPr>
              <a:t>1.</a:t>
            </a:r>
            <a:r>
              <a:rPr lang="zh-CN" altLang="en-US" sz="2400" dirty="0">
                <a:solidFill>
                  <a:schemeClr val="bg1"/>
                </a:solidFill>
                <a:latin typeface="+mn-lt"/>
                <a:ea typeface="+mn-ea"/>
                <a:cs typeface="+mn-ea"/>
                <a:sym typeface="+mn-lt"/>
              </a:rPr>
              <a:t>基学生差异，设计分层作业</a:t>
            </a:r>
          </a:p>
        </p:txBody>
      </p:sp>
      <p:sp>
        <p:nvSpPr>
          <p:cNvPr id="12" name="PA-文本框 42"/>
          <p:cNvSpPr txBox="1"/>
          <p:nvPr>
            <p:custDataLst>
              <p:tags r:id="rId2"/>
            </p:custDataLst>
          </p:nvPr>
        </p:nvSpPr>
        <p:spPr>
          <a:xfrm>
            <a:off x="8936978" y="3531123"/>
            <a:ext cx="2214396" cy="1209675"/>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zh-CN" altLang="en-US" dirty="0">
                <a:solidFill>
                  <a:schemeClr val="bg1"/>
                </a:solidFill>
                <a:latin typeface="+mn-lt"/>
                <a:ea typeface="+mn-ea"/>
                <a:cs typeface="+mn-ea"/>
                <a:sym typeface="+mn-lt"/>
              </a:rPr>
              <a:t>此处添加详细文本描述，建议与标题相关并符合整体语言风格，语言描述尽量简洁生动。</a:t>
            </a:r>
          </a:p>
        </p:txBody>
      </p:sp>
      <p:sp>
        <p:nvSpPr>
          <p:cNvPr id="13" name="PA-文本框 42"/>
          <p:cNvSpPr txBox="1"/>
          <p:nvPr>
            <p:custDataLst>
              <p:tags r:id="rId3"/>
            </p:custDataLst>
          </p:nvPr>
        </p:nvSpPr>
        <p:spPr>
          <a:xfrm>
            <a:off x="4989183" y="3531123"/>
            <a:ext cx="2214396" cy="1209675"/>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zh-CN" altLang="en-US" dirty="0">
                <a:solidFill>
                  <a:schemeClr val="bg1"/>
                </a:solidFill>
                <a:latin typeface="+mn-lt"/>
                <a:ea typeface="+mn-ea"/>
                <a:cs typeface="+mn-ea"/>
                <a:sym typeface="+mn-lt"/>
              </a:rPr>
              <a:t>此处添加详细文本描述，建议与标题相关并符合整体语言风格，语言描述尽量简洁生动。</a:t>
            </a:r>
          </a:p>
        </p:txBody>
      </p:sp>
      <p:sp>
        <p:nvSpPr>
          <p:cNvPr id="22" name="文本框 21">
            <a:extLst>
              <a:ext uri="{FF2B5EF4-FFF2-40B4-BE49-F238E27FC236}">
                <a16:creationId xmlns:a16="http://schemas.microsoft.com/office/drawing/2014/main" id="{D914F633-A9D0-B9C4-9DD3-786BDC80CBF0}"/>
              </a:ext>
            </a:extLst>
          </p:cNvPr>
          <p:cNvSpPr txBox="1"/>
          <p:nvPr/>
        </p:nvSpPr>
        <p:spPr>
          <a:xfrm>
            <a:off x="4003476" y="2025282"/>
            <a:ext cx="7147898" cy="2807435"/>
          </a:xfrm>
          <a:prstGeom prst="rect">
            <a:avLst/>
          </a:prstGeom>
          <a:noFill/>
        </p:spPr>
        <p:txBody>
          <a:bodyPr wrap="square">
            <a:spAutoFit/>
          </a:bodyPr>
          <a:lstStyle/>
          <a:p>
            <a:pPr>
              <a:lnSpc>
                <a:spcPct val="150000"/>
              </a:lnSpc>
            </a:pPr>
            <a:r>
              <a:rPr lang="zh-CN" altLang="en-US" sz="2000" dirty="0"/>
              <a:t>       乌申斯基指出：“没有丝毫兴趣的强制性学习将会扼杀学生探求真理的欲望。”教师一旦激起了学生的学习兴趣，学生就会主动、轻松、持久地集中学习。因此教师要尽量多设计一些具有童趣性的作业，如故事、游戏。教师要善于挖掘教材中的数学游戏，如七巧板、魔方等。趣味性的作业能提高学生作业的积极性，激活学生的思维。</a:t>
            </a:r>
          </a:p>
        </p:txBody>
      </p:sp>
      <p:sp>
        <p:nvSpPr>
          <p:cNvPr id="23" name="矩形 22">
            <a:extLst>
              <a:ext uri="{FF2B5EF4-FFF2-40B4-BE49-F238E27FC236}">
                <a16:creationId xmlns:a16="http://schemas.microsoft.com/office/drawing/2014/main" id="{7683F622-EF63-A695-57FE-D0AFC02DA338}"/>
              </a:ext>
            </a:extLst>
          </p:cNvPr>
          <p:cNvSpPr/>
          <p:nvPr/>
        </p:nvSpPr>
        <p:spPr>
          <a:xfrm>
            <a:off x="447675" y="362817"/>
            <a:ext cx="2925720" cy="638080"/>
          </a:xfrm>
          <a:prstGeom prst="rect">
            <a:avLst/>
          </a:prstGeom>
          <a:blipFill>
            <a:blip r:embed="rId8">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PA-文本框 6">
            <a:extLst>
              <a:ext uri="{FF2B5EF4-FFF2-40B4-BE49-F238E27FC236}">
                <a16:creationId xmlns:a16="http://schemas.microsoft.com/office/drawing/2014/main" id="{1CF8EBC5-B682-F55A-1497-B2E67ECCCEB5}"/>
              </a:ext>
            </a:extLst>
          </p:cNvPr>
          <p:cNvSpPr txBox="1"/>
          <p:nvPr>
            <p:custDataLst>
              <p:tags r:id="rId4"/>
            </p:custDataLst>
          </p:nvPr>
        </p:nvSpPr>
        <p:spPr>
          <a:xfrm>
            <a:off x="642746" y="466431"/>
            <a:ext cx="2607081" cy="584775"/>
          </a:xfrm>
          <a:prstGeom prst="rect">
            <a:avLst/>
          </a:prstGeom>
          <a:noFill/>
        </p:spPr>
        <p:txBody>
          <a:bodyPr wrap="square" rtlCol="0">
            <a:spAutoFit/>
          </a:bodyPr>
          <a:lstStyle/>
          <a:p>
            <a:pPr algn="dist"/>
            <a:r>
              <a:rPr lang="zh-CN" altLang="en-US" sz="1600" b="1" dirty="0">
                <a:solidFill>
                  <a:schemeClr val="bg1"/>
                </a:solidFill>
                <a:cs typeface="+mn-ea"/>
                <a:sym typeface="+mn-lt"/>
              </a:rPr>
              <a:t>“图形与几何”领域作业设计的策略</a:t>
            </a:r>
          </a:p>
        </p:txBody>
      </p:sp>
      <p:grpSp>
        <p:nvGrpSpPr>
          <p:cNvPr id="8" name="组合 7">
            <a:extLst>
              <a:ext uri="{FF2B5EF4-FFF2-40B4-BE49-F238E27FC236}">
                <a16:creationId xmlns:a16="http://schemas.microsoft.com/office/drawing/2014/main" id="{3C08CCAF-8317-7925-289A-AFEC7020C4F2}"/>
              </a:ext>
            </a:extLst>
          </p:cNvPr>
          <p:cNvGrpSpPr/>
          <p:nvPr/>
        </p:nvGrpSpPr>
        <p:grpSpPr>
          <a:xfrm>
            <a:off x="1024924" y="1777044"/>
            <a:ext cx="2663688" cy="3886200"/>
            <a:chOff x="4764156" y="2107095"/>
            <a:chExt cx="2663688" cy="3886200"/>
          </a:xfrm>
        </p:grpSpPr>
        <p:sp>
          <p:nvSpPr>
            <p:cNvPr id="9" name="矩形 8">
              <a:extLst>
                <a:ext uri="{FF2B5EF4-FFF2-40B4-BE49-F238E27FC236}">
                  <a16:creationId xmlns:a16="http://schemas.microsoft.com/office/drawing/2014/main" id="{32AA3088-3015-B00B-2A56-B411E6E74772}"/>
                </a:ext>
              </a:extLst>
            </p:cNvPr>
            <p:cNvSpPr/>
            <p:nvPr/>
          </p:nvSpPr>
          <p:spPr>
            <a:xfrm>
              <a:off x="4764156" y="2107095"/>
              <a:ext cx="2663688" cy="3886200"/>
            </a:xfrm>
            <a:prstGeom prst="rect">
              <a:avLst/>
            </a:prstGeom>
            <a:blipFill>
              <a:blip r:embed="rId9">
                <a:lum bright="-29000"/>
              </a:blip>
              <a:srcRect/>
              <a:stretch>
                <a:fillRect l="-58817" r="-588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user-profile-in-a-square_74105">
              <a:extLst>
                <a:ext uri="{FF2B5EF4-FFF2-40B4-BE49-F238E27FC236}">
                  <a16:creationId xmlns:a16="http://schemas.microsoft.com/office/drawing/2014/main" id="{5A412B5F-FA6C-AD49-5932-A366CD7C54E1}"/>
                </a:ext>
              </a:extLst>
            </p:cNvPr>
            <p:cNvSpPr>
              <a:spLocks noChangeAspect="1"/>
            </p:cNvSpPr>
            <p:nvPr/>
          </p:nvSpPr>
          <p:spPr bwMode="auto">
            <a:xfrm>
              <a:off x="5704007" y="2646289"/>
              <a:ext cx="783985" cy="782711"/>
            </a:xfrm>
            <a:custGeom>
              <a:avLst/>
              <a:gdLst>
                <a:gd name="connsiteX0" fmla="*/ 546137 w 608344"/>
                <a:gd name="connsiteY0" fmla="*/ 402787 h 607356"/>
                <a:gd name="connsiteX1" fmla="*/ 608344 w 608344"/>
                <a:gd name="connsiteY1" fmla="*/ 402787 h 607356"/>
                <a:gd name="connsiteX2" fmla="*/ 608344 w 608344"/>
                <a:gd name="connsiteY2" fmla="*/ 534130 h 607356"/>
                <a:gd name="connsiteX3" fmla="*/ 534996 w 608344"/>
                <a:gd name="connsiteY3" fmla="*/ 607356 h 607356"/>
                <a:gd name="connsiteX4" fmla="*/ 402505 w 608344"/>
                <a:gd name="connsiteY4" fmla="*/ 607356 h 607356"/>
                <a:gd name="connsiteX5" fmla="*/ 402505 w 608344"/>
                <a:gd name="connsiteY5" fmla="*/ 545253 h 607356"/>
                <a:gd name="connsiteX6" fmla="*/ 534996 w 608344"/>
                <a:gd name="connsiteY6" fmla="*/ 545253 h 607356"/>
                <a:gd name="connsiteX7" fmla="*/ 546137 w 608344"/>
                <a:gd name="connsiteY7" fmla="*/ 534130 h 607356"/>
                <a:gd name="connsiteX8" fmla="*/ 0 w 608344"/>
                <a:gd name="connsiteY8" fmla="*/ 402787 h 607356"/>
                <a:gd name="connsiteX9" fmla="*/ 62207 w 608344"/>
                <a:gd name="connsiteY9" fmla="*/ 402787 h 607356"/>
                <a:gd name="connsiteX10" fmla="*/ 62207 w 608344"/>
                <a:gd name="connsiteY10" fmla="*/ 534130 h 607356"/>
                <a:gd name="connsiteX11" fmla="*/ 73348 w 608344"/>
                <a:gd name="connsiteY11" fmla="*/ 545253 h 607356"/>
                <a:gd name="connsiteX12" fmla="*/ 205839 w 608344"/>
                <a:gd name="connsiteY12" fmla="*/ 545253 h 607356"/>
                <a:gd name="connsiteX13" fmla="*/ 205839 w 608344"/>
                <a:gd name="connsiteY13" fmla="*/ 607356 h 607356"/>
                <a:gd name="connsiteX14" fmla="*/ 73348 w 608344"/>
                <a:gd name="connsiteY14" fmla="*/ 607356 h 607356"/>
                <a:gd name="connsiteX15" fmla="*/ 0 w 608344"/>
                <a:gd name="connsiteY15" fmla="*/ 534130 h 607356"/>
                <a:gd name="connsiteX16" fmla="*/ 276116 w 608344"/>
                <a:gd name="connsiteY16" fmla="*/ 329611 h 607356"/>
                <a:gd name="connsiteX17" fmla="*/ 330534 w 608344"/>
                <a:gd name="connsiteY17" fmla="*/ 329611 h 607356"/>
                <a:gd name="connsiteX18" fmla="*/ 443175 w 608344"/>
                <a:gd name="connsiteY18" fmla="*/ 402756 h 607356"/>
                <a:gd name="connsiteX19" fmla="*/ 453947 w 608344"/>
                <a:gd name="connsiteY19" fmla="*/ 452817 h 607356"/>
                <a:gd name="connsiteX20" fmla="*/ 401759 w 608344"/>
                <a:gd name="connsiteY20" fmla="*/ 504825 h 607356"/>
                <a:gd name="connsiteX21" fmla="*/ 401666 w 608344"/>
                <a:gd name="connsiteY21" fmla="*/ 504825 h 607356"/>
                <a:gd name="connsiteX22" fmla="*/ 204891 w 608344"/>
                <a:gd name="connsiteY22" fmla="*/ 504825 h 607356"/>
                <a:gd name="connsiteX23" fmla="*/ 204799 w 608344"/>
                <a:gd name="connsiteY23" fmla="*/ 504825 h 607356"/>
                <a:gd name="connsiteX24" fmla="*/ 152703 w 608344"/>
                <a:gd name="connsiteY24" fmla="*/ 452817 h 607356"/>
                <a:gd name="connsiteX25" fmla="*/ 163382 w 608344"/>
                <a:gd name="connsiteY25" fmla="*/ 402756 h 607356"/>
                <a:gd name="connsiteX26" fmla="*/ 276116 w 608344"/>
                <a:gd name="connsiteY26" fmla="*/ 329611 h 607356"/>
                <a:gd name="connsiteX27" fmla="*/ 303255 w 608344"/>
                <a:gd name="connsiteY27" fmla="*/ 96322 h 607356"/>
                <a:gd name="connsiteX28" fmla="*/ 383241 w 608344"/>
                <a:gd name="connsiteY28" fmla="*/ 198889 h 607356"/>
                <a:gd name="connsiteX29" fmla="*/ 303255 w 608344"/>
                <a:gd name="connsiteY29" fmla="*/ 301456 h 607356"/>
                <a:gd name="connsiteX30" fmla="*/ 223269 w 608344"/>
                <a:gd name="connsiteY30" fmla="*/ 198889 h 607356"/>
                <a:gd name="connsiteX31" fmla="*/ 303255 w 608344"/>
                <a:gd name="connsiteY31" fmla="*/ 96322 h 607356"/>
                <a:gd name="connsiteX32" fmla="*/ 402505 w 608344"/>
                <a:gd name="connsiteY32" fmla="*/ 0 h 607356"/>
                <a:gd name="connsiteX33" fmla="*/ 534996 w 608344"/>
                <a:gd name="connsiteY33" fmla="*/ 0 h 607356"/>
                <a:gd name="connsiteX34" fmla="*/ 608344 w 608344"/>
                <a:gd name="connsiteY34" fmla="*/ 73227 h 607356"/>
                <a:gd name="connsiteX35" fmla="*/ 608344 w 608344"/>
                <a:gd name="connsiteY35" fmla="*/ 206333 h 607356"/>
                <a:gd name="connsiteX36" fmla="*/ 546137 w 608344"/>
                <a:gd name="connsiteY36" fmla="*/ 206333 h 607356"/>
                <a:gd name="connsiteX37" fmla="*/ 546137 w 608344"/>
                <a:gd name="connsiteY37" fmla="*/ 73227 h 607356"/>
                <a:gd name="connsiteX38" fmla="*/ 534996 w 608344"/>
                <a:gd name="connsiteY38" fmla="*/ 62104 h 607356"/>
                <a:gd name="connsiteX39" fmla="*/ 402505 w 608344"/>
                <a:gd name="connsiteY39" fmla="*/ 62104 h 607356"/>
                <a:gd name="connsiteX40" fmla="*/ 73348 w 608344"/>
                <a:gd name="connsiteY40" fmla="*/ 0 h 607356"/>
                <a:gd name="connsiteX41" fmla="*/ 205839 w 608344"/>
                <a:gd name="connsiteY41" fmla="*/ 0 h 607356"/>
                <a:gd name="connsiteX42" fmla="*/ 205839 w 608344"/>
                <a:gd name="connsiteY42" fmla="*/ 62104 h 607356"/>
                <a:gd name="connsiteX43" fmla="*/ 73348 w 608344"/>
                <a:gd name="connsiteY43" fmla="*/ 62104 h 607356"/>
                <a:gd name="connsiteX44" fmla="*/ 62207 w 608344"/>
                <a:gd name="connsiteY44" fmla="*/ 73227 h 607356"/>
                <a:gd name="connsiteX45" fmla="*/ 62207 w 608344"/>
                <a:gd name="connsiteY45" fmla="*/ 206333 h 607356"/>
                <a:gd name="connsiteX46" fmla="*/ 0 w 608344"/>
                <a:gd name="connsiteY46" fmla="*/ 206333 h 607356"/>
                <a:gd name="connsiteX47" fmla="*/ 0 w 608344"/>
                <a:gd name="connsiteY47" fmla="*/ 73227 h 607356"/>
                <a:gd name="connsiteX48" fmla="*/ 73348 w 608344"/>
                <a:gd name="connsiteY48" fmla="*/ 0 h 60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8344" h="607356">
                  <a:moveTo>
                    <a:pt x="546137" y="402787"/>
                  </a:moveTo>
                  <a:lnTo>
                    <a:pt x="608344" y="402787"/>
                  </a:lnTo>
                  <a:lnTo>
                    <a:pt x="608344" y="534130"/>
                  </a:lnTo>
                  <a:cubicBezTo>
                    <a:pt x="608344" y="574543"/>
                    <a:pt x="575477" y="607356"/>
                    <a:pt x="534996" y="607356"/>
                  </a:cubicBezTo>
                  <a:lnTo>
                    <a:pt x="402505" y="607356"/>
                  </a:lnTo>
                  <a:lnTo>
                    <a:pt x="402505" y="545253"/>
                  </a:lnTo>
                  <a:lnTo>
                    <a:pt x="534996" y="545253"/>
                  </a:lnTo>
                  <a:cubicBezTo>
                    <a:pt x="541124" y="545253"/>
                    <a:pt x="546137" y="540248"/>
                    <a:pt x="546137" y="534130"/>
                  </a:cubicBezTo>
                  <a:close/>
                  <a:moveTo>
                    <a:pt x="0" y="402787"/>
                  </a:moveTo>
                  <a:lnTo>
                    <a:pt x="62207" y="402787"/>
                  </a:lnTo>
                  <a:lnTo>
                    <a:pt x="62207" y="534130"/>
                  </a:lnTo>
                  <a:cubicBezTo>
                    <a:pt x="62207" y="540248"/>
                    <a:pt x="67220" y="545253"/>
                    <a:pt x="73348" y="545253"/>
                  </a:cubicBezTo>
                  <a:lnTo>
                    <a:pt x="205839" y="545253"/>
                  </a:lnTo>
                  <a:lnTo>
                    <a:pt x="205839" y="607356"/>
                  </a:lnTo>
                  <a:lnTo>
                    <a:pt x="73348" y="607356"/>
                  </a:lnTo>
                  <a:cubicBezTo>
                    <a:pt x="32960" y="607356"/>
                    <a:pt x="0" y="574543"/>
                    <a:pt x="0" y="534130"/>
                  </a:cubicBezTo>
                  <a:close/>
                  <a:moveTo>
                    <a:pt x="276116" y="329611"/>
                  </a:moveTo>
                  <a:lnTo>
                    <a:pt x="330534" y="329611"/>
                  </a:lnTo>
                  <a:cubicBezTo>
                    <a:pt x="380772" y="329611"/>
                    <a:pt x="423953" y="359648"/>
                    <a:pt x="443175" y="402756"/>
                  </a:cubicBezTo>
                  <a:cubicBezTo>
                    <a:pt x="450047" y="418052"/>
                    <a:pt x="453947" y="434925"/>
                    <a:pt x="453947" y="452817"/>
                  </a:cubicBezTo>
                  <a:cubicBezTo>
                    <a:pt x="453947" y="481556"/>
                    <a:pt x="430546" y="504825"/>
                    <a:pt x="401759" y="504825"/>
                  </a:cubicBezTo>
                  <a:lnTo>
                    <a:pt x="401666" y="504825"/>
                  </a:lnTo>
                  <a:lnTo>
                    <a:pt x="204891" y="504825"/>
                  </a:lnTo>
                  <a:lnTo>
                    <a:pt x="204799" y="504825"/>
                  </a:lnTo>
                  <a:cubicBezTo>
                    <a:pt x="176011" y="504825"/>
                    <a:pt x="152703" y="481556"/>
                    <a:pt x="152703" y="452817"/>
                  </a:cubicBezTo>
                  <a:cubicBezTo>
                    <a:pt x="152703" y="434925"/>
                    <a:pt x="156603" y="418052"/>
                    <a:pt x="163382" y="402756"/>
                  </a:cubicBezTo>
                  <a:cubicBezTo>
                    <a:pt x="182605" y="359648"/>
                    <a:pt x="225785" y="329611"/>
                    <a:pt x="276116" y="329611"/>
                  </a:cubicBezTo>
                  <a:close/>
                  <a:moveTo>
                    <a:pt x="303255" y="96322"/>
                  </a:moveTo>
                  <a:cubicBezTo>
                    <a:pt x="347430" y="96322"/>
                    <a:pt x="383241" y="142243"/>
                    <a:pt x="383241" y="198889"/>
                  </a:cubicBezTo>
                  <a:cubicBezTo>
                    <a:pt x="383241" y="255535"/>
                    <a:pt x="347430" y="301456"/>
                    <a:pt x="303255" y="301456"/>
                  </a:cubicBezTo>
                  <a:cubicBezTo>
                    <a:pt x="259080" y="301456"/>
                    <a:pt x="223269" y="255535"/>
                    <a:pt x="223269" y="198889"/>
                  </a:cubicBezTo>
                  <a:cubicBezTo>
                    <a:pt x="223269" y="142243"/>
                    <a:pt x="259080" y="96322"/>
                    <a:pt x="303255" y="96322"/>
                  </a:cubicBezTo>
                  <a:close/>
                  <a:moveTo>
                    <a:pt x="402505" y="0"/>
                  </a:moveTo>
                  <a:lnTo>
                    <a:pt x="534996" y="0"/>
                  </a:lnTo>
                  <a:cubicBezTo>
                    <a:pt x="575477" y="0"/>
                    <a:pt x="608344" y="32813"/>
                    <a:pt x="608344" y="73227"/>
                  </a:cubicBezTo>
                  <a:lnTo>
                    <a:pt x="608344" y="206333"/>
                  </a:lnTo>
                  <a:lnTo>
                    <a:pt x="546137" y="206333"/>
                  </a:lnTo>
                  <a:lnTo>
                    <a:pt x="546137" y="73227"/>
                  </a:lnTo>
                  <a:cubicBezTo>
                    <a:pt x="546137" y="67109"/>
                    <a:pt x="541124" y="62104"/>
                    <a:pt x="534996" y="62104"/>
                  </a:cubicBezTo>
                  <a:lnTo>
                    <a:pt x="402505" y="62104"/>
                  </a:lnTo>
                  <a:close/>
                  <a:moveTo>
                    <a:pt x="73348" y="0"/>
                  </a:moveTo>
                  <a:lnTo>
                    <a:pt x="205839" y="0"/>
                  </a:lnTo>
                  <a:lnTo>
                    <a:pt x="205839" y="62104"/>
                  </a:lnTo>
                  <a:lnTo>
                    <a:pt x="73348" y="62104"/>
                  </a:lnTo>
                  <a:cubicBezTo>
                    <a:pt x="67220" y="62104"/>
                    <a:pt x="62207" y="67109"/>
                    <a:pt x="62207" y="73227"/>
                  </a:cubicBezTo>
                  <a:lnTo>
                    <a:pt x="62207" y="206333"/>
                  </a:lnTo>
                  <a:lnTo>
                    <a:pt x="0" y="206333"/>
                  </a:lnTo>
                  <a:lnTo>
                    <a:pt x="0" y="73227"/>
                  </a:lnTo>
                  <a:cubicBezTo>
                    <a:pt x="0" y="32813"/>
                    <a:pt x="32960" y="0"/>
                    <a:pt x="73348" y="0"/>
                  </a:cubicBezTo>
                  <a:close/>
                </a:path>
              </a:pathLst>
            </a:custGeom>
            <a:solidFill>
              <a:schemeClr val="bg1"/>
            </a:solidFill>
            <a:ln>
              <a:noFill/>
            </a:ln>
          </p:spPr>
          <p:txBody>
            <a:bodyPr/>
            <a:lstStyle/>
            <a:p>
              <a:endParaRPr lang="zh-CN" altLang="en-US">
                <a:cs typeface="+mn-ea"/>
                <a:sym typeface="+mn-lt"/>
              </a:endParaRPr>
            </a:p>
          </p:txBody>
        </p:sp>
      </p:grpSp>
      <p:sp>
        <p:nvSpPr>
          <p:cNvPr id="17" name="PA-文本框 42">
            <a:extLst>
              <a:ext uri="{FF2B5EF4-FFF2-40B4-BE49-F238E27FC236}">
                <a16:creationId xmlns:a16="http://schemas.microsoft.com/office/drawing/2014/main" id="{B030AF49-E07C-4FF8-8246-058DAA7157E4}"/>
              </a:ext>
            </a:extLst>
          </p:cNvPr>
          <p:cNvSpPr txBox="1"/>
          <p:nvPr>
            <p:custDataLst>
              <p:tags r:id="rId5"/>
            </p:custDataLst>
          </p:nvPr>
        </p:nvSpPr>
        <p:spPr>
          <a:xfrm>
            <a:off x="1249950" y="3617632"/>
            <a:ext cx="2333121" cy="1005147"/>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en-US" altLang="zh-CN" sz="2400" dirty="0">
                <a:solidFill>
                  <a:schemeClr val="bg1"/>
                </a:solidFill>
                <a:latin typeface="+mn-lt"/>
                <a:ea typeface="+mn-ea"/>
                <a:cs typeface="+mn-ea"/>
                <a:sym typeface="+mn-lt"/>
              </a:rPr>
              <a:t>2.</a:t>
            </a:r>
            <a:r>
              <a:rPr lang="zh-CN" altLang="en-US" sz="2400" dirty="0">
                <a:solidFill>
                  <a:schemeClr val="bg1"/>
                </a:solidFill>
                <a:latin typeface="+mn-lt"/>
                <a:ea typeface="+mn-ea"/>
                <a:cs typeface="+mn-ea"/>
                <a:sym typeface="+mn-lt"/>
              </a:rPr>
              <a:t>基于学生兴趣，设计趣味作业</a:t>
            </a:r>
          </a:p>
        </p:txBody>
      </p:sp>
    </p:spTree>
    <p:extLst>
      <p:ext uri="{BB962C8B-B14F-4D97-AF65-F5344CB8AC3E}">
        <p14:creationId xmlns:p14="http://schemas.microsoft.com/office/powerpoint/2010/main" val="33927835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50000">
                                          <p:cBhvr additive="base">
                                            <p:cTn id="11" dur="5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0" presetClass="entr" presetSubtype="0" decel="10000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00" fill="hold"/>
                                            <p:tgtEl>
                                              <p:spTgt spid="22"/>
                                            </p:tgtEl>
                                            <p:attrNameLst>
                                              <p:attrName>ppt_w</p:attrName>
                                            </p:attrNameLst>
                                          </p:cBhvr>
                                          <p:tavLst>
                                            <p:tav tm="0">
                                              <p:val>
                                                <p:strVal val="#ppt_w+.3"/>
                                              </p:val>
                                            </p:tav>
                                            <p:tav tm="100000">
                                              <p:val>
                                                <p:strVal val="#ppt_w"/>
                                              </p:val>
                                            </p:tav>
                                          </p:tavLst>
                                        </p:anim>
                                        <p:anim calcmode="lin" valueType="num">
                                          <p:cBhvr>
                                            <p:cTn id="17" dur="1000" fill="hold"/>
                                            <p:tgtEl>
                                              <p:spTgt spid="22"/>
                                            </p:tgtEl>
                                            <p:attrNameLst>
                                              <p:attrName>ppt_h</p:attrName>
                                            </p:attrNameLst>
                                          </p:cBhvr>
                                          <p:tavLst>
                                            <p:tav tm="0">
                                              <p:val>
                                                <p:strVal val="#ppt_h"/>
                                              </p:val>
                                            </p:tav>
                                            <p:tav tm="100000">
                                              <p:val>
                                                <p:strVal val="#ppt_h"/>
                                              </p:val>
                                            </p:tav>
                                          </p:tavLst>
                                        </p:anim>
                                        <p:animEffect transition="in" filter="fade">
                                          <p:cBhvr>
                                            <p:cTn id="1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0" presetClass="entr" presetSubtype="0" decel="10000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00" fill="hold"/>
                                            <p:tgtEl>
                                              <p:spTgt spid="22"/>
                                            </p:tgtEl>
                                            <p:attrNameLst>
                                              <p:attrName>ppt_w</p:attrName>
                                            </p:attrNameLst>
                                          </p:cBhvr>
                                          <p:tavLst>
                                            <p:tav tm="0">
                                              <p:val>
                                                <p:strVal val="#ppt_w+.3"/>
                                              </p:val>
                                            </p:tav>
                                            <p:tav tm="100000">
                                              <p:val>
                                                <p:strVal val="#ppt_w"/>
                                              </p:val>
                                            </p:tav>
                                          </p:tavLst>
                                        </p:anim>
                                        <p:anim calcmode="lin" valueType="num">
                                          <p:cBhvr>
                                            <p:cTn id="17" dur="1000" fill="hold"/>
                                            <p:tgtEl>
                                              <p:spTgt spid="22"/>
                                            </p:tgtEl>
                                            <p:attrNameLst>
                                              <p:attrName>ppt_h</p:attrName>
                                            </p:attrNameLst>
                                          </p:cBhvr>
                                          <p:tavLst>
                                            <p:tav tm="0">
                                              <p:val>
                                                <p:strVal val="#ppt_h"/>
                                              </p:val>
                                            </p:tav>
                                            <p:tav tm="100000">
                                              <p:val>
                                                <p:strVal val="#ppt_h"/>
                                              </p:val>
                                            </p:tav>
                                          </p:tavLst>
                                        </p:anim>
                                        <p:animEffect transition="in" filter="fade">
                                          <p:cBhvr>
                                            <p:cTn id="1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675" y="368300"/>
            <a:ext cx="11296650" cy="6126883"/>
            <a:chOff x="447675" y="368300"/>
            <a:chExt cx="11296650" cy="6126883"/>
          </a:xfrm>
        </p:grpSpPr>
        <p:grpSp>
          <p:nvGrpSpPr>
            <p:cNvPr id="15" name="组合 14"/>
            <p:cNvGrpSpPr/>
            <p:nvPr/>
          </p:nvGrpSpPr>
          <p:grpSpPr>
            <a:xfrm>
              <a:off x="447675" y="368300"/>
              <a:ext cx="11296650" cy="6126883"/>
              <a:chOff x="447675" y="368300"/>
              <a:chExt cx="11296650" cy="6126883"/>
            </a:xfrm>
            <a:solidFill>
              <a:schemeClr val="bg1"/>
            </a:solidFill>
          </p:grpSpPr>
          <p:sp>
            <p:nvSpPr>
              <p:cNvPr id="19" name="任意多边形: 形状 18"/>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任意多边形: 形状 19"/>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6" name="矩形 15"/>
            <p:cNvSpPr/>
            <p:nvPr/>
          </p:nvSpPr>
          <p:spPr>
            <a:xfrm>
              <a:off x="11082528" y="5880044"/>
              <a:ext cx="661797" cy="604173"/>
            </a:xfrm>
            <a:prstGeom prst="rect">
              <a:avLst/>
            </a:prstGeom>
            <a:blipFill>
              <a:blip r:embed="rId4"/>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23" name="矩形 22">
            <a:extLst>
              <a:ext uri="{FF2B5EF4-FFF2-40B4-BE49-F238E27FC236}">
                <a16:creationId xmlns:a16="http://schemas.microsoft.com/office/drawing/2014/main" id="{7683F622-EF63-A695-57FE-D0AFC02DA338}"/>
              </a:ext>
            </a:extLst>
          </p:cNvPr>
          <p:cNvSpPr/>
          <p:nvPr/>
        </p:nvSpPr>
        <p:spPr>
          <a:xfrm>
            <a:off x="447675" y="362817"/>
            <a:ext cx="2925720" cy="638080"/>
          </a:xfrm>
          <a:prstGeom prst="rect">
            <a:avLst/>
          </a:prstGeom>
          <a:blipFill>
            <a:blip r:embed="rId4">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PA-文本框 6">
            <a:extLst>
              <a:ext uri="{FF2B5EF4-FFF2-40B4-BE49-F238E27FC236}">
                <a16:creationId xmlns:a16="http://schemas.microsoft.com/office/drawing/2014/main" id="{1CF8EBC5-B682-F55A-1497-B2E67ECCCEB5}"/>
              </a:ext>
            </a:extLst>
          </p:cNvPr>
          <p:cNvSpPr txBox="1"/>
          <p:nvPr>
            <p:custDataLst>
              <p:tags r:id="rId1"/>
            </p:custDataLst>
          </p:nvPr>
        </p:nvSpPr>
        <p:spPr>
          <a:xfrm>
            <a:off x="642746" y="466431"/>
            <a:ext cx="2607081" cy="584775"/>
          </a:xfrm>
          <a:prstGeom prst="rect">
            <a:avLst/>
          </a:prstGeom>
          <a:noFill/>
        </p:spPr>
        <p:txBody>
          <a:bodyPr wrap="square" rtlCol="0">
            <a:spAutoFit/>
          </a:bodyPr>
          <a:lstStyle/>
          <a:p>
            <a:pPr algn="dist"/>
            <a:r>
              <a:rPr lang="zh-CN" altLang="en-US" sz="1600" b="1" dirty="0">
                <a:solidFill>
                  <a:schemeClr val="bg1"/>
                </a:solidFill>
                <a:cs typeface="+mn-ea"/>
                <a:sym typeface="+mn-lt"/>
              </a:rPr>
              <a:t>“图形与几何”领域作业设计的策略</a:t>
            </a:r>
          </a:p>
        </p:txBody>
      </p:sp>
      <p:sp>
        <p:nvSpPr>
          <p:cNvPr id="6" name="文本框 5">
            <a:extLst>
              <a:ext uri="{FF2B5EF4-FFF2-40B4-BE49-F238E27FC236}">
                <a16:creationId xmlns:a16="http://schemas.microsoft.com/office/drawing/2014/main" id="{0704E74C-2E36-87D8-DDBD-10849A1BCAD8}"/>
              </a:ext>
            </a:extLst>
          </p:cNvPr>
          <p:cNvSpPr txBox="1"/>
          <p:nvPr/>
        </p:nvSpPr>
        <p:spPr>
          <a:xfrm>
            <a:off x="2897086" y="1032503"/>
            <a:ext cx="8640462" cy="461665"/>
          </a:xfrm>
          <a:prstGeom prst="rect">
            <a:avLst/>
          </a:prstGeom>
          <a:noFill/>
        </p:spPr>
        <p:txBody>
          <a:bodyPr wrap="square">
            <a:spAutoFit/>
          </a:bodyPr>
          <a:lstStyle/>
          <a:p>
            <a:pPr indent="266700" algn="just"/>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案例二</a:t>
            </a: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二下</a:t>
            </a: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七巧板</a:t>
            </a: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作业设计节选</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F8E132FD-60C4-04CF-32FC-E4F73BBF9FDA}"/>
              </a:ext>
            </a:extLst>
          </p:cNvPr>
          <p:cNvSpPr txBox="1"/>
          <p:nvPr/>
        </p:nvSpPr>
        <p:spPr>
          <a:xfrm>
            <a:off x="677253" y="1842116"/>
            <a:ext cx="4827769" cy="783163"/>
          </a:xfrm>
          <a:prstGeom prst="rect">
            <a:avLst/>
          </a:prstGeom>
          <a:noFill/>
        </p:spPr>
        <p:txBody>
          <a:bodyPr wrap="square">
            <a:spAutoFit/>
          </a:bodyPr>
          <a:lstStyle/>
          <a:p>
            <a:pPr indent="266700">
              <a:lnSpc>
                <a:spcPct val="150000"/>
              </a:lnSpc>
            </a:pPr>
            <a:r>
              <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rPr>
              <a:t>☆☆☆ 古诗配画</a:t>
            </a:r>
          </a:p>
          <a:p>
            <a:pPr>
              <a:lnSpc>
                <a:spcPct val="150000"/>
              </a:lnSpc>
            </a:pPr>
            <a:r>
              <a:rPr lang="zh-CN" altLang="zh-CN" sz="1600" dirty="0">
                <a:effectLst/>
                <a:ea typeface="宋体" panose="02010600030101010101" pitchFamily="2" charset="-122"/>
                <a:cs typeface="Times New Roman" panose="02020603050405020304" pitchFamily="18" charset="0"/>
              </a:rPr>
              <a:t>同桌</a:t>
            </a:r>
            <a:r>
              <a:rPr lang="en-US" altLang="zh-CN" sz="1600" dirty="0">
                <a:effectLst/>
                <a:ea typeface="宋体" panose="02010600030101010101" pitchFamily="2" charset="-122"/>
                <a:cs typeface="Times New Roman" panose="02020603050405020304" pitchFamily="18" charset="0"/>
              </a:rPr>
              <a:t> 2 </a:t>
            </a:r>
            <a:r>
              <a:rPr lang="zh-CN" altLang="zh-CN" sz="1600" dirty="0">
                <a:effectLst/>
                <a:ea typeface="宋体" panose="02010600030101010101" pitchFamily="2" charset="-122"/>
                <a:cs typeface="Times New Roman" panose="02020603050405020304" pitchFamily="18" charset="0"/>
              </a:rPr>
              <a:t>人合作，用七巧板拼出古诗所描述的场景。</a:t>
            </a:r>
            <a:endParaRPr lang="zh-CN" altLang="en-US" sz="1600" dirty="0"/>
          </a:p>
        </p:txBody>
      </p:sp>
      <p:pic>
        <p:nvPicPr>
          <p:cNvPr id="4" name="图片 3">
            <a:extLst>
              <a:ext uri="{FF2B5EF4-FFF2-40B4-BE49-F238E27FC236}">
                <a16:creationId xmlns:a16="http://schemas.microsoft.com/office/drawing/2014/main" id="{A07AE390-41C5-E366-0634-9C91F60F0E72}"/>
              </a:ext>
            </a:extLst>
          </p:cNvPr>
          <p:cNvPicPr>
            <a:picLocks noChangeAspect="1"/>
          </p:cNvPicPr>
          <p:nvPr/>
        </p:nvPicPr>
        <p:blipFill>
          <a:blip r:embed="rId5"/>
          <a:stretch>
            <a:fillRect/>
          </a:stretch>
        </p:blipFill>
        <p:spPr>
          <a:xfrm>
            <a:off x="677253" y="3051191"/>
            <a:ext cx="4827768" cy="1643364"/>
          </a:xfrm>
          <a:prstGeom prst="rect">
            <a:avLst/>
          </a:prstGeom>
        </p:spPr>
      </p:pic>
      <p:sp>
        <p:nvSpPr>
          <p:cNvPr id="7" name="文本框 6">
            <a:extLst>
              <a:ext uri="{FF2B5EF4-FFF2-40B4-BE49-F238E27FC236}">
                <a16:creationId xmlns:a16="http://schemas.microsoft.com/office/drawing/2014/main" id="{E54B4542-5511-0004-B9BA-13FDB7289C7D}"/>
              </a:ext>
            </a:extLst>
          </p:cNvPr>
          <p:cNvSpPr txBox="1"/>
          <p:nvPr/>
        </p:nvSpPr>
        <p:spPr>
          <a:xfrm>
            <a:off x="5716889" y="1722105"/>
            <a:ext cx="6098058" cy="1152495"/>
          </a:xfrm>
          <a:prstGeom prst="rect">
            <a:avLst/>
          </a:prstGeom>
          <a:noFill/>
        </p:spPr>
        <p:txBody>
          <a:bodyPr wrap="square">
            <a:spAutoFit/>
          </a:bodyPr>
          <a:lstStyle/>
          <a:p>
            <a:pPr indent="266700" algn="just">
              <a:lnSpc>
                <a:spcPct val="150000"/>
              </a:lnSpc>
            </a:pPr>
            <a:r>
              <a:rPr lang="zh-CN" altLang="zh-CN" sz="1600" dirty="0">
                <a:ea typeface="宋体" panose="02010600030101010101" pitchFamily="2" charset="-122"/>
                <a:cs typeface="Times New Roman" panose="02020603050405020304" pitchFamily="18" charset="0"/>
              </a:rPr>
              <a:t>☆☆☆ 我来创作七巧板画！</a:t>
            </a:r>
            <a:endParaRPr lang="en-US" altLang="zh-CN" sz="1600" dirty="0">
              <a:ea typeface="宋体" panose="02010600030101010101" pitchFamily="2" charset="-122"/>
              <a:cs typeface="Times New Roman" panose="02020603050405020304" pitchFamily="18" charset="0"/>
            </a:endParaRPr>
          </a:p>
          <a:p>
            <a:pPr indent="266700" algn="just">
              <a:lnSpc>
                <a:spcPct val="150000"/>
              </a:lnSpc>
            </a:pPr>
            <a:r>
              <a:rPr lang="zh-CN" altLang="zh-CN" sz="1600" dirty="0">
                <a:ea typeface="宋体" panose="02010600030101010101" pitchFamily="2" charset="-122"/>
                <a:cs typeface="Times New Roman" panose="02020603050405020304" pitchFamily="18" charset="0"/>
              </a:rPr>
              <a:t>同学们可以两人合作或者独立完成，可以采用拼、贴、画等方式进行创作。</a:t>
            </a:r>
          </a:p>
        </p:txBody>
      </p:sp>
      <p:pic>
        <p:nvPicPr>
          <p:cNvPr id="9" name="图片 8">
            <a:extLst>
              <a:ext uri="{FF2B5EF4-FFF2-40B4-BE49-F238E27FC236}">
                <a16:creationId xmlns:a16="http://schemas.microsoft.com/office/drawing/2014/main" id="{4BB3FE16-459F-4EBB-B0CC-937F2FCDB68E}"/>
              </a:ext>
            </a:extLst>
          </p:cNvPr>
          <p:cNvPicPr>
            <a:picLocks noChangeAspect="1"/>
          </p:cNvPicPr>
          <p:nvPr/>
        </p:nvPicPr>
        <p:blipFill>
          <a:blip r:embed="rId6"/>
          <a:stretch>
            <a:fillRect/>
          </a:stretch>
        </p:blipFill>
        <p:spPr>
          <a:xfrm>
            <a:off x="5716889" y="2970796"/>
            <a:ext cx="5132343" cy="2965860"/>
          </a:xfrm>
          <a:prstGeom prst="rect">
            <a:avLst/>
          </a:prstGeom>
        </p:spPr>
      </p:pic>
    </p:spTree>
    <p:extLst>
      <p:ext uri="{BB962C8B-B14F-4D97-AF65-F5344CB8AC3E}">
        <p14:creationId xmlns:p14="http://schemas.microsoft.com/office/powerpoint/2010/main" val="6765394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92841" y="596294"/>
            <a:ext cx="10212858" cy="2012436"/>
          </a:xfrm>
          <a:prstGeom prst="rect">
            <a:avLst/>
          </a:prstGeom>
          <a:blipFill>
            <a:blip r:embed="rId5">
              <a:lum bright="-15000"/>
            </a:blip>
            <a:srcRect/>
            <a:stretch>
              <a:fillRect t="-119162" b="-1191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MH_Others_1"/>
          <p:cNvSpPr txBox="1"/>
          <p:nvPr>
            <p:custDataLst>
              <p:tags r:id="rId1"/>
            </p:custDataLst>
          </p:nvPr>
        </p:nvSpPr>
        <p:spPr>
          <a:xfrm rot="16200000">
            <a:off x="2952804" y="-561230"/>
            <a:ext cx="923330" cy="3794383"/>
          </a:xfrm>
          <a:prstGeom prst="rect">
            <a:avLst/>
          </a:prstGeom>
          <a:noFill/>
        </p:spPr>
        <p:txBody>
          <a:bodyPr vert="eaVert" wrap="square" lIns="0" tIns="0" rIns="0" bIns="0" rtlCol="0" anchor="ctr" anchorCtr="0">
            <a:spAutoFit/>
          </a:bodyPr>
          <a:lstStyle/>
          <a:p>
            <a:r>
              <a:rPr lang="zh-CN" altLang="en-US" sz="6000" dirty="0">
                <a:solidFill>
                  <a:schemeClr val="bg1"/>
                </a:solidFill>
                <a:cs typeface="+mn-ea"/>
                <a:sym typeface="+mn-lt"/>
              </a:rPr>
              <a:t>目录</a:t>
            </a:r>
          </a:p>
        </p:txBody>
      </p:sp>
      <p:sp>
        <p:nvSpPr>
          <p:cNvPr id="4" name="MH_Others_2"/>
          <p:cNvSpPr txBox="1"/>
          <p:nvPr>
            <p:custDataLst>
              <p:tags r:id="rId2"/>
            </p:custDataLst>
          </p:nvPr>
        </p:nvSpPr>
        <p:spPr>
          <a:xfrm>
            <a:off x="1517277" y="1918104"/>
            <a:ext cx="3299115" cy="430887"/>
          </a:xfrm>
          <a:prstGeom prst="rect">
            <a:avLst/>
          </a:prstGeom>
          <a:noFill/>
        </p:spPr>
        <p:txBody>
          <a:bodyPr wrap="square" lIns="0" tIns="0" rIns="0" bIns="0">
            <a:spAutoFit/>
          </a:bodyPr>
          <a:lstStyle/>
          <a:p>
            <a:pPr>
              <a:defRPr/>
            </a:pPr>
            <a:r>
              <a:rPr lang="en-US" altLang="zh-CN" sz="2800" b="1" dirty="0">
                <a:solidFill>
                  <a:schemeClr val="bg1"/>
                </a:solidFill>
                <a:cs typeface="+mn-ea"/>
                <a:sym typeface="+mn-lt"/>
              </a:rPr>
              <a:t>CONTENTS</a:t>
            </a:r>
          </a:p>
        </p:txBody>
      </p:sp>
      <p:sp>
        <p:nvSpPr>
          <p:cNvPr id="6" name="矩形 5"/>
          <p:cNvSpPr/>
          <p:nvPr/>
        </p:nvSpPr>
        <p:spPr>
          <a:xfrm>
            <a:off x="986301" y="2469468"/>
            <a:ext cx="2410142" cy="34415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grpSp>
        <p:nvGrpSpPr>
          <p:cNvPr id="5" name="组合 4">
            <a:extLst>
              <a:ext uri="{FF2B5EF4-FFF2-40B4-BE49-F238E27FC236}">
                <a16:creationId xmlns:a16="http://schemas.microsoft.com/office/drawing/2014/main" id="{15A5B730-2DD6-3E33-0152-D11B71499ACD}"/>
              </a:ext>
            </a:extLst>
          </p:cNvPr>
          <p:cNvGrpSpPr/>
          <p:nvPr/>
        </p:nvGrpSpPr>
        <p:grpSpPr>
          <a:xfrm>
            <a:off x="986301" y="3664216"/>
            <a:ext cx="2410142" cy="1628827"/>
            <a:chOff x="986301" y="3664216"/>
            <a:chExt cx="2410142" cy="1628827"/>
          </a:xfrm>
        </p:grpSpPr>
        <p:sp>
          <p:nvSpPr>
            <p:cNvPr id="7" name="矩形 6"/>
            <p:cNvSpPr/>
            <p:nvPr/>
          </p:nvSpPr>
          <p:spPr>
            <a:xfrm>
              <a:off x="986301" y="3664216"/>
              <a:ext cx="2410142" cy="584775"/>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1" u="none" strike="noStrike" kern="1200" cap="none" spc="0" normalizeH="0" baseline="0" noProof="0" dirty="0">
                  <a:ln>
                    <a:noFill/>
                  </a:ln>
                  <a:solidFill>
                    <a:schemeClr val="tx1">
                      <a:lumMod val="75000"/>
                      <a:lumOff val="25000"/>
                    </a:schemeClr>
                  </a:solidFill>
                  <a:effectLst/>
                  <a:uLnTx/>
                  <a:uFillTx/>
                  <a:cs typeface="+mn-ea"/>
                  <a:sym typeface="+mn-lt"/>
                </a:rPr>
                <a:t>PART 01</a:t>
              </a:r>
              <a:endParaRPr kumimoji="0" lang="zh-CN" altLang="en-US" sz="3200" b="0" i="1"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9" name="矩形 8"/>
            <p:cNvSpPr/>
            <p:nvPr/>
          </p:nvSpPr>
          <p:spPr>
            <a:xfrm>
              <a:off x="986301" y="4462046"/>
              <a:ext cx="2410142" cy="830997"/>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cs typeface="+mn-ea"/>
                  <a:sym typeface="+mn-lt"/>
                </a:rPr>
                <a:t>优化作业设计的意义</a:t>
              </a:r>
            </a:p>
          </p:txBody>
        </p:sp>
      </p:grpSp>
      <p:sp>
        <p:nvSpPr>
          <p:cNvPr id="11" name="矩形 10"/>
          <p:cNvSpPr/>
          <p:nvPr/>
        </p:nvSpPr>
        <p:spPr>
          <a:xfrm>
            <a:off x="3663178" y="2469468"/>
            <a:ext cx="2410142" cy="34415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nvGrpSpPr>
          <p:cNvPr id="10" name="组合 9">
            <a:extLst>
              <a:ext uri="{FF2B5EF4-FFF2-40B4-BE49-F238E27FC236}">
                <a16:creationId xmlns:a16="http://schemas.microsoft.com/office/drawing/2014/main" id="{A370CAB6-FD0C-F19E-56D6-95FEE43AC130}"/>
              </a:ext>
            </a:extLst>
          </p:cNvPr>
          <p:cNvGrpSpPr/>
          <p:nvPr/>
        </p:nvGrpSpPr>
        <p:grpSpPr>
          <a:xfrm>
            <a:off x="3663178" y="3664216"/>
            <a:ext cx="2410142" cy="1628827"/>
            <a:chOff x="3663178" y="3664216"/>
            <a:chExt cx="2410142" cy="1628827"/>
          </a:xfrm>
        </p:grpSpPr>
        <p:sp>
          <p:nvSpPr>
            <p:cNvPr id="12" name="矩形 11"/>
            <p:cNvSpPr/>
            <p:nvPr/>
          </p:nvSpPr>
          <p:spPr>
            <a:xfrm>
              <a:off x="3663178" y="3664216"/>
              <a:ext cx="2410142" cy="584775"/>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1" u="none" strike="noStrike" kern="1200" cap="none" spc="0" normalizeH="0" baseline="0" noProof="0" dirty="0">
                  <a:ln>
                    <a:noFill/>
                  </a:ln>
                  <a:solidFill>
                    <a:schemeClr val="tx1">
                      <a:lumMod val="75000"/>
                      <a:lumOff val="25000"/>
                    </a:schemeClr>
                  </a:solidFill>
                  <a:effectLst/>
                  <a:uLnTx/>
                  <a:uFillTx/>
                  <a:cs typeface="+mn-ea"/>
                  <a:sym typeface="+mn-lt"/>
                </a:rPr>
                <a:t>PART 02</a:t>
              </a:r>
              <a:endParaRPr kumimoji="0" lang="zh-CN" altLang="en-US" sz="3200" b="0" i="1"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4" name="矩形 13"/>
            <p:cNvSpPr/>
            <p:nvPr/>
          </p:nvSpPr>
          <p:spPr>
            <a:xfrm>
              <a:off x="3663178" y="4462046"/>
              <a:ext cx="2410142" cy="830997"/>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cs typeface="+mn-ea"/>
                  <a:sym typeface="+mn-lt"/>
                </a:rPr>
                <a:t>作业设计的理论依据</a:t>
              </a:r>
            </a:p>
          </p:txBody>
        </p:sp>
      </p:grpSp>
      <p:sp>
        <p:nvSpPr>
          <p:cNvPr id="16" name="矩形 15"/>
          <p:cNvSpPr/>
          <p:nvPr/>
        </p:nvSpPr>
        <p:spPr>
          <a:xfrm>
            <a:off x="6340055" y="2469468"/>
            <a:ext cx="2410142" cy="34415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grpSp>
        <p:nvGrpSpPr>
          <p:cNvPr id="15" name="组合 14">
            <a:extLst>
              <a:ext uri="{FF2B5EF4-FFF2-40B4-BE49-F238E27FC236}">
                <a16:creationId xmlns:a16="http://schemas.microsoft.com/office/drawing/2014/main" id="{005283C5-107B-E461-B775-CE290FE9F4CA}"/>
              </a:ext>
            </a:extLst>
          </p:cNvPr>
          <p:cNvGrpSpPr/>
          <p:nvPr/>
        </p:nvGrpSpPr>
        <p:grpSpPr>
          <a:xfrm>
            <a:off x="6340054" y="3664216"/>
            <a:ext cx="2410143" cy="1259495"/>
            <a:chOff x="6340054" y="3664216"/>
            <a:chExt cx="2410143" cy="1259495"/>
          </a:xfrm>
        </p:grpSpPr>
        <p:sp>
          <p:nvSpPr>
            <p:cNvPr id="17" name="矩形 16"/>
            <p:cNvSpPr/>
            <p:nvPr/>
          </p:nvSpPr>
          <p:spPr>
            <a:xfrm>
              <a:off x="6340055" y="3664216"/>
              <a:ext cx="2410142" cy="584775"/>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1" u="none" strike="noStrike" kern="1200" cap="none" spc="0" normalizeH="0" baseline="0" noProof="0" dirty="0">
                  <a:ln>
                    <a:noFill/>
                  </a:ln>
                  <a:solidFill>
                    <a:schemeClr val="tx1">
                      <a:lumMod val="75000"/>
                      <a:lumOff val="25000"/>
                    </a:schemeClr>
                  </a:solidFill>
                  <a:effectLst/>
                  <a:uLnTx/>
                  <a:uFillTx/>
                  <a:cs typeface="+mn-ea"/>
                  <a:sym typeface="+mn-lt"/>
                </a:rPr>
                <a:t>PART 03</a:t>
              </a:r>
              <a:endParaRPr kumimoji="0" lang="zh-CN" altLang="en-US" sz="3200" b="0" i="1"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9" name="矩形 18"/>
            <p:cNvSpPr/>
            <p:nvPr/>
          </p:nvSpPr>
          <p:spPr>
            <a:xfrm>
              <a:off x="6340054" y="4462046"/>
              <a:ext cx="2410141" cy="461665"/>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cs typeface="+mn-ea"/>
                  <a:sym typeface="+mn-lt"/>
                </a:rPr>
                <a:t>作业设计的原则</a:t>
              </a:r>
            </a:p>
          </p:txBody>
        </p:sp>
      </p:grpSp>
      <p:sp>
        <p:nvSpPr>
          <p:cNvPr id="21" name="矩形 20"/>
          <p:cNvSpPr/>
          <p:nvPr/>
        </p:nvSpPr>
        <p:spPr>
          <a:xfrm>
            <a:off x="9016932" y="2469468"/>
            <a:ext cx="2410142" cy="34415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grpSp>
        <p:nvGrpSpPr>
          <p:cNvPr id="20" name="组合 19">
            <a:extLst>
              <a:ext uri="{FF2B5EF4-FFF2-40B4-BE49-F238E27FC236}">
                <a16:creationId xmlns:a16="http://schemas.microsoft.com/office/drawing/2014/main" id="{7C139630-E9AE-9CC5-2910-19AEEA5E036D}"/>
              </a:ext>
            </a:extLst>
          </p:cNvPr>
          <p:cNvGrpSpPr/>
          <p:nvPr/>
        </p:nvGrpSpPr>
        <p:grpSpPr>
          <a:xfrm>
            <a:off x="9016932" y="3664216"/>
            <a:ext cx="2410142" cy="1998159"/>
            <a:chOff x="9016932" y="3664216"/>
            <a:chExt cx="2410142" cy="1998159"/>
          </a:xfrm>
        </p:grpSpPr>
        <p:sp>
          <p:nvSpPr>
            <p:cNvPr id="22" name="矩形 21"/>
            <p:cNvSpPr/>
            <p:nvPr/>
          </p:nvSpPr>
          <p:spPr>
            <a:xfrm>
              <a:off x="9016932" y="3664216"/>
              <a:ext cx="2410142" cy="584775"/>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1" u="none" strike="noStrike" kern="1200" cap="none" spc="0" normalizeH="0" baseline="0" noProof="0" dirty="0">
                  <a:ln>
                    <a:noFill/>
                  </a:ln>
                  <a:solidFill>
                    <a:schemeClr val="tx1">
                      <a:lumMod val="75000"/>
                      <a:lumOff val="25000"/>
                    </a:schemeClr>
                  </a:solidFill>
                  <a:effectLst/>
                  <a:uLnTx/>
                  <a:uFillTx/>
                  <a:cs typeface="+mn-ea"/>
                  <a:sym typeface="+mn-lt"/>
                </a:rPr>
                <a:t>PART 04</a:t>
              </a:r>
              <a:endParaRPr kumimoji="0" lang="zh-CN" altLang="en-US" sz="3200" b="0" i="1"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4" name="矩形 23"/>
            <p:cNvSpPr/>
            <p:nvPr/>
          </p:nvSpPr>
          <p:spPr>
            <a:xfrm>
              <a:off x="9016932" y="4462046"/>
              <a:ext cx="2410142" cy="1200329"/>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cs typeface="+mn-ea"/>
                  <a:sym typeface="+mn-lt"/>
                </a:rPr>
                <a:t>“图形与几何”领域作业设计的策略</a:t>
              </a:r>
              <a:endParaRPr kumimoji="0" lang="en-US" altLang="zh-CN" sz="24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25"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56" presetClass="entr" presetSubtype="0" fill="hold" grpId="0" nodeType="with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500" autoRev="1" fill="hold">
                                          <p:stCondLst>
                                            <p:cond delay="0"/>
                                          </p:stCondLst>
                                        </p:cTn>
                                        <p:tgtEl>
                                          <p:spTgt spid="3"/>
                                        </p:tgtEl>
                                        <p:attrNameLst>
                                          <p:attrName>ppt_w</p:attrName>
                                        </p:attrNameLst>
                                      </p:cBhvr>
                                    </p:anim>
                                    <p:anim by="(#ppt_w*0.50)" calcmode="lin" valueType="num">
                                      <p:cBhvr>
                                        <p:cTn id="12" dur="500" decel="50000" autoRev="1" fill="hold">
                                          <p:stCondLst>
                                            <p:cond delay="0"/>
                                          </p:stCondLst>
                                        </p:cTn>
                                        <p:tgtEl>
                                          <p:spTgt spid="3"/>
                                        </p:tgtEl>
                                        <p:attrNameLst>
                                          <p:attrName>ppt_x</p:attrName>
                                        </p:attrNameLst>
                                      </p:cBhvr>
                                    </p:anim>
                                    <p:anim from="(-#ppt_h/2)" to="(#ppt_y)" calcmode="lin" valueType="num">
                                      <p:cBhvr>
                                        <p:cTn id="13" dur="1000" fill="hold">
                                          <p:stCondLst>
                                            <p:cond delay="0"/>
                                          </p:stCondLst>
                                        </p:cTn>
                                        <p:tgtEl>
                                          <p:spTgt spid="3"/>
                                        </p:tgtEl>
                                        <p:attrNameLst>
                                          <p:attrName>ppt_y</p:attrName>
                                        </p:attrNameLst>
                                      </p:cBhvr>
                                    </p:anim>
                                    <p:animRot by="21600000">
                                      <p:cBhvr>
                                        <p:cTn id="14" dur="1000" fill="hold">
                                          <p:stCondLst>
                                            <p:cond delay="0"/>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500" autoRev="1" fill="hold">
                                          <p:stCondLst>
                                            <p:cond delay="0"/>
                                          </p:stCondLst>
                                        </p:cTn>
                                        <p:tgtEl>
                                          <p:spTgt spid="4"/>
                                        </p:tgtEl>
                                        <p:attrNameLst>
                                          <p:attrName>ppt_w</p:attrName>
                                        </p:attrNameLst>
                                      </p:cBhvr>
                                    </p:anim>
                                    <p:anim by="(#ppt_w*0.50)" calcmode="lin" valueType="num">
                                      <p:cBhvr>
                                        <p:cTn id="18" dur="500" decel="50000" autoRev="1" fill="hold">
                                          <p:stCondLst>
                                            <p:cond delay="0"/>
                                          </p:stCondLst>
                                        </p:cTn>
                                        <p:tgtEl>
                                          <p:spTgt spid="4"/>
                                        </p:tgtEl>
                                        <p:attrNameLst>
                                          <p:attrName>ppt_x</p:attrName>
                                        </p:attrNameLst>
                                      </p:cBhvr>
                                    </p:anim>
                                    <p:anim from="(-#ppt_h/2)" to="(#ppt_y)" calcmode="lin" valueType="num">
                                      <p:cBhvr>
                                        <p:cTn id="19" dur="1000" fill="hold">
                                          <p:stCondLst>
                                            <p:cond delay="0"/>
                                          </p:stCondLst>
                                        </p:cTn>
                                        <p:tgtEl>
                                          <p:spTgt spid="4"/>
                                        </p:tgtEl>
                                        <p:attrNameLst>
                                          <p:attrName>ppt_y</p:attrName>
                                        </p:attrNameLst>
                                      </p:cBhvr>
                                    </p:anim>
                                    <p:animRot by="21600000">
                                      <p:cBhvr>
                                        <p:cTn id="20" dur="1000" fill="hold">
                                          <p:stCondLst>
                                            <p:cond delay="0"/>
                                          </p:stCondLst>
                                        </p:cTn>
                                        <p:tgtEl>
                                          <p:spTgt spid="4"/>
                                        </p:tgtEl>
                                        <p:attrNameLst>
                                          <p:attrName>r</p:attrName>
                                        </p:attrNameLst>
                                      </p:cBhvr>
                                    </p:animRot>
                                  </p:childTnLst>
                                </p:cTn>
                              </p:par>
                            </p:childTnLst>
                          </p:cTn>
                        </p:par>
                        <p:par>
                          <p:cTn id="21" fill="hold">
                            <p:stCondLst>
                              <p:cond delay="1700"/>
                            </p:stCondLst>
                            <p:childTnLst>
                              <p:par>
                                <p:cTn id="22" presetID="42"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675" y="368300"/>
            <a:ext cx="11296650" cy="6126883"/>
            <a:chOff x="447675" y="368300"/>
            <a:chExt cx="11296650" cy="6126883"/>
          </a:xfrm>
        </p:grpSpPr>
        <p:grpSp>
          <p:nvGrpSpPr>
            <p:cNvPr id="15" name="组合 14"/>
            <p:cNvGrpSpPr/>
            <p:nvPr/>
          </p:nvGrpSpPr>
          <p:grpSpPr>
            <a:xfrm>
              <a:off x="447675" y="368300"/>
              <a:ext cx="11296650" cy="6126883"/>
              <a:chOff x="447675" y="368300"/>
              <a:chExt cx="11296650" cy="6126883"/>
            </a:xfrm>
            <a:solidFill>
              <a:schemeClr val="bg1"/>
            </a:solidFill>
          </p:grpSpPr>
          <p:sp>
            <p:nvSpPr>
              <p:cNvPr id="19" name="任意多边形: 形状 18"/>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任意多边形: 形状 19"/>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6" name="矩形 15"/>
            <p:cNvSpPr/>
            <p:nvPr/>
          </p:nvSpPr>
          <p:spPr>
            <a:xfrm>
              <a:off x="11082528" y="5880044"/>
              <a:ext cx="661797" cy="604173"/>
            </a:xfrm>
            <a:prstGeom prst="rect">
              <a:avLst/>
            </a:prstGeom>
            <a:blipFill>
              <a:blip r:embed="rId9"/>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11" name="PA-文本框 42"/>
          <p:cNvSpPr txBox="1"/>
          <p:nvPr>
            <p:custDataLst>
              <p:tags r:id="rId1"/>
            </p:custDataLst>
          </p:nvPr>
        </p:nvSpPr>
        <p:spPr>
          <a:xfrm>
            <a:off x="1114413" y="3404123"/>
            <a:ext cx="2333122" cy="1005147"/>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en-US" altLang="zh-CN" sz="2400" dirty="0">
                <a:solidFill>
                  <a:schemeClr val="bg1"/>
                </a:solidFill>
                <a:latin typeface="+mn-lt"/>
                <a:ea typeface="+mn-ea"/>
                <a:cs typeface="+mn-ea"/>
                <a:sym typeface="+mn-lt"/>
              </a:rPr>
              <a:t>1.</a:t>
            </a:r>
            <a:r>
              <a:rPr lang="zh-CN" altLang="en-US" sz="2400" dirty="0">
                <a:solidFill>
                  <a:schemeClr val="bg1"/>
                </a:solidFill>
                <a:latin typeface="+mn-lt"/>
                <a:ea typeface="+mn-ea"/>
                <a:cs typeface="+mn-ea"/>
                <a:sym typeface="+mn-lt"/>
              </a:rPr>
              <a:t>基学生差异，设计分层作业</a:t>
            </a:r>
          </a:p>
        </p:txBody>
      </p:sp>
      <p:sp>
        <p:nvSpPr>
          <p:cNvPr id="12" name="PA-文本框 42"/>
          <p:cNvSpPr txBox="1"/>
          <p:nvPr>
            <p:custDataLst>
              <p:tags r:id="rId2"/>
            </p:custDataLst>
          </p:nvPr>
        </p:nvSpPr>
        <p:spPr>
          <a:xfrm>
            <a:off x="8936978" y="3531123"/>
            <a:ext cx="2214396" cy="1209675"/>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zh-CN" altLang="en-US" dirty="0">
                <a:solidFill>
                  <a:schemeClr val="bg1"/>
                </a:solidFill>
                <a:latin typeface="+mn-lt"/>
                <a:ea typeface="+mn-ea"/>
                <a:cs typeface="+mn-ea"/>
                <a:sym typeface="+mn-lt"/>
              </a:rPr>
              <a:t>此处添加详细文本描述，建议与标题相关并符合整体语言风格，语言描述尽量简洁生动。</a:t>
            </a:r>
          </a:p>
        </p:txBody>
      </p:sp>
      <p:sp>
        <p:nvSpPr>
          <p:cNvPr id="13" name="PA-文本框 42"/>
          <p:cNvSpPr txBox="1"/>
          <p:nvPr>
            <p:custDataLst>
              <p:tags r:id="rId3"/>
            </p:custDataLst>
          </p:nvPr>
        </p:nvSpPr>
        <p:spPr>
          <a:xfrm>
            <a:off x="4989183" y="3531123"/>
            <a:ext cx="2214396" cy="1209675"/>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zh-CN" altLang="en-US" dirty="0">
                <a:solidFill>
                  <a:schemeClr val="bg1"/>
                </a:solidFill>
                <a:latin typeface="+mn-lt"/>
                <a:ea typeface="+mn-ea"/>
                <a:cs typeface="+mn-ea"/>
                <a:sym typeface="+mn-lt"/>
              </a:rPr>
              <a:t>此处添加详细文本描述，建议与标题相关并符合整体语言风格，语言描述尽量简洁生动。</a:t>
            </a:r>
          </a:p>
        </p:txBody>
      </p:sp>
      <p:sp>
        <p:nvSpPr>
          <p:cNvPr id="22" name="文本框 21">
            <a:extLst>
              <a:ext uri="{FF2B5EF4-FFF2-40B4-BE49-F238E27FC236}">
                <a16:creationId xmlns:a16="http://schemas.microsoft.com/office/drawing/2014/main" id="{D914F633-A9D0-B9C4-9DD3-786BDC80CBF0}"/>
              </a:ext>
            </a:extLst>
          </p:cNvPr>
          <p:cNvSpPr txBox="1"/>
          <p:nvPr/>
        </p:nvSpPr>
        <p:spPr>
          <a:xfrm>
            <a:off x="3929689" y="1752249"/>
            <a:ext cx="7147898" cy="3730765"/>
          </a:xfrm>
          <a:prstGeom prst="rect">
            <a:avLst/>
          </a:prstGeom>
          <a:noFill/>
        </p:spPr>
        <p:txBody>
          <a:bodyPr wrap="square">
            <a:spAutoFit/>
          </a:bodyPr>
          <a:lstStyle/>
          <a:p>
            <a:pPr>
              <a:lnSpc>
                <a:spcPct val="150000"/>
              </a:lnSpc>
            </a:pPr>
            <a:r>
              <a:rPr lang="zh-CN" altLang="en-US" sz="2000" dirty="0"/>
              <a:t>       </a:t>
            </a:r>
            <a:r>
              <a:rPr lang="en-US" altLang="zh-CN" sz="2000" dirty="0"/>
              <a:t>《</a:t>
            </a:r>
            <a:r>
              <a:rPr lang="zh-CN" altLang="en-US" sz="2000" dirty="0"/>
              <a:t>数学课程标准</a:t>
            </a:r>
            <a:r>
              <a:rPr lang="en-US" altLang="zh-CN" sz="2000" dirty="0"/>
              <a:t>》</a:t>
            </a:r>
            <a:r>
              <a:rPr lang="zh-CN" altLang="en-US" sz="2000" dirty="0"/>
              <a:t>明确指出，有效的教学活动不能单纯依赖模仿与记忆，动手实践是学生学习数学的重要方式。建构主义者认为：学习是学习者的建构过程，其最好的方法就是动手做。只有动手实践，才能将概念更好地理解内化，使创新思维的结果物质化。“图形与几何” 这个领域很多知识点的落实不能只靠传统作业中的练，由于这个版块涉及很多图形的认识， 运动旋转， 因此教师要善于布置操作作业， 让学生在操作体验中内化概念的意义。</a:t>
            </a:r>
          </a:p>
        </p:txBody>
      </p:sp>
      <p:sp>
        <p:nvSpPr>
          <p:cNvPr id="23" name="矩形 22">
            <a:extLst>
              <a:ext uri="{FF2B5EF4-FFF2-40B4-BE49-F238E27FC236}">
                <a16:creationId xmlns:a16="http://schemas.microsoft.com/office/drawing/2014/main" id="{7683F622-EF63-A695-57FE-D0AFC02DA338}"/>
              </a:ext>
            </a:extLst>
          </p:cNvPr>
          <p:cNvSpPr/>
          <p:nvPr/>
        </p:nvSpPr>
        <p:spPr>
          <a:xfrm>
            <a:off x="447675" y="362817"/>
            <a:ext cx="2925720" cy="638080"/>
          </a:xfrm>
          <a:prstGeom prst="rect">
            <a:avLst/>
          </a:prstGeom>
          <a:blipFill>
            <a:blip r:embed="rId9">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PA-文本框 6">
            <a:extLst>
              <a:ext uri="{FF2B5EF4-FFF2-40B4-BE49-F238E27FC236}">
                <a16:creationId xmlns:a16="http://schemas.microsoft.com/office/drawing/2014/main" id="{1CF8EBC5-B682-F55A-1497-B2E67ECCCEB5}"/>
              </a:ext>
            </a:extLst>
          </p:cNvPr>
          <p:cNvSpPr txBox="1"/>
          <p:nvPr>
            <p:custDataLst>
              <p:tags r:id="rId4"/>
            </p:custDataLst>
          </p:nvPr>
        </p:nvSpPr>
        <p:spPr>
          <a:xfrm>
            <a:off x="642746" y="466431"/>
            <a:ext cx="2607081" cy="584775"/>
          </a:xfrm>
          <a:prstGeom prst="rect">
            <a:avLst/>
          </a:prstGeom>
          <a:noFill/>
        </p:spPr>
        <p:txBody>
          <a:bodyPr wrap="square" rtlCol="0">
            <a:spAutoFit/>
          </a:bodyPr>
          <a:lstStyle/>
          <a:p>
            <a:pPr algn="dist"/>
            <a:r>
              <a:rPr lang="zh-CN" altLang="en-US" sz="1600" b="1" dirty="0">
                <a:solidFill>
                  <a:schemeClr val="bg1"/>
                </a:solidFill>
                <a:cs typeface="+mn-ea"/>
                <a:sym typeface="+mn-lt"/>
              </a:rPr>
              <a:t>“图形与几何”领域作业设计的策略</a:t>
            </a:r>
          </a:p>
        </p:txBody>
      </p:sp>
      <p:sp>
        <p:nvSpPr>
          <p:cNvPr id="17" name="PA-文本框 42">
            <a:extLst>
              <a:ext uri="{FF2B5EF4-FFF2-40B4-BE49-F238E27FC236}">
                <a16:creationId xmlns:a16="http://schemas.microsoft.com/office/drawing/2014/main" id="{B030AF49-E07C-4FF8-8246-058DAA7157E4}"/>
              </a:ext>
            </a:extLst>
          </p:cNvPr>
          <p:cNvSpPr txBox="1"/>
          <p:nvPr>
            <p:custDataLst>
              <p:tags r:id="rId5"/>
            </p:custDataLst>
          </p:nvPr>
        </p:nvSpPr>
        <p:spPr>
          <a:xfrm>
            <a:off x="1249950" y="3617632"/>
            <a:ext cx="2333121" cy="1005147"/>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en-US" altLang="zh-CN" sz="2400" dirty="0">
                <a:solidFill>
                  <a:schemeClr val="bg1"/>
                </a:solidFill>
                <a:latin typeface="+mn-lt"/>
                <a:ea typeface="+mn-ea"/>
                <a:cs typeface="+mn-ea"/>
                <a:sym typeface="+mn-lt"/>
              </a:rPr>
              <a:t>2.</a:t>
            </a:r>
            <a:r>
              <a:rPr lang="zh-CN" altLang="en-US" sz="2400" dirty="0">
                <a:solidFill>
                  <a:schemeClr val="bg1"/>
                </a:solidFill>
                <a:latin typeface="+mn-lt"/>
                <a:ea typeface="+mn-ea"/>
                <a:cs typeface="+mn-ea"/>
                <a:sym typeface="+mn-lt"/>
              </a:rPr>
              <a:t>基于学生兴趣，设计趣味作业</a:t>
            </a:r>
          </a:p>
        </p:txBody>
      </p:sp>
      <p:grpSp>
        <p:nvGrpSpPr>
          <p:cNvPr id="2" name="组合 1">
            <a:extLst>
              <a:ext uri="{FF2B5EF4-FFF2-40B4-BE49-F238E27FC236}">
                <a16:creationId xmlns:a16="http://schemas.microsoft.com/office/drawing/2014/main" id="{9C628E14-0894-97A7-03A4-35552BE8D67E}"/>
              </a:ext>
            </a:extLst>
          </p:cNvPr>
          <p:cNvGrpSpPr/>
          <p:nvPr/>
        </p:nvGrpSpPr>
        <p:grpSpPr>
          <a:xfrm>
            <a:off x="829545" y="1674532"/>
            <a:ext cx="2663688" cy="3886200"/>
            <a:chOff x="8638760" y="2107095"/>
            <a:chExt cx="2663688" cy="3886200"/>
          </a:xfrm>
        </p:grpSpPr>
        <p:sp>
          <p:nvSpPr>
            <p:cNvPr id="3" name="矩形 2">
              <a:extLst>
                <a:ext uri="{FF2B5EF4-FFF2-40B4-BE49-F238E27FC236}">
                  <a16:creationId xmlns:a16="http://schemas.microsoft.com/office/drawing/2014/main" id="{3B9D9D3A-7AF4-E18C-28B5-353B8768AE4C}"/>
                </a:ext>
              </a:extLst>
            </p:cNvPr>
            <p:cNvSpPr/>
            <p:nvPr/>
          </p:nvSpPr>
          <p:spPr>
            <a:xfrm>
              <a:off x="8638760" y="2107095"/>
              <a:ext cx="2663688"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user-image-with-black-background_17004">
              <a:extLst>
                <a:ext uri="{FF2B5EF4-FFF2-40B4-BE49-F238E27FC236}">
                  <a16:creationId xmlns:a16="http://schemas.microsoft.com/office/drawing/2014/main" id="{5D3D1161-8F23-9DC6-36B8-D1B3BC918E3F}"/>
                </a:ext>
              </a:extLst>
            </p:cNvPr>
            <p:cNvSpPr>
              <a:spLocks noChangeAspect="1"/>
            </p:cNvSpPr>
            <p:nvPr/>
          </p:nvSpPr>
          <p:spPr bwMode="auto">
            <a:xfrm>
              <a:off x="9652144" y="2778495"/>
              <a:ext cx="783985" cy="650505"/>
            </a:xfrm>
            <a:custGeom>
              <a:avLst/>
              <a:gdLst>
                <a:gd name="T0" fmla="*/ 2077 w 4154"/>
                <a:gd name="T1" fmla="*/ 0 h 3452"/>
                <a:gd name="T2" fmla="*/ 0 w 4154"/>
                <a:gd name="T3" fmla="*/ 2077 h 3452"/>
                <a:gd name="T4" fmla="*/ 471 w 4154"/>
                <a:gd name="T5" fmla="*/ 3394 h 3452"/>
                <a:gd name="T6" fmla="*/ 1388 w 4154"/>
                <a:gd name="T7" fmla="*/ 2578 h 3452"/>
                <a:gd name="T8" fmla="*/ 2077 w 4154"/>
                <a:gd name="T9" fmla="*/ 2856 h 3452"/>
                <a:gd name="T10" fmla="*/ 2753 w 4154"/>
                <a:gd name="T11" fmla="*/ 2590 h 3452"/>
                <a:gd name="T12" fmla="*/ 3633 w 4154"/>
                <a:gd name="T13" fmla="*/ 3452 h 3452"/>
                <a:gd name="T14" fmla="*/ 4154 w 4154"/>
                <a:gd name="T15" fmla="*/ 2077 h 3452"/>
                <a:gd name="T16" fmla="*/ 2077 w 4154"/>
                <a:gd name="T17" fmla="*/ 0 h 3452"/>
                <a:gd name="T18" fmla="*/ 2077 w 4154"/>
                <a:gd name="T19" fmla="*/ 2610 h 3452"/>
                <a:gd name="T20" fmla="*/ 1708 w 4154"/>
                <a:gd name="T21" fmla="*/ 2510 h 3452"/>
                <a:gd name="T22" fmla="*/ 1257 w 4154"/>
                <a:gd name="T23" fmla="*/ 1688 h 3452"/>
                <a:gd name="T24" fmla="*/ 2077 w 4154"/>
                <a:gd name="T25" fmla="*/ 765 h 3452"/>
                <a:gd name="T26" fmla="*/ 2897 w 4154"/>
                <a:gd name="T27" fmla="*/ 1688 h 3452"/>
                <a:gd name="T28" fmla="*/ 2433 w 4154"/>
                <a:gd name="T29" fmla="*/ 2517 h 3452"/>
                <a:gd name="T30" fmla="*/ 2077 w 4154"/>
                <a:gd name="T31" fmla="*/ 2610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54" h="3452">
                  <a:moveTo>
                    <a:pt x="2077" y="0"/>
                  </a:moveTo>
                  <a:cubicBezTo>
                    <a:pt x="930" y="0"/>
                    <a:pt x="0" y="930"/>
                    <a:pt x="0" y="2077"/>
                  </a:cubicBezTo>
                  <a:cubicBezTo>
                    <a:pt x="0" y="2577"/>
                    <a:pt x="177" y="3035"/>
                    <a:pt x="471" y="3394"/>
                  </a:cubicBezTo>
                  <a:cubicBezTo>
                    <a:pt x="516" y="3030"/>
                    <a:pt x="879" y="2723"/>
                    <a:pt x="1388" y="2578"/>
                  </a:cubicBezTo>
                  <a:cubicBezTo>
                    <a:pt x="1574" y="2751"/>
                    <a:pt x="1814" y="2856"/>
                    <a:pt x="2077" y="2856"/>
                  </a:cubicBezTo>
                  <a:cubicBezTo>
                    <a:pt x="2333" y="2856"/>
                    <a:pt x="2569" y="2756"/>
                    <a:pt x="2753" y="2590"/>
                  </a:cubicBezTo>
                  <a:cubicBezTo>
                    <a:pt x="3266" y="2748"/>
                    <a:pt x="3621" y="3074"/>
                    <a:pt x="3633" y="3452"/>
                  </a:cubicBezTo>
                  <a:cubicBezTo>
                    <a:pt x="3957" y="3086"/>
                    <a:pt x="4154" y="2604"/>
                    <a:pt x="4154" y="2077"/>
                  </a:cubicBezTo>
                  <a:cubicBezTo>
                    <a:pt x="4154" y="930"/>
                    <a:pt x="3224" y="0"/>
                    <a:pt x="2077" y="0"/>
                  </a:cubicBezTo>
                  <a:close/>
                  <a:moveTo>
                    <a:pt x="2077" y="2610"/>
                  </a:moveTo>
                  <a:cubicBezTo>
                    <a:pt x="1944" y="2610"/>
                    <a:pt x="1819" y="2573"/>
                    <a:pt x="1708" y="2510"/>
                  </a:cubicBezTo>
                  <a:cubicBezTo>
                    <a:pt x="1441" y="2358"/>
                    <a:pt x="1257" y="2047"/>
                    <a:pt x="1257" y="1688"/>
                  </a:cubicBezTo>
                  <a:cubicBezTo>
                    <a:pt x="1257" y="1179"/>
                    <a:pt x="1625" y="765"/>
                    <a:pt x="2077" y="765"/>
                  </a:cubicBezTo>
                  <a:cubicBezTo>
                    <a:pt x="2529" y="765"/>
                    <a:pt x="2897" y="1179"/>
                    <a:pt x="2897" y="1688"/>
                  </a:cubicBezTo>
                  <a:cubicBezTo>
                    <a:pt x="2897" y="2053"/>
                    <a:pt x="2707" y="2368"/>
                    <a:pt x="2433" y="2517"/>
                  </a:cubicBezTo>
                  <a:cubicBezTo>
                    <a:pt x="2325" y="2576"/>
                    <a:pt x="2205" y="2610"/>
                    <a:pt x="2077" y="2610"/>
                  </a:cubicBezTo>
                  <a:close/>
                </a:path>
              </a:pathLst>
            </a:custGeom>
            <a:solidFill>
              <a:schemeClr val="bg1"/>
            </a:solidFill>
            <a:ln>
              <a:noFill/>
            </a:ln>
          </p:spPr>
          <p:txBody>
            <a:bodyPr/>
            <a:lstStyle/>
            <a:p>
              <a:endParaRPr lang="zh-CN" altLang="en-US">
                <a:cs typeface="+mn-ea"/>
                <a:sym typeface="+mn-lt"/>
              </a:endParaRPr>
            </a:p>
          </p:txBody>
        </p:sp>
      </p:grpSp>
      <p:sp>
        <p:nvSpPr>
          <p:cNvPr id="5" name="PA-文本框 42">
            <a:extLst>
              <a:ext uri="{FF2B5EF4-FFF2-40B4-BE49-F238E27FC236}">
                <a16:creationId xmlns:a16="http://schemas.microsoft.com/office/drawing/2014/main" id="{12234567-A90D-8B28-436C-E4C757891AD4}"/>
              </a:ext>
            </a:extLst>
          </p:cNvPr>
          <p:cNvSpPr txBox="1"/>
          <p:nvPr>
            <p:custDataLst>
              <p:tags r:id="rId6"/>
            </p:custDataLst>
          </p:nvPr>
        </p:nvSpPr>
        <p:spPr>
          <a:xfrm>
            <a:off x="1016672" y="3510877"/>
            <a:ext cx="2319772" cy="1005147"/>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en-US" altLang="zh-CN" sz="2400" dirty="0">
                <a:solidFill>
                  <a:schemeClr val="bg1"/>
                </a:solidFill>
                <a:latin typeface="+mn-lt"/>
                <a:ea typeface="+mn-ea"/>
                <a:cs typeface="+mn-ea"/>
                <a:sym typeface="+mn-lt"/>
              </a:rPr>
              <a:t>3.</a:t>
            </a:r>
            <a:r>
              <a:rPr lang="zh-CN" altLang="en-US" sz="2400" dirty="0">
                <a:solidFill>
                  <a:schemeClr val="bg1"/>
                </a:solidFill>
                <a:latin typeface="+mn-lt"/>
                <a:ea typeface="+mn-ea"/>
                <a:cs typeface="+mn-ea"/>
                <a:sym typeface="+mn-lt"/>
              </a:rPr>
              <a:t>基于活动经验，设计操作作业</a:t>
            </a:r>
          </a:p>
        </p:txBody>
      </p:sp>
    </p:spTree>
    <p:extLst>
      <p:ext uri="{BB962C8B-B14F-4D97-AF65-F5344CB8AC3E}">
        <p14:creationId xmlns:p14="http://schemas.microsoft.com/office/powerpoint/2010/main" val="28510790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7" presetClass="entr" presetSubtype="1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7" presetClass="entr" presetSubtype="1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675" y="368300"/>
            <a:ext cx="11296650" cy="6126883"/>
            <a:chOff x="447675" y="368300"/>
            <a:chExt cx="11296650" cy="6126883"/>
          </a:xfrm>
        </p:grpSpPr>
        <p:grpSp>
          <p:nvGrpSpPr>
            <p:cNvPr id="15" name="组合 14"/>
            <p:cNvGrpSpPr/>
            <p:nvPr/>
          </p:nvGrpSpPr>
          <p:grpSpPr>
            <a:xfrm>
              <a:off x="447675" y="368300"/>
              <a:ext cx="11296650" cy="6126883"/>
              <a:chOff x="447675" y="368300"/>
              <a:chExt cx="11296650" cy="6126883"/>
            </a:xfrm>
            <a:solidFill>
              <a:schemeClr val="bg1"/>
            </a:solidFill>
          </p:grpSpPr>
          <p:sp>
            <p:nvSpPr>
              <p:cNvPr id="19" name="任意多边形: 形状 18"/>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任意多边形: 形状 19"/>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6" name="矩形 15"/>
            <p:cNvSpPr/>
            <p:nvPr/>
          </p:nvSpPr>
          <p:spPr>
            <a:xfrm>
              <a:off x="11082528" y="5880044"/>
              <a:ext cx="661797" cy="604173"/>
            </a:xfrm>
            <a:prstGeom prst="rect">
              <a:avLst/>
            </a:prstGeom>
            <a:blipFill>
              <a:blip r:embed="rId4"/>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23" name="矩形 22">
            <a:extLst>
              <a:ext uri="{FF2B5EF4-FFF2-40B4-BE49-F238E27FC236}">
                <a16:creationId xmlns:a16="http://schemas.microsoft.com/office/drawing/2014/main" id="{7683F622-EF63-A695-57FE-D0AFC02DA338}"/>
              </a:ext>
            </a:extLst>
          </p:cNvPr>
          <p:cNvSpPr/>
          <p:nvPr/>
        </p:nvSpPr>
        <p:spPr>
          <a:xfrm>
            <a:off x="447675" y="362817"/>
            <a:ext cx="2925720" cy="638080"/>
          </a:xfrm>
          <a:prstGeom prst="rect">
            <a:avLst/>
          </a:prstGeom>
          <a:blipFill>
            <a:blip r:embed="rId4">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PA-文本框 6">
            <a:extLst>
              <a:ext uri="{FF2B5EF4-FFF2-40B4-BE49-F238E27FC236}">
                <a16:creationId xmlns:a16="http://schemas.microsoft.com/office/drawing/2014/main" id="{1CF8EBC5-B682-F55A-1497-B2E67ECCCEB5}"/>
              </a:ext>
            </a:extLst>
          </p:cNvPr>
          <p:cNvSpPr txBox="1"/>
          <p:nvPr>
            <p:custDataLst>
              <p:tags r:id="rId1"/>
            </p:custDataLst>
          </p:nvPr>
        </p:nvSpPr>
        <p:spPr>
          <a:xfrm>
            <a:off x="642746" y="466431"/>
            <a:ext cx="2607081" cy="584775"/>
          </a:xfrm>
          <a:prstGeom prst="rect">
            <a:avLst/>
          </a:prstGeom>
          <a:noFill/>
        </p:spPr>
        <p:txBody>
          <a:bodyPr wrap="square" rtlCol="0">
            <a:spAutoFit/>
          </a:bodyPr>
          <a:lstStyle/>
          <a:p>
            <a:pPr algn="dist"/>
            <a:r>
              <a:rPr lang="zh-CN" altLang="en-US" sz="1600" b="1" dirty="0">
                <a:solidFill>
                  <a:schemeClr val="bg1"/>
                </a:solidFill>
                <a:cs typeface="+mn-ea"/>
                <a:sym typeface="+mn-lt"/>
              </a:rPr>
              <a:t>“图形与几何”领域作业设计的策略</a:t>
            </a:r>
          </a:p>
        </p:txBody>
      </p:sp>
      <p:sp>
        <p:nvSpPr>
          <p:cNvPr id="6" name="文本框 5">
            <a:extLst>
              <a:ext uri="{FF2B5EF4-FFF2-40B4-BE49-F238E27FC236}">
                <a16:creationId xmlns:a16="http://schemas.microsoft.com/office/drawing/2014/main" id="{0704E74C-2E36-87D8-DDBD-10849A1BCAD8}"/>
              </a:ext>
            </a:extLst>
          </p:cNvPr>
          <p:cNvSpPr txBox="1"/>
          <p:nvPr/>
        </p:nvSpPr>
        <p:spPr>
          <a:xfrm>
            <a:off x="2897086" y="1032503"/>
            <a:ext cx="8640462" cy="461665"/>
          </a:xfrm>
          <a:prstGeom prst="rect">
            <a:avLst/>
          </a:prstGeom>
          <a:noFill/>
        </p:spPr>
        <p:txBody>
          <a:bodyPr wrap="square">
            <a:spAutoFit/>
          </a:bodyPr>
          <a:lstStyle/>
          <a:p>
            <a:pPr indent="266700" algn="just"/>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案例三</a:t>
            </a: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三下</a:t>
            </a: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初步认识轴对称图形</a:t>
            </a: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作业设计</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F8E132FD-60C4-04CF-32FC-E4F73BBF9FDA}"/>
              </a:ext>
            </a:extLst>
          </p:cNvPr>
          <p:cNvSpPr txBox="1"/>
          <p:nvPr/>
        </p:nvSpPr>
        <p:spPr>
          <a:xfrm>
            <a:off x="677253" y="1842116"/>
            <a:ext cx="4827769" cy="454035"/>
          </a:xfrm>
          <a:prstGeom prst="rect">
            <a:avLst/>
          </a:prstGeom>
          <a:noFill/>
        </p:spPr>
        <p:txBody>
          <a:bodyPr wrap="square">
            <a:spAutoFit/>
          </a:bodyPr>
          <a:lstStyle/>
          <a:p>
            <a:pPr indent="266700">
              <a:lnSpc>
                <a:spcPct val="150000"/>
              </a:lnSpc>
            </a:pPr>
            <a:r>
              <a:rPr lang="zh-CN" altLang="en-US" kern="100" dirty="0">
                <a:effectLst/>
                <a:latin typeface="Calibri" panose="020F0502020204030204" pitchFamily="34" charset="0"/>
                <a:ea typeface="宋体" panose="02010600030101010101" pitchFamily="2" charset="-122"/>
                <a:cs typeface="Times New Roman" panose="02020603050405020304" pitchFamily="18" charset="0"/>
              </a:rPr>
              <a:t>☆找一找生活中的轴对称图形。</a:t>
            </a:r>
            <a:endParaRPr lang="zh-CN" altLang="en-US" dirty="0"/>
          </a:p>
        </p:txBody>
      </p:sp>
      <p:sp>
        <p:nvSpPr>
          <p:cNvPr id="7" name="文本框 6">
            <a:extLst>
              <a:ext uri="{FF2B5EF4-FFF2-40B4-BE49-F238E27FC236}">
                <a16:creationId xmlns:a16="http://schemas.microsoft.com/office/drawing/2014/main" id="{E54B4542-5511-0004-B9BA-13FDB7289C7D}"/>
              </a:ext>
            </a:extLst>
          </p:cNvPr>
          <p:cNvSpPr txBox="1"/>
          <p:nvPr/>
        </p:nvSpPr>
        <p:spPr>
          <a:xfrm>
            <a:off x="5716889" y="1834275"/>
            <a:ext cx="6098058" cy="454035"/>
          </a:xfrm>
          <a:prstGeom prst="rect">
            <a:avLst/>
          </a:prstGeom>
          <a:noFill/>
        </p:spPr>
        <p:txBody>
          <a:bodyPr wrap="square">
            <a:spAutoFit/>
          </a:bodyPr>
          <a:lstStyle/>
          <a:p>
            <a:pPr indent="266700" algn="just">
              <a:lnSpc>
                <a:spcPct val="150000"/>
              </a:lnSpc>
            </a:pPr>
            <a:r>
              <a:rPr lang="zh-CN" altLang="en-US" dirty="0">
                <a:ea typeface="宋体" panose="02010600030101010101" pitchFamily="2" charset="-122"/>
                <a:cs typeface="Times New Roman" panose="02020603050405020304" pitchFamily="18" charset="0"/>
              </a:rPr>
              <a:t>☆☆ 折一折， 填一填。</a:t>
            </a:r>
            <a:endParaRPr lang="zh-CN" altLang="zh-CN" dirty="0">
              <a:ea typeface="宋体" panose="02010600030101010101" pitchFamily="2" charset="-122"/>
              <a:cs typeface="Times New Roman" panose="02020603050405020304" pitchFamily="18" charset="0"/>
            </a:endParaRPr>
          </a:p>
        </p:txBody>
      </p:sp>
      <p:sp>
        <p:nvSpPr>
          <p:cNvPr id="2" name="矩形 1">
            <a:extLst>
              <a:ext uri="{FF2B5EF4-FFF2-40B4-BE49-F238E27FC236}">
                <a16:creationId xmlns:a16="http://schemas.microsoft.com/office/drawing/2014/main" id="{6B80732F-28D3-108D-9676-175DAC170102}"/>
              </a:ext>
            </a:extLst>
          </p:cNvPr>
          <p:cNvSpPr/>
          <p:nvPr/>
        </p:nvSpPr>
        <p:spPr>
          <a:xfrm>
            <a:off x="951470" y="2520778"/>
            <a:ext cx="3731741" cy="169287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8BF45D36-5154-53CC-944A-23190EC1B1AA}"/>
              </a:ext>
            </a:extLst>
          </p:cNvPr>
          <p:cNvPicPr>
            <a:picLocks noChangeAspect="1"/>
          </p:cNvPicPr>
          <p:nvPr/>
        </p:nvPicPr>
        <p:blipFill>
          <a:blip r:embed="rId5"/>
          <a:stretch>
            <a:fillRect/>
          </a:stretch>
        </p:blipFill>
        <p:spPr>
          <a:xfrm>
            <a:off x="4970129" y="2363873"/>
            <a:ext cx="6423846" cy="2687292"/>
          </a:xfrm>
          <a:prstGeom prst="rect">
            <a:avLst/>
          </a:prstGeom>
        </p:spPr>
      </p:pic>
    </p:spTree>
    <p:extLst>
      <p:ext uri="{BB962C8B-B14F-4D97-AF65-F5344CB8AC3E}">
        <p14:creationId xmlns:p14="http://schemas.microsoft.com/office/powerpoint/2010/main" val="26695774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675" y="368300"/>
            <a:ext cx="11296650" cy="6126883"/>
            <a:chOff x="447675" y="368300"/>
            <a:chExt cx="11296650" cy="6126883"/>
          </a:xfrm>
        </p:grpSpPr>
        <p:grpSp>
          <p:nvGrpSpPr>
            <p:cNvPr id="15" name="组合 14"/>
            <p:cNvGrpSpPr/>
            <p:nvPr/>
          </p:nvGrpSpPr>
          <p:grpSpPr>
            <a:xfrm>
              <a:off x="447675" y="368300"/>
              <a:ext cx="11296650" cy="6126883"/>
              <a:chOff x="447675" y="368300"/>
              <a:chExt cx="11296650" cy="6126883"/>
            </a:xfrm>
            <a:solidFill>
              <a:schemeClr val="bg1"/>
            </a:solidFill>
          </p:grpSpPr>
          <p:sp>
            <p:nvSpPr>
              <p:cNvPr id="19" name="任意多边形: 形状 18"/>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任意多边形: 形状 19"/>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6" name="矩形 15"/>
            <p:cNvSpPr/>
            <p:nvPr/>
          </p:nvSpPr>
          <p:spPr>
            <a:xfrm>
              <a:off x="11082528" y="5880044"/>
              <a:ext cx="661797" cy="604173"/>
            </a:xfrm>
            <a:prstGeom prst="rect">
              <a:avLst/>
            </a:prstGeom>
            <a:blipFill>
              <a:blip r:embed="rId4"/>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23" name="矩形 22">
            <a:extLst>
              <a:ext uri="{FF2B5EF4-FFF2-40B4-BE49-F238E27FC236}">
                <a16:creationId xmlns:a16="http://schemas.microsoft.com/office/drawing/2014/main" id="{7683F622-EF63-A695-57FE-D0AFC02DA338}"/>
              </a:ext>
            </a:extLst>
          </p:cNvPr>
          <p:cNvSpPr/>
          <p:nvPr/>
        </p:nvSpPr>
        <p:spPr>
          <a:xfrm>
            <a:off x="447675" y="362817"/>
            <a:ext cx="2925720" cy="638080"/>
          </a:xfrm>
          <a:prstGeom prst="rect">
            <a:avLst/>
          </a:prstGeom>
          <a:blipFill>
            <a:blip r:embed="rId4">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PA-文本框 6">
            <a:extLst>
              <a:ext uri="{FF2B5EF4-FFF2-40B4-BE49-F238E27FC236}">
                <a16:creationId xmlns:a16="http://schemas.microsoft.com/office/drawing/2014/main" id="{1CF8EBC5-B682-F55A-1497-B2E67ECCCEB5}"/>
              </a:ext>
            </a:extLst>
          </p:cNvPr>
          <p:cNvSpPr txBox="1"/>
          <p:nvPr>
            <p:custDataLst>
              <p:tags r:id="rId1"/>
            </p:custDataLst>
          </p:nvPr>
        </p:nvSpPr>
        <p:spPr>
          <a:xfrm>
            <a:off x="642746" y="466431"/>
            <a:ext cx="2607081" cy="584775"/>
          </a:xfrm>
          <a:prstGeom prst="rect">
            <a:avLst/>
          </a:prstGeom>
          <a:noFill/>
        </p:spPr>
        <p:txBody>
          <a:bodyPr wrap="square" rtlCol="0">
            <a:spAutoFit/>
          </a:bodyPr>
          <a:lstStyle/>
          <a:p>
            <a:pPr algn="dist"/>
            <a:r>
              <a:rPr lang="zh-CN" altLang="en-US" sz="1600" b="1" dirty="0">
                <a:solidFill>
                  <a:schemeClr val="bg1"/>
                </a:solidFill>
                <a:cs typeface="+mn-ea"/>
                <a:sym typeface="+mn-lt"/>
              </a:rPr>
              <a:t>“图形与几何”领域作业设计的策略</a:t>
            </a:r>
          </a:p>
        </p:txBody>
      </p:sp>
      <p:sp>
        <p:nvSpPr>
          <p:cNvPr id="6" name="文本框 5">
            <a:extLst>
              <a:ext uri="{FF2B5EF4-FFF2-40B4-BE49-F238E27FC236}">
                <a16:creationId xmlns:a16="http://schemas.microsoft.com/office/drawing/2014/main" id="{0704E74C-2E36-87D8-DDBD-10849A1BCAD8}"/>
              </a:ext>
            </a:extLst>
          </p:cNvPr>
          <p:cNvSpPr txBox="1"/>
          <p:nvPr/>
        </p:nvSpPr>
        <p:spPr>
          <a:xfrm>
            <a:off x="2897086" y="1032503"/>
            <a:ext cx="8640462" cy="461665"/>
          </a:xfrm>
          <a:prstGeom prst="rect">
            <a:avLst/>
          </a:prstGeom>
          <a:noFill/>
        </p:spPr>
        <p:txBody>
          <a:bodyPr wrap="square">
            <a:spAutoFit/>
          </a:bodyPr>
          <a:lstStyle/>
          <a:p>
            <a:pPr indent="266700" algn="just"/>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案例三</a:t>
            </a: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三下</a:t>
            </a: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初步认识轴对称图形</a:t>
            </a: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作业设计</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F8E132FD-60C4-04CF-32FC-E4F73BBF9FDA}"/>
              </a:ext>
            </a:extLst>
          </p:cNvPr>
          <p:cNvSpPr txBox="1"/>
          <p:nvPr/>
        </p:nvSpPr>
        <p:spPr>
          <a:xfrm>
            <a:off x="677252" y="1718121"/>
            <a:ext cx="4827769" cy="869533"/>
          </a:xfrm>
          <a:prstGeom prst="rect">
            <a:avLst/>
          </a:prstGeom>
          <a:noFill/>
        </p:spPr>
        <p:txBody>
          <a:bodyPr wrap="square">
            <a:spAutoFit/>
          </a:bodyPr>
          <a:lstStyle/>
          <a:p>
            <a:pPr indent="266700">
              <a:lnSpc>
                <a:spcPct val="150000"/>
              </a:lnSpc>
            </a:pPr>
            <a:r>
              <a:rPr lang="zh-CN" altLang="en-US" kern="100" dirty="0">
                <a:effectLst/>
                <a:latin typeface="Calibri" panose="020F0502020204030204" pitchFamily="34" charset="0"/>
                <a:ea typeface="宋体" panose="02010600030101010101" pitchFamily="2" charset="-122"/>
                <a:cs typeface="Times New Roman" panose="02020603050405020304" pitchFamily="18" charset="0"/>
              </a:rPr>
              <a:t>☆☆ 一些中国汉字也是轴对称图形， 你能猜出下列图形是哪些字折半得到的？</a:t>
            </a:r>
            <a:endParaRPr lang="zh-CN" altLang="en-US" dirty="0"/>
          </a:p>
        </p:txBody>
      </p:sp>
      <p:sp>
        <p:nvSpPr>
          <p:cNvPr id="7" name="文本框 6">
            <a:extLst>
              <a:ext uri="{FF2B5EF4-FFF2-40B4-BE49-F238E27FC236}">
                <a16:creationId xmlns:a16="http://schemas.microsoft.com/office/drawing/2014/main" id="{E54B4542-5511-0004-B9BA-13FDB7289C7D}"/>
              </a:ext>
            </a:extLst>
          </p:cNvPr>
          <p:cNvSpPr txBox="1"/>
          <p:nvPr/>
        </p:nvSpPr>
        <p:spPr>
          <a:xfrm>
            <a:off x="6686980" y="1620029"/>
            <a:ext cx="4570935" cy="454035"/>
          </a:xfrm>
          <a:prstGeom prst="rect">
            <a:avLst/>
          </a:prstGeom>
          <a:noFill/>
        </p:spPr>
        <p:txBody>
          <a:bodyPr wrap="square">
            <a:spAutoFit/>
          </a:bodyPr>
          <a:lstStyle/>
          <a:p>
            <a:pPr indent="266700" algn="just">
              <a:lnSpc>
                <a:spcPct val="150000"/>
              </a:lnSpc>
            </a:pPr>
            <a:r>
              <a:rPr lang="zh-CN" altLang="en-US" dirty="0">
                <a:ea typeface="宋体" panose="02010600030101010101" pitchFamily="2" charset="-122"/>
                <a:cs typeface="Times New Roman" panose="02020603050405020304" pitchFamily="18" charset="0"/>
              </a:rPr>
              <a:t>☆☆☆ 中国民间剪纸</a:t>
            </a:r>
            <a:r>
              <a:rPr lang="en-US" altLang="zh-CN" dirty="0">
                <a:ea typeface="宋体" panose="02010600030101010101" pitchFamily="2" charset="-122"/>
                <a:cs typeface="Times New Roman" panose="02020603050405020304" pitchFamily="18" charset="0"/>
              </a:rPr>
              <a:t>——</a:t>
            </a:r>
            <a:r>
              <a:rPr lang="zh-CN" altLang="en-US" dirty="0">
                <a:ea typeface="宋体" panose="02010600030101010101" pitchFamily="2" charset="-122"/>
                <a:cs typeface="Times New Roman" panose="02020603050405020304" pitchFamily="18" charset="0"/>
              </a:rPr>
              <a:t>折叠剪纸</a:t>
            </a:r>
            <a:endParaRPr lang="zh-CN" altLang="zh-CN" dirty="0">
              <a:ea typeface="宋体" panose="02010600030101010101" pitchFamily="2" charset="-122"/>
              <a:cs typeface="Times New Roman" panose="02020603050405020304" pitchFamily="18" charset="0"/>
            </a:endParaRPr>
          </a:p>
        </p:txBody>
      </p:sp>
      <p:pic>
        <p:nvPicPr>
          <p:cNvPr id="4" name="图片 3">
            <a:extLst>
              <a:ext uri="{FF2B5EF4-FFF2-40B4-BE49-F238E27FC236}">
                <a16:creationId xmlns:a16="http://schemas.microsoft.com/office/drawing/2014/main" id="{55F628F3-E74E-B6AE-E0D0-B42BDF4237C4}"/>
              </a:ext>
            </a:extLst>
          </p:cNvPr>
          <p:cNvPicPr>
            <a:picLocks noChangeAspect="1"/>
          </p:cNvPicPr>
          <p:nvPr/>
        </p:nvPicPr>
        <p:blipFill>
          <a:blip r:embed="rId5"/>
          <a:stretch>
            <a:fillRect/>
          </a:stretch>
        </p:blipFill>
        <p:spPr>
          <a:xfrm>
            <a:off x="331186" y="3019928"/>
            <a:ext cx="5519902" cy="1549763"/>
          </a:xfrm>
          <a:prstGeom prst="rect">
            <a:avLst/>
          </a:prstGeom>
        </p:spPr>
      </p:pic>
      <p:pic>
        <p:nvPicPr>
          <p:cNvPr id="8" name="图片 7">
            <a:extLst>
              <a:ext uri="{FF2B5EF4-FFF2-40B4-BE49-F238E27FC236}">
                <a16:creationId xmlns:a16="http://schemas.microsoft.com/office/drawing/2014/main" id="{577A174F-C21B-2A50-792F-63BCB34037AB}"/>
              </a:ext>
            </a:extLst>
          </p:cNvPr>
          <p:cNvPicPr>
            <a:picLocks noChangeAspect="1"/>
          </p:cNvPicPr>
          <p:nvPr/>
        </p:nvPicPr>
        <p:blipFill>
          <a:blip r:embed="rId6"/>
          <a:stretch>
            <a:fillRect/>
          </a:stretch>
        </p:blipFill>
        <p:spPr>
          <a:xfrm>
            <a:off x="6442386" y="2327560"/>
            <a:ext cx="5056706" cy="3547001"/>
          </a:xfrm>
          <a:prstGeom prst="rect">
            <a:avLst/>
          </a:prstGeom>
        </p:spPr>
      </p:pic>
    </p:spTree>
    <p:extLst>
      <p:ext uri="{BB962C8B-B14F-4D97-AF65-F5344CB8AC3E}">
        <p14:creationId xmlns:p14="http://schemas.microsoft.com/office/powerpoint/2010/main" val="2865701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675" y="362817"/>
            <a:ext cx="11296650" cy="6132366"/>
            <a:chOff x="447675" y="362817"/>
            <a:chExt cx="11296650" cy="6132366"/>
          </a:xfrm>
        </p:grpSpPr>
        <p:grpSp>
          <p:nvGrpSpPr>
            <p:cNvPr id="15" name="组合 14"/>
            <p:cNvGrpSpPr/>
            <p:nvPr/>
          </p:nvGrpSpPr>
          <p:grpSpPr>
            <a:xfrm>
              <a:off x="447675" y="368300"/>
              <a:ext cx="11296650" cy="6126883"/>
              <a:chOff x="447675" y="368300"/>
              <a:chExt cx="11296650" cy="6126883"/>
            </a:xfrm>
            <a:solidFill>
              <a:schemeClr val="bg1"/>
            </a:solidFill>
          </p:grpSpPr>
          <p:sp>
            <p:nvSpPr>
              <p:cNvPr id="19" name="任意多边形: 形状 18"/>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任意多边形: 形状 19"/>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6" name="矩形 15"/>
            <p:cNvSpPr/>
            <p:nvPr/>
          </p:nvSpPr>
          <p:spPr>
            <a:xfrm>
              <a:off x="11082528" y="5880044"/>
              <a:ext cx="661797" cy="604173"/>
            </a:xfrm>
            <a:prstGeom prst="rect">
              <a:avLst/>
            </a:prstGeom>
            <a:blipFill>
              <a:blip r:embed="rId7"/>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7" name="矩形 16"/>
            <p:cNvSpPr/>
            <p:nvPr/>
          </p:nvSpPr>
          <p:spPr>
            <a:xfrm>
              <a:off x="447675" y="362817"/>
              <a:ext cx="2563749" cy="515007"/>
            </a:xfrm>
            <a:prstGeom prst="rect">
              <a:avLst/>
            </a:prstGeom>
            <a:blipFill>
              <a:blip r:embed="rId7">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8" name="PA-文本框 6"/>
            <p:cNvSpPr txBox="1"/>
            <p:nvPr>
              <p:custDataLst>
                <p:tags r:id="rId4"/>
              </p:custDataLst>
            </p:nvPr>
          </p:nvSpPr>
          <p:spPr>
            <a:xfrm>
              <a:off x="642746" y="466431"/>
              <a:ext cx="2173605" cy="307777"/>
            </a:xfrm>
            <a:prstGeom prst="rect">
              <a:avLst/>
            </a:prstGeom>
            <a:noFill/>
          </p:spPr>
          <p:txBody>
            <a:bodyPr wrap="square" rtlCol="0">
              <a:spAutoFit/>
            </a:bodyPr>
            <a:lstStyle/>
            <a:p>
              <a:pPr algn="dist"/>
              <a:r>
                <a:rPr lang="zh-CN" altLang="en-US" sz="1400" b="1" dirty="0">
                  <a:solidFill>
                    <a:schemeClr val="bg1"/>
                  </a:solidFill>
                  <a:cs typeface="+mn-ea"/>
                  <a:sym typeface="+mn-lt"/>
                </a:rPr>
                <a:t>输入您的标题</a:t>
              </a:r>
              <a:endParaRPr lang="en-US" sz="1400" b="1" dirty="0">
                <a:solidFill>
                  <a:schemeClr val="bg1"/>
                </a:solidFill>
                <a:cs typeface="+mn-ea"/>
                <a:sym typeface="+mn-lt"/>
              </a:endParaRPr>
            </a:p>
          </p:txBody>
        </p:sp>
      </p:grpSp>
      <p:grpSp>
        <p:nvGrpSpPr>
          <p:cNvPr id="2" name="组合 1"/>
          <p:cNvGrpSpPr/>
          <p:nvPr/>
        </p:nvGrpSpPr>
        <p:grpSpPr>
          <a:xfrm>
            <a:off x="889552" y="1690535"/>
            <a:ext cx="2663688" cy="3886200"/>
            <a:chOff x="889552" y="2107095"/>
            <a:chExt cx="2663688" cy="3886200"/>
          </a:xfrm>
        </p:grpSpPr>
        <p:sp>
          <p:nvSpPr>
            <p:cNvPr id="3" name="矩形 2"/>
            <p:cNvSpPr/>
            <p:nvPr/>
          </p:nvSpPr>
          <p:spPr>
            <a:xfrm>
              <a:off x="889552" y="2107095"/>
              <a:ext cx="2663688"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businessman_126378"/>
            <p:cNvSpPr>
              <a:spLocks noChangeAspect="1"/>
            </p:cNvSpPr>
            <p:nvPr/>
          </p:nvSpPr>
          <p:spPr bwMode="auto">
            <a:xfrm>
              <a:off x="1755871" y="2716058"/>
              <a:ext cx="783985" cy="712942"/>
            </a:xfrm>
            <a:custGeom>
              <a:avLst/>
              <a:gdLst>
                <a:gd name="connsiteX0" fmla="*/ 323449 w 606266"/>
                <a:gd name="connsiteY0" fmla="*/ 120256 h 551328"/>
                <a:gd name="connsiteX1" fmla="*/ 365707 w 606266"/>
                <a:gd name="connsiteY1" fmla="*/ 129222 h 551328"/>
                <a:gd name="connsiteX2" fmla="*/ 386275 w 606266"/>
                <a:gd name="connsiteY2" fmla="*/ 148273 h 551328"/>
                <a:gd name="connsiteX3" fmla="*/ 408899 w 606266"/>
                <a:gd name="connsiteY3" fmla="*/ 219994 h 551328"/>
                <a:gd name="connsiteX4" fmla="*/ 405908 w 606266"/>
                <a:gd name="connsiteY4" fmla="*/ 230920 h 551328"/>
                <a:gd name="connsiteX5" fmla="*/ 413106 w 606266"/>
                <a:gd name="connsiteY5" fmla="*/ 261084 h 551328"/>
                <a:gd name="connsiteX6" fmla="*/ 398522 w 606266"/>
                <a:gd name="connsiteY6" fmla="*/ 286486 h 551328"/>
                <a:gd name="connsiteX7" fmla="*/ 347289 w 606266"/>
                <a:gd name="connsiteY7" fmla="*/ 349709 h 551328"/>
                <a:gd name="connsiteX8" fmla="*/ 309799 w 606266"/>
                <a:gd name="connsiteY8" fmla="*/ 349802 h 551328"/>
                <a:gd name="connsiteX9" fmla="*/ 258660 w 606266"/>
                <a:gd name="connsiteY9" fmla="*/ 286579 h 551328"/>
                <a:gd name="connsiteX10" fmla="*/ 244076 w 606266"/>
                <a:gd name="connsiteY10" fmla="*/ 261178 h 551328"/>
                <a:gd name="connsiteX11" fmla="*/ 251555 w 606266"/>
                <a:gd name="connsiteY11" fmla="*/ 230920 h 551328"/>
                <a:gd name="connsiteX12" fmla="*/ 248563 w 606266"/>
                <a:gd name="connsiteY12" fmla="*/ 219994 h 551328"/>
                <a:gd name="connsiteX13" fmla="*/ 248470 w 606266"/>
                <a:gd name="connsiteY13" fmla="*/ 184694 h 551328"/>
                <a:gd name="connsiteX14" fmla="*/ 269038 w 606266"/>
                <a:gd name="connsiteY14" fmla="*/ 148646 h 551328"/>
                <a:gd name="connsiteX15" fmla="*/ 288110 w 606266"/>
                <a:gd name="connsiteY15" fmla="*/ 132957 h 551328"/>
                <a:gd name="connsiteX16" fmla="*/ 306621 w 606266"/>
                <a:gd name="connsiteY16" fmla="*/ 123432 h 551328"/>
                <a:gd name="connsiteX17" fmla="*/ 323449 w 606266"/>
                <a:gd name="connsiteY17" fmla="*/ 120256 h 551328"/>
                <a:gd name="connsiteX18" fmla="*/ 330191 w 606266"/>
                <a:gd name="connsiteY18" fmla="*/ 0 h 551328"/>
                <a:gd name="connsiteX19" fmla="*/ 606266 w 606266"/>
                <a:gd name="connsiteY19" fmla="*/ 275664 h 551328"/>
                <a:gd name="connsiteX20" fmla="*/ 330191 w 606266"/>
                <a:gd name="connsiteY20" fmla="*/ 551328 h 551328"/>
                <a:gd name="connsiteX21" fmla="*/ 53929 w 606266"/>
                <a:gd name="connsiteY21" fmla="*/ 280147 h 551328"/>
                <a:gd name="connsiteX22" fmla="*/ 13247 w 606266"/>
                <a:gd name="connsiteY22" fmla="*/ 280147 h 551328"/>
                <a:gd name="connsiteX23" fmla="*/ 3054 w 606266"/>
                <a:gd name="connsiteY23" fmla="*/ 258575 h 551328"/>
                <a:gd name="connsiteX24" fmla="*/ 10722 w 606266"/>
                <a:gd name="connsiteY24" fmla="*/ 247743 h 551328"/>
                <a:gd name="connsiteX25" fmla="*/ 75720 w 606266"/>
                <a:gd name="connsiteY25" fmla="*/ 170049 h 551328"/>
                <a:gd name="connsiteX26" fmla="*/ 76187 w 606266"/>
                <a:gd name="connsiteY26" fmla="*/ 169582 h 551328"/>
                <a:gd name="connsiteX27" fmla="*/ 103776 w 606266"/>
                <a:gd name="connsiteY27" fmla="*/ 169582 h 551328"/>
                <a:gd name="connsiteX28" fmla="*/ 169522 w 606266"/>
                <a:gd name="connsiteY28" fmla="*/ 248117 h 551328"/>
                <a:gd name="connsiteX29" fmla="*/ 176816 w 606266"/>
                <a:gd name="connsiteY29" fmla="*/ 258575 h 551328"/>
                <a:gd name="connsiteX30" fmla="*/ 166622 w 606266"/>
                <a:gd name="connsiteY30" fmla="*/ 280147 h 551328"/>
                <a:gd name="connsiteX31" fmla="*/ 126221 w 606266"/>
                <a:gd name="connsiteY31" fmla="*/ 280147 h 551328"/>
                <a:gd name="connsiteX32" fmla="*/ 172234 w 606266"/>
                <a:gd name="connsiteY32" fmla="*/ 404345 h 551328"/>
                <a:gd name="connsiteX33" fmla="*/ 202909 w 606266"/>
                <a:gd name="connsiteY33" fmla="*/ 381373 h 551328"/>
                <a:gd name="connsiteX34" fmla="*/ 268748 w 606266"/>
                <a:gd name="connsiteY34" fmla="*/ 349623 h 551328"/>
                <a:gd name="connsiteX35" fmla="*/ 300451 w 606266"/>
                <a:gd name="connsiteY35" fmla="*/ 449728 h 551328"/>
                <a:gd name="connsiteX36" fmla="*/ 304753 w 606266"/>
                <a:gd name="connsiteY36" fmla="*/ 463269 h 551328"/>
                <a:gd name="connsiteX37" fmla="*/ 318969 w 606266"/>
                <a:gd name="connsiteY37" fmla="*/ 423021 h 551328"/>
                <a:gd name="connsiteX38" fmla="*/ 327573 w 606266"/>
                <a:gd name="connsiteY38" fmla="*/ 375396 h 551328"/>
                <a:gd name="connsiteX39" fmla="*/ 327760 w 606266"/>
                <a:gd name="connsiteY39" fmla="*/ 375396 h 551328"/>
                <a:gd name="connsiteX40" fmla="*/ 327853 w 606266"/>
                <a:gd name="connsiteY40" fmla="*/ 375396 h 551328"/>
                <a:gd name="connsiteX41" fmla="*/ 327947 w 606266"/>
                <a:gd name="connsiteY41" fmla="*/ 375396 h 551328"/>
                <a:gd name="connsiteX42" fmla="*/ 328134 w 606266"/>
                <a:gd name="connsiteY42" fmla="*/ 375396 h 551328"/>
                <a:gd name="connsiteX43" fmla="*/ 336738 w 606266"/>
                <a:gd name="connsiteY43" fmla="*/ 423021 h 551328"/>
                <a:gd name="connsiteX44" fmla="*/ 350953 w 606266"/>
                <a:gd name="connsiteY44" fmla="*/ 463269 h 551328"/>
                <a:gd name="connsiteX45" fmla="*/ 355255 w 606266"/>
                <a:gd name="connsiteY45" fmla="*/ 449728 h 551328"/>
                <a:gd name="connsiteX46" fmla="*/ 386959 w 606266"/>
                <a:gd name="connsiteY46" fmla="*/ 349623 h 551328"/>
                <a:gd name="connsiteX47" fmla="*/ 452798 w 606266"/>
                <a:gd name="connsiteY47" fmla="*/ 381373 h 551328"/>
                <a:gd name="connsiteX48" fmla="*/ 485343 w 606266"/>
                <a:gd name="connsiteY48" fmla="*/ 407520 h 551328"/>
                <a:gd name="connsiteX49" fmla="*/ 533974 w 606266"/>
                <a:gd name="connsiteY49" fmla="*/ 275664 h 551328"/>
                <a:gd name="connsiteX50" fmla="*/ 330191 w 606266"/>
                <a:gd name="connsiteY50" fmla="*/ 72184 h 551328"/>
                <a:gd name="connsiteX51" fmla="*/ 224325 w 606266"/>
                <a:gd name="connsiteY51" fmla="*/ 101693 h 551328"/>
                <a:gd name="connsiteX52" fmla="*/ 174759 w 606266"/>
                <a:gd name="connsiteY52" fmla="*/ 89647 h 551328"/>
                <a:gd name="connsiteX53" fmla="*/ 186823 w 606266"/>
                <a:gd name="connsiteY53" fmla="*/ 40061 h 551328"/>
                <a:gd name="connsiteX54" fmla="*/ 330191 w 606266"/>
                <a:gd name="connsiteY54" fmla="*/ 0 h 55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6266" h="551328">
                  <a:moveTo>
                    <a:pt x="323449" y="120256"/>
                  </a:moveTo>
                  <a:cubicBezTo>
                    <a:pt x="341773" y="118762"/>
                    <a:pt x="355797" y="123245"/>
                    <a:pt x="365707" y="129222"/>
                  </a:cubicBezTo>
                  <a:cubicBezTo>
                    <a:pt x="380665" y="137440"/>
                    <a:pt x="386275" y="148273"/>
                    <a:pt x="386275" y="148273"/>
                  </a:cubicBezTo>
                  <a:cubicBezTo>
                    <a:pt x="386275" y="148273"/>
                    <a:pt x="420492" y="150607"/>
                    <a:pt x="408899" y="219994"/>
                  </a:cubicBezTo>
                  <a:cubicBezTo>
                    <a:pt x="408151" y="223543"/>
                    <a:pt x="407216" y="227185"/>
                    <a:pt x="405908" y="230920"/>
                  </a:cubicBezTo>
                  <a:cubicBezTo>
                    <a:pt x="412639" y="230267"/>
                    <a:pt x="420679" y="234282"/>
                    <a:pt x="413106" y="261084"/>
                  </a:cubicBezTo>
                  <a:cubicBezTo>
                    <a:pt x="407590" y="280602"/>
                    <a:pt x="402355" y="286206"/>
                    <a:pt x="398522" y="286486"/>
                  </a:cubicBezTo>
                  <a:cubicBezTo>
                    <a:pt x="394876" y="309739"/>
                    <a:pt x="376365" y="339250"/>
                    <a:pt x="347289" y="349709"/>
                  </a:cubicBezTo>
                  <a:cubicBezTo>
                    <a:pt x="335229" y="354098"/>
                    <a:pt x="321860" y="354098"/>
                    <a:pt x="309799" y="349802"/>
                  </a:cubicBezTo>
                  <a:cubicBezTo>
                    <a:pt x="280257" y="339530"/>
                    <a:pt x="262306" y="309833"/>
                    <a:pt x="258660" y="286579"/>
                  </a:cubicBezTo>
                  <a:cubicBezTo>
                    <a:pt x="254827" y="286206"/>
                    <a:pt x="249592" y="280696"/>
                    <a:pt x="244076" y="261178"/>
                  </a:cubicBezTo>
                  <a:cubicBezTo>
                    <a:pt x="236503" y="234376"/>
                    <a:pt x="244450" y="230453"/>
                    <a:pt x="251555" y="230920"/>
                  </a:cubicBezTo>
                  <a:cubicBezTo>
                    <a:pt x="250153" y="227278"/>
                    <a:pt x="249218" y="223543"/>
                    <a:pt x="248563" y="219994"/>
                  </a:cubicBezTo>
                  <a:cubicBezTo>
                    <a:pt x="246226" y="207480"/>
                    <a:pt x="245572" y="195807"/>
                    <a:pt x="248470" y="184694"/>
                  </a:cubicBezTo>
                  <a:cubicBezTo>
                    <a:pt x="251929" y="169752"/>
                    <a:pt x="259876" y="157798"/>
                    <a:pt x="269038" y="148646"/>
                  </a:cubicBezTo>
                  <a:cubicBezTo>
                    <a:pt x="274741" y="142669"/>
                    <a:pt x="281191" y="137253"/>
                    <a:pt x="288110" y="132957"/>
                  </a:cubicBezTo>
                  <a:cubicBezTo>
                    <a:pt x="293719" y="129035"/>
                    <a:pt x="299889" y="125673"/>
                    <a:pt x="306621" y="123432"/>
                  </a:cubicBezTo>
                  <a:cubicBezTo>
                    <a:pt x="311856" y="121564"/>
                    <a:pt x="317466" y="120443"/>
                    <a:pt x="323449" y="120256"/>
                  </a:cubicBezTo>
                  <a:close/>
                  <a:moveTo>
                    <a:pt x="330191" y="0"/>
                  </a:moveTo>
                  <a:cubicBezTo>
                    <a:pt x="482444" y="0"/>
                    <a:pt x="606266" y="123638"/>
                    <a:pt x="606266" y="275664"/>
                  </a:cubicBezTo>
                  <a:cubicBezTo>
                    <a:pt x="606266" y="427690"/>
                    <a:pt x="482444" y="551328"/>
                    <a:pt x="330191" y="551328"/>
                  </a:cubicBezTo>
                  <a:cubicBezTo>
                    <a:pt x="179435" y="551328"/>
                    <a:pt x="56548" y="430025"/>
                    <a:pt x="53929" y="280147"/>
                  </a:cubicBezTo>
                  <a:lnTo>
                    <a:pt x="13247" y="280147"/>
                  </a:lnTo>
                  <a:cubicBezTo>
                    <a:pt x="2025" y="280147"/>
                    <a:pt x="-4054" y="267166"/>
                    <a:pt x="3054" y="258575"/>
                  </a:cubicBezTo>
                  <a:lnTo>
                    <a:pt x="10722" y="247743"/>
                  </a:lnTo>
                  <a:cubicBezTo>
                    <a:pt x="30362" y="220195"/>
                    <a:pt x="52152" y="194235"/>
                    <a:pt x="75720" y="170049"/>
                  </a:cubicBezTo>
                  <a:lnTo>
                    <a:pt x="76187" y="169582"/>
                  </a:lnTo>
                  <a:cubicBezTo>
                    <a:pt x="83295" y="160804"/>
                    <a:pt x="96668" y="160804"/>
                    <a:pt x="103776" y="169582"/>
                  </a:cubicBezTo>
                  <a:cubicBezTo>
                    <a:pt x="127718" y="193955"/>
                    <a:pt x="149695" y="220195"/>
                    <a:pt x="169522" y="248117"/>
                  </a:cubicBezTo>
                  <a:lnTo>
                    <a:pt x="176816" y="258575"/>
                  </a:lnTo>
                  <a:cubicBezTo>
                    <a:pt x="183924" y="267166"/>
                    <a:pt x="177751" y="280147"/>
                    <a:pt x="166622" y="280147"/>
                  </a:cubicBezTo>
                  <a:lnTo>
                    <a:pt x="126221" y="280147"/>
                  </a:lnTo>
                  <a:cubicBezTo>
                    <a:pt x="127250" y="327211"/>
                    <a:pt x="144271" y="370354"/>
                    <a:pt x="172234" y="404345"/>
                  </a:cubicBezTo>
                  <a:cubicBezTo>
                    <a:pt x="178593" y="394166"/>
                    <a:pt x="188226" y="386696"/>
                    <a:pt x="202909" y="381373"/>
                  </a:cubicBezTo>
                  <a:cubicBezTo>
                    <a:pt x="244058" y="365685"/>
                    <a:pt x="268748" y="349623"/>
                    <a:pt x="268748" y="349623"/>
                  </a:cubicBezTo>
                  <a:lnTo>
                    <a:pt x="300451" y="449728"/>
                  </a:lnTo>
                  <a:lnTo>
                    <a:pt x="304753" y="463269"/>
                  </a:lnTo>
                  <a:lnTo>
                    <a:pt x="318969" y="423021"/>
                  </a:lnTo>
                  <a:cubicBezTo>
                    <a:pt x="286423" y="377638"/>
                    <a:pt x="321494" y="375396"/>
                    <a:pt x="327573" y="375396"/>
                  </a:cubicBezTo>
                  <a:lnTo>
                    <a:pt x="327760" y="375396"/>
                  </a:lnTo>
                  <a:lnTo>
                    <a:pt x="327853" y="375396"/>
                  </a:lnTo>
                  <a:lnTo>
                    <a:pt x="327947" y="375396"/>
                  </a:lnTo>
                  <a:lnTo>
                    <a:pt x="328134" y="375396"/>
                  </a:lnTo>
                  <a:cubicBezTo>
                    <a:pt x="334213" y="375396"/>
                    <a:pt x="369377" y="377638"/>
                    <a:pt x="336738" y="423021"/>
                  </a:cubicBezTo>
                  <a:lnTo>
                    <a:pt x="350953" y="463269"/>
                  </a:lnTo>
                  <a:lnTo>
                    <a:pt x="355255" y="449728"/>
                  </a:lnTo>
                  <a:lnTo>
                    <a:pt x="386959" y="349623"/>
                  </a:lnTo>
                  <a:cubicBezTo>
                    <a:pt x="386959" y="349623"/>
                    <a:pt x="411648" y="365685"/>
                    <a:pt x="452798" y="381373"/>
                  </a:cubicBezTo>
                  <a:cubicBezTo>
                    <a:pt x="468977" y="387162"/>
                    <a:pt x="479077" y="395754"/>
                    <a:pt x="485343" y="407520"/>
                  </a:cubicBezTo>
                  <a:cubicBezTo>
                    <a:pt x="515644" y="371848"/>
                    <a:pt x="533974" y="325904"/>
                    <a:pt x="533974" y="275664"/>
                  </a:cubicBezTo>
                  <a:cubicBezTo>
                    <a:pt x="533974" y="163419"/>
                    <a:pt x="442604" y="72091"/>
                    <a:pt x="330191" y="72184"/>
                  </a:cubicBezTo>
                  <a:cubicBezTo>
                    <a:pt x="292689" y="72184"/>
                    <a:pt x="256122" y="82363"/>
                    <a:pt x="224325" y="101693"/>
                  </a:cubicBezTo>
                  <a:cubicBezTo>
                    <a:pt x="207304" y="112058"/>
                    <a:pt x="185046" y="106642"/>
                    <a:pt x="174759" y="89647"/>
                  </a:cubicBezTo>
                  <a:cubicBezTo>
                    <a:pt x="164378" y="72651"/>
                    <a:pt x="169709" y="50426"/>
                    <a:pt x="186823" y="40061"/>
                  </a:cubicBezTo>
                  <a:cubicBezTo>
                    <a:pt x="229936" y="13820"/>
                    <a:pt x="279503" y="0"/>
                    <a:pt x="330191" y="0"/>
                  </a:cubicBezTo>
                  <a:close/>
                </a:path>
              </a:pathLst>
            </a:custGeom>
            <a:solidFill>
              <a:schemeClr val="bg1"/>
            </a:solidFill>
            <a:ln>
              <a:noFill/>
            </a:ln>
          </p:spPr>
          <p:txBody>
            <a:bodyPr/>
            <a:lstStyle/>
            <a:p>
              <a:endParaRPr lang="zh-CN" altLang="en-US">
                <a:cs typeface="+mn-ea"/>
                <a:sym typeface="+mn-lt"/>
              </a:endParaRPr>
            </a:p>
          </p:txBody>
        </p:sp>
      </p:grpSp>
      <p:sp>
        <p:nvSpPr>
          <p:cNvPr id="11" name="PA-文本框 42"/>
          <p:cNvSpPr txBox="1"/>
          <p:nvPr>
            <p:custDataLst>
              <p:tags r:id="rId1"/>
            </p:custDataLst>
          </p:nvPr>
        </p:nvSpPr>
        <p:spPr>
          <a:xfrm>
            <a:off x="1114413" y="3404123"/>
            <a:ext cx="2333122" cy="1005147"/>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en-US" altLang="zh-CN" sz="2400" dirty="0">
                <a:solidFill>
                  <a:schemeClr val="bg1"/>
                </a:solidFill>
                <a:latin typeface="+mn-lt"/>
                <a:ea typeface="+mn-ea"/>
                <a:cs typeface="+mn-ea"/>
                <a:sym typeface="+mn-lt"/>
              </a:rPr>
              <a:t>4.</a:t>
            </a:r>
            <a:r>
              <a:rPr lang="zh-CN" altLang="en-US" sz="2400" dirty="0">
                <a:solidFill>
                  <a:schemeClr val="bg1"/>
                </a:solidFill>
                <a:latin typeface="+mn-lt"/>
                <a:ea typeface="+mn-ea"/>
                <a:cs typeface="+mn-ea"/>
                <a:sym typeface="+mn-lt"/>
              </a:rPr>
              <a:t>基于深度学习，设计探究作业</a:t>
            </a:r>
          </a:p>
        </p:txBody>
      </p:sp>
      <p:sp>
        <p:nvSpPr>
          <p:cNvPr id="12" name="PA-文本框 42"/>
          <p:cNvSpPr txBox="1"/>
          <p:nvPr>
            <p:custDataLst>
              <p:tags r:id="rId2"/>
            </p:custDataLst>
          </p:nvPr>
        </p:nvSpPr>
        <p:spPr>
          <a:xfrm>
            <a:off x="8936978" y="3531123"/>
            <a:ext cx="2214396" cy="1209675"/>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zh-CN" altLang="en-US" dirty="0">
                <a:solidFill>
                  <a:schemeClr val="bg1"/>
                </a:solidFill>
                <a:latin typeface="+mn-lt"/>
                <a:ea typeface="+mn-ea"/>
                <a:cs typeface="+mn-ea"/>
                <a:sym typeface="+mn-lt"/>
              </a:rPr>
              <a:t>此处添加详细文本描述，建议与标题相关并符合整体语言风格，语言描述尽量简洁生动。</a:t>
            </a:r>
          </a:p>
        </p:txBody>
      </p:sp>
      <p:sp>
        <p:nvSpPr>
          <p:cNvPr id="13" name="PA-文本框 42"/>
          <p:cNvSpPr txBox="1"/>
          <p:nvPr>
            <p:custDataLst>
              <p:tags r:id="rId3"/>
            </p:custDataLst>
          </p:nvPr>
        </p:nvSpPr>
        <p:spPr>
          <a:xfrm>
            <a:off x="4989183" y="3531123"/>
            <a:ext cx="2214396" cy="1209675"/>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zh-CN" altLang="en-US" dirty="0">
                <a:solidFill>
                  <a:schemeClr val="bg1"/>
                </a:solidFill>
                <a:latin typeface="+mn-lt"/>
                <a:ea typeface="+mn-ea"/>
                <a:cs typeface="+mn-ea"/>
                <a:sym typeface="+mn-lt"/>
              </a:rPr>
              <a:t>此处添加详细文本描述，建议与标题相关并符合整体语言风格，语言描述尽量简洁生动。</a:t>
            </a:r>
          </a:p>
        </p:txBody>
      </p:sp>
      <p:sp>
        <p:nvSpPr>
          <p:cNvPr id="22" name="文本框 21">
            <a:extLst>
              <a:ext uri="{FF2B5EF4-FFF2-40B4-BE49-F238E27FC236}">
                <a16:creationId xmlns:a16="http://schemas.microsoft.com/office/drawing/2014/main" id="{D914F633-A9D0-B9C4-9DD3-786BDC80CBF0}"/>
              </a:ext>
            </a:extLst>
          </p:cNvPr>
          <p:cNvSpPr txBox="1"/>
          <p:nvPr/>
        </p:nvSpPr>
        <p:spPr>
          <a:xfrm>
            <a:off x="3778101" y="1769573"/>
            <a:ext cx="7147898" cy="3269100"/>
          </a:xfrm>
          <a:prstGeom prst="rect">
            <a:avLst/>
          </a:prstGeom>
          <a:noFill/>
        </p:spPr>
        <p:txBody>
          <a:bodyPr wrap="square">
            <a:spAutoFit/>
          </a:bodyPr>
          <a:lstStyle/>
          <a:p>
            <a:pPr>
              <a:lnSpc>
                <a:spcPct val="150000"/>
              </a:lnSpc>
            </a:pPr>
            <a:r>
              <a:rPr lang="zh-CN" altLang="en-US" sz="2000" dirty="0"/>
              <a:t>       深度学习是以提升核心素养为核心，以达成三维目标为目的，将已经学到的知识进行运用和创造的一种学习。深度学习是学习内容、学习方式、学习时空、学习工具走向多元化的一种学习，因此，学习的多元化将成为深度学习效果的一项衡量标准。探究作业是深度学习一种有效的方式之一，探究作业要求变学生被动接受为学生主动探究，经历观察、操作、 猜测、推理、交流、验证等过程，应用各种技能策略解决问题。</a:t>
            </a:r>
          </a:p>
        </p:txBody>
      </p:sp>
    </p:spTree>
    <p:extLst>
      <p:ext uri="{BB962C8B-B14F-4D97-AF65-F5344CB8AC3E}">
        <p14:creationId xmlns:p14="http://schemas.microsoft.com/office/powerpoint/2010/main" val="9291925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50000">
                                          <p:cBhvr additive="base">
                                            <p:cTn id="11" dur="5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800" decel="100000"/>
                                            <p:tgtEl>
                                              <p:spTgt spid="22"/>
                                            </p:tgtEl>
                                          </p:cBhvr>
                                        </p:animEffect>
                                        <p:anim calcmode="lin" valueType="num">
                                          <p:cBhvr>
                                            <p:cTn id="17" dur="800" decel="100000" fill="hold"/>
                                            <p:tgtEl>
                                              <p:spTgt spid="22"/>
                                            </p:tgtEl>
                                            <p:attrNameLst>
                                              <p:attrName>style.rotation</p:attrName>
                                            </p:attrNameLst>
                                          </p:cBhvr>
                                          <p:tavLst>
                                            <p:tav tm="0">
                                              <p:val>
                                                <p:fltVal val="-90"/>
                                              </p:val>
                                            </p:tav>
                                            <p:tav tm="100000">
                                              <p:val>
                                                <p:fltVal val="0"/>
                                              </p:val>
                                            </p:tav>
                                          </p:tavLst>
                                        </p:anim>
                                        <p:anim calcmode="lin" valueType="num">
                                          <p:cBhvr>
                                            <p:cTn id="18" dur="800" decel="100000" fill="hold"/>
                                            <p:tgtEl>
                                              <p:spTgt spid="22"/>
                                            </p:tgtEl>
                                            <p:attrNameLst>
                                              <p:attrName>ppt_x</p:attrName>
                                            </p:attrNameLst>
                                          </p:cBhvr>
                                          <p:tavLst>
                                            <p:tav tm="0">
                                              <p:val>
                                                <p:strVal val="#ppt_x+0.4"/>
                                              </p:val>
                                            </p:tav>
                                            <p:tav tm="100000">
                                              <p:val>
                                                <p:strVal val="#ppt_x-0.05"/>
                                              </p:val>
                                            </p:tav>
                                          </p:tavLst>
                                        </p:anim>
                                        <p:anim calcmode="lin" valueType="num">
                                          <p:cBhvr>
                                            <p:cTn id="19" dur="800" decel="100000" fill="hold"/>
                                            <p:tgtEl>
                                              <p:spTgt spid="2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800" decel="100000"/>
                                            <p:tgtEl>
                                              <p:spTgt spid="22"/>
                                            </p:tgtEl>
                                          </p:cBhvr>
                                        </p:animEffect>
                                        <p:anim calcmode="lin" valueType="num">
                                          <p:cBhvr>
                                            <p:cTn id="17" dur="800" decel="100000" fill="hold"/>
                                            <p:tgtEl>
                                              <p:spTgt spid="22"/>
                                            </p:tgtEl>
                                            <p:attrNameLst>
                                              <p:attrName>style.rotation</p:attrName>
                                            </p:attrNameLst>
                                          </p:cBhvr>
                                          <p:tavLst>
                                            <p:tav tm="0">
                                              <p:val>
                                                <p:fltVal val="-90"/>
                                              </p:val>
                                            </p:tav>
                                            <p:tav tm="100000">
                                              <p:val>
                                                <p:fltVal val="0"/>
                                              </p:val>
                                            </p:tav>
                                          </p:tavLst>
                                        </p:anim>
                                        <p:anim calcmode="lin" valueType="num">
                                          <p:cBhvr>
                                            <p:cTn id="18" dur="800" decel="100000" fill="hold"/>
                                            <p:tgtEl>
                                              <p:spTgt spid="22"/>
                                            </p:tgtEl>
                                            <p:attrNameLst>
                                              <p:attrName>ppt_x</p:attrName>
                                            </p:attrNameLst>
                                          </p:cBhvr>
                                          <p:tavLst>
                                            <p:tav tm="0">
                                              <p:val>
                                                <p:strVal val="#ppt_x+0.4"/>
                                              </p:val>
                                            </p:tav>
                                            <p:tav tm="100000">
                                              <p:val>
                                                <p:strVal val="#ppt_x-0.05"/>
                                              </p:val>
                                            </p:tav>
                                          </p:tavLst>
                                        </p:anim>
                                        <p:anim calcmode="lin" valueType="num">
                                          <p:cBhvr>
                                            <p:cTn id="19" dur="800" decel="100000" fill="hold"/>
                                            <p:tgtEl>
                                              <p:spTgt spid="2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675" y="368300"/>
            <a:ext cx="11296650" cy="6126883"/>
            <a:chOff x="447675" y="368300"/>
            <a:chExt cx="11296650" cy="6126883"/>
          </a:xfrm>
        </p:grpSpPr>
        <p:grpSp>
          <p:nvGrpSpPr>
            <p:cNvPr id="15" name="组合 14"/>
            <p:cNvGrpSpPr/>
            <p:nvPr/>
          </p:nvGrpSpPr>
          <p:grpSpPr>
            <a:xfrm>
              <a:off x="447675" y="368300"/>
              <a:ext cx="11296650" cy="6126883"/>
              <a:chOff x="447675" y="368300"/>
              <a:chExt cx="11296650" cy="6126883"/>
            </a:xfrm>
            <a:solidFill>
              <a:schemeClr val="bg1"/>
            </a:solidFill>
          </p:grpSpPr>
          <p:sp>
            <p:nvSpPr>
              <p:cNvPr id="19" name="任意多边形: 形状 18"/>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任意多边形: 形状 19"/>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6" name="矩形 15"/>
            <p:cNvSpPr/>
            <p:nvPr/>
          </p:nvSpPr>
          <p:spPr>
            <a:xfrm>
              <a:off x="11082528" y="5880044"/>
              <a:ext cx="661797" cy="604173"/>
            </a:xfrm>
            <a:prstGeom prst="rect">
              <a:avLst/>
            </a:prstGeom>
            <a:blipFill>
              <a:blip r:embed="rId4"/>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23" name="矩形 22">
            <a:extLst>
              <a:ext uri="{FF2B5EF4-FFF2-40B4-BE49-F238E27FC236}">
                <a16:creationId xmlns:a16="http://schemas.microsoft.com/office/drawing/2014/main" id="{7683F622-EF63-A695-57FE-D0AFC02DA338}"/>
              </a:ext>
            </a:extLst>
          </p:cNvPr>
          <p:cNvSpPr/>
          <p:nvPr/>
        </p:nvSpPr>
        <p:spPr>
          <a:xfrm>
            <a:off x="447675" y="362817"/>
            <a:ext cx="2925720" cy="638080"/>
          </a:xfrm>
          <a:prstGeom prst="rect">
            <a:avLst/>
          </a:prstGeom>
          <a:blipFill>
            <a:blip r:embed="rId4">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PA-文本框 6">
            <a:extLst>
              <a:ext uri="{FF2B5EF4-FFF2-40B4-BE49-F238E27FC236}">
                <a16:creationId xmlns:a16="http://schemas.microsoft.com/office/drawing/2014/main" id="{1CF8EBC5-B682-F55A-1497-B2E67ECCCEB5}"/>
              </a:ext>
            </a:extLst>
          </p:cNvPr>
          <p:cNvSpPr txBox="1"/>
          <p:nvPr>
            <p:custDataLst>
              <p:tags r:id="rId1"/>
            </p:custDataLst>
          </p:nvPr>
        </p:nvSpPr>
        <p:spPr>
          <a:xfrm>
            <a:off x="642746" y="466431"/>
            <a:ext cx="2607081" cy="584775"/>
          </a:xfrm>
          <a:prstGeom prst="rect">
            <a:avLst/>
          </a:prstGeom>
          <a:noFill/>
        </p:spPr>
        <p:txBody>
          <a:bodyPr wrap="square" rtlCol="0">
            <a:spAutoFit/>
          </a:bodyPr>
          <a:lstStyle/>
          <a:p>
            <a:pPr algn="dist"/>
            <a:r>
              <a:rPr lang="zh-CN" altLang="en-US" sz="1600" b="1" dirty="0">
                <a:solidFill>
                  <a:schemeClr val="bg1"/>
                </a:solidFill>
                <a:cs typeface="+mn-ea"/>
                <a:sym typeface="+mn-lt"/>
              </a:rPr>
              <a:t>“图形与几何”领域作业设计的策略</a:t>
            </a:r>
          </a:p>
        </p:txBody>
      </p:sp>
      <p:sp>
        <p:nvSpPr>
          <p:cNvPr id="6" name="文本框 5">
            <a:extLst>
              <a:ext uri="{FF2B5EF4-FFF2-40B4-BE49-F238E27FC236}">
                <a16:creationId xmlns:a16="http://schemas.microsoft.com/office/drawing/2014/main" id="{0704E74C-2E36-87D8-DDBD-10849A1BCAD8}"/>
              </a:ext>
            </a:extLst>
          </p:cNvPr>
          <p:cNvSpPr txBox="1"/>
          <p:nvPr/>
        </p:nvSpPr>
        <p:spPr>
          <a:xfrm>
            <a:off x="2897086" y="1032503"/>
            <a:ext cx="8640462" cy="461665"/>
          </a:xfrm>
          <a:prstGeom prst="rect">
            <a:avLst/>
          </a:prstGeom>
          <a:noFill/>
        </p:spPr>
        <p:txBody>
          <a:bodyPr wrap="square">
            <a:spAutoFit/>
          </a:bodyPr>
          <a:lstStyle/>
          <a:p>
            <a:pPr indent="266700" algn="just"/>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案例四</a:t>
            </a: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三上</a:t>
            </a: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长方形的周长</a:t>
            </a: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作业设计</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F8E132FD-60C4-04CF-32FC-E4F73BBF9FDA}"/>
              </a:ext>
            </a:extLst>
          </p:cNvPr>
          <p:cNvSpPr txBox="1"/>
          <p:nvPr/>
        </p:nvSpPr>
        <p:spPr>
          <a:xfrm>
            <a:off x="677252" y="1718121"/>
            <a:ext cx="4827769" cy="869533"/>
          </a:xfrm>
          <a:prstGeom prst="rect">
            <a:avLst/>
          </a:prstGeom>
          <a:noFill/>
        </p:spPr>
        <p:txBody>
          <a:bodyPr wrap="square">
            <a:spAutoFit/>
          </a:bodyPr>
          <a:lstStyle/>
          <a:p>
            <a:pPr indent="266700">
              <a:lnSpc>
                <a:spcPct val="150000"/>
              </a:lnSpc>
            </a:pPr>
            <a:r>
              <a:rPr lang="zh-CN" altLang="en-US" kern="100" dirty="0">
                <a:effectLst/>
                <a:latin typeface="Calibri" panose="020F0502020204030204" pitchFamily="34" charset="0"/>
                <a:ea typeface="宋体" panose="02010600030101010101" pitchFamily="2" charset="-122"/>
                <a:cs typeface="Times New Roman" panose="02020603050405020304" pitchFamily="18" charset="0"/>
              </a:rPr>
              <a:t>素材</a:t>
            </a:r>
            <a:r>
              <a:rPr lang="en-US" altLang="zh-CN" kern="100" dirty="0">
                <a:effectLst/>
                <a:latin typeface="Calibri" panose="020F0502020204030204" pitchFamily="34" charset="0"/>
                <a:ea typeface="宋体" panose="02010600030101010101" pitchFamily="2" charset="-122"/>
                <a:cs typeface="Times New Roman" panose="02020603050405020304" pitchFamily="18" charset="0"/>
              </a:rPr>
              <a:t>1</a:t>
            </a:r>
            <a:r>
              <a:rPr lang="zh-CN" altLang="en-US" kern="100" dirty="0">
                <a:effectLst/>
                <a:latin typeface="Calibri" panose="020F0502020204030204" pitchFamily="34" charset="0"/>
                <a:ea typeface="宋体" panose="02010600030101010101" pitchFamily="2" charset="-122"/>
                <a:cs typeface="Times New Roman" panose="02020603050405020304" pitchFamily="18" charset="0"/>
              </a:rPr>
              <a:t>：以下有四个长方形，每相邻两点之间的距离是</a:t>
            </a:r>
            <a:r>
              <a:rPr lang="en-US" altLang="zh-CN" kern="100" dirty="0">
                <a:effectLst/>
                <a:latin typeface="Calibri" panose="020F0502020204030204" pitchFamily="34" charset="0"/>
                <a:ea typeface="宋体" panose="02010600030101010101" pitchFamily="2" charset="-122"/>
                <a:cs typeface="Times New Roman" panose="02020603050405020304" pitchFamily="18" charset="0"/>
              </a:rPr>
              <a:t>1cm</a:t>
            </a:r>
            <a:r>
              <a:rPr lang="zh-CN" altLang="en-US" kern="100" dirty="0">
                <a:effectLst/>
                <a:latin typeface="Calibri" panose="020F0502020204030204" pitchFamily="34" charset="0"/>
                <a:ea typeface="宋体" panose="02010600030101010101" pitchFamily="2" charset="-122"/>
                <a:cs typeface="Times New Roman" panose="02020603050405020304" pitchFamily="18" charset="0"/>
              </a:rPr>
              <a:t>。</a:t>
            </a:r>
            <a:endParaRPr lang="zh-CN" altLang="en-US" dirty="0"/>
          </a:p>
        </p:txBody>
      </p:sp>
      <p:pic>
        <p:nvPicPr>
          <p:cNvPr id="2" name="图片 1">
            <a:extLst>
              <a:ext uri="{FF2B5EF4-FFF2-40B4-BE49-F238E27FC236}">
                <a16:creationId xmlns:a16="http://schemas.microsoft.com/office/drawing/2014/main" id="{3C0AD679-F11F-F088-B63B-0696B22254AD}"/>
              </a:ext>
            </a:extLst>
          </p:cNvPr>
          <p:cNvPicPr>
            <a:picLocks noChangeAspect="1"/>
          </p:cNvPicPr>
          <p:nvPr/>
        </p:nvPicPr>
        <p:blipFill>
          <a:blip r:embed="rId5"/>
          <a:stretch>
            <a:fillRect/>
          </a:stretch>
        </p:blipFill>
        <p:spPr>
          <a:xfrm>
            <a:off x="802713" y="2673749"/>
            <a:ext cx="4188746" cy="1429900"/>
          </a:xfrm>
          <a:prstGeom prst="rect">
            <a:avLst/>
          </a:prstGeom>
        </p:spPr>
      </p:pic>
      <p:sp>
        <p:nvSpPr>
          <p:cNvPr id="9" name="文本框 8">
            <a:extLst>
              <a:ext uri="{FF2B5EF4-FFF2-40B4-BE49-F238E27FC236}">
                <a16:creationId xmlns:a16="http://schemas.microsoft.com/office/drawing/2014/main" id="{4CAFCACA-190B-8DA3-C8F4-69930EFE5EC3}"/>
              </a:ext>
            </a:extLst>
          </p:cNvPr>
          <p:cNvSpPr txBox="1"/>
          <p:nvPr/>
        </p:nvSpPr>
        <p:spPr>
          <a:xfrm>
            <a:off x="6432672" y="1645057"/>
            <a:ext cx="4384002" cy="646331"/>
          </a:xfrm>
          <a:prstGeom prst="rect">
            <a:avLst/>
          </a:prstGeom>
          <a:noFill/>
        </p:spPr>
        <p:txBody>
          <a:bodyPr wrap="square">
            <a:spAutoFit/>
          </a:bodyPr>
          <a:lstStyle/>
          <a:p>
            <a:pPr indent="266700" algn="just">
              <a:tabLst>
                <a:tab pos="2770505" algn="ctr"/>
              </a:tabLst>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素材</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2</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：有三种长度不同的小棒，每种小棒有</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4 </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根。</a:t>
            </a:r>
          </a:p>
        </p:txBody>
      </p:sp>
      <p:pic>
        <p:nvPicPr>
          <p:cNvPr id="10" name="图片 9">
            <a:extLst>
              <a:ext uri="{FF2B5EF4-FFF2-40B4-BE49-F238E27FC236}">
                <a16:creationId xmlns:a16="http://schemas.microsoft.com/office/drawing/2014/main" id="{1891097E-F44E-4286-EEBA-9C9A5A4910B6}"/>
              </a:ext>
            </a:extLst>
          </p:cNvPr>
          <p:cNvPicPr>
            <a:picLocks noChangeAspect="1"/>
          </p:cNvPicPr>
          <p:nvPr/>
        </p:nvPicPr>
        <p:blipFill>
          <a:blip r:embed="rId6"/>
          <a:stretch>
            <a:fillRect/>
          </a:stretch>
        </p:blipFill>
        <p:spPr>
          <a:xfrm>
            <a:off x="5652354" y="2350584"/>
            <a:ext cx="6018802" cy="646330"/>
          </a:xfrm>
          <a:prstGeom prst="rect">
            <a:avLst/>
          </a:prstGeom>
        </p:spPr>
      </p:pic>
      <p:sp>
        <p:nvSpPr>
          <p:cNvPr id="12" name="文本框 11">
            <a:extLst>
              <a:ext uri="{FF2B5EF4-FFF2-40B4-BE49-F238E27FC236}">
                <a16:creationId xmlns:a16="http://schemas.microsoft.com/office/drawing/2014/main" id="{656B05C2-12EE-4BBD-7039-928E69142554}"/>
              </a:ext>
            </a:extLst>
          </p:cNvPr>
          <p:cNvSpPr txBox="1"/>
          <p:nvPr/>
        </p:nvSpPr>
        <p:spPr>
          <a:xfrm>
            <a:off x="5906432" y="3345602"/>
            <a:ext cx="4965454" cy="646331"/>
          </a:xfrm>
          <a:prstGeom prst="rect">
            <a:avLst/>
          </a:prstGeom>
          <a:noFill/>
        </p:spPr>
        <p:txBody>
          <a:bodyPr wrap="square">
            <a:spAutoFit/>
          </a:bodyPr>
          <a:lstStyle/>
          <a:p>
            <a:pPr indent="266700" algn="just">
              <a:tabLst>
                <a:tab pos="2770505" algn="ctr"/>
              </a:tabLst>
            </a:pPr>
            <a:r>
              <a:rPr lang="zh-CN" altLang="zh-CN" sz="1800" kern="100">
                <a:effectLst/>
                <a:latin typeface="Calibri" panose="020F0502020204030204" pitchFamily="34" charset="0"/>
                <a:ea typeface="宋体" panose="02010600030101010101" pitchFamily="2" charset="-122"/>
                <a:cs typeface="Times New Roman" panose="02020603050405020304" pitchFamily="18" charset="0"/>
              </a:rPr>
              <a:t>素材</a:t>
            </a:r>
            <a:r>
              <a:rPr lang="en-US" altLang="zh-CN" sz="1800" kern="100">
                <a:effectLst/>
                <a:latin typeface="Calibri" panose="020F0502020204030204" pitchFamily="34" charset="0"/>
                <a:ea typeface="宋体" panose="02010600030101010101" pitchFamily="2" charset="-122"/>
                <a:cs typeface="Times New Roman" panose="02020603050405020304" pitchFamily="18" charset="0"/>
              </a:rPr>
              <a:t>3</a:t>
            </a:r>
            <a:r>
              <a:rPr lang="zh-CN" altLang="zh-CN" sz="1800" kern="100">
                <a:effectLst/>
                <a:latin typeface="Calibri" panose="020F0502020204030204" pitchFamily="34" charset="0"/>
                <a:ea typeface="宋体" panose="02010600030101010101" pitchFamily="2" charset="-122"/>
                <a:cs typeface="Times New Roman" panose="02020603050405020304" pitchFamily="18" charset="0"/>
              </a:rPr>
              <a:t>：有</a:t>
            </a:r>
            <a:r>
              <a:rPr lang="en-US" altLang="zh-CN" sz="1800" kern="100">
                <a:effectLst/>
                <a:latin typeface="Calibri" panose="020F0502020204030204" pitchFamily="34" charset="0"/>
                <a:ea typeface="宋体" panose="02010600030101010101" pitchFamily="2" charset="-122"/>
                <a:cs typeface="Times New Roman" panose="02020603050405020304" pitchFamily="18" charset="0"/>
              </a:rPr>
              <a:t>12</a:t>
            </a:r>
            <a:r>
              <a:rPr lang="zh-CN" altLang="zh-CN" sz="1800" kern="100">
                <a:effectLst/>
                <a:latin typeface="Calibri" panose="020F0502020204030204" pitchFamily="34" charset="0"/>
                <a:ea typeface="宋体" panose="02010600030101010101" pitchFamily="2" charset="-122"/>
                <a:cs typeface="Times New Roman" panose="02020603050405020304" pitchFamily="18" charset="0"/>
              </a:rPr>
              <a:t>个□，请你拼成形状不同的长方形，有哪些不同的摆法。</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7" name="文本框 16">
            <a:extLst>
              <a:ext uri="{FF2B5EF4-FFF2-40B4-BE49-F238E27FC236}">
                <a16:creationId xmlns:a16="http://schemas.microsoft.com/office/drawing/2014/main" id="{D50569E6-7E5F-D812-846E-C10771AD17DA}"/>
              </a:ext>
            </a:extLst>
          </p:cNvPr>
          <p:cNvSpPr txBox="1"/>
          <p:nvPr/>
        </p:nvSpPr>
        <p:spPr>
          <a:xfrm>
            <a:off x="2857403" y="4268189"/>
            <a:ext cx="6098058" cy="369332"/>
          </a:xfrm>
          <a:prstGeom prst="rect">
            <a:avLst/>
          </a:prstGeom>
          <a:noFill/>
        </p:spPr>
        <p:txBody>
          <a:bodyPr wrap="square">
            <a:spAutoFit/>
          </a:bodyPr>
          <a:lstStyle/>
          <a:p>
            <a:pPr indent="266700" algn="just">
              <a:tabLst>
                <a:tab pos="2770505" algn="ctr"/>
              </a:tabLst>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选择一项素材进行研究，并完成以下表格。</a:t>
            </a:r>
          </a:p>
        </p:txBody>
      </p:sp>
      <p:pic>
        <p:nvPicPr>
          <p:cNvPr id="18" name="图片 17">
            <a:extLst>
              <a:ext uri="{FF2B5EF4-FFF2-40B4-BE49-F238E27FC236}">
                <a16:creationId xmlns:a16="http://schemas.microsoft.com/office/drawing/2014/main" id="{F69E5837-298C-6B1F-8FBD-587FE431065C}"/>
              </a:ext>
            </a:extLst>
          </p:cNvPr>
          <p:cNvPicPr>
            <a:picLocks noChangeAspect="1"/>
          </p:cNvPicPr>
          <p:nvPr/>
        </p:nvPicPr>
        <p:blipFill>
          <a:blip r:embed="rId7"/>
          <a:stretch>
            <a:fillRect/>
          </a:stretch>
        </p:blipFill>
        <p:spPr>
          <a:xfrm>
            <a:off x="1343706" y="4744594"/>
            <a:ext cx="8322630" cy="1429900"/>
          </a:xfrm>
          <a:prstGeom prst="rect">
            <a:avLst/>
          </a:prstGeom>
        </p:spPr>
      </p:pic>
    </p:spTree>
    <p:extLst>
      <p:ext uri="{BB962C8B-B14F-4D97-AF65-F5344CB8AC3E}">
        <p14:creationId xmlns:p14="http://schemas.microsoft.com/office/powerpoint/2010/main" val="22593555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675" y="368300"/>
            <a:ext cx="11296650" cy="6126883"/>
            <a:chOff x="447675" y="368300"/>
            <a:chExt cx="11296650" cy="6126883"/>
          </a:xfrm>
        </p:grpSpPr>
        <p:grpSp>
          <p:nvGrpSpPr>
            <p:cNvPr id="15" name="组合 14"/>
            <p:cNvGrpSpPr/>
            <p:nvPr/>
          </p:nvGrpSpPr>
          <p:grpSpPr>
            <a:xfrm>
              <a:off x="447675" y="368300"/>
              <a:ext cx="11296650" cy="6126883"/>
              <a:chOff x="447675" y="368300"/>
              <a:chExt cx="11296650" cy="6126883"/>
            </a:xfrm>
            <a:solidFill>
              <a:schemeClr val="bg1"/>
            </a:solidFill>
          </p:grpSpPr>
          <p:sp>
            <p:nvSpPr>
              <p:cNvPr id="19" name="任意多边形: 形状 18"/>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任意多边形: 形状 19"/>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6" name="矩形 15"/>
            <p:cNvSpPr/>
            <p:nvPr/>
          </p:nvSpPr>
          <p:spPr>
            <a:xfrm>
              <a:off x="11082528" y="5880044"/>
              <a:ext cx="661797" cy="604173"/>
            </a:xfrm>
            <a:prstGeom prst="rect">
              <a:avLst/>
            </a:prstGeom>
            <a:blipFill>
              <a:blip r:embed="rId8"/>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11" name="PA-文本框 42"/>
          <p:cNvSpPr txBox="1"/>
          <p:nvPr>
            <p:custDataLst>
              <p:tags r:id="rId1"/>
            </p:custDataLst>
          </p:nvPr>
        </p:nvSpPr>
        <p:spPr>
          <a:xfrm>
            <a:off x="1114413" y="3404123"/>
            <a:ext cx="2333122" cy="1005147"/>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en-US" altLang="zh-CN" sz="2400" dirty="0">
                <a:solidFill>
                  <a:schemeClr val="bg1"/>
                </a:solidFill>
                <a:latin typeface="+mn-lt"/>
                <a:ea typeface="+mn-ea"/>
                <a:cs typeface="+mn-ea"/>
                <a:sym typeface="+mn-lt"/>
              </a:rPr>
              <a:t>1.</a:t>
            </a:r>
            <a:r>
              <a:rPr lang="zh-CN" altLang="en-US" sz="2400" dirty="0">
                <a:solidFill>
                  <a:schemeClr val="bg1"/>
                </a:solidFill>
                <a:latin typeface="+mn-lt"/>
                <a:ea typeface="+mn-ea"/>
                <a:cs typeface="+mn-ea"/>
                <a:sym typeface="+mn-lt"/>
              </a:rPr>
              <a:t>基学生差异，设计分层作业</a:t>
            </a:r>
          </a:p>
        </p:txBody>
      </p:sp>
      <p:sp>
        <p:nvSpPr>
          <p:cNvPr id="12" name="PA-文本框 42"/>
          <p:cNvSpPr txBox="1"/>
          <p:nvPr>
            <p:custDataLst>
              <p:tags r:id="rId2"/>
            </p:custDataLst>
          </p:nvPr>
        </p:nvSpPr>
        <p:spPr>
          <a:xfrm>
            <a:off x="8936978" y="3531123"/>
            <a:ext cx="2214396" cy="1209675"/>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zh-CN" altLang="en-US" dirty="0">
                <a:solidFill>
                  <a:schemeClr val="bg1"/>
                </a:solidFill>
                <a:latin typeface="+mn-lt"/>
                <a:ea typeface="+mn-ea"/>
                <a:cs typeface="+mn-ea"/>
                <a:sym typeface="+mn-lt"/>
              </a:rPr>
              <a:t>此处添加详细文本描述，建议与标题相关并符合整体语言风格，语言描述尽量简洁生动。</a:t>
            </a:r>
          </a:p>
        </p:txBody>
      </p:sp>
      <p:sp>
        <p:nvSpPr>
          <p:cNvPr id="13" name="PA-文本框 42"/>
          <p:cNvSpPr txBox="1"/>
          <p:nvPr>
            <p:custDataLst>
              <p:tags r:id="rId3"/>
            </p:custDataLst>
          </p:nvPr>
        </p:nvSpPr>
        <p:spPr>
          <a:xfrm>
            <a:off x="4989183" y="3531123"/>
            <a:ext cx="2214396" cy="1209675"/>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zh-CN" altLang="en-US" dirty="0">
                <a:solidFill>
                  <a:schemeClr val="bg1"/>
                </a:solidFill>
                <a:latin typeface="+mn-lt"/>
                <a:ea typeface="+mn-ea"/>
                <a:cs typeface="+mn-ea"/>
                <a:sym typeface="+mn-lt"/>
              </a:rPr>
              <a:t>此处添加详细文本描述，建议与标题相关并符合整体语言风格，语言描述尽量简洁生动。</a:t>
            </a:r>
          </a:p>
        </p:txBody>
      </p:sp>
      <p:sp>
        <p:nvSpPr>
          <p:cNvPr id="22" name="文本框 21">
            <a:extLst>
              <a:ext uri="{FF2B5EF4-FFF2-40B4-BE49-F238E27FC236}">
                <a16:creationId xmlns:a16="http://schemas.microsoft.com/office/drawing/2014/main" id="{D914F633-A9D0-B9C4-9DD3-786BDC80CBF0}"/>
              </a:ext>
            </a:extLst>
          </p:cNvPr>
          <p:cNvSpPr txBox="1"/>
          <p:nvPr/>
        </p:nvSpPr>
        <p:spPr>
          <a:xfrm>
            <a:off x="4003476" y="2025282"/>
            <a:ext cx="7147898" cy="3269100"/>
          </a:xfrm>
          <a:prstGeom prst="rect">
            <a:avLst/>
          </a:prstGeom>
          <a:noFill/>
        </p:spPr>
        <p:txBody>
          <a:bodyPr wrap="square">
            <a:spAutoFit/>
          </a:bodyPr>
          <a:lstStyle/>
          <a:p>
            <a:pPr>
              <a:lnSpc>
                <a:spcPct val="150000"/>
              </a:lnSpc>
            </a:pPr>
            <a:r>
              <a:rPr lang="zh-CN" altLang="en-US" sz="2000" dirty="0"/>
              <a:t>       任何一门学科都不是独立的，应该在有所侧重的前提下，发展学生的综合能力。综合型作业旨在促进学生整合所学知识，发展综合运用能力。其综合性不仅可以体现在不同章节知识的联系，还体现在不同学科知识的整合。这就要求教师在作业设计中要注意淡化不同学科的界限，将各类知识融会贯通，用最大的可能性拓展学生的思路，引导他们灵活借鉴其他学科的知识并将其巧妙运用于解决生活中的数学问题。</a:t>
            </a:r>
          </a:p>
        </p:txBody>
      </p:sp>
      <p:sp>
        <p:nvSpPr>
          <p:cNvPr id="23" name="矩形 22">
            <a:extLst>
              <a:ext uri="{FF2B5EF4-FFF2-40B4-BE49-F238E27FC236}">
                <a16:creationId xmlns:a16="http://schemas.microsoft.com/office/drawing/2014/main" id="{7683F622-EF63-A695-57FE-D0AFC02DA338}"/>
              </a:ext>
            </a:extLst>
          </p:cNvPr>
          <p:cNvSpPr/>
          <p:nvPr/>
        </p:nvSpPr>
        <p:spPr>
          <a:xfrm>
            <a:off x="447675" y="362817"/>
            <a:ext cx="2925720" cy="638080"/>
          </a:xfrm>
          <a:prstGeom prst="rect">
            <a:avLst/>
          </a:prstGeom>
          <a:blipFill>
            <a:blip r:embed="rId8">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PA-文本框 6">
            <a:extLst>
              <a:ext uri="{FF2B5EF4-FFF2-40B4-BE49-F238E27FC236}">
                <a16:creationId xmlns:a16="http://schemas.microsoft.com/office/drawing/2014/main" id="{1CF8EBC5-B682-F55A-1497-B2E67ECCCEB5}"/>
              </a:ext>
            </a:extLst>
          </p:cNvPr>
          <p:cNvSpPr txBox="1"/>
          <p:nvPr>
            <p:custDataLst>
              <p:tags r:id="rId4"/>
            </p:custDataLst>
          </p:nvPr>
        </p:nvSpPr>
        <p:spPr>
          <a:xfrm>
            <a:off x="642746" y="466431"/>
            <a:ext cx="2607081" cy="584775"/>
          </a:xfrm>
          <a:prstGeom prst="rect">
            <a:avLst/>
          </a:prstGeom>
          <a:noFill/>
        </p:spPr>
        <p:txBody>
          <a:bodyPr wrap="square" rtlCol="0">
            <a:spAutoFit/>
          </a:bodyPr>
          <a:lstStyle/>
          <a:p>
            <a:pPr algn="dist"/>
            <a:r>
              <a:rPr lang="zh-CN" altLang="en-US" sz="1600" b="1" dirty="0">
                <a:solidFill>
                  <a:schemeClr val="bg1"/>
                </a:solidFill>
                <a:cs typeface="+mn-ea"/>
                <a:sym typeface="+mn-lt"/>
              </a:rPr>
              <a:t>“图形与几何”领域作业设计的策略</a:t>
            </a:r>
          </a:p>
        </p:txBody>
      </p:sp>
      <p:grpSp>
        <p:nvGrpSpPr>
          <p:cNvPr id="8" name="组合 7">
            <a:extLst>
              <a:ext uri="{FF2B5EF4-FFF2-40B4-BE49-F238E27FC236}">
                <a16:creationId xmlns:a16="http://schemas.microsoft.com/office/drawing/2014/main" id="{3C08CCAF-8317-7925-289A-AFEC7020C4F2}"/>
              </a:ext>
            </a:extLst>
          </p:cNvPr>
          <p:cNvGrpSpPr/>
          <p:nvPr/>
        </p:nvGrpSpPr>
        <p:grpSpPr>
          <a:xfrm>
            <a:off x="1024924" y="1777044"/>
            <a:ext cx="2663688" cy="3886200"/>
            <a:chOff x="4764156" y="2107095"/>
            <a:chExt cx="2663688" cy="3886200"/>
          </a:xfrm>
        </p:grpSpPr>
        <p:sp>
          <p:nvSpPr>
            <p:cNvPr id="9" name="矩形 8">
              <a:extLst>
                <a:ext uri="{FF2B5EF4-FFF2-40B4-BE49-F238E27FC236}">
                  <a16:creationId xmlns:a16="http://schemas.microsoft.com/office/drawing/2014/main" id="{32AA3088-3015-B00B-2A56-B411E6E74772}"/>
                </a:ext>
              </a:extLst>
            </p:cNvPr>
            <p:cNvSpPr/>
            <p:nvPr/>
          </p:nvSpPr>
          <p:spPr>
            <a:xfrm>
              <a:off x="4764156" y="2107095"/>
              <a:ext cx="2663688" cy="3886200"/>
            </a:xfrm>
            <a:prstGeom prst="rect">
              <a:avLst/>
            </a:prstGeom>
            <a:blipFill>
              <a:blip r:embed="rId9">
                <a:lum bright="-29000"/>
              </a:blip>
              <a:srcRect/>
              <a:stretch>
                <a:fillRect l="-58817" r="-588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user-profile-in-a-square_74105">
              <a:extLst>
                <a:ext uri="{FF2B5EF4-FFF2-40B4-BE49-F238E27FC236}">
                  <a16:creationId xmlns:a16="http://schemas.microsoft.com/office/drawing/2014/main" id="{5A412B5F-FA6C-AD49-5932-A366CD7C54E1}"/>
                </a:ext>
              </a:extLst>
            </p:cNvPr>
            <p:cNvSpPr>
              <a:spLocks noChangeAspect="1"/>
            </p:cNvSpPr>
            <p:nvPr/>
          </p:nvSpPr>
          <p:spPr bwMode="auto">
            <a:xfrm>
              <a:off x="5704007" y="2646289"/>
              <a:ext cx="783985" cy="782711"/>
            </a:xfrm>
            <a:custGeom>
              <a:avLst/>
              <a:gdLst>
                <a:gd name="connsiteX0" fmla="*/ 546137 w 608344"/>
                <a:gd name="connsiteY0" fmla="*/ 402787 h 607356"/>
                <a:gd name="connsiteX1" fmla="*/ 608344 w 608344"/>
                <a:gd name="connsiteY1" fmla="*/ 402787 h 607356"/>
                <a:gd name="connsiteX2" fmla="*/ 608344 w 608344"/>
                <a:gd name="connsiteY2" fmla="*/ 534130 h 607356"/>
                <a:gd name="connsiteX3" fmla="*/ 534996 w 608344"/>
                <a:gd name="connsiteY3" fmla="*/ 607356 h 607356"/>
                <a:gd name="connsiteX4" fmla="*/ 402505 w 608344"/>
                <a:gd name="connsiteY4" fmla="*/ 607356 h 607356"/>
                <a:gd name="connsiteX5" fmla="*/ 402505 w 608344"/>
                <a:gd name="connsiteY5" fmla="*/ 545253 h 607356"/>
                <a:gd name="connsiteX6" fmla="*/ 534996 w 608344"/>
                <a:gd name="connsiteY6" fmla="*/ 545253 h 607356"/>
                <a:gd name="connsiteX7" fmla="*/ 546137 w 608344"/>
                <a:gd name="connsiteY7" fmla="*/ 534130 h 607356"/>
                <a:gd name="connsiteX8" fmla="*/ 0 w 608344"/>
                <a:gd name="connsiteY8" fmla="*/ 402787 h 607356"/>
                <a:gd name="connsiteX9" fmla="*/ 62207 w 608344"/>
                <a:gd name="connsiteY9" fmla="*/ 402787 h 607356"/>
                <a:gd name="connsiteX10" fmla="*/ 62207 w 608344"/>
                <a:gd name="connsiteY10" fmla="*/ 534130 h 607356"/>
                <a:gd name="connsiteX11" fmla="*/ 73348 w 608344"/>
                <a:gd name="connsiteY11" fmla="*/ 545253 h 607356"/>
                <a:gd name="connsiteX12" fmla="*/ 205839 w 608344"/>
                <a:gd name="connsiteY12" fmla="*/ 545253 h 607356"/>
                <a:gd name="connsiteX13" fmla="*/ 205839 w 608344"/>
                <a:gd name="connsiteY13" fmla="*/ 607356 h 607356"/>
                <a:gd name="connsiteX14" fmla="*/ 73348 w 608344"/>
                <a:gd name="connsiteY14" fmla="*/ 607356 h 607356"/>
                <a:gd name="connsiteX15" fmla="*/ 0 w 608344"/>
                <a:gd name="connsiteY15" fmla="*/ 534130 h 607356"/>
                <a:gd name="connsiteX16" fmla="*/ 276116 w 608344"/>
                <a:gd name="connsiteY16" fmla="*/ 329611 h 607356"/>
                <a:gd name="connsiteX17" fmla="*/ 330534 w 608344"/>
                <a:gd name="connsiteY17" fmla="*/ 329611 h 607356"/>
                <a:gd name="connsiteX18" fmla="*/ 443175 w 608344"/>
                <a:gd name="connsiteY18" fmla="*/ 402756 h 607356"/>
                <a:gd name="connsiteX19" fmla="*/ 453947 w 608344"/>
                <a:gd name="connsiteY19" fmla="*/ 452817 h 607356"/>
                <a:gd name="connsiteX20" fmla="*/ 401759 w 608344"/>
                <a:gd name="connsiteY20" fmla="*/ 504825 h 607356"/>
                <a:gd name="connsiteX21" fmla="*/ 401666 w 608344"/>
                <a:gd name="connsiteY21" fmla="*/ 504825 h 607356"/>
                <a:gd name="connsiteX22" fmla="*/ 204891 w 608344"/>
                <a:gd name="connsiteY22" fmla="*/ 504825 h 607356"/>
                <a:gd name="connsiteX23" fmla="*/ 204799 w 608344"/>
                <a:gd name="connsiteY23" fmla="*/ 504825 h 607356"/>
                <a:gd name="connsiteX24" fmla="*/ 152703 w 608344"/>
                <a:gd name="connsiteY24" fmla="*/ 452817 h 607356"/>
                <a:gd name="connsiteX25" fmla="*/ 163382 w 608344"/>
                <a:gd name="connsiteY25" fmla="*/ 402756 h 607356"/>
                <a:gd name="connsiteX26" fmla="*/ 276116 w 608344"/>
                <a:gd name="connsiteY26" fmla="*/ 329611 h 607356"/>
                <a:gd name="connsiteX27" fmla="*/ 303255 w 608344"/>
                <a:gd name="connsiteY27" fmla="*/ 96322 h 607356"/>
                <a:gd name="connsiteX28" fmla="*/ 383241 w 608344"/>
                <a:gd name="connsiteY28" fmla="*/ 198889 h 607356"/>
                <a:gd name="connsiteX29" fmla="*/ 303255 w 608344"/>
                <a:gd name="connsiteY29" fmla="*/ 301456 h 607356"/>
                <a:gd name="connsiteX30" fmla="*/ 223269 w 608344"/>
                <a:gd name="connsiteY30" fmla="*/ 198889 h 607356"/>
                <a:gd name="connsiteX31" fmla="*/ 303255 w 608344"/>
                <a:gd name="connsiteY31" fmla="*/ 96322 h 607356"/>
                <a:gd name="connsiteX32" fmla="*/ 402505 w 608344"/>
                <a:gd name="connsiteY32" fmla="*/ 0 h 607356"/>
                <a:gd name="connsiteX33" fmla="*/ 534996 w 608344"/>
                <a:gd name="connsiteY33" fmla="*/ 0 h 607356"/>
                <a:gd name="connsiteX34" fmla="*/ 608344 w 608344"/>
                <a:gd name="connsiteY34" fmla="*/ 73227 h 607356"/>
                <a:gd name="connsiteX35" fmla="*/ 608344 w 608344"/>
                <a:gd name="connsiteY35" fmla="*/ 206333 h 607356"/>
                <a:gd name="connsiteX36" fmla="*/ 546137 w 608344"/>
                <a:gd name="connsiteY36" fmla="*/ 206333 h 607356"/>
                <a:gd name="connsiteX37" fmla="*/ 546137 w 608344"/>
                <a:gd name="connsiteY37" fmla="*/ 73227 h 607356"/>
                <a:gd name="connsiteX38" fmla="*/ 534996 w 608344"/>
                <a:gd name="connsiteY38" fmla="*/ 62104 h 607356"/>
                <a:gd name="connsiteX39" fmla="*/ 402505 w 608344"/>
                <a:gd name="connsiteY39" fmla="*/ 62104 h 607356"/>
                <a:gd name="connsiteX40" fmla="*/ 73348 w 608344"/>
                <a:gd name="connsiteY40" fmla="*/ 0 h 607356"/>
                <a:gd name="connsiteX41" fmla="*/ 205839 w 608344"/>
                <a:gd name="connsiteY41" fmla="*/ 0 h 607356"/>
                <a:gd name="connsiteX42" fmla="*/ 205839 w 608344"/>
                <a:gd name="connsiteY42" fmla="*/ 62104 h 607356"/>
                <a:gd name="connsiteX43" fmla="*/ 73348 w 608344"/>
                <a:gd name="connsiteY43" fmla="*/ 62104 h 607356"/>
                <a:gd name="connsiteX44" fmla="*/ 62207 w 608344"/>
                <a:gd name="connsiteY44" fmla="*/ 73227 h 607356"/>
                <a:gd name="connsiteX45" fmla="*/ 62207 w 608344"/>
                <a:gd name="connsiteY45" fmla="*/ 206333 h 607356"/>
                <a:gd name="connsiteX46" fmla="*/ 0 w 608344"/>
                <a:gd name="connsiteY46" fmla="*/ 206333 h 607356"/>
                <a:gd name="connsiteX47" fmla="*/ 0 w 608344"/>
                <a:gd name="connsiteY47" fmla="*/ 73227 h 607356"/>
                <a:gd name="connsiteX48" fmla="*/ 73348 w 608344"/>
                <a:gd name="connsiteY48" fmla="*/ 0 h 60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8344" h="607356">
                  <a:moveTo>
                    <a:pt x="546137" y="402787"/>
                  </a:moveTo>
                  <a:lnTo>
                    <a:pt x="608344" y="402787"/>
                  </a:lnTo>
                  <a:lnTo>
                    <a:pt x="608344" y="534130"/>
                  </a:lnTo>
                  <a:cubicBezTo>
                    <a:pt x="608344" y="574543"/>
                    <a:pt x="575477" y="607356"/>
                    <a:pt x="534996" y="607356"/>
                  </a:cubicBezTo>
                  <a:lnTo>
                    <a:pt x="402505" y="607356"/>
                  </a:lnTo>
                  <a:lnTo>
                    <a:pt x="402505" y="545253"/>
                  </a:lnTo>
                  <a:lnTo>
                    <a:pt x="534996" y="545253"/>
                  </a:lnTo>
                  <a:cubicBezTo>
                    <a:pt x="541124" y="545253"/>
                    <a:pt x="546137" y="540248"/>
                    <a:pt x="546137" y="534130"/>
                  </a:cubicBezTo>
                  <a:close/>
                  <a:moveTo>
                    <a:pt x="0" y="402787"/>
                  </a:moveTo>
                  <a:lnTo>
                    <a:pt x="62207" y="402787"/>
                  </a:lnTo>
                  <a:lnTo>
                    <a:pt x="62207" y="534130"/>
                  </a:lnTo>
                  <a:cubicBezTo>
                    <a:pt x="62207" y="540248"/>
                    <a:pt x="67220" y="545253"/>
                    <a:pt x="73348" y="545253"/>
                  </a:cubicBezTo>
                  <a:lnTo>
                    <a:pt x="205839" y="545253"/>
                  </a:lnTo>
                  <a:lnTo>
                    <a:pt x="205839" y="607356"/>
                  </a:lnTo>
                  <a:lnTo>
                    <a:pt x="73348" y="607356"/>
                  </a:lnTo>
                  <a:cubicBezTo>
                    <a:pt x="32960" y="607356"/>
                    <a:pt x="0" y="574543"/>
                    <a:pt x="0" y="534130"/>
                  </a:cubicBezTo>
                  <a:close/>
                  <a:moveTo>
                    <a:pt x="276116" y="329611"/>
                  </a:moveTo>
                  <a:lnTo>
                    <a:pt x="330534" y="329611"/>
                  </a:lnTo>
                  <a:cubicBezTo>
                    <a:pt x="380772" y="329611"/>
                    <a:pt x="423953" y="359648"/>
                    <a:pt x="443175" y="402756"/>
                  </a:cubicBezTo>
                  <a:cubicBezTo>
                    <a:pt x="450047" y="418052"/>
                    <a:pt x="453947" y="434925"/>
                    <a:pt x="453947" y="452817"/>
                  </a:cubicBezTo>
                  <a:cubicBezTo>
                    <a:pt x="453947" y="481556"/>
                    <a:pt x="430546" y="504825"/>
                    <a:pt x="401759" y="504825"/>
                  </a:cubicBezTo>
                  <a:lnTo>
                    <a:pt x="401666" y="504825"/>
                  </a:lnTo>
                  <a:lnTo>
                    <a:pt x="204891" y="504825"/>
                  </a:lnTo>
                  <a:lnTo>
                    <a:pt x="204799" y="504825"/>
                  </a:lnTo>
                  <a:cubicBezTo>
                    <a:pt x="176011" y="504825"/>
                    <a:pt x="152703" y="481556"/>
                    <a:pt x="152703" y="452817"/>
                  </a:cubicBezTo>
                  <a:cubicBezTo>
                    <a:pt x="152703" y="434925"/>
                    <a:pt x="156603" y="418052"/>
                    <a:pt x="163382" y="402756"/>
                  </a:cubicBezTo>
                  <a:cubicBezTo>
                    <a:pt x="182605" y="359648"/>
                    <a:pt x="225785" y="329611"/>
                    <a:pt x="276116" y="329611"/>
                  </a:cubicBezTo>
                  <a:close/>
                  <a:moveTo>
                    <a:pt x="303255" y="96322"/>
                  </a:moveTo>
                  <a:cubicBezTo>
                    <a:pt x="347430" y="96322"/>
                    <a:pt x="383241" y="142243"/>
                    <a:pt x="383241" y="198889"/>
                  </a:cubicBezTo>
                  <a:cubicBezTo>
                    <a:pt x="383241" y="255535"/>
                    <a:pt x="347430" y="301456"/>
                    <a:pt x="303255" y="301456"/>
                  </a:cubicBezTo>
                  <a:cubicBezTo>
                    <a:pt x="259080" y="301456"/>
                    <a:pt x="223269" y="255535"/>
                    <a:pt x="223269" y="198889"/>
                  </a:cubicBezTo>
                  <a:cubicBezTo>
                    <a:pt x="223269" y="142243"/>
                    <a:pt x="259080" y="96322"/>
                    <a:pt x="303255" y="96322"/>
                  </a:cubicBezTo>
                  <a:close/>
                  <a:moveTo>
                    <a:pt x="402505" y="0"/>
                  </a:moveTo>
                  <a:lnTo>
                    <a:pt x="534996" y="0"/>
                  </a:lnTo>
                  <a:cubicBezTo>
                    <a:pt x="575477" y="0"/>
                    <a:pt x="608344" y="32813"/>
                    <a:pt x="608344" y="73227"/>
                  </a:cubicBezTo>
                  <a:lnTo>
                    <a:pt x="608344" y="206333"/>
                  </a:lnTo>
                  <a:lnTo>
                    <a:pt x="546137" y="206333"/>
                  </a:lnTo>
                  <a:lnTo>
                    <a:pt x="546137" y="73227"/>
                  </a:lnTo>
                  <a:cubicBezTo>
                    <a:pt x="546137" y="67109"/>
                    <a:pt x="541124" y="62104"/>
                    <a:pt x="534996" y="62104"/>
                  </a:cubicBezTo>
                  <a:lnTo>
                    <a:pt x="402505" y="62104"/>
                  </a:lnTo>
                  <a:close/>
                  <a:moveTo>
                    <a:pt x="73348" y="0"/>
                  </a:moveTo>
                  <a:lnTo>
                    <a:pt x="205839" y="0"/>
                  </a:lnTo>
                  <a:lnTo>
                    <a:pt x="205839" y="62104"/>
                  </a:lnTo>
                  <a:lnTo>
                    <a:pt x="73348" y="62104"/>
                  </a:lnTo>
                  <a:cubicBezTo>
                    <a:pt x="67220" y="62104"/>
                    <a:pt x="62207" y="67109"/>
                    <a:pt x="62207" y="73227"/>
                  </a:cubicBezTo>
                  <a:lnTo>
                    <a:pt x="62207" y="206333"/>
                  </a:lnTo>
                  <a:lnTo>
                    <a:pt x="0" y="206333"/>
                  </a:lnTo>
                  <a:lnTo>
                    <a:pt x="0" y="73227"/>
                  </a:lnTo>
                  <a:cubicBezTo>
                    <a:pt x="0" y="32813"/>
                    <a:pt x="32960" y="0"/>
                    <a:pt x="73348" y="0"/>
                  </a:cubicBezTo>
                  <a:close/>
                </a:path>
              </a:pathLst>
            </a:custGeom>
            <a:solidFill>
              <a:schemeClr val="bg1"/>
            </a:solidFill>
            <a:ln>
              <a:noFill/>
            </a:ln>
          </p:spPr>
          <p:txBody>
            <a:bodyPr/>
            <a:lstStyle/>
            <a:p>
              <a:endParaRPr lang="zh-CN" altLang="en-US">
                <a:cs typeface="+mn-ea"/>
                <a:sym typeface="+mn-lt"/>
              </a:endParaRPr>
            </a:p>
          </p:txBody>
        </p:sp>
      </p:grpSp>
      <p:sp>
        <p:nvSpPr>
          <p:cNvPr id="17" name="PA-文本框 42">
            <a:extLst>
              <a:ext uri="{FF2B5EF4-FFF2-40B4-BE49-F238E27FC236}">
                <a16:creationId xmlns:a16="http://schemas.microsoft.com/office/drawing/2014/main" id="{B030AF49-E07C-4FF8-8246-058DAA7157E4}"/>
              </a:ext>
            </a:extLst>
          </p:cNvPr>
          <p:cNvSpPr txBox="1"/>
          <p:nvPr>
            <p:custDataLst>
              <p:tags r:id="rId5"/>
            </p:custDataLst>
          </p:nvPr>
        </p:nvSpPr>
        <p:spPr>
          <a:xfrm>
            <a:off x="1249950" y="3617632"/>
            <a:ext cx="2333121" cy="1005147"/>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en-US" altLang="zh-CN" sz="2400" dirty="0">
                <a:solidFill>
                  <a:schemeClr val="bg1"/>
                </a:solidFill>
                <a:latin typeface="+mn-lt"/>
                <a:ea typeface="+mn-ea"/>
                <a:cs typeface="+mn-ea"/>
                <a:sym typeface="+mn-lt"/>
              </a:rPr>
              <a:t>5.</a:t>
            </a:r>
            <a:r>
              <a:rPr lang="zh-CN" altLang="en-US" sz="2400" dirty="0">
                <a:solidFill>
                  <a:schemeClr val="bg1"/>
                </a:solidFill>
                <a:latin typeface="+mn-lt"/>
                <a:ea typeface="+mn-ea"/>
                <a:cs typeface="+mn-ea"/>
                <a:sym typeface="+mn-lt"/>
              </a:rPr>
              <a:t>基于课程整合，设计综合作业</a:t>
            </a:r>
          </a:p>
        </p:txBody>
      </p:sp>
    </p:spTree>
    <p:extLst>
      <p:ext uri="{BB962C8B-B14F-4D97-AF65-F5344CB8AC3E}">
        <p14:creationId xmlns:p14="http://schemas.microsoft.com/office/powerpoint/2010/main" val="41850150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50000">
                                          <p:cBhvr additive="base">
                                            <p:cTn id="11" dur="5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in)">
                                          <p:cBhvr>
                                            <p:cTn id="1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in)">
                                          <p:cBhvr>
                                            <p:cTn id="1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675" y="368300"/>
            <a:ext cx="11296650" cy="6126883"/>
            <a:chOff x="447675" y="368300"/>
            <a:chExt cx="11296650" cy="6126883"/>
          </a:xfrm>
        </p:grpSpPr>
        <p:grpSp>
          <p:nvGrpSpPr>
            <p:cNvPr id="15" name="组合 14"/>
            <p:cNvGrpSpPr/>
            <p:nvPr/>
          </p:nvGrpSpPr>
          <p:grpSpPr>
            <a:xfrm>
              <a:off x="447675" y="368300"/>
              <a:ext cx="11296650" cy="6126883"/>
              <a:chOff x="447675" y="368300"/>
              <a:chExt cx="11296650" cy="6126883"/>
            </a:xfrm>
            <a:solidFill>
              <a:schemeClr val="bg1"/>
            </a:solidFill>
          </p:grpSpPr>
          <p:sp>
            <p:nvSpPr>
              <p:cNvPr id="19" name="任意多边形: 形状 18"/>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任意多边形: 形状 19"/>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6" name="矩形 15"/>
            <p:cNvSpPr/>
            <p:nvPr/>
          </p:nvSpPr>
          <p:spPr>
            <a:xfrm>
              <a:off x="11082528" y="5880044"/>
              <a:ext cx="661797" cy="604173"/>
            </a:xfrm>
            <a:prstGeom prst="rect">
              <a:avLst/>
            </a:prstGeom>
            <a:blipFill>
              <a:blip r:embed="rId4"/>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23" name="矩形 22">
            <a:extLst>
              <a:ext uri="{FF2B5EF4-FFF2-40B4-BE49-F238E27FC236}">
                <a16:creationId xmlns:a16="http://schemas.microsoft.com/office/drawing/2014/main" id="{7683F622-EF63-A695-57FE-D0AFC02DA338}"/>
              </a:ext>
            </a:extLst>
          </p:cNvPr>
          <p:cNvSpPr/>
          <p:nvPr/>
        </p:nvSpPr>
        <p:spPr>
          <a:xfrm>
            <a:off x="447675" y="362817"/>
            <a:ext cx="2925720" cy="638080"/>
          </a:xfrm>
          <a:prstGeom prst="rect">
            <a:avLst/>
          </a:prstGeom>
          <a:blipFill>
            <a:blip r:embed="rId4">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PA-文本框 6">
            <a:extLst>
              <a:ext uri="{FF2B5EF4-FFF2-40B4-BE49-F238E27FC236}">
                <a16:creationId xmlns:a16="http://schemas.microsoft.com/office/drawing/2014/main" id="{1CF8EBC5-B682-F55A-1497-B2E67ECCCEB5}"/>
              </a:ext>
            </a:extLst>
          </p:cNvPr>
          <p:cNvSpPr txBox="1"/>
          <p:nvPr>
            <p:custDataLst>
              <p:tags r:id="rId1"/>
            </p:custDataLst>
          </p:nvPr>
        </p:nvSpPr>
        <p:spPr>
          <a:xfrm>
            <a:off x="642746" y="466431"/>
            <a:ext cx="2607081" cy="584775"/>
          </a:xfrm>
          <a:prstGeom prst="rect">
            <a:avLst/>
          </a:prstGeom>
          <a:noFill/>
        </p:spPr>
        <p:txBody>
          <a:bodyPr wrap="square" rtlCol="0">
            <a:spAutoFit/>
          </a:bodyPr>
          <a:lstStyle/>
          <a:p>
            <a:pPr algn="dist"/>
            <a:r>
              <a:rPr lang="zh-CN" altLang="en-US" sz="1600" b="1" dirty="0">
                <a:solidFill>
                  <a:schemeClr val="bg1"/>
                </a:solidFill>
                <a:cs typeface="+mn-ea"/>
                <a:sym typeface="+mn-lt"/>
              </a:rPr>
              <a:t>“图形与几何”领域作业设计的策略</a:t>
            </a:r>
          </a:p>
        </p:txBody>
      </p:sp>
      <p:sp>
        <p:nvSpPr>
          <p:cNvPr id="6" name="文本框 5">
            <a:extLst>
              <a:ext uri="{FF2B5EF4-FFF2-40B4-BE49-F238E27FC236}">
                <a16:creationId xmlns:a16="http://schemas.microsoft.com/office/drawing/2014/main" id="{0704E74C-2E36-87D8-DDBD-10849A1BCAD8}"/>
              </a:ext>
            </a:extLst>
          </p:cNvPr>
          <p:cNvSpPr txBox="1"/>
          <p:nvPr/>
        </p:nvSpPr>
        <p:spPr>
          <a:xfrm>
            <a:off x="2897086" y="1032503"/>
            <a:ext cx="8640462" cy="461665"/>
          </a:xfrm>
          <a:prstGeom prst="rect">
            <a:avLst/>
          </a:prstGeom>
          <a:noFill/>
        </p:spPr>
        <p:txBody>
          <a:bodyPr wrap="square">
            <a:spAutoFit/>
          </a:bodyPr>
          <a:lstStyle/>
          <a:p>
            <a:pPr indent="266700" algn="just"/>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案例五</a:t>
            </a: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三下</a:t>
            </a: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长方形的面积</a:t>
            </a: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作业设计节选</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C3858D3B-959B-12EE-2EC5-567E20F08A83}"/>
              </a:ext>
            </a:extLst>
          </p:cNvPr>
          <p:cNvSpPr txBox="1"/>
          <p:nvPr/>
        </p:nvSpPr>
        <p:spPr>
          <a:xfrm>
            <a:off x="2097559" y="1709926"/>
            <a:ext cx="8640461" cy="962956"/>
          </a:xfrm>
          <a:prstGeom prst="rect">
            <a:avLst/>
          </a:prstGeom>
          <a:noFill/>
        </p:spPr>
        <p:txBody>
          <a:bodyPr wrap="square">
            <a:spAutoFit/>
          </a:bodyPr>
          <a:lstStyle/>
          <a:p>
            <a:pPr indent="266700" algn="just">
              <a:lnSpc>
                <a:spcPct val="150000"/>
              </a:lnSpc>
            </a:pP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 学校暑假要进行装修，走廊里要铺防滑地砖，现在有</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2</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种不同规格的地砖，请你们四人小组合作，设计出较省钱的方案，算出预算。</a:t>
            </a:r>
          </a:p>
        </p:txBody>
      </p:sp>
      <p:sp>
        <p:nvSpPr>
          <p:cNvPr id="8" name="文本框 7">
            <a:extLst>
              <a:ext uri="{FF2B5EF4-FFF2-40B4-BE49-F238E27FC236}">
                <a16:creationId xmlns:a16="http://schemas.microsoft.com/office/drawing/2014/main" id="{8689C58B-7288-ACEF-C740-3B50922DFB7B}"/>
              </a:ext>
            </a:extLst>
          </p:cNvPr>
          <p:cNvSpPr txBox="1"/>
          <p:nvPr/>
        </p:nvSpPr>
        <p:spPr>
          <a:xfrm>
            <a:off x="2670026" y="3045862"/>
            <a:ext cx="2190235" cy="400110"/>
          </a:xfrm>
          <a:prstGeom prst="rect">
            <a:avLst/>
          </a:prstGeom>
          <a:noFill/>
        </p:spPr>
        <p:txBody>
          <a:bodyPr wrap="square">
            <a:spAutoFit/>
          </a:bodyPr>
          <a:lstStyle/>
          <a:p>
            <a:r>
              <a:rPr lang="zh-CN" altLang="zh-CN" sz="2000" dirty="0">
                <a:effectLst/>
                <a:latin typeface="Calibri" panose="020F0502020204030204" pitchFamily="34" charset="0"/>
                <a:ea typeface="宋体" panose="02010600030101010101" pitchFamily="2" charset="-122"/>
                <a:cs typeface="Times New Roman" panose="02020603050405020304" pitchFamily="18" charset="0"/>
              </a:rPr>
              <a:t>规格</a:t>
            </a:r>
            <a:r>
              <a:rPr lang="en-US" altLang="zh-CN" sz="2000" dirty="0">
                <a:effectLst/>
                <a:latin typeface="Calibri" panose="020F0502020204030204" pitchFamily="34" charset="0"/>
                <a:ea typeface="宋体" panose="02010600030101010101" pitchFamily="2" charset="-122"/>
                <a:cs typeface="Times New Roman" panose="02020603050405020304" pitchFamily="18" charset="0"/>
              </a:rPr>
              <a:t> A</a:t>
            </a:r>
            <a:r>
              <a:rPr lang="zh-CN" altLang="zh-CN" sz="200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2000" dirty="0">
                <a:effectLst/>
                <a:latin typeface="Calibri" panose="020F0502020204030204" pitchFamily="34" charset="0"/>
                <a:ea typeface="宋体" panose="02010600030101010101" pitchFamily="2" charset="-122"/>
                <a:cs typeface="Times New Roman" panose="02020603050405020304" pitchFamily="18" charset="0"/>
              </a:rPr>
              <a:t>10</a:t>
            </a:r>
            <a:r>
              <a:rPr lang="zh-CN" altLang="zh-CN" sz="2000" dirty="0">
                <a:effectLst/>
                <a:latin typeface="Calibri" panose="020F0502020204030204" pitchFamily="34" charset="0"/>
                <a:ea typeface="宋体" panose="02010600030101010101" pitchFamily="2" charset="-122"/>
                <a:cs typeface="Times New Roman" panose="02020603050405020304" pitchFamily="18" charset="0"/>
              </a:rPr>
              <a:t>元</a:t>
            </a:r>
            <a:r>
              <a:rPr lang="en-US" altLang="zh-CN" sz="20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dirty="0">
                <a:effectLst/>
                <a:latin typeface="Calibri" panose="020F0502020204030204" pitchFamily="34" charset="0"/>
                <a:ea typeface="宋体" panose="02010600030101010101" pitchFamily="2" charset="-122"/>
                <a:cs typeface="Times New Roman" panose="02020603050405020304" pitchFamily="18" charset="0"/>
              </a:rPr>
              <a:t>块</a:t>
            </a:r>
            <a:endParaRPr lang="zh-CN" altLang="en-US" sz="2000" dirty="0"/>
          </a:p>
        </p:txBody>
      </p:sp>
      <p:sp>
        <p:nvSpPr>
          <p:cNvPr id="13" name="文本框 12">
            <a:extLst>
              <a:ext uri="{FF2B5EF4-FFF2-40B4-BE49-F238E27FC236}">
                <a16:creationId xmlns:a16="http://schemas.microsoft.com/office/drawing/2014/main" id="{57C547ED-E1F5-C494-CC82-4DD8F7CD36E7}"/>
              </a:ext>
            </a:extLst>
          </p:cNvPr>
          <p:cNvSpPr txBox="1"/>
          <p:nvPr/>
        </p:nvSpPr>
        <p:spPr>
          <a:xfrm>
            <a:off x="7082612" y="3081448"/>
            <a:ext cx="2017240" cy="400110"/>
          </a:xfrm>
          <a:prstGeom prst="rect">
            <a:avLst/>
          </a:prstGeom>
          <a:noFill/>
        </p:spPr>
        <p:txBody>
          <a:bodyPr wrap="square">
            <a:spAutoFit/>
          </a:bodyPr>
          <a:lstStyle/>
          <a:p>
            <a:r>
              <a:rPr lang="zh-CN" altLang="zh-CN" sz="2000" dirty="0">
                <a:effectLst/>
                <a:latin typeface="Calibri" panose="020F0502020204030204" pitchFamily="34" charset="0"/>
                <a:ea typeface="宋体" panose="02010600030101010101" pitchFamily="2" charset="-122"/>
                <a:cs typeface="Times New Roman" panose="02020603050405020304" pitchFamily="18" charset="0"/>
              </a:rPr>
              <a:t>规格</a:t>
            </a:r>
            <a:r>
              <a:rPr lang="en-US" altLang="zh-CN" sz="2000" dirty="0">
                <a:effectLst/>
                <a:latin typeface="Calibri" panose="020F0502020204030204" pitchFamily="34" charset="0"/>
                <a:ea typeface="宋体" panose="02010600030101010101" pitchFamily="2" charset="-122"/>
                <a:cs typeface="Times New Roman" panose="02020603050405020304" pitchFamily="18" charset="0"/>
              </a:rPr>
              <a:t> B</a:t>
            </a:r>
            <a:r>
              <a:rPr lang="zh-CN" altLang="zh-CN" sz="200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2000" dirty="0">
                <a:effectLst/>
                <a:latin typeface="Calibri" panose="020F0502020204030204" pitchFamily="34" charset="0"/>
                <a:ea typeface="宋体" panose="02010600030101010101" pitchFamily="2" charset="-122"/>
                <a:cs typeface="Times New Roman" panose="02020603050405020304" pitchFamily="18" charset="0"/>
              </a:rPr>
              <a:t>15</a:t>
            </a:r>
            <a:r>
              <a:rPr lang="zh-CN" altLang="zh-CN" sz="2000" dirty="0">
                <a:effectLst/>
                <a:latin typeface="Calibri" panose="020F0502020204030204" pitchFamily="34" charset="0"/>
                <a:ea typeface="宋体" panose="02010600030101010101" pitchFamily="2" charset="-122"/>
                <a:cs typeface="Times New Roman" panose="02020603050405020304" pitchFamily="18" charset="0"/>
              </a:rPr>
              <a:t>元</a:t>
            </a:r>
            <a:r>
              <a:rPr lang="en-US" altLang="zh-CN" sz="20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dirty="0">
                <a:effectLst/>
                <a:latin typeface="Calibri" panose="020F0502020204030204" pitchFamily="34" charset="0"/>
                <a:ea typeface="宋体" panose="02010600030101010101" pitchFamily="2" charset="-122"/>
                <a:cs typeface="Times New Roman" panose="02020603050405020304" pitchFamily="18" charset="0"/>
              </a:rPr>
              <a:t>块</a:t>
            </a:r>
            <a:endParaRPr lang="zh-CN" altLang="en-US" sz="2000" dirty="0"/>
          </a:p>
        </p:txBody>
      </p:sp>
      <p:pic>
        <p:nvPicPr>
          <p:cNvPr id="21" name="图片 20">
            <a:extLst>
              <a:ext uri="{FF2B5EF4-FFF2-40B4-BE49-F238E27FC236}">
                <a16:creationId xmlns:a16="http://schemas.microsoft.com/office/drawing/2014/main" id="{5DD923C7-C9BC-8196-3B01-476298D4029F}"/>
              </a:ext>
            </a:extLst>
          </p:cNvPr>
          <p:cNvPicPr>
            <a:picLocks noChangeAspect="1"/>
          </p:cNvPicPr>
          <p:nvPr/>
        </p:nvPicPr>
        <p:blipFill>
          <a:blip r:embed="rId5"/>
          <a:stretch>
            <a:fillRect/>
          </a:stretch>
        </p:blipFill>
        <p:spPr>
          <a:xfrm>
            <a:off x="2713009" y="3481558"/>
            <a:ext cx="2230226" cy="1745146"/>
          </a:xfrm>
          <a:prstGeom prst="rect">
            <a:avLst/>
          </a:prstGeom>
        </p:spPr>
      </p:pic>
      <p:pic>
        <p:nvPicPr>
          <p:cNvPr id="22" name="图片 21">
            <a:extLst>
              <a:ext uri="{FF2B5EF4-FFF2-40B4-BE49-F238E27FC236}">
                <a16:creationId xmlns:a16="http://schemas.microsoft.com/office/drawing/2014/main" id="{00601640-F38D-233E-8CF8-561688D94DCF}"/>
              </a:ext>
            </a:extLst>
          </p:cNvPr>
          <p:cNvPicPr>
            <a:picLocks noChangeAspect="1"/>
          </p:cNvPicPr>
          <p:nvPr/>
        </p:nvPicPr>
        <p:blipFill>
          <a:blip r:embed="rId6"/>
          <a:stretch>
            <a:fillRect/>
          </a:stretch>
        </p:blipFill>
        <p:spPr>
          <a:xfrm>
            <a:off x="6749369" y="3753933"/>
            <a:ext cx="3188822" cy="1472771"/>
          </a:xfrm>
          <a:prstGeom prst="rect">
            <a:avLst/>
          </a:prstGeom>
        </p:spPr>
      </p:pic>
    </p:spTree>
    <p:extLst>
      <p:ext uri="{BB962C8B-B14F-4D97-AF65-F5344CB8AC3E}">
        <p14:creationId xmlns:p14="http://schemas.microsoft.com/office/powerpoint/2010/main" val="39113728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675" y="368300"/>
            <a:ext cx="11296650" cy="6126883"/>
            <a:chOff x="447675" y="368300"/>
            <a:chExt cx="11296650" cy="6126883"/>
          </a:xfrm>
        </p:grpSpPr>
        <p:grpSp>
          <p:nvGrpSpPr>
            <p:cNvPr id="15" name="组合 14"/>
            <p:cNvGrpSpPr/>
            <p:nvPr/>
          </p:nvGrpSpPr>
          <p:grpSpPr>
            <a:xfrm>
              <a:off x="447675" y="368300"/>
              <a:ext cx="11296650" cy="6126883"/>
              <a:chOff x="447675" y="368300"/>
              <a:chExt cx="11296650" cy="6126883"/>
            </a:xfrm>
            <a:solidFill>
              <a:schemeClr val="bg1"/>
            </a:solidFill>
          </p:grpSpPr>
          <p:sp>
            <p:nvSpPr>
              <p:cNvPr id="19" name="任意多边形: 形状 18"/>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任意多边形: 形状 19"/>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6" name="矩形 15"/>
            <p:cNvSpPr/>
            <p:nvPr/>
          </p:nvSpPr>
          <p:spPr>
            <a:xfrm>
              <a:off x="11082528" y="5880044"/>
              <a:ext cx="661797" cy="604173"/>
            </a:xfrm>
            <a:prstGeom prst="rect">
              <a:avLst/>
            </a:prstGeom>
            <a:blipFill>
              <a:blip r:embed="rId4"/>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23" name="矩形 22">
            <a:extLst>
              <a:ext uri="{FF2B5EF4-FFF2-40B4-BE49-F238E27FC236}">
                <a16:creationId xmlns:a16="http://schemas.microsoft.com/office/drawing/2014/main" id="{7683F622-EF63-A695-57FE-D0AFC02DA338}"/>
              </a:ext>
            </a:extLst>
          </p:cNvPr>
          <p:cNvSpPr/>
          <p:nvPr/>
        </p:nvSpPr>
        <p:spPr>
          <a:xfrm>
            <a:off x="447675" y="362817"/>
            <a:ext cx="2925720" cy="638080"/>
          </a:xfrm>
          <a:prstGeom prst="rect">
            <a:avLst/>
          </a:prstGeom>
          <a:blipFill>
            <a:blip r:embed="rId4">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PA-文本框 6">
            <a:extLst>
              <a:ext uri="{FF2B5EF4-FFF2-40B4-BE49-F238E27FC236}">
                <a16:creationId xmlns:a16="http://schemas.microsoft.com/office/drawing/2014/main" id="{1CF8EBC5-B682-F55A-1497-B2E67ECCCEB5}"/>
              </a:ext>
            </a:extLst>
          </p:cNvPr>
          <p:cNvSpPr txBox="1"/>
          <p:nvPr>
            <p:custDataLst>
              <p:tags r:id="rId1"/>
            </p:custDataLst>
          </p:nvPr>
        </p:nvSpPr>
        <p:spPr>
          <a:xfrm>
            <a:off x="642746" y="466431"/>
            <a:ext cx="2607081" cy="584775"/>
          </a:xfrm>
          <a:prstGeom prst="rect">
            <a:avLst/>
          </a:prstGeom>
          <a:noFill/>
        </p:spPr>
        <p:txBody>
          <a:bodyPr wrap="square" rtlCol="0">
            <a:spAutoFit/>
          </a:bodyPr>
          <a:lstStyle/>
          <a:p>
            <a:pPr algn="dist"/>
            <a:r>
              <a:rPr lang="zh-CN" altLang="en-US" sz="1600" b="1" dirty="0">
                <a:solidFill>
                  <a:schemeClr val="bg1"/>
                </a:solidFill>
                <a:cs typeface="+mn-ea"/>
                <a:sym typeface="+mn-lt"/>
              </a:rPr>
              <a:t>“图形与几何”领域作业设计的策略</a:t>
            </a:r>
          </a:p>
        </p:txBody>
      </p:sp>
      <p:sp>
        <p:nvSpPr>
          <p:cNvPr id="6" name="文本框 5">
            <a:extLst>
              <a:ext uri="{FF2B5EF4-FFF2-40B4-BE49-F238E27FC236}">
                <a16:creationId xmlns:a16="http://schemas.microsoft.com/office/drawing/2014/main" id="{0704E74C-2E36-87D8-DDBD-10849A1BCAD8}"/>
              </a:ext>
            </a:extLst>
          </p:cNvPr>
          <p:cNvSpPr txBox="1"/>
          <p:nvPr/>
        </p:nvSpPr>
        <p:spPr>
          <a:xfrm>
            <a:off x="2897086" y="1032503"/>
            <a:ext cx="8640462" cy="461665"/>
          </a:xfrm>
          <a:prstGeom prst="rect">
            <a:avLst/>
          </a:prstGeom>
          <a:noFill/>
        </p:spPr>
        <p:txBody>
          <a:bodyPr wrap="square">
            <a:spAutoFit/>
          </a:bodyPr>
          <a:lstStyle/>
          <a:p>
            <a:pPr indent="266700" algn="just"/>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案例五</a:t>
            </a: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三下</a:t>
            </a: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长方形的面积</a:t>
            </a: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作业设计节选</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 name="图片 1">
            <a:extLst>
              <a:ext uri="{FF2B5EF4-FFF2-40B4-BE49-F238E27FC236}">
                <a16:creationId xmlns:a16="http://schemas.microsoft.com/office/drawing/2014/main" id="{2B7EE5FD-C952-8793-52F8-0A1F34090A3D}"/>
              </a:ext>
            </a:extLst>
          </p:cNvPr>
          <p:cNvPicPr>
            <a:picLocks noChangeAspect="1"/>
          </p:cNvPicPr>
          <p:nvPr/>
        </p:nvPicPr>
        <p:blipFill>
          <a:blip r:embed="rId5"/>
          <a:stretch>
            <a:fillRect/>
          </a:stretch>
        </p:blipFill>
        <p:spPr>
          <a:xfrm>
            <a:off x="3520717" y="1649776"/>
            <a:ext cx="5445227" cy="4532354"/>
          </a:xfrm>
          <a:prstGeom prst="rect">
            <a:avLst/>
          </a:prstGeom>
        </p:spPr>
      </p:pic>
    </p:spTree>
    <p:extLst>
      <p:ext uri="{BB962C8B-B14F-4D97-AF65-F5344CB8AC3E}">
        <p14:creationId xmlns:p14="http://schemas.microsoft.com/office/powerpoint/2010/main" val="26155053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675" y="368300"/>
            <a:ext cx="11296650" cy="6126883"/>
            <a:chOff x="447675" y="368300"/>
            <a:chExt cx="11296650" cy="6126883"/>
          </a:xfrm>
        </p:grpSpPr>
        <p:grpSp>
          <p:nvGrpSpPr>
            <p:cNvPr id="15" name="组合 14"/>
            <p:cNvGrpSpPr/>
            <p:nvPr/>
          </p:nvGrpSpPr>
          <p:grpSpPr>
            <a:xfrm>
              <a:off x="447675" y="368300"/>
              <a:ext cx="11296650" cy="6126883"/>
              <a:chOff x="447675" y="368300"/>
              <a:chExt cx="11296650" cy="6126883"/>
            </a:xfrm>
            <a:solidFill>
              <a:schemeClr val="bg1"/>
            </a:solidFill>
          </p:grpSpPr>
          <p:sp>
            <p:nvSpPr>
              <p:cNvPr id="19" name="任意多边形: 形状 18"/>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任意多边形: 形状 19"/>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6" name="矩形 15"/>
            <p:cNvSpPr/>
            <p:nvPr/>
          </p:nvSpPr>
          <p:spPr>
            <a:xfrm>
              <a:off x="11082528" y="5880044"/>
              <a:ext cx="661797" cy="604173"/>
            </a:xfrm>
            <a:prstGeom prst="rect">
              <a:avLst/>
            </a:prstGeom>
            <a:blipFill>
              <a:blip r:embed="rId4"/>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23" name="矩形 22">
            <a:extLst>
              <a:ext uri="{FF2B5EF4-FFF2-40B4-BE49-F238E27FC236}">
                <a16:creationId xmlns:a16="http://schemas.microsoft.com/office/drawing/2014/main" id="{7683F622-EF63-A695-57FE-D0AFC02DA338}"/>
              </a:ext>
            </a:extLst>
          </p:cNvPr>
          <p:cNvSpPr/>
          <p:nvPr/>
        </p:nvSpPr>
        <p:spPr>
          <a:xfrm>
            <a:off x="447675" y="362817"/>
            <a:ext cx="2925720" cy="638080"/>
          </a:xfrm>
          <a:prstGeom prst="rect">
            <a:avLst/>
          </a:prstGeom>
          <a:blipFill>
            <a:blip r:embed="rId4">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PA-文本框 6">
            <a:extLst>
              <a:ext uri="{FF2B5EF4-FFF2-40B4-BE49-F238E27FC236}">
                <a16:creationId xmlns:a16="http://schemas.microsoft.com/office/drawing/2014/main" id="{1CF8EBC5-B682-F55A-1497-B2E67ECCCEB5}"/>
              </a:ext>
            </a:extLst>
          </p:cNvPr>
          <p:cNvSpPr txBox="1"/>
          <p:nvPr>
            <p:custDataLst>
              <p:tags r:id="rId1"/>
            </p:custDataLst>
          </p:nvPr>
        </p:nvSpPr>
        <p:spPr>
          <a:xfrm>
            <a:off x="642746" y="466431"/>
            <a:ext cx="2607081" cy="584775"/>
          </a:xfrm>
          <a:prstGeom prst="rect">
            <a:avLst/>
          </a:prstGeom>
          <a:noFill/>
        </p:spPr>
        <p:txBody>
          <a:bodyPr wrap="square" rtlCol="0">
            <a:spAutoFit/>
          </a:bodyPr>
          <a:lstStyle/>
          <a:p>
            <a:pPr algn="dist"/>
            <a:r>
              <a:rPr lang="zh-CN" altLang="en-US" sz="1600" b="1" dirty="0">
                <a:solidFill>
                  <a:schemeClr val="bg1"/>
                </a:solidFill>
                <a:cs typeface="+mn-ea"/>
                <a:sym typeface="+mn-lt"/>
              </a:rPr>
              <a:t>“图形与几何”领域作业设计的策略</a:t>
            </a:r>
          </a:p>
        </p:txBody>
      </p:sp>
      <p:sp>
        <p:nvSpPr>
          <p:cNvPr id="4" name="文本框 3">
            <a:extLst>
              <a:ext uri="{FF2B5EF4-FFF2-40B4-BE49-F238E27FC236}">
                <a16:creationId xmlns:a16="http://schemas.microsoft.com/office/drawing/2014/main" id="{8D084EC6-772D-A34D-E260-4A49BF41F699}"/>
              </a:ext>
            </a:extLst>
          </p:cNvPr>
          <p:cNvSpPr txBox="1"/>
          <p:nvPr/>
        </p:nvSpPr>
        <p:spPr>
          <a:xfrm>
            <a:off x="3046971" y="1143854"/>
            <a:ext cx="6826078" cy="461665"/>
          </a:xfrm>
          <a:prstGeom prst="rect">
            <a:avLst/>
          </a:prstGeom>
          <a:noFill/>
        </p:spPr>
        <p:txBody>
          <a:bodyPr wrap="square">
            <a:spAutoFit/>
          </a:bodyPr>
          <a:lstStyle/>
          <a:p>
            <a:pPr indent="266700" algn="just"/>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【案例六】 三下《旋转与平移》作业设计节选</a:t>
            </a:r>
          </a:p>
        </p:txBody>
      </p:sp>
      <p:sp>
        <p:nvSpPr>
          <p:cNvPr id="7" name="文本框 6">
            <a:extLst>
              <a:ext uri="{FF2B5EF4-FFF2-40B4-BE49-F238E27FC236}">
                <a16:creationId xmlns:a16="http://schemas.microsoft.com/office/drawing/2014/main" id="{26E0B6C0-30E9-904B-E9DF-C9A691250088}"/>
              </a:ext>
            </a:extLst>
          </p:cNvPr>
          <p:cNvSpPr txBox="1"/>
          <p:nvPr/>
        </p:nvSpPr>
        <p:spPr>
          <a:xfrm>
            <a:off x="1037967" y="1698167"/>
            <a:ext cx="6098058" cy="873957"/>
          </a:xfrm>
          <a:prstGeom prst="rect">
            <a:avLst/>
          </a:prstGeom>
          <a:noFill/>
        </p:spPr>
        <p:txBody>
          <a:bodyPr wrap="square">
            <a:spAutoFit/>
          </a:bodyPr>
          <a:lstStyle/>
          <a:p>
            <a:pPr>
              <a:lnSpc>
                <a:spcPct val="150000"/>
              </a:lnSpc>
            </a:pPr>
            <a:r>
              <a:rPr lang="zh-CN" altLang="en-US" dirty="0"/>
              <a:t>☆☆☆ 写一则数学日记</a:t>
            </a:r>
          </a:p>
          <a:p>
            <a:pPr>
              <a:lnSpc>
                <a:spcPct val="150000"/>
              </a:lnSpc>
            </a:pPr>
            <a:r>
              <a:rPr lang="zh-CN" altLang="en-US" dirty="0"/>
              <a:t>今天我们学习了旋转与平移，请写一篇相关的数学日记。</a:t>
            </a:r>
          </a:p>
        </p:txBody>
      </p:sp>
      <p:pic>
        <p:nvPicPr>
          <p:cNvPr id="8" name="图片 7">
            <a:extLst>
              <a:ext uri="{FF2B5EF4-FFF2-40B4-BE49-F238E27FC236}">
                <a16:creationId xmlns:a16="http://schemas.microsoft.com/office/drawing/2014/main" id="{9DF05245-A9E5-2429-2C7B-DEDC34977B2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6025" y="1748476"/>
            <a:ext cx="3299435" cy="4397430"/>
          </a:xfrm>
          <a:prstGeom prst="rect">
            <a:avLst/>
          </a:prstGeom>
          <a:noFill/>
          <a:ln>
            <a:noFill/>
          </a:ln>
        </p:spPr>
      </p:pic>
    </p:spTree>
    <p:extLst>
      <p:ext uri="{BB962C8B-B14F-4D97-AF65-F5344CB8AC3E}">
        <p14:creationId xmlns:p14="http://schemas.microsoft.com/office/powerpoint/2010/main" val="39927670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675" y="368300"/>
            <a:ext cx="11296650" cy="6126883"/>
            <a:chOff x="447675" y="368300"/>
            <a:chExt cx="11296650" cy="6126883"/>
          </a:xfrm>
        </p:grpSpPr>
        <p:grpSp>
          <p:nvGrpSpPr>
            <p:cNvPr id="15" name="组合 14"/>
            <p:cNvGrpSpPr/>
            <p:nvPr/>
          </p:nvGrpSpPr>
          <p:grpSpPr>
            <a:xfrm>
              <a:off x="447675" y="368300"/>
              <a:ext cx="11296650" cy="6126883"/>
              <a:chOff x="447675" y="368300"/>
              <a:chExt cx="11296650" cy="6126883"/>
            </a:xfrm>
            <a:solidFill>
              <a:schemeClr val="bg1"/>
            </a:solidFill>
          </p:grpSpPr>
          <p:sp>
            <p:nvSpPr>
              <p:cNvPr id="19" name="任意多边形: 形状 18"/>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任意多边形: 形状 19"/>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6" name="矩形 15"/>
            <p:cNvSpPr/>
            <p:nvPr/>
          </p:nvSpPr>
          <p:spPr>
            <a:xfrm>
              <a:off x="11082528" y="5880044"/>
              <a:ext cx="661797" cy="604173"/>
            </a:xfrm>
            <a:prstGeom prst="rect">
              <a:avLst/>
            </a:prstGeom>
            <a:blipFill>
              <a:blip r:embed="rId9"/>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11" name="PA-文本框 42"/>
          <p:cNvSpPr txBox="1"/>
          <p:nvPr>
            <p:custDataLst>
              <p:tags r:id="rId1"/>
            </p:custDataLst>
          </p:nvPr>
        </p:nvSpPr>
        <p:spPr>
          <a:xfrm>
            <a:off x="1114413" y="3404123"/>
            <a:ext cx="2333122" cy="1005147"/>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en-US" altLang="zh-CN" sz="2400" dirty="0">
                <a:solidFill>
                  <a:schemeClr val="bg1"/>
                </a:solidFill>
                <a:latin typeface="+mn-lt"/>
                <a:ea typeface="+mn-ea"/>
                <a:cs typeface="+mn-ea"/>
                <a:sym typeface="+mn-lt"/>
              </a:rPr>
              <a:t>1.</a:t>
            </a:r>
            <a:r>
              <a:rPr lang="zh-CN" altLang="en-US" sz="2400" dirty="0">
                <a:solidFill>
                  <a:schemeClr val="bg1"/>
                </a:solidFill>
                <a:latin typeface="+mn-lt"/>
                <a:ea typeface="+mn-ea"/>
                <a:cs typeface="+mn-ea"/>
                <a:sym typeface="+mn-lt"/>
              </a:rPr>
              <a:t>基学生差异，设计分层作业</a:t>
            </a:r>
          </a:p>
        </p:txBody>
      </p:sp>
      <p:sp>
        <p:nvSpPr>
          <p:cNvPr id="12" name="PA-文本框 42"/>
          <p:cNvSpPr txBox="1"/>
          <p:nvPr>
            <p:custDataLst>
              <p:tags r:id="rId2"/>
            </p:custDataLst>
          </p:nvPr>
        </p:nvSpPr>
        <p:spPr>
          <a:xfrm>
            <a:off x="8936978" y="3531123"/>
            <a:ext cx="2214396" cy="1209675"/>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zh-CN" altLang="en-US" dirty="0">
                <a:solidFill>
                  <a:schemeClr val="bg1"/>
                </a:solidFill>
                <a:latin typeface="+mn-lt"/>
                <a:ea typeface="+mn-ea"/>
                <a:cs typeface="+mn-ea"/>
                <a:sym typeface="+mn-lt"/>
              </a:rPr>
              <a:t>此处添加详细文本描述，建议与标题相关并符合整体语言风格，语言描述尽量简洁生动。</a:t>
            </a:r>
          </a:p>
        </p:txBody>
      </p:sp>
      <p:sp>
        <p:nvSpPr>
          <p:cNvPr id="13" name="PA-文本框 42"/>
          <p:cNvSpPr txBox="1"/>
          <p:nvPr>
            <p:custDataLst>
              <p:tags r:id="rId3"/>
            </p:custDataLst>
          </p:nvPr>
        </p:nvSpPr>
        <p:spPr>
          <a:xfrm>
            <a:off x="4989183" y="3531123"/>
            <a:ext cx="2214396" cy="1209675"/>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zh-CN" altLang="en-US" dirty="0">
                <a:solidFill>
                  <a:schemeClr val="bg1"/>
                </a:solidFill>
                <a:latin typeface="+mn-lt"/>
                <a:ea typeface="+mn-ea"/>
                <a:cs typeface="+mn-ea"/>
                <a:sym typeface="+mn-lt"/>
              </a:rPr>
              <a:t>此处添加详细文本描述，建议与标题相关并符合整体语言风格，语言描述尽量简洁生动。</a:t>
            </a:r>
          </a:p>
        </p:txBody>
      </p:sp>
      <p:sp>
        <p:nvSpPr>
          <p:cNvPr id="22" name="文本框 21">
            <a:extLst>
              <a:ext uri="{FF2B5EF4-FFF2-40B4-BE49-F238E27FC236}">
                <a16:creationId xmlns:a16="http://schemas.microsoft.com/office/drawing/2014/main" id="{D914F633-A9D0-B9C4-9DD3-786BDC80CBF0}"/>
              </a:ext>
            </a:extLst>
          </p:cNvPr>
          <p:cNvSpPr txBox="1"/>
          <p:nvPr/>
        </p:nvSpPr>
        <p:spPr>
          <a:xfrm>
            <a:off x="3929689" y="1752249"/>
            <a:ext cx="7147898" cy="2807435"/>
          </a:xfrm>
          <a:prstGeom prst="rect">
            <a:avLst/>
          </a:prstGeom>
          <a:noFill/>
        </p:spPr>
        <p:txBody>
          <a:bodyPr wrap="square">
            <a:spAutoFit/>
          </a:bodyPr>
          <a:lstStyle/>
          <a:p>
            <a:pPr>
              <a:lnSpc>
                <a:spcPct val="150000"/>
              </a:lnSpc>
            </a:pPr>
            <a:r>
              <a:rPr lang="zh-CN" altLang="en-US" sz="2000" dirty="0"/>
              <a:t>       在当今的信息时代背景下，随着“社会的数学化”，数学阅读的作用显得尤为重要。数学阅读能作为课堂教学的补充，满足了学生的个性需求，还为学生打开了一片广阔的天地，培养了学生数学学习的自主性，从课外阅读中汲取营养，将所学到的数学思维方法运用到数学问题解决的过程中去，内化为一种数学能力。</a:t>
            </a:r>
          </a:p>
        </p:txBody>
      </p:sp>
      <p:sp>
        <p:nvSpPr>
          <p:cNvPr id="23" name="矩形 22">
            <a:extLst>
              <a:ext uri="{FF2B5EF4-FFF2-40B4-BE49-F238E27FC236}">
                <a16:creationId xmlns:a16="http://schemas.microsoft.com/office/drawing/2014/main" id="{7683F622-EF63-A695-57FE-D0AFC02DA338}"/>
              </a:ext>
            </a:extLst>
          </p:cNvPr>
          <p:cNvSpPr/>
          <p:nvPr/>
        </p:nvSpPr>
        <p:spPr>
          <a:xfrm>
            <a:off x="447675" y="362817"/>
            <a:ext cx="2925720" cy="638080"/>
          </a:xfrm>
          <a:prstGeom prst="rect">
            <a:avLst/>
          </a:prstGeom>
          <a:blipFill>
            <a:blip r:embed="rId9">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PA-文本框 6">
            <a:extLst>
              <a:ext uri="{FF2B5EF4-FFF2-40B4-BE49-F238E27FC236}">
                <a16:creationId xmlns:a16="http://schemas.microsoft.com/office/drawing/2014/main" id="{1CF8EBC5-B682-F55A-1497-B2E67ECCCEB5}"/>
              </a:ext>
            </a:extLst>
          </p:cNvPr>
          <p:cNvSpPr txBox="1"/>
          <p:nvPr>
            <p:custDataLst>
              <p:tags r:id="rId4"/>
            </p:custDataLst>
          </p:nvPr>
        </p:nvSpPr>
        <p:spPr>
          <a:xfrm>
            <a:off x="642746" y="466431"/>
            <a:ext cx="2607081" cy="584775"/>
          </a:xfrm>
          <a:prstGeom prst="rect">
            <a:avLst/>
          </a:prstGeom>
          <a:noFill/>
        </p:spPr>
        <p:txBody>
          <a:bodyPr wrap="square" rtlCol="0">
            <a:spAutoFit/>
          </a:bodyPr>
          <a:lstStyle/>
          <a:p>
            <a:pPr algn="dist"/>
            <a:r>
              <a:rPr lang="zh-CN" altLang="en-US" sz="1600" b="1" dirty="0">
                <a:solidFill>
                  <a:schemeClr val="bg1"/>
                </a:solidFill>
                <a:cs typeface="+mn-ea"/>
                <a:sym typeface="+mn-lt"/>
              </a:rPr>
              <a:t>“图形与几何”领域作业设计的策略</a:t>
            </a:r>
          </a:p>
        </p:txBody>
      </p:sp>
      <p:sp>
        <p:nvSpPr>
          <p:cNvPr id="17" name="PA-文本框 42">
            <a:extLst>
              <a:ext uri="{FF2B5EF4-FFF2-40B4-BE49-F238E27FC236}">
                <a16:creationId xmlns:a16="http://schemas.microsoft.com/office/drawing/2014/main" id="{B030AF49-E07C-4FF8-8246-058DAA7157E4}"/>
              </a:ext>
            </a:extLst>
          </p:cNvPr>
          <p:cNvSpPr txBox="1"/>
          <p:nvPr>
            <p:custDataLst>
              <p:tags r:id="rId5"/>
            </p:custDataLst>
          </p:nvPr>
        </p:nvSpPr>
        <p:spPr>
          <a:xfrm>
            <a:off x="1249950" y="3617632"/>
            <a:ext cx="2333121" cy="1005147"/>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en-US" altLang="zh-CN" sz="2400" dirty="0">
                <a:solidFill>
                  <a:schemeClr val="bg1"/>
                </a:solidFill>
                <a:latin typeface="+mn-lt"/>
                <a:ea typeface="+mn-ea"/>
                <a:cs typeface="+mn-ea"/>
                <a:sym typeface="+mn-lt"/>
              </a:rPr>
              <a:t>2.</a:t>
            </a:r>
            <a:r>
              <a:rPr lang="zh-CN" altLang="en-US" sz="2400" dirty="0">
                <a:solidFill>
                  <a:schemeClr val="bg1"/>
                </a:solidFill>
                <a:latin typeface="+mn-lt"/>
                <a:ea typeface="+mn-ea"/>
                <a:cs typeface="+mn-ea"/>
                <a:sym typeface="+mn-lt"/>
              </a:rPr>
              <a:t>基于学生兴趣，设计趣味作业</a:t>
            </a:r>
          </a:p>
        </p:txBody>
      </p:sp>
      <p:grpSp>
        <p:nvGrpSpPr>
          <p:cNvPr id="2" name="组合 1">
            <a:extLst>
              <a:ext uri="{FF2B5EF4-FFF2-40B4-BE49-F238E27FC236}">
                <a16:creationId xmlns:a16="http://schemas.microsoft.com/office/drawing/2014/main" id="{9C628E14-0894-97A7-03A4-35552BE8D67E}"/>
              </a:ext>
            </a:extLst>
          </p:cNvPr>
          <p:cNvGrpSpPr/>
          <p:nvPr/>
        </p:nvGrpSpPr>
        <p:grpSpPr>
          <a:xfrm>
            <a:off x="829545" y="1674532"/>
            <a:ext cx="2663688" cy="3886200"/>
            <a:chOff x="8638760" y="2107095"/>
            <a:chExt cx="2663688" cy="3886200"/>
          </a:xfrm>
        </p:grpSpPr>
        <p:sp>
          <p:nvSpPr>
            <p:cNvPr id="3" name="矩形 2">
              <a:extLst>
                <a:ext uri="{FF2B5EF4-FFF2-40B4-BE49-F238E27FC236}">
                  <a16:creationId xmlns:a16="http://schemas.microsoft.com/office/drawing/2014/main" id="{3B9D9D3A-7AF4-E18C-28B5-353B8768AE4C}"/>
                </a:ext>
              </a:extLst>
            </p:cNvPr>
            <p:cNvSpPr/>
            <p:nvPr/>
          </p:nvSpPr>
          <p:spPr>
            <a:xfrm>
              <a:off x="8638760" y="2107095"/>
              <a:ext cx="2663688"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user-image-with-black-background_17004">
              <a:extLst>
                <a:ext uri="{FF2B5EF4-FFF2-40B4-BE49-F238E27FC236}">
                  <a16:creationId xmlns:a16="http://schemas.microsoft.com/office/drawing/2014/main" id="{5D3D1161-8F23-9DC6-36B8-D1B3BC918E3F}"/>
                </a:ext>
              </a:extLst>
            </p:cNvPr>
            <p:cNvSpPr>
              <a:spLocks noChangeAspect="1"/>
            </p:cNvSpPr>
            <p:nvPr/>
          </p:nvSpPr>
          <p:spPr bwMode="auto">
            <a:xfrm>
              <a:off x="9652144" y="2778495"/>
              <a:ext cx="783985" cy="650505"/>
            </a:xfrm>
            <a:custGeom>
              <a:avLst/>
              <a:gdLst>
                <a:gd name="T0" fmla="*/ 2077 w 4154"/>
                <a:gd name="T1" fmla="*/ 0 h 3452"/>
                <a:gd name="T2" fmla="*/ 0 w 4154"/>
                <a:gd name="T3" fmla="*/ 2077 h 3452"/>
                <a:gd name="T4" fmla="*/ 471 w 4154"/>
                <a:gd name="T5" fmla="*/ 3394 h 3452"/>
                <a:gd name="T6" fmla="*/ 1388 w 4154"/>
                <a:gd name="T7" fmla="*/ 2578 h 3452"/>
                <a:gd name="T8" fmla="*/ 2077 w 4154"/>
                <a:gd name="T9" fmla="*/ 2856 h 3452"/>
                <a:gd name="T10" fmla="*/ 2753 w 4154"/>
                <a:gd name="T11" fmla="*/ 2590 h 3452"/>
                <a:gd name="T12" fmla="*/ 3633 w 4154"/>
                <a:gd name="T13" fmla="*/ 3452 h 3452"/>
                <a:gd name="T14" fmla="*/ 4154 w 4154"/>
                <a:gd name="T15" fmla="*/ 2077 h 3452"/>
                <a:gd name="T16" fmla="*/ 2077 w 4154"/>
                <a:gd name="T17" fmla="*/ 0 h 3452"/>
                <a:gd name="T18" fmla="*/ 2077 w 4154"/>
                <a:gd name="T19" fmla="*/ 2610 h 3452"/>
                <a:gd name="T20" fmla="*/ 1708 w 4154"/>
                <a:gd name="T21" fmla="*/ 2510 h 3452"/>
                <a:gd name="T22" fmla="*/ 1257 w 4154"/>
                <a:gd name="T23" fmla="*/ 1688 h 3452"/>
                <a:gd name="T24" fmla="*/ 2077 w 4154"/>
                <a:gd name="T25" fmla="*/ 765 h 3452"/>
                <a:gd name="T26" fmla="*/ 2897 w 4154"/>
                <a:gd name="T27" fmla="*/ 1688 h 3452"/>
                <a:gd name="T28" fmla="*/ 2433 w 4154"/>
                <a:gd name="T29" fmla="*/ 2517 h 3452"/>
                <a:gd name="T30" fmla="*/ 2077 w 4154"/>
                <a:gd name="T31" fmla="*/ 2610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54" h="3452">
                  <a:moveTo>
                    <a:pt x="2077" y="0"/>
                  </a:moveTo>
                  <a:cubicBezTo>
                    <a:pt x="930" y="0"/>
                    <a:pt x="0" y="930"/>
                    <a:pt x="0" y="2077"/>
                  </a:cubicBezTo>
                  <a:cubicBezTo>
                    <a:pt x="0" y="2577"/>
                    <a:pt x="177" y="3035"/>
                    <a:pt x="471" y="3394"/>
                  </a:cubicBezTo>
                  <a:cubicBezTo>
                    <a:pt x="516" y="3030"/>
                    <a:pt x="879" y="2723"/>
                    <a:pt x="1388" y="2578"/>
                  </a:cubicBezTo>
                  <a:cubicBezTo>
                    <a:pt x="1574" y="2751"/>
                    <a:pt x="1814" y="2856"/>
                    <a:pt x="2077" y="2856"/>
                  </a:cubicBezTo>
                  <a:cubicBezTo>
                    <a:pt x="2333" y="2856"/>
                    <a:pt x="2569" y="2756"/>
                    <a:pt x="2753" y="2590"/>
                  </a:cubicBezTo>
                  <a:cubicBezTo>
                    <a:pt x="3266" y="2748"/>
                    <a:pt x="3621" y="3074"/>
                    <a:pt x="3633" y="3452"/>
                  </a:cubicBezTo>
                  <a:cubicBezTo>
                    <a:pt x="3957" y="3086"/>
                    <a:pt x="4154" y="2604"/>
                    <a:pt x="4154" y="2077"/>
                  </a:cubicBezTo>
                  <a:cubicBezTo>
                    <a:pt x="4154" y="930"/>
                    <a:pt x="3224" y="0"/>
                    <a:pt x="2077" y="0"/>
                  </a:cubicBezTo>
                  <a:close/>
                  <a:moveTo>
                    <a:pt x="2077" y="2610"/>
                  </a:moveTo>
                  <a:cubicBezTo>
                    <a:pt x="1944" y="2610"/>
                    <a:pt x="1819" y="2573"/>
                    <a:pt x="1708" y="2510"/>
                  </a:cubicBezTo>
                  <a:cubicBezTo>
                    <a:pt x="1441" y="2358"/>
                    <a:pt x="1257" y="2047"/>
                    <a:pt x="1257" y="1688"/>
                  </a:cubicBezTo>
                  <a:cubicBezTo>
                    <a:pt x="1257" y="1179"/>
                    <a:pt x="1625" y="765"/>
                    <a:pt x="2077" y="765"/>
                  </a:cubicBezTo>
                  <a:cubicBezTo>
                    <a:pt x="2529" y="765"/>
                    <a:pt x="2897" y="1179"/>
                    <a:pt x="2897" y="1688"/>
                  </a:cubicBezTo>
                  <a:cubicBezTo>
                    <a:pt x="2897" y="2053"/>
                    <a:pt x="2707" y="2368"/>
                    <a:pt x="2433" y="2517"/>
                  </a:cubicBezTo>
                  <a:cubicBezTo>
                    <a:pt x="2325" y="2576"/>
                    <a:pt x="2205" y="2610"/>
                    <a:pt x="2077" y="2610"/>
                  </a:cubicBezTo>
                  <a:close/>
                </a:path>
              </a:pathLst>
            </a:custGeom>
            <a:solidFill>
              <a:schemeClr val="bg1"/>
            </a:solidFill>
            <a:ln>
              <a:noFill/>
            </a:ln>
          </p:spPr>
          <p:txBody>
            <a:bodyPr/>
            <a:lstStyle/>
            <a:p>
              <a:endParaRPr lang="zh-CN" altLang="en-US">
                <a:cs typeface="+mn-ea"/>
                <a:sym typeface="+mn-lt"/>
              </a:endParaRPr>
            </a:p>
          </p:txBody>
        </p:sp>
      </p:grpSp>
      <p:sp>
        <p:nvSpPr>
          <p:cNvPr id="5" name="PA-文本框 42">
            <a:extLst>
              <a:ext uri="{FF2B5EF4-FFF2-40B4-BE49-F238E27FC236}">
                <a16:creationId xmlns:a16="http://schemas.microsoft.com/office/drawing/2014/main" id="{12234567-A90D-8B28-436C-E4C757891AD4}"/>
              </a:ext>
            </a:extLst>
          </p:cNvPr>
          <p:cNvSpPr txBox="1"/>
          <p:nvPr>
            <p:custDataLst>
              <p:tags r:id="rId6"/>
            </p:custDataLst>
          </p:nvPr>
        </p:nvSpPr>
        <p:spPr>
          <a:xfrm>
            <a:off x="1016672" y="3510877"/>
            <a:ext cx="2319772" cy="1005147"/>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en-US" altLang="zh-CN" sz="2400" dirty="0">
                <a:solidFill>
                  <a:schemeClr val="bg1"/>
                </a:solidFill>
                <a:latin typeface="+mn-lt"/>
                <a:ea typeface="+mn-ea"/>
                <a:cs typeface="+mn-ea"/>
                <a:sym typeface="+mn-lt"/>
              </a:rPr>
              <a:t>6.</a:t>
            </a:r>
            <a:r>
              <a:rPr lang="zh-CN" altLang="en-US" sz="2400" dirty="0">
                <a:solidFill>
                  <a:schemeClr val="bg1"/>
                </a:solidFill>
                <a:latin typeface="+mn-lt"/>
                <a:ea typeface="+mn-ea"/>
                <a:cs typeface="+mn-ea"/>
                <a:sym typeface="+mn-lt"/>
              </a:rPr>
              <a:t>基于自主学习，设计阅读作业</a:t>
            </a:r>
          </a:p>
        </p:txBody>
      </p:sp>
    </p:spTree>
    <p:extLst>
      <p:ext uri="{BB962C8B-B14F-4D97-AF65-F5344CB8AC3E}">
        <p14:creationId xmlns:p14="http://schemas.microsoft.com/office/powerpoint/2010/main" val="21230069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5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50000">
                                          <p:cBhvr additive="base">
                                            <p:cTn id="12" dur="5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8" presetClass="entr" presetSubtype="12"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trips(down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8" presetClass="entr" presetSubtype="12"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trips(down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6"/>
          <a:stretch>
            <a:fillRect/>
          </a:stretch>
        </p:blipFill>
        <p:spPr>
          <a:xfrm rot="5400000">
            <a:off x="3023347" y="-2423157"/>
            <a:ext cx="6145295" cy="11704318"/>
          </a:xfrm>
          <a:prstGeom prst="rect">
            <a:avLst/>
          </a:prstGeom>
          <a:effectLst>
            <a:outerShdw blurRad="419100" sx="102000" sy="102000" algn="ctr" rotWithShape="0">
              <a:schemeClr val="accent1">
                <a:alpha val="85000"/>
              </a:schemeClr>
            </a:outerShdw>
          </a:effectLst>
        </p:spPr>
      </p:pic>
      <p:sp>
        <p:nvSpPr>
          <p:cNvPr id="10" name="矩形 9"/>
          <p:cNvSpPr/>
          <p:nvPr/>
        </p:nvSpPr>
        <p:spPr>
          <a:xfrm rot="10800000">
            <a:off x="1746120" y="1429479"/>
            <a:ext cx="8699738" cy="399904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PA-组合 1"/>
          <p:cNvGrpSpPr/>
          <p:nvPr>
            <p:custDataLst>
              <p:tags r:id="rId1"/>
            </p:custDataLst>
          </p:nvPr>
        </p:nvGrpSpPr>
        <p:grpSpPr>
          <a:xfrm>
            <a:off x="2388728" y="1883988"/>
            <a:ext cx="5148893" cy="2331235"/>
            <a:chOff x="1039650" y="1018620"/>
            <a:chExt cx="5148893" cy="2331235"/>
          </a:xfrm>
        </p:grpSpPr>
        <p:sp>
          <p:nvSpPr>
            <p:cNvPr id="5" name="PA-文本框 4"/>
            <p:cNvSpPr txBox="1"/>
            <p:nvPr>
              <p:custDataLst>
                <p:tags r:id="rId2"/>
              </p:custDataLst>
            </p:nvPr>
          </p:nvSpPr>
          <p:spPr>
            <a:xfrm>
              <a:off x="1039650" y="1018620"/>
              <a:ext cx="2138157" cy="1862048"/>
            </a:xfrm>
            <a:prstGeom prst="rect">
              <a:avLst/>
            </a:prstGeom>
            <a:noFill/>
          </p:spPr>
          <p:txBody>
            <a:bodyPr wrap="square" rtlCol="0">
              <a:spAutoFit/>
            </a:bodyPr>
            <a:lstStyle/>
            <a:p>
              <a:r>
                <a:rPr lang="en-US" altLang="zh-CN" sz="11500" spc="300" dirty="0">
                  <a:solidFill>
                    <a:schemeClr val="bg1"/>
                  </a:solidFill>
                  <a:cs typeface="+mn-ea"/>
                  <a:sym typeface="+mn-lt"/>
                </a:rPr>
                <a:t>01.</a:t>
              </a:r>
              <a:endParaRPr lang="zh-CN" altLang="en-US" sz="11500" spc="300" dirty="0">
                <a:solidFill>
                  <a:schemeClr val="bg1"/>
                </a:solidFill>
                <a:cs typeface="+mn-ea"/>
                <a:sym typeface="+mn-lt"/>
              </a:endParaRPr>
            </a:p>
          </p:txBody>
        </p:sp>
        <p:sp>
          <p:nvSpPr>
            <p:cNvPr id="6" name="PA-文本框 7"/>
            <p:cNvSpPr txBox="1"/>
            <p:nvPr>
              <p:custDataLst>
                <p:tags r:id="rId3"/>
              </p:custDataLst>
            </p:nvPr>
          </p:nvSpPr>
          <p:spPr>
            <a:xfrm>
              <a:off x="1131562" y="2703524"/>
              <a:ext cx="5056981" cy="646331"/>
            </a:xfrm>
            <a:prstGeom prst="rect">
              <a:avLst/>
            </a:prstGeom>
            <a:noFill/>
          </p:spPr>
          <p:txBody>
            <a:bodyPr wrap="square" rtlCol="0">
              <a:spAutoFit/>
            </a:bodyPr>
            <a:lstStyle/>
            <a:p>
              <a:r>
                <a:rPr lang="zh-CN" altLang="en-US" sz="3600" spc="300" dirty="0">
                  <a:solidFill>
                    <a:schemeClr val="bg1"/>
                  </a:solidFill>
                  <a:cs typeface="+mn-ea"/>
                  <a:sym typeface="+mn-lt"/>
                </a:rPr>
                <a:t>优化作业设计的意义</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42" presetClass="path" presetSubtype="0" accel="50000" decel="50000" fill="hold" nodeType="withEffect">
                                  <p:stCondLst>
                                    <p:cond delay="700"/>
                                  </p:stCondLst>
                                  <p:childTnLst>
                                    <p:animMotion origin="layout" path="M 0.03555 -0.04583 L -4.79167E-6 0.00023 " pathEditMode="relative" ptsTypes="">
                                      <p:cBhvr>
                                        <p:cTn id="9" dur="1000" fill="hold"/>
                                        <p:tgtEl>
                                          <p:spTgt spid="4"/>
                                        </p:tgtEl>
                                        <p:attrNameLst>
                                          <p:attrName>ppt_x</p:attrName>
                                          <p:attrName>ppt_y</p:attrName>
                                        </p:attrNameLst>
                                      </p:cBhvr>
                                    </p:animMotion>
                                  </p:childTnLst>
                                </p:cTn>
                              </p:par>
                            </p:childTnLst>
                          </p:cTn>
                        </p:par>
                        <p:par>
                          <p:cTn id="10" fill="hold">
                            <p:stCondLst>
                              <p:cond delay="17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675" y="368300"/>
            <a:ext cx="11296650" cy="6126883"/>
            <a:chOff x="447675" y="368300"/>
            <a:chExt cx="11296650" cy="6126883"/>
          </a:xfrm>
        </p:grpSpPr>
        <p:grpSp>
          <p:nvGrpSpPr>
            <p:cNvPr id="15" name="组合 14"/>
            <p:cNvGrpSpPr/>
            <p:nvPr/>
          </p:nvGrpSpPr>
          <p:grpSpPr>
            <a:xfrm>
              <a:off x="447675" y="368300"/>
              <a:ext cx="11296650" cy="6126883"/>
              <a:chOff x="447675" y="368300"/>
              <a:chExt cx="11296650" cy="6126883"/>
            </a:xfrm>
            <a:solidFill>
              <a:schemeClr val="bg1"/>
            </a:solidFill>
          </p:grpSpPr>
          <p:sp>
            <p:nvSpPr>
              <p:cNvPr id="19" name="任意多边形: 形状 18"/>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任意多边形: 形状 19"/>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6" name="矩形 15"/>
            <p:cNvSpPr/>
            <p:nvPr/>
          </p:nvSpPr>
          <p:spPr>
            <a:xfrm>
              <a:off x="11082528" y="5880044"/>
              <a:ext cx="661797" cy="604173"/>
            </a:xfrm>
            <a:prstGeom prst="rect">
              <a:avLst/>
            </a:prstGeom>
            <a:blipFill>
              <a:blip r:embed="rId4"/>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23" name="矩形 22">
            <a:extLst>
              <a:ext uri="{FF2B5EF4-FFF2-40B4-BE49-F238E27FC236}">
                <a16:creationId xmlns:a16="http://schemas.microsoft.com/office/drawing/2014/main" id="{7683F622-EF63-A695-57FE-D0AFC02DA338}"/>
              </a:ext>
            </a:extLst>
          </p:cNvPr>
          <p:cNvSpPr/>
          <p:nvPr/>
        </p:nvSpPr>
        <p:spPr>
          <a:xfrm>
            <a:off x="447675" y="362817"/>
            <a:ext cx="2925720" cy="638080"/>
          </a:xfrm>
          <a:prstGeom prst="rect">
            <a:avLst/>
          </a:prstGeom>
          <a:blipFill>
            <a:blip r:embed="rId4">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PA-文本框 6">
            <a:extLst>
              <a:ext uri="{FF2B5EF4-FFF2-40B4-BE49-F238E27FC236}">
                <a16:creationId xmlns:a16="http://schemas.microsoft.com/office/drawing/2014/main" id="{1CF8EBC5-B682-F55A-1497-B2E67ECCCEB5}"/>
              </a:ext>
            </a:extLst>
          </p:cNvPr>
          <p:cNvSpPr txBox="1"/>
          <p:nvPr>
            <p:custDataLst>
              <p:tags r:id="rId1"/>
            </p:custDataLst>
          </p:nvPr>
        </p:nvSpPr>
        <p:spPr>
          <a:xfrm>
            <a:off x="642746" y="466431"/>
            <a:ext cx="2607081" cy="584775"/>
          </a:xfrm>
          <a:prstGeom prst="rect">
            <a:avLst/>
          </a:prstGeom>
          <a:noFill/>
        </p:spPr>
        <p:txBody>
          <a:bodyPr wrap="square" rtlCol="0">
            <a:spAutoFit/>
          </a:bodyPr>
          <a:lstStyle/>
          <a:p>
            <a:pPr algn="dist"/>
            <a:r>
              <a:rPr lang="zh-CN" altLang="en-US" sz="1600" b="1" dirty="0">
                <a:solidFill>
                  <a:schemeClr val="bg1"/>
                </a:solidFill>
                <a:cs typeface="+mn-ea"/>
                <a:sym typeface="+mn-lt"/>
              </a:rPr>
              <a:t>“图形与几何”领域作业设计的策略</a:t>
            </a:r>
          </a:p>
        </p:txBody>
      </p:sp>
      <p:sp>
        <p:nvSpPr>
          <p:cNvPr id="4" name="文本框 3">
            <a:extLst>
              <a:ext uri="{FF2B5EF4-FFF2-40B4-BE49-F238E27FC236}">
                <a16:creationId xmlns:a16="http://schemas.microsoft.com/office/drawing/2014/main" id="{8D084EC6-772D-A34D-E260-4A49BF41F699}"/>
              </a:ext>
            </a:extLst>
          </p:cNvPr>
          <p:cNvSpPr txBox="1"/>
          <p:nvPr/>
        </p:nvSpPr>
        <p:spPr>
          <a:xfrm>
            <a:off x="3046971" y="1143854"/>
            <a:ext cx="6826078" cy="461665"/>
          </a:xfrm>
          <a:prstGeom prst="rect">
            <a:avLst/>
          </a:prstGeom>
          <a:noFill/>
        </p:spPr>
        <p:txBody>
          <a:bodyPr wrap="square">
            <a:spAutoFit/>
          </a:bodyPr>
          <a:lstStyle/>
          <a:p>
            <a:pPr indent="266700" algn="just"/>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latin typeface="Calibri" panose="020F0502020204030204" pitchFamily="34" charset="0"/>
                <a:ea typeface="宋体" panose="02010600030101010101" pitchFamily="2" charset="-122"/>
                <a:cs typeface="Times New Roman" panose="02020603050405020304" pitchFamily="18" charset="0"/>
              </a:rPr>
              <a:t>案例七</a:t>
            </a: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 </a:t>
            </a:r>
            <a:r>
              <a:rPr lang="zh-CN" altLang="en-US" sz="2400" b="1" kern="100" dirty="0">
                <a:latin typeface="Calibri" panose="020F0502020204030204" pitchFamily="34" charset="0"/>
                <a:ea typeface="宋体" panose="02010600030101010101" pitchFamily="2" charset="-122"/>
                <a:cs typeface="Times New Roman" panose="02020603050405020304" pitchFamily="18" charset="0"/>
              </a:rPr>
              <a:t>一下</a:t>
            </a: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latin typeface="Calibri" panose="020F0502020204030204" pitchFamily="34" charset="0"/>
                <a:ea typeface="宋体" panose="02010600030101010101" pitchFamily="2" charset="-122"/>
                <a:cs typeface="Times New Roman" panose="02020603050405020304" pitchFamily="18" charset="0"/>
              </a:rPr>
              <a:t>认识图形</a:t>
            </a: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latin typeface="Calibri" panose="020F0502020204030204" pitchFamily="34" charset="0"/>
                <a:ea typeface="宋体" panose="02010600030101010101" pitchFamily="2" charset="-122"/>
                <a:cs typeface="Times New Roman" panose="02020603050405020304" pitchFamily="18" charset="0"/>
              </a:rPr>
              <a:t>作业设计</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934741BC-4D60-9925-8A04-89D3C505375E}"/>
              </a:ext>
            </a:extLst>
          </p:cNvPr>
          <p:cNvSpPr txBox="1"/>
          <p:nvPr/>
        </p:nvSpPr>
        <p:spPr>
          <a:xfrm>
            <a:off x="642746" y="1830918"/>
            <a:ext cx="5968119" cy="2953373"/>
          </a:xfrm>
          <a:prstGeom prst="rect">
            <a:avLst/>
          </a:prstGeom>
          <a:noFill/>
        </p:spPr>
        <p:txBody>
          <a:bodyPr wrap="square">
            <a:spAutoFit/>
          </a:bodyPr>
          <a:lstStyle/>
          <a:p>
            <a:pPr indent="266700" algn="just">
              <a:lnSpc>
                <a:spcPct val="150000"/>
              </a:lnSpc>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☆亲子阅读：数学绘本《吃了魔法药的哈哈阿姨》。</a:t>
            </a:r>
          </a:p>
          <a:p>
            <a:pPr indent="266700" algn="just">
              <a:lnSpc>
                <a:spcPct val="150000"/>
              </a:lnSpc>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☆☆边阅读边思考：</a:t>
            </a:r>
          </a:p>
          <a:p>
            <a:pPr marL="342900" indent="-342900" algn="just">
              <a:lnSpc>
                <a:spcPct val="150000"/>
              </a:lnSpc>
              <a:buAutoNum type="arabicPeriod"/>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哈哈阿姨用（</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 ） 图形变出了 </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 一共</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变了 （ ） 次。</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2. </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在对付喷火的龙时，哈哈阿姨变出了不怕火</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的机器人，请你仔细观察机器人，哪些是我们</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学过的图形？请你将个数统计在右边。</a:t>
            </a:r>
          </a:p>
        </p:txBody>
      </p:sp>
      <p:pic>
        <p:nvPicPr>
          <p:cNvPr id="5" name="图片 4">
            <a:extLst>
              <a:ext uri="{FF2B5EF4-FFF2-40B4-BE49-F238E27FC236}">
                <a16:creationId xmlns:a16="http://schemas.microsoft.com/office/drawing/2014/main" id="{80E57DE0-E853-E5AA-CA46-704F361972F1}"/>
              </a:ext>
            </a:extLst>
          </p:cNvPr>
          <p:cNvPicPr>
            <a:picLocks noChangeAspect="1"/>
          </p:cNvPicPr>
          <p:nvPr/>
        </p:nvPicPr>
        <p:blipFill>
          <a:blip r:embed="rId5"/>
          <a:stretch>
            <a:fillRect/>
          </a:stretch>
        </p:blipFill>
        <p:spPr>
          <a:xfrm>
            <a:off x="5545546" y="2621470"/>
            <a:ext cx="5624913" cy="2852278"/>
          </a:xfrm>
          <a:prstGeom prst="rect">
            <a:avLst/>
          </a:prstGeom>
        </p:spPr>
      </p:pic>
      <p:sp>
        <p:nvSpPr>
          <p:cNvPr id="9" name="文本框 8">
            <a:extLst>
              <a:ext uri="{FF2B5EF4-FFF2-40B4-BE49-F238E27FC236}">
                <a16:creationId xmlns:a16="http://schemas.microsoft.com/office/drawing/2014/main" id="{2704D615-1959-EDF9-CE2F-F73C71ED3DAD}"/>
              </a:ext>
            </a:extLst>
          </p:cNvPr>
          <p:cNvSpPr txBox="1"/>
          <p:nvPr/>
        </p:nvSpPr>
        <p:spPr>
          <a:xfrm>
            <a:off x="642746" y="4784291"/>
            <a:ext cx="4902800" cy="875881"/>
          </a:xfrm>
          <a:prstGeom prst="rect">
            <a:avLst/>
          </a:prstGeom>
          <a:noFill/>
        </p:spPr>
        <p:txBody>
          <a:bodyPr wrap="square">
            <a:spAutoFit/>
          </a:bodyPr>
          <a:lstStyle/>
          <a:p>
            <a:pPr>
              <a:lnSpc>
                <a:spcPct val="150000"/>
              </a:lnSpc>
            </a:pPr>
            <a:r>
              <a:rPr lang="en-US" altLang="zh-CN" kern="100" dirty="0">
                <a:latin typeface="Calibri" panose="020F0502020204030204" pitchFamily="34" charset="0"/>
                <a:ea typeface="宋体" panose="02010600030101010101" pitchFamily="2" charset="-122"/>
                <a:cs typeface="Times New Roman" panose="02020603050405020304" pitchFamily="18" charset="0"/>
              </a:rPr>
              <a:t>3. </a:t>
            </a:r>
            <a:r>
              <a:rPr lang="zh-CN" altLang="zh-CN" kern="100" dirty="0">
                <a:latin typeface="Calibri" panose="020F0502020204030204" pitchFamily="34" charset="0"/>
                <a:ea typeface="宋体" panose="02010600030101010101" pitchFamily="2" charset="-122"/>
                <a:cs typeface="Times New Roman" panose="02020603050405020304" pitchFamily="18" charset="0"/>
              </a:rPr>
              <a:t>如果你喝了哈哈阿姨的魔法药，你希望能变出什么呢？拿出你的学具摆一摆。</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521191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675" y="368300"/>
            <a:ext cx="11296650" cy="6126883"/>
            <a:chOff x="447675" y="368300"/>
            <a:chExt cx="11296650" cy="6126883"/>
          </a:xfrm>
        </p:grpSpPr>
        <p:grpSp>
          <p:nvGrpSpPr>
            <p:cNvPr id="15" name="组合 14"/>
            <p:cNvGrpSpPr/>
            <p:nvPr/>
          </p:nvGrpSpPr>
          <p:grpSpPr>
            <a:xfrm>
              <a:off x="447675" y="368300"/>
              <a:ext cx="11296650" cy="6126883"/>
              <a:chOff x="447675" y="368300"/>
              <a:chExt cx="11296650" cy="6126883"/>
            </a:xfrm>
            <a:solidFill>
              <a:schemeClr val="bg1"/>
            </a:solidFill>
          </p:grpSpPr>
          <p:sp>
            <p:nvSpPr>
              <p:cNvPr id="19" name="任意多边形: 形状 18"/>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任意多边形: 形状 19"/>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6" name="矩形 15"/>
            <p:cNvSpPr/>
            <p:nvPr/>
          </p:nvSpPr>
          <p:spPr>
            <a:xfrm>
              <a:off x="11082528" y="5880044"/>
              <a:ext cx="661797" cy="604173"/>
            </a:xfrm>
            <a:prstGeom prst="rect">
              <a:avLst/>
            </a:prstGeom>
            <a:blipFill>
              <a:blip r:embed="rId7"/>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2" name="组合 1"/>
          <p:cNvGrpSpPr/>
          <p:nvPr/>
        </p:nvGrpSpPr>
        <p:grpSpPr>
          <a:xfrm>
            <a:off x="889552" y="1690535"/>
            <a:ext cx="2663688" cy="3886200"/>
            <a:chOff x="889552" y="2107095"/>
            <a:chExt cx="2663688" cy="3886200"/>
          </a:xfrm>
        </p:grpSpPr>
        <p:sp>
          <p:nvSpPr>
            <p:cNvPr id="3" name="矩形 2"/>
            <p:cNvSpPr/>
            <p:nvPr/>
          </p:nvSpPr>
          <p:spPr>
            <a:xfrm>
              <a:off x="889552" y="2107095"/>
              <a:ext cx="2663688"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businessman_126378"/>
            <p:cNvSpPr>
              <a:spLocks noChangeAspect="1"/>
            </p:cNvSpPr>
            <p:nvPr/>
          </p:nvSpPr>
          <p:spPr bwMode="auto">
            <a:xfrm>
              <a:off x="1755871" y="2716058"/>
              <a:ext cx="783985" cy="712942"/>
            </a:xfrm>
            <a:custGeom>
              <a:avLst/>
              <a:gdLst>
                <a:gd name="connsiteX0" fmla="*/ 323449 w 606266"/>
                <a:gd name="connsiteY0" fmla="*/ 120256 h 551328"/>
                <a:gd name="connsiteX1" fmla="*/ 365707 w 606266"/>
                <a:gd name="connsiteY1" fmla="*/ 129222 h 551328"/>
                <a:gd name="connsiteX2" fmla="*/ 386275 w 606266"/>
                <a:gd name="connsiteY2" fmla="*/ 148273 h 551328"/>
                <a:gd name="connsiteX3" fmla="*/ 408899 w 606266"/>
                <a:gd name="connsiteY3" fmla="*/ 219994 h 551328"/>
                <a:gd name="connsiteX4" fmla="*/ 405908 w 606266"/>
                <a:gd name="connsiteY4" fmla="*/ 230920 h 551328"/>
                <a:gd name="connsiteX5" fmla="*/ 413106 w 606266"/>
                <a:gd name="connsiteY5" fmla="*/ 261084 h 551328"/>
                <a:gd name="connsiteX6" fmla="*/ 398522 w 606266"/>
                <a:gd name="connsiteY6" fmla="*/ 286486 h 551328"/>
                <a:gd name="connsiteX7" fmla="*/ 347289 w 606266"/>
                <a:gd name="connsiteY7" fmla="*/ 349709 h 551328"/>
                <a:gd name="connsiteX8" fmla="*/ 309799 w 606266"/>
                <a:gd name="connsiteY8" fmla="*/ 349802 h 551328"/>
                <a:gd name="connsiteX9" fmla="*/ 258660 w 606266"/>
                <a:gd name="connsiteY9" fmla="*/ 286579 h 551328"/>
                <a:gd name="connsiteX10" fmla="*/ 244076 w 606266"/>
                <a:gd name="connsiteY10" fmla="*/ 261178 h 551328"/>
                <a:gd name="connsiteX11" fmla="*/ 251555 w 606266"/>
                <a:gd name="connsiteY11" fmla="*/ 230920 h 551328"/>
                <a:gd name="connsiteX12" fmla="*/ 248563 w 606266"/>
                <a:gd name="connsiteY12" fmla="*/ 219994 h 551328"/>
                <a:gd name="connsiteX13" fmla="*/ 248470 w 606266"/>
                <a:gd name="connsiteY13" fmla="*/ 184694 h 551328"/>
                <a:gd name="connsiteX14" fmla="*/ 269038 w 606266"/>
                <a:gd name="connsiteY14" fmla="*/ 148646 h 551328"/>
                <a:gd name="connsiteX15" fmla="*/ 288110 w 606266"/>
                <a:gd name="connsiteY15" fmla="*/ 132957 h 551328"/>
                <a:gd name="connsiteX16" fmla="*/ 306621 w 606266"/>
                <a:gd name="connsiteY16" fmla="*/ 123432 h 551328"/>
                <a:gd name="connsiteX17" fmla="*/ 323449 w 606266"/>
                <a:gd name="connsiteY17" fmla="*/ 120256 h 551328"/>
                <a:gd name="connsiteX18" fmla="*/ 330191 w 606266"/>
                <a:gd name="connsiteY18" fmla="*/ 0 h 551328"/>
                <a:gd name="connsiteX19" fmla="*/ 606266 w 606266"/>
                <a:gd name="connsiteY19" fmla="*/ 275664 h 551328"/>
                <a:gd name="connsiteX20" fmla="*/ 330191 w 606266"/>
                <a:gd name="connsiteY20" fmla="*/ 551328 h 551328"/>
                <a:gd name="connsiteX21" fmla="*/ 53929 w 606266"/>
                <a:gd name="connsiteY21" fmla="*/ 280147 h 551328"/>
                <a:gd name="connsiteX22" fmla="*/ 13247 w 606266"/>
                <a:gd name="connsiteY22" fmla="*/ 280147 h 551328"/>
                <a:gd name="connsiteX23" fmla="*/ 3054 w 606266"/>
                <a:gd name="connsiteY23" fmla="*/ 258575 h 551328"/>
                <a:gd name="connsiteX24" fmla="*/ 10722 w 606266"/>
                <a:gd name="connsiteY24" fmla="*/ 247743 h 551328"/>
                <a:gd name="connsiteX25" fmla="*/ 75720 w 606266"/>
                <a:gd name="connsiteY25" fmla="*/ 170049 h 551328"/>
                <a:gd name="connsiteX26" fmla="*/ 76187 w 606266"/>
                <a:gd name="connsiteY26" fmla="*/ 169582 h 551328"/>
                <a:gd name="connsiteX27" fmla="*/ 103776 w 606266"/>
                <a:gd name="connsiteY27" fmla="*/ 169582 h 551328"/>
                <a:gd name="connsiteX28" fmla="*/ 169522 w 606266"/>
                <a:gd name="connsiteY28" fmla="*/ 248117 h 551328"/>
                <a:gd name="connsiteX29" fmla="*/ 176816 w 606266"/>
                <a:gd name="connsiteY29" fmla="*/ 258575 h 551328"/>
                <a:gd name="connsiteX30" fmla="*/ 166622 w 606266"/>
                <a:gd name="connsiteY30" fmla="*/ 280147 h 551328"/>
                <a:gd name="connsiteX31" fmla="*/ 126221 w 606266"/>
                <a:gd name="connsiteY31" fmla="*/ 280147 h 551328"/>
                <a:gd name="connsiteX32" fmla="*/ 172234 w 606266"/>
                <a:gd name="connsiteY32" fmla="*/ 404345 h 551328"/>
                <a:gd name="connsiteX33" fmla="*/ 202909 w 606266"/>
                <a:gd name="connsiteY33" fmla="*/ 381373 h 551328"/>
                <a:gd name="connsiteX34" fmla="*/ 268748 w 606266"/>
                <a:gd name="connsiteY34" fmla="*/ 349623 h 551328"/>
                <a:gd name="connsiteX35" fmla="*/ 300451 w 606266"/>
                <a:gd name="connsiteY35" fmla="*/ 449728 h 551328"/>
                <a:gd name="connsiteX36" fmla="*/ 304753 w 606266"/>
                <a:gd name="connsiteY36" fmla="*/ 463269 h 551328"/>
                <a:gd name="connsiteX37" fmla="*/ 318969 w 606266"/>
                <a:gd name="connsiteY37" fmla="*/ 423021 h 551328"/>
                <a:gd name="connsiteX38" fmla="*/ 327573 w 606266"/>
                <a:gd name="connsiteY38" fmla="*/ 375396 h 551328"/>
                <a:gd name="connsiteX39" fmla="*/ 327760 w 606266"/>
                <a:gd name="connsiteY39" fmla="*/ 375396 h 551328"/>
                <a:gd name="connsiteX40" fmla="*/ 327853 w 606266"/>
                <a:gd name="connsiteY40" fmla="*/ 375396 h 551328"/>
                <a:gd name="connsiteX41" fmla="*/ 327947 w 606266"/>
                <a:gd name="connsiteY41" fmla="*/ 375396 h 551328"/>
                <a:gd name="connsiteX42" fmla="*/ 328134 w 606266"/>
                <a:gd name="connsiteY42" fmla="*/ 375396 h 551328"/>
                <a:gd name="connsiteX43" fmla="*/ 336738 w 606266"/>
                <a:gd name="connsiteY43" fmla="*/ 423021 h 551328"/>
                <a:gd name="connsiteX44" fmla="*/ 350953 w 606266"/>
                <a:gd name="connsiteY44" fmla="*/ 463269 h 551328"/>
                <a:gd name="connsiteX45" fmla="*/ 355255 w 606266"/>
                <a:gd name="connsiteY45" fmla="*/ 449728 h 551328"/>
                <a:gd name="connsiteX46" fmla="*/ 386959 w 606266"/>
                <a:gd name="connsiteY46" fmla="*/ 349623 h 551328"/>
                <a:gd name="connsiteX47" fmla="*/ 452798 w 606266"/>
                <a:gd name="connsiteY47" fmla="*/ 381373 h 551328"/>
                <a:gd name="connsiteX48" fmla="*/ 485343 w 606266"/>
                <a:gd name="connsiteY48" fmla="*/ 407520 h 551328"/>
                <a:gd name="connsiteX49" fmla="*/ 533974 w 606266"/>
                <a:gd name="connsiteY49" fmla="*/ 275664 h 551328"/>
                <a:gd name="connsiteX50" fmla="*/ 330191 w 606266"/>
                <a:gd name="connsiteY50" fmla="*/ 72184 h 551328"/>
                <a:gd name="connsiteX51" fmla="*/ 224325 w 606266"/>
                <a:gd name="connsiteY51" fmla="*/ 101693 h 551328"/>
                <a:gd name="connsiteX52" fmla="*/ 174759 w 606266"/>
                <a:gd name="connsiteY52" fmla="*/ 89647 h 551328"/>
                <a:gd name="connsiteX53" fmla="*/ 186823 w 606266"/>
                <a:gd name="connsiteY53" fmla="*/ 40061 h 551328"/>
                <a:gd name="connsiteX54" fmla="*/ 330191 w 606266"/>
                <a:gd name="connsiteY54" fmla="*/ 0 h 55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6266" h="551328">
                  <a:moveTo>
                    <a:pt x="323449" y="120256"/>
                  </a:moveTo>
                  <a:cubicBezTo>
                    <a:pt x="341773" y="118762"/>
                    <a:pt x="355797" y="123245"/>
                    <a:pt x="365707" y="129222"/>
                  </a:cubicBezTo>
                  <a:cubicBezTo>
                    <a:pt x="380665" y="137440"/>
                    <a:pt x="386275" y="148273"/>
                    <a:pt x="386275" y="148273"/>
                  </a:cubicBezTo>
                  <a:cubicBezTo>
                    <a:pt x="386275" y="148273"/>
                    <a:pt x="420492" y="150607"/>
                    <a:pt x="408899" y="219994"/>
                  </a:cubicBezTo>
                  <a:cubicBezTo>
                    <a:pt x="408151" y="223543"/>
                    <a:pt x="407216" y="227185"/>
                    <a:pt x="405908" y="230920"/>
                  </a:cubicBezTo>
                  <a:cubicBezTo>
                    <a:pt x="412639" y="230267"/>
                    <a:pt x="420679" y="234282"/>
                    <a:pt x="413106" y="261084"/>
                  </a:cubicBezTo>
                  <a:cubicBezTo>
                    <a:pt x="407590" y="280602"/>
                    <a:pt x="402355" y="286206"/>
                    <a:pt x="398522" y="286486"/>
                  </a:cubicBezTo>
                  <a:cubicBezTo>
                    <a:pt x="394876" y="309739"/>
                    <a:pt x="376365" y="339250"/>
                    <a:pt x="347289" y="349709"/>
                  </a:cubicBezTo>
                  <a:cubicBezTo>
                    <a:pt x="335229" y="354098"/>
                    <a:pt x="321860" y="354098"/>
                    <a:pt x="309799" y="349802"/>
                  </a:cubicBezTo>
                  <a:cubicBezTo>
                    <a:pt x="280257" y="339530"/>
                    <a:pt x="262306" y="309833"/>
                    <a:pt x="258660" y="286579"/>
                  </a:cubicBezTo>
                  <a:cubicBezTo>
                    <a:pt x="254827" y="286206"/>
                    <a:pt x="249592" y="280696"/>
                    <a:pt x="244076" y="261178"/>
                  </a:cubicBezTo>
                  <a:cubicBezTo>
                    <a:pt x="236503" y="234376"/>
                    <a:pt x="244450" y="230453"/>
                    <a:pt x="251555" y="230920"/>
                  </a:cubicBezTo>
                  <a:cubicBezTo>
                    <a:pt x="250153" y="227278"/>
                    <a:pt x="249218" y="223543"/>
                    <a:pt x="248563" y="219994"/>
                  </a:cubicBezTo>
                  <a:cubicBezTo>
                    <a:pt x="246226" y="207480"/>
                    <a:pt x="245572" y="195807"/>
                    <a:pt x="248470" y="184694"/>
                  </a:cubicBezTo>
                  <a:cubicBezTo>
                    <a:pt x="251929" y="169752"/>
                    <a:pt x="259876" y="157798"/>
                    <a:pt x="269038" y="148646"/>
                  </a:cubicBezTo>
                  <a:cubicBezTo>
                    <a:pt x="274741" y="142669"/>
                    <a:pt x="281191" y="137253"/>
                    <a:pt x="288110" y="132957"/>
                  </a:cubicBezTo>
                  <a:cubicBezTo>
                    <a:pt x="293719" y="129035"/>
                    <a:pt x="299889" y="125673"/>
                    <a:pt x="306621" y="123432"/>
                  </a:cubicBezTo>
                  <a:cubicBezTo>
                    <a:pt x="311856" y="121564"/>
                    <a:pt x="317466" y="120443"/>
                    <a:pt x="323449" y="120256"/>
                  </a:cubicBezTo>
                  <a:close/>
                  <a:moveTo>
                    <a:pt x="330191" y="0"/>
                  </a:moveTo>
                  <a:cubicBezTo>
                    <a:pt x="482444" y="0"/>
                    <a:pt x="606266" y="123638"/>
                    <a:pt x="606266" y="275664"/>
                  </a:cubicBezTo>
                  <a:cubicBezTo>
                    <a:pt x="606266" y="427690"/>
                    <a:pt x="482444" y="551328"/>
                    <a:pt x="330191" y="551328"/>
                  </a:cubicBezTo>
                  <a:cubicBezTo>
                    <a:pt x="179435" y="551328"/>
                    <a:pt x="56548" y="430025"/>
                    <a:pt x="53929" y="280147"/>
                  </a:cubicBezTo>
                  <a:lnTo>
                    <a:pt x="13247" y="280147"/>
                  </a:lnTo>
                  <a:cubicBezTo>
                    <a:pt x="2025" y="280147"/>
                    <a:pt x="-4054" y="267166"/>
                    <a:pt x="3054" y="258575"/>
                  </a:cubicBezTo>
                  <a:lnTo>
                    <a:pt x="10722" y="247743"/>
                  </a:lnTo>
                  <a:cubicBezTo>
                    <a:pt x="30362" y="220195"/>
                    <a:pt x="52152" y="194235"/>
                    <a:pt x="75720" y="170049"/>
                  </a:cubicBezTo>
                  <a:lnTo>
                    <a:pt x="76187" y="169582"/>
                  </a:lnTo>
                  <a:cubicBezTo>
                    <a:pt x="83295" y="160804"/>
                    <a:pt x="96668" y="160804"/>
                    <a:pt x="103776" y="169582"/>
                  </a:cubicBezTo>
                  <a:cubicBezTo>
                    <a:pt x="127718" y="193955"/>
                    <a:pt x="149695" y="220195"/>
                    <a:pt x="169522" y="248117"/>
                  </a:cubicBezTo>
                  <a:lnTo>
                    <a:pt x="176816" y="258575"/>
                  </a:lnTo>
                  <a:cubicBezTo>
                    <a:pt x="183924" y="267166"/>
                    <a:pt x="177751" y="280147"/>
                    <a:pt x="166622" y="280147"/>
                  </a:cubicBezTo>
                  <a:lnTo>
                    <a:pt x="126221" y="280147"/>
                  </a:lnTo>
                  <a:cubicBezTo>
                    <a:pt x="127250" y="327211"/>
                    <a:pt x="144271" y="370354"/>
                    <a:pt x="172234" y="404345"/>
                  </a:cubicBezTo>
                  <a:cubicBezTo>
                    <a:pt x="178593" y="394166"/>
                    <a:pt x="188226" y="386696"/>
                    <a:pt x="202909" y="381373"/>
                  </a:cubicBezTo>
                  <a:cubicBezTo>
                    <a:pt x="244058" y="365685"/>
                    <a:pt x="268748" y="349623"/>
                    <a:pt x="268748" y="349623"/>
                  </a:cubicBezTo>
                  <a:lnTo>
                    <a:pt x="300451" y="449728"/>
                  </a:lnTo>
                  <a:lnTo>
                    <a:pt x="304753" y="463269"/>
                  </a:lnTo>
                  <a:lnTo>
                    <a:pt x="318969" y="423021"/>
                  </a:lnTo>
                  <a:cubicBezTo>
                    <a:pt x="286423" y="377638"/>
                    <a:pt x="321494" y="375396"/>
                    <a:pt x="327573" y="375396"/>
                  </a:cubicBezTo>
                  <a:lnTo>
                    <a:pt x="327760" y="375396"/>
                  </a:lnTo>
                  <a:lnTo>
                    <a:pt x="327853" y="375396"/>
                  </a:lnTo>
                  <a:lnTo>
                    <a:pt x="327947" y="375396"/>
                  </a:lnTo>
                  <a:lnTo>
                    <a:pt x="328134" y="375396"/>
                  </a:lnTo>
                  <a:cubicBezTo>
                    <a:pt x="334213" y="375396"/>
                    <a:pt x="369377" y="377638"/>
                    <a:pt x="336738" y="423021"/>
                  </a:cubicBezTo>
                  <a:lnTo>
                    <a:pt x="350953" y="463269"/>
                  </a:lnTo>
                  <a:lnTo>
                    <a:pt x="355255" y="449728"/>
                  </a:lnTo>
                  <a:lnTo>
                    <a:pt x="386959" y="349623"/>
                  </a:lnTo>
                  <a:cubicBezTo>
                    <a:pt x="386959" y="349623"/>
                    <a:pt x="411648" y="365685"/>
                    <a:pt x="452798" y="381373"/>
                  </a:cubicBezTo>
                  <a:cubicBezTo>
                    <a:pt x="468977" y="387162"/>
                    <a:pt x="479077" y="395754"/>
                    <a:pt x="485343" y="407520"/>
                  </a:cubicBezTo>
                  <a:cubicBezTo>
                    <a:pt x="515644" y="371848"/>
                    <a:pt x="533974" y="325904"/>
                    <a:pt x="533974" y="275664"/>
                  </a:cubicBezTo>
                  <a:cubicBezTo>
                    <a:pt x="533974" y="163419"/>
                    <a:pt x="442604" y="72091"/>
                    <a:pt x="330191" y="72184"/>
                  </a:cubicBezTo>
                  <a:cubicBezTo>
                    <a:pt x="292689" y="72184"/>
                    <a:pt x="256122" y="82363"/>
                    <a:pt x="224325" y="101693"/>
                  </a:cubicBezTo>
                  <a:cubicBezTo>
                    <a:pt x="207304" y="112058"/>
                    <a:pt x="185046" y="106642"/>
                    <a:pt x="174759" y="89647"/>
                  </a:cubicBezTo>
                  <a:cubicBezTo>
                    <a:pt x="164378" y="72651"/>
                    <a:pt x="169709" y="50426"/>
                    <a:pt x="186823" y="40061"/>
                  </a:cubicBezTo>
                  <a:cubicBezTo>
                    <a:pt x="229936" y="13820"/>
                    <a:pt x="279503" y="0"/>
                    <a:pt x="330191" y="0"/>
                  </a:cubicBezTo>
                  <a:close/>
                </a:path>
              </a:pathLst>
            </a:custGeom>
            <a:solidFill>
              <a:schemeClr val="bg1"/>
            </a:solidFill>
            <a:ln>
              <a:noFill/>
            </a:ln>
          </p:spPr>
          <p:txBody>
            <a:bodyPr/>
            <a:lstStyle/>
            <a:p>
              <a:endParaRPr lang="zh-CN" altLang="en-US">
                <a:cs typeface="+mn-ea"/>
                <a:sym typeface="+mn-lt"/>
              </a:endParaRPr>
            </a:p>
          </p:txBody>
        </p:sp>
      </p:grpSp>
      <p:sp>
        <p:nvSpPr>
          <p:cNvPr id="11" name="PA-文本框 42"/>
          <p:cNvSpPr txBox="1"/>
          <p:nvPr>
            <p:custDataLst>
              <p:tags r:id="rId1"/>
            </p:custDataLst>
          </p:nvPr>
        </p:nvSpPr>
        <p:spPr>
          <a:xfrm>
            <a:off x="1114413" y="3404123"/>
            <a:ext cx="2333122" cy="1005147"/>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en-US" altLang="zh-CN" sz="2400" dirty="0">
                <a:solidFill>
                  <a:schemeClr val="bg1"/>
                </a:solidFill>
                <a:latin typeface="+mn-lt"/>
                <a:ea typeface="+mn-ea"/>
                <a:cs typeface="+mn-ea"/>
                <a:sym typeface="+mn-lt"/>
              </a:rPr>
              <a:t>7.</a:t>
            </a:r>
            <a:r>
              <a:rPr lang="zh-CN" altLang="en-US" sz="2400" dirty="0">
                <a:solidFill>
                  <a:schemeClr val="bg1"/>
                </a:solidFill>
                <a:latin typeface="+mn-lt"/>
                <a:ea typeface="+mn-ea"/>
                <a:cs typeface="+mn-ea"/>
                <a:sym typeface="+mn-lt"/>
              </a:rPr>
              <a:t>基于数学应用，设计实践作业</a:t>
            </a:r>
          </a:p>
        </p:txBody>
      </p:sp>
      <p:sp>
        <p:nvSpPr>
          <p:cNvPr id="12" name="PA-文本框 42"/>
          <p:cNvSpPr txBox="1"/>
          <p:nvPr>
            <p:custDataLst>
              <p:tags r:id="rId2"/>
            </p:custDataLst>
          </p:nvPr>
        </p:nvSpPr>
        <p:spPr>
          <a:xfrm>
            <a:off x="8936978" y="3531123"/>
            <a:ext cx="2214396" cy="1209675"/>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zh-CN" altLang="en-US" dirty="0">
                <a:solidFill>
                  <a:schemeClr val="bg1"/>
                </a:solidFill>
                <a:latin typeface="+mn-lt"/>
                <a:ea typeface="+mn-ea"/>
                <a:cs typeface="+mn-ea"/>
                <a:sym typeface="+mn-lt"/>
              </a:rPr>
              <a:t>此处添加详细文本描述，建议与标题相关并符合整体语言风格，语言描述尽量简洁生动。</a:t>
            </a:r>
          </a:p>
        </p:txBody>
      </p:sp>
      <p:sp>
        <p:nvSpPr>
          <p:cNvPr id="13" name="PA-文本框 42"/>
          <p:cNvSpPr txBox="1"/>
          <p:nvPr>
            <p:custDataLst>
              <p:tags r:id="rId3"/>
            </p:custDataLst>
          </p:nvPr>
        </p:nvSpPr>
        <p:spPr>
          <a:xfrm>
            <a:off x="4989183" y="3531123"/>
            <a:ext cx="2214396" cy="1209675"/>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zh-CN" altLang="en-US" dirty="0">
                <a:solidFill>
                  <a:schemeClr val="bg1"/>
                </a:solidFill>
                <a:latin typeface="+mn-lt"/>
                <a:ea typeface="+mn-ea"/>
                <a:cs typeface="+mn-ea"/>
                <a:sym typeface="+mn-lt"/>
              </a:rPr>
              <a:t>此处添加详细文本描述，建议与标题相关并符合整体语言风格，语言描述尽量简洁生动。</a:t>
            </a:r>
          </a:p>
        </p:txBody>
      </p:sp>
      <p:sp>
        <p:nvSpPr>
          <p:cNvPr id="22" name="文本框 21">
            <a:extLst>
              <a:ext uri="{FF2B5EF4-FFF2-40B4-BE49-F238E27FC236}">
                <a16:creationId xmlns:a16="http://schemas.microsoft.com/office/drawing/2014/main" id="{D914F633-A9D0-B9C4-9DD3-786BDC80CBF0}"/>
              </a:ext>
            </a:extLst>
          </p:cNvPr>
          <p:cNvSpPr txBox="1"/>
          <p:nvPr/>
        </p:nvSpPr>
        <p:spPr>
          <a:xfrm>
            <a:off x="3929689" y="1690535"/>
            <a:ext cx="7147898" cy="3269100"/>
          </a:xfrm>
          <a:prstGeom prst="rect">
            <a:avLst/>
          </a:prstGeom>
          <a:noFill/>
        </p:spPr>
        <p:txBody>
          <a:bodyPr wrap="square">
            <a:spAutoFit/>
          </a:bodyPr>
          <a:lstStyle/>
          <a:p>
            <a:pPr>
              <a:lnSpc>
                <a:spcPct val="150000"/>
              </a:lnSpc>
            </a:pPr>
            <a:r>
              <a:rPr lang="zh-CN" altLang="en-US" sz="2000" dirty="0"/>
              <a:t>       数学来源于生活，也要应用于生活。学生的数学应用意识和能力是需要学习的，教师要起到引领和指导的作用。数学应用是数学学习的最高层次，在学习“测量长度”“位置与方向”等这类与我们日常生活密切相关的数学知识时，教师要设计恰当的、富有生活气息的实践作业，促使学生运用学到的数学知识和数学方法分析问题，解决问题。从而感受数学与生活的密切联系，体会数学学习的价值。</a:t>
            </a:r>
          </a:p>
        </p:txBody>
      </p:sp>
      <p:sp>
        <p:nvSpPr>
          <p:cNvPr id="23" name="矩形 22">
            <a:extLst>
              <a:ext uri="{FF2B5EF4-FFF2-40B4-BE49-F238E27FC236}">
                <a16:creationId xmlns:a16="http://schemas.microsoft.com/office/drawing/2014/main" id="{7683F622-EF63-A695-57FE-D0AFC02DA338}"/>
              </a:ext>
            </a:extLst>
          </p:cNvPr>
          <p:cNvSpPr/>
          <p:nvPr/>
        </p:nvSpPr>
        <p:spPr>
          <a:xfrm>
            <a:off x="447675" y="362817"/>
            <a:ext cx="2925720" cy="638080"/>
          </a:xfrm>
          <a:prstGeom prst="rect">
            <a:avLst/>
          </a:prstGeom>
          <a:blipFill>
            <a:blip r:embed="rId7">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PA-文本框 6">
            <a:extLst>
              <a:ext uri="{FF2B5EF4-FFF2-40B4-BE49-F238E27FC236}">
                <a16:creationId xmlns:a16="http://schemas.microsoft.com/office/drawing/2014/main" id="{1CF8EBC5-B682-F55A-1497-B2E67ECCCEB5}"/>
              </a:ext>
            </a:extLst>
          </p:cNvPr>
          <p:cNvSpPr txBox="1"/>
          <p:nvPr>
            <p:custDataLst>
              <p:tags r:id="rId4"/>
            </p:custDataLst>
          </p:nvPr>
        </p:nvSpPr>
        <p:spPr>
          <a:xfrm>
            <a:off x="642746" y="466431"/>
            <a:ext cx="2607081" cy="584775"/>
          </a:xfrm>
          <a:prstGeom prst="rect">
            <a:avLst/>
          </a:prstGeom>
          <a:noFill/>
        </p:spPr>
        <p:txBody>
          <a:bodyPr wrap="square" rtlCol="0">
            <a:spAutoFit/>
          </a:bodyPr>
          <a:lstStyle/>
          <a:p>
            <a:pPr algn="dist"/>
            <a:r>
              <a:rPr lang="zh-CN" altLang="en-US" sz="1600" b="1" dirty="0">
                <a:solidFill>
                  <a:schemeClr val="bg1"/>
                </a:solidFill>
                <a:cs typeface="+mn-ea"/>
                <a:sym typeface="+mn-lt"/>
              </a:rPr>
              <a:t>“图形与几何”领域作业设计的策略</a:t>
            </a:r>
          </a:p>
        </p:txBody>
      </p:sp>
    </p:spTree>
    <p:extLst>
      <p:ext uri="{BB962C8B-B14F-4D97-AF65-F5344CB8AC3E}">
        <p14:creationId xmlns:p14="http://schemas.microsoft.com/office/powerpoint/2010/main" val="25680915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50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50000">
                                          <p:cBhvr additive="base">
                                            <p:cTn id="12" dur="5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6" presetClass="entr" presetSubtype="16"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6" presetClass="entr" presetSubtype="16"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675" y="368300"/>
            <a:ext cx="11296650" cy="6126883"/>
            <a:chOff x="447675" y="368300"/>
            <a:chExt cx="11296650" cy="6126883"/>
          </a:xfrm>
        </p:grpSpPr>
        <p:grpSp>
          <p:nvGrpSpPr>
            <p:cNvPr id="15" name="组合 14"/>
            <p:cNvGrpSpPr/>
            <p:nvPr/>
          </p:nvGrpSpPr>
          <p:grpSpPr>
            <a:xfrm>
              <a:off x="447675" y="368300"/>
              <a:ext cx="11296650" cy="6126883"/>
              <a:chOff x="447675" y="368300"/>
              <a:chExt cx="11296650" cy="6126883"/>
            </a:xfrm>
            <a:solidFill>
              <a:schemeClr val="bg1"/>
            </a:solidFill>
          </p:grpSpPr>
          <p:sp>
            <p:nvSpPr>
              <p:cNvPr id="19" name="任意多边形: 形状 18"/>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任意多边形: 形状 19"/>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6" name="矩形 15"/>
            <p:cNvSpPr/>
            <p:nvPr/>
          </p:nvSpPr>
          <p:spPr>
            <a:xfrm>
              <a:off x="11082528" y="5880044"/>
              <a:ext cx="661797" cy="604173"/>
            </a:xfrm>
            <a:prstGeom prst="rect">
              <a:avLst/>
            </a:prstGeom>
            <a:blipFill>
              <a:blip r:embed="rId4"/>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23" name="矩形 22">
            <a:extLst>
              <a:ext uri="{FF2B5EF4-FFF2-40B4-BE49-F238E27FC236}">
                <a16:creationId xmlns:a16="http://schemas.microsoft.com/office/drawing/2014/main" id="{7683F622-EF63-A695-57FE-D0AFC02DA338}"/>
              </a:ext>
            </a:extLst>
          </p:cNvPr>
          <p:cNvSpPr/>
          <p:nvPr/>
        </p:nvSpPr>
        <p:spPr>
          <a:xfrm>
            <a:off x="447675" y="362817"/>
            <a:ext cx="2925720" cy="638080"/>
          </a:xfrm>
          <a:prstGeom prst="rect">
            <a:avLst/>
          </a:prstGeom>
          <a:blipFill>
            <a:blip r:embed="rId4">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PA-文本框 6">
            <a:extLst>
              <a:ext uri="{FF2B5EF4-FFF2-40B4-BE49-F238E27FC236}">
                <a16:creationId xmlns:a16="http://schemas.microsoft.com/office/drawing/2014/main" id="{1CF8EBC5-B682-F55A-1497-B2E67ECCCEB5}"/>
              </a:ext>
            </a:extLst>
          </p:cNvPr>
          <p:cNvSpPr txBox="1"/>
          <p:nvPr>
            <p:custDataLst>
              <p:tags r:id="rId1"/>
            </p:custDataLst>
          </p:nvPr>
        </p:nvSpPr>
        <p:spPr>
          <a:xfrm>
            <a:off x="642746" y="466431"/>
            <a:ext cx="2607081" cy="584775"/>
          </a:xfrm>
          <a:prstGeom prst="rect">
            <a:avLst/>
          </a:prstGeom>
          <a:noFill/>
        </p:spPr>
        <p:txBody>
          <a:bodyPr wrap="square" rtlCol="0">
            <a:spAutoFit/>
          </a:bodyPr>
          <a:lstStyle/>
          <a:p>
            <a:pPr algn="dist"/>
            <a:r>
              <a:rPr lang="zh-CN" altLang="en-US" sz="1600" b="1" dirty="0">
                <a:solidFill>
                  <a:schemeClr val="bg1"/>
                </a:solidFill>
                <a:cs typeface="+mn-ea"/>
                <a:sym typeface="+mn-lt"/>
              </a:rPr>
              <a:t>“图形与几何”领域作业设计的策略</a:t>
            </a:r>
          </a:p>
        </p:txBody>
      </p:sp>
      <p:sp>
        <p:nvSpPr>
          <p:cNvPr id="4" name="文本框 3">
            <a:extLst>
              <a:ext uri="{FF2B5EF4-FFF2-40B4-BE49-F238E27FC236}">
                <a16:creationId xmlns:a16="http://schemas.microsoft.com/office/drawing/2014/main" id="{8D084EC6-772D-A34D-E260-4A49BF41F699}"/>
              </a:ext>
            </a:extLst>
          </p:cNvPr>
          <p:cNvSpPr txBox="1"/>
          <p:nvPr/>
        </p:nvSpPr>
        <p:spPr>
          <a:xfrm>
            <a:off x="2458995" y="677875"/>
            <a:ext cx="9347114" cy="830997"/>
          </a:xfrm>
          <a:prstGeom prst="rect">
            <a:avLst/>
          </a:prstGeom>
          <a:noFill/>
        </p:spPr>
        <p:txBody>
          <a:bodyPr wrap="square">
            <a:spAutoFit/>
          </a:bodyPr>
          <a:lstStyle/>
          <a:p>
            <a:pPr indent="266700" algn="ctr"/>
            <a:r>
              <a:rPr lang="zh-CN" altLang="en-US" sz="2400" b="1" kern="100" dirty="0">
                <a:latin typeface="Calibri" panose="020F0502020204030204" pitchFamily="34" charset="0"/>
                <a:ea typeface="宋体" panose="02010600030101010101" pitchFamily="2" charset="-122"/>
                <a:cs typeface="Times New Roman" panose="02020603050405020304" pitchFamily="18" charset="0"/>
              </a:rPr>
              <a:t>①调查类实践作业</a:t>
            </a:r>
            <a:endParaRPr lang="en-US"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indent="266700" algn="ct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latin typeface="Calibri" panose="020F0502020204030204" pitchFamily="34" charset="0"/>
                <a:ea typeface="宋体" panose="02010600030101010101" pitchFamily="2" charset="-122"/>
                <a:cs typeface="Times New Roman" panose="02020603050405020304" pitchFamily="18" charset="0"/>
              </a:rPr>
              <a:t>案例八</a:t>
            </a: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 </a:t>
            </a:r>
            <a:r>
              <a:rPr lang="zh-CN" altLang="en-US" sz="2400" b="1" kern="100" dirty="0">
                <a:latin typeface="Calibri" panose="020F0502020204030204" pitchFamily="34" charset="0"/>
                <a:ea typeface="宋体" panose="02010600030101010101" pitchFamily="2" charset="-122"/>
                <a:cs typeface="Times New Roman" panose="02020603050405020304" pitchFamily="18" charset="0"/>
              </a:rPr>
              <a:t>二下</a:t>
            </a: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latin typeface="Calibri" panose="020F0502020204030204" pitchFamily="34" charset="0"/>
                <a:ea typeface="宋体" panose="02010600030101010101" pitchFamily="2" charset="-122"/>
                <a:cs typeface="Times New Roman" panose="02020603050405020304" pitchFamily="18" charset="0"/>
              </a:rPr>
              <a:t>认识毫米</a:t>
            </a: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latin typeface="Calibri" panose="020F0502020204030204" pitchFamily="34" charset="0"/>
                <a:ea typeface="宋体" panose="02010600030101010101" pitchFamily="2" charset="-122"/>
                <a:cs typeface="Times New Roman" panose="02020603050405020304" pitchFamily="18" charset="0"/>
              </a:rPr>
              <a:t>作业设计节选</a:t>
            </a:r>
          </a:p>
        </p:txBody>
      </p:sp>
      <p:sp>
        <p:nvSpPr>
          <p:cNvPr id="6" name="文本框 5">
            <a:extLst>
              <a:ext uri="{FF2B5EF4-FFF2-40B4-BE49-F238E27FC236}">
                <a16:creationId xmlns:a16="http://schemas.microsoft.com/office/drawing/2014/main" id="{F84DACAE-ADBC-2BE0-5A8A-74A5B47F35BE}"/>
              </a:ext>
            </a:extLst>
          </p:cNvPr>
          <p:cNvSpPr txBox="1"/>
          <p:nvPr/>
        </p:nvSpPr>
        <p:spPr>
          <a:xfrm>
            <a:off x="1152554" y="1605576"/>
            <a:ext cx="10260872" cy="1631216"/>
          </a:xfrm>
          <a:prstGeom prst="rect">
            <a:avLst/>
          </a:prstGeom>
          <a:noFill/>
        </p:spPr>
        <p:txBody>
          <a:bodyPr wrap="square">
            <a:spAutoFit/>
          </a:bodyPr>
          <a:lstStyle/>
          <a:p>
            <a:pPr indent="266700" algn="just"/>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知识链接</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ct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24 </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小时内的降水量与雨量等级</a:t>
            </a:r>
          </a:p>
          <a:p>
            <a:pPr indent="266700" algn="just"/>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降水量是衡量一个地区降水多少的数据，降水量以</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mm</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为单位。气象学中常有年、月、 日、</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12 </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小时、</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6</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小时甚至</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1</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小时的降水量。</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6</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小时降水量是指</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6</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小时中降下来的雨雪统统融化为水的量；</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24</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小时降水量是指</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24</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小时内降下来的雨雪统统融化为水的量。</a:t>
            </a:r>
          </a:p>
        </p:txBody>
      </p:sp>
      <p:pic>
        <p:nvPicPr>
          <p:cNvPr id="7" name="图片 6">
            <a:extLst>
              <a:ext uri="{FF2B5EF4-FFF2-40B4-BE49-F238E27FC236}">
                <a16:creationId xmlns:a16="http://schemas.microsoft.com/office/drawing/2014/main" id="{3BE472DA-65D2-E900-3543-AAD74851CB6A}"/>
              </a:ext>
            </a:extLst>
          </p:cNvPr>
          <p:cNvPicPr>
            <a:picLocks noChangeAspect="1"/>
          </p:cNvPicPr>
          <p:nvPr/>
        </p:nvPicPr>
        <p:blipFill>
          <a:blip r:embed="rId5"/>
          <a:stretch>
            <a:fillRect/>
          </a:stretch>
        </p:blipFill>
        <p:spPr>
          <a:xfrm>
            <a:off x="2622047" y="3474504"/>
            <a:ext cx="6947906" cy="2267465"/>
          </a:xfrm>
          <a:prstGeom prst="rect">
            <a:avLst/>
          </a:prstGeom>
        </p:spPr>
      </p:pic>
    </p:spTree>
    <p:extLst>
      <p:ext uri="{BB962C8B-B14F-4D97-AF65-F5344CB8AC3E}">
        <p14:creationId xmlns:p14="http://schemas.microsoft.com/office/powerpoint/2010/main" val="36404916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675" y="368300"/>
            <a:ext cx="11296650" cy="6126883"/>
            <a:chOff x="447675" y="368300"/>
            <a:chExt cx="11296650" cy="6126883"/>
          </a:xfrm>
        </p:grpSpPr>
        <p:grpSp>
          <p:nvGrpSpPr>
            <p:cNvPr id="15" name="组合 14"/>
            <p:cNvGrpSpPr/>
            <p:nvPr/>
          </p:nvGrpSpPr>
          <p:grpSpPr>
            <a:xfrm>
              <a:off x="447675" y="368300"/>
              <a:ext cx="11296650" cy="6126883"/>
              <a:chOff x="447675" y="368300"/>
              <a:chExt cx="11296650" cy="6126883"/>
            </a:xfrm>
            <a:solidFill>
              <a:schemeClr val="bg1"/>
            </a:solidFill>
          </p:grpSpPr>
          <p:sp>
            <p:nvSpPr>
              <p:cNvPr id="19" name="任意多边形: 形状 18"/>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任意多边形: 形状 19"/>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6" name="矩形 15"/>
            <p:cNvSpPr/>
            <p:nvPr/>
          </p:nvSpPr>
          <p:spPr>
            <a:xfrm>
              <a:off x="11082528" y="5880044"/>
              <a:ext cx="661797" cy="604173"/>
            </a:xfrm>
            <a:prstGeom prst="rect">
              <a:avLst/>
            </a:prstGeom>
            <a:blipFill>
              <a:blip r:embed="rId4"/>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23" name="矩形 22">
            <a:extLst>
              <a:ext uri="{FF2B5EF4-FFF2-40B4-BE49-F238E27FC236}">
                <a16:creationId xmlns:a16="http://schemas.microsoft.com/office/drawing/2014/main" id="{7683F622-EF63-A695-57FE-D0AFC02DA338}"/>
              </a:ext>
            </a:extLst>
          </p:cNvPr>
          <p:cNvSpPr/>
          <p:nvPr/>
        </p:nvSpPr>
        <p:spPr>
          <a:xfrm>
            <a:off x="447675" y="362817"/>
            <a:ext cx="2925720" cy="638080"/>
          </a:xfrm>
          <a:prstGeom prst="rect">
            <a:avLst/>
          </a:prstGeom>
          <a:blipFill>
            <a:blip r:embed="rId4">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PA-文本框 6">
            <a:extLst>
              <a:ext uri="{FF2B5EF4-FFF2-40B4-BE49-F238E27FC236}">
                <a16:creationId xmlns:a16="http://schemas.microsoft.com/office/drawing/2014/main" id="{1CF8EBC5-B682-F55A-1497-B2E67ECCCEB5}"/>
              </a:ext>
            </a:extLst>
          </p:cNvPr>
          <p:cNvSpPr txBox="1"/>
          <p:nvPr>
            <p:custDataLst>
              <p:tags r:id="rId1"/>
            </p:custDataLst>
          </p:nvPr>
        </p:nvSpPr>
        <p:spPr>
          <a:xfrm>
            <a:off x="642746" y="466431"/>
            <a:ext cx="2607081" cy="584775"/>
          </a:xfrm>
          <a:prstGeom prst="rect">
            <a:avLst/>
          </a:prstGeom>
          <a:noFill/>
        </p:spPr>
        <p:txBody>
          <a:bodyPr wrap="square" rtlCol="0">
            <a:spAutoFit/>
          </a:bodyPr>
          <a:lstStyle/>
          <a:p>
            <a:pPr algn="dist"/>
            <a:r>
              <a:rPr lang="zh-CN" altLang="en-US" sz="1600" b="1" dirty="0">
                <a:solidFill>
                  <a:schemeClr val="bg1"/>
                </a:solidFill>
                <a:cs typeface="+mn-ea"/>
                <a:sym typeface="+mn-lt"/>
              </a:rPr>
              <a:t>“图形与几何”领域作业设计的策略</a:t>
            </a:r>
          </a:p>
        </p:txBody>
      </p:sp>
      <p:sp>
        <p:nvSpPr>
          <p:cNvPr id="4" name="文本框 3">
            <a:extLst>
              <a:ext uri="{FF2B5EF4-FFF2-40B4-BE49-F238E27FC236}">
                <a16:creationId xmlns:a16="http://schemas.microsoft.com/office/drawing/2014/main" id="{8D084EC6-772D-A34D-E260-4A49BF41F699}"/>
              </a:ext>
            </a:extLst>
          </p:cNvPr>
          <p:cNvSpPr txBox="1"/>
          <p:nvPr/>
        </p:nvSpPr>
        <p:spPr>
          <a:xfrm>
            <a:off x="2458995" y="677875"/>
            <a:ext cx="9347114" cy="830997"/>
          </a:xfrm>
          <a:prstGeom prst="rect">
            <a:avLst/>
          </a:prstGeom>
          <a:noFill/>
        </p:spPr>
        <p:txBody>
          <a:bodyPr wrap="square">
            <a:spAutoFit/>
          </a:bodyPr>
          <a:lstStyle/>
          <a:p>
            <a:pPr indent="266700" algn="ctr"/>
            <a:r>
              <a:rPr lang="zh-CN" altLang="en-US" sz="2400" b="1" kern="100" dirty="0">
                <a:latin typeface="Calibri" panose="020F0502020204030204" pitchFamily="34" charset="0"/>
                <a:ea typeface="宋体" panose="02010600030101010101" pitchFamily="2" charset="-122"/>
                <a:cs typeface="Times New Roman" panose="02020603050405020304" pitchFamily="18" charset="0"/>
              </a:rPr>
              <a:t>①调查类实践作业</a:t>
            </a:r>
            <a:endParaRPr lang="en-US"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indent="266700" algn="ct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latin typeface="Calibri" panose="020F0502020204030204" pitchFamily="34" charset="0"/>
                <a:ea typeface="宋体" panose="02010600030101010101" pitchFamily="2" charset="-122"/>
                <a:cs typeface="Times New Roman" panose="02020603050405020304" pitchFamily="18" charset="0"/>
              </a:rPr>
              <a:t>案例八</a:t>
            </a: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 </a:t>
            </a:r>
            <a:r>
              <a:rPr lang="zh-CN" altLang="en-US" sz="2400" b="1" kern="100" dirty="0">
                <a:latin typeface="Calibri" panose="020F0502020204030204" pitchFamily="34" charset="0"/>
                <a:ea typeface="宋体" panose="02010600030101010101" pitchFamily="2" charset="-122"/>
                <a:cs typeface="Times New Roman" panose="02020603050405020304" pitchFamily="18" charset="0"/>
              </a:rPr>
              <a:t>二下</a:t>
            </a: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latin typeface="Calibri" panose="020F0502020204030204" pitchFamily="34" charset="0"/>
                <a:ea typeface="宋体" panose="02010600030101010101" pitchFamily="2" charset="-122"/>
                <a:cs typeface="Times New Roman" panose="02020603050405020304" pitchFamily="18" charset="0"/>
              </a:rPr>
              <a:t>认识毫米</a:t>
            </a: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latin typeface="Calibri" panose="020F0502020204030204" pitchFamily="34" charset="0"/>
                <a:ea typeface="宋体" panose="02010600030101010101" pitchFamily="2" charset="-122"/>
                <a:cs typeface="Times New Roman" panose="02020603050405020304" pitchFamily="18" charset="0"/>
              </a:rPr>
              <a:t>作业设计节选</a:t>
            </a:r>
          </a:p>
        </p:txBody>
      </p:sp>
      <p:sp>
        <p:nvSpPr>
          <p:cNvPr id="3" name="文本框 2">
            <a:extLst>
              <a:ext uri="{FF2B5EF4-FFF2-40B4-BE49-F238E27FC236}">
                <a16:creationId xmlns:a16="http://schemas.microsoft.com/office/drawing/2014/main" id="{32B33259-CD38-2368-77E4-26C0652664E0}"/>
              </a:ext>
            </a:extLst>
          </p:cNvPr>
          <p:cNvSpPr txBox="1"/>
          <p:nvPr/>
        </p:nvSpPr>
        <p:spPr>
          <a:xfrm>
            <a:off x="460032" y="1306403"/>
            <a:ext cx="9347114" cy="923330"/>
          </a:xfrm>
          <a:prstGeom prst="rect">
            <a:avLst/>
          </a:prstGeom>
          <a:noFill/>
        </p:spPr>
        <p:txBody>
          <a:bodyPr wrap="square">
            <a:spAutoFit/>
          </a:bodyPr>
          <a:lstStyle/>
          <a:p>
            <a:pPr indent="266700" algn="just"/>
            <a:r>
              <a:rPr lang="en-US" altLang="zh-CN"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kern="100" dirty="0">
                <a:effectLst/>
                <a:latin typeface="Calibri" panose="020F0502020204030204" pitchFamily="34" charset="0"/>
                <a:ea typeface="宋体" panose="02010600030101010101" pitchFamily="2" charset="-122"/>
                <a:cs typeface="Times New Roman" panose="02020603050405020304" pitchFamily="18" charset="0"/>
              </a:rPr>
              <a:t>活动实践</a:t>
            </a:r>
            <a:r>
              <a:rPr lang="en-US" altLang="zh-CN" kern="100" dirty="0">
                <a:effectLst/>
                <a:latin typeface="Calibri" panose="020F0502020204030204" pitchFamily="34" charset="0"/>
                <a:ea typeface="宋体" panose="02010600030101010101" pitchFamily="2" charset="-122"/>
                <a:cs typeface="Times New Roman" panose="02020603050405020304" pitchFamily="18" charset="0"/>
              </a:rPr>
              <a:t>]</a:t>
            </a:r>
            <a:endParaRPr lang="zh-CN" altLang="zh-CN"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zh-CN" altLang="zh-CN" kern="100" dirty="0">
                <a:effectLst/>
                <a:latin typeface="Calibri" panose="020F0502020204030204" pitchFamily="34" charset="0"/>
                <a:ea typeface="宋体" panose="02010600030101010101" pitchFamily="2" charset="-122"/>
                <a:cs typeface="Times New Roman" panose="02020603050405020304" pitchFamily="18" charset="0"/>
              </a:rPr>
              <a:t>☆收集泸州市一个月的降水量。</a:t>
            </a:r>
          </a:p>
          <a:p>
            <a:pPr indent="266700" algn="ctr"/>
            <a:r>
              <a:rPr lang="en-US" altLang="zh-CN" kern="100" dirty="0">
                <a:effectLst/>
                <a:latin typeface="Calibri" panose="020F0502020204030204" pitchFamily="34" charset="0"/>
                <a:ea typeface="宋体" panose="02010600030101010101" pitchFamily="2" charset="-122"/>
                <a:cs typeface="Times New Roman" panose="02020603050405020304" pitchFamily="18" charset="0"/>
              </a:rPr>
              <a:t>   ___</a:t>
            </a:r>
            <a:r>
              <a:rPr lang="zh-CN" altLang="zh-CN" kern="100" dirty="0">
                <a:effectLst/>
                <a:latin typeface="Calibri" panose="020F0502020204030204" pitchFamily="34" charset="0"/>
                <a:ea typeface="宋体" panose="02010600030101010101" pitchFamily="2" charset="-122"/>
                <a:cs typeface="Times New Roman" panose="02020603050405020304" pitchFamily="18" charset="0"/>
              </a:rPr>
              <a:t>月</a:t>
            </a:r>
            <a:r>
              <a:rPr lang="en-US" altLang="zh-CN" kern="100" dirty="0">
                <a:effectLst/>
                <a:latin typeface="Calibri" panose="020F0502020204030204" pitchFamily="34" charset="0"/>
                <a:ea typeface="宋体" panose="02010600030101010101" pitchFamily="2" charset="-122"/>
                <a:cs typeface="Times New Roman" panose="02020603050405020304" pitchFamily="18" charset="0"/>
              </a:rPr>
              <a:t> ___</a:t>
            </a:r>
            <a:r>
              <a:rPr lang="zh-CN" altLang="zh-CN" kern="100" dirty="0">
                <a:effectLst/>
                <a:latin typeface="Calibri" panose="020F0502020204030204" pitchFamily="34" charset="0"/>
                <a:ea typeface="宋体" panose="02010600030101010101" pitchFamily="2" charset="-122"/>
                <a:cs typeface="Times New Roman" panose="02020603050405020304" pitchFamily="18" charset="0"/>
              </a:rPr>
              <a:t>日至</a:t>
            </a:r>
            <a:r>
              <a:rPr lang="en-US" altLang="zh-CN" kern="100" dirty="0">
                <a:effectLst/>
                <a:latin typeface="Calibri" panose="020F0502020204030204" pitchFamily="34" charset="0"/>
                <a:ea typeface="宋体" panose="02010600030101010101" pitchFamily="2" charset="-122"/>
                <a:cs typeface="Times New Roman" panose="02020603050405020304" pitchFamily="18" charset="0"/>
              </a:rPr>
              <a:t>___</a:t>
            </a:r>
            <a:r>
              <a:rPr lang="zh-CN" altLang="zh-CN" kern="100" dirty="0">
                <a:effectLst/>
                <a:latin typeface="Calibri" panose="020F0502020204030204" pitchFamily="34" charset="0"/>
                <a:ea typeface="宋体" panose="02010600030101010101" pitchFamily="2" charset="-122"/>
                <a:cs typeface="Times New Roman" panose="02020603050405020304" pitchFamily="18" charset="0"/>
              </a:rPr>
              <a:t>月</a:t>
            </a:r>
            <a:r>
              <a:rPr lang="en-US" altLang="zh-CN" kern="100" dirty="0">
                <a:effectLst/>
                <a:latin typeface="Calibri" panose="020F0502020204030204" pitchFamily="34" charset="0"/>
                <a:ea typeface="宋体" panose="02010600030101010101" pitchFamily="2" charset="-122"/>
                <a:cs typeface="Times New Roman" panose="02020603050405020304" pitchFamily="18" charset="0"/>
              </a:rPr>
              <a:t> ___</a:t>
            </a:r>
            <a:r>
              <a:rPr lang="zh-CN" altLang="zh-CN" kern="100" dirty="0">
                <a:effectLst/>
                <a:latin typeface="Calibri" panose="020F0502020204030204" pitchFamily="34" charset="0"/>
                <a:ea typeface="宋体" panose="02010600030101010101" pitchFamily="2" charset="-122"/>
                <a:cs typeface="Times New Roman" panose="02020603050405020304" pitchFamily="18" charset="0"/>
              </a:rPr>
              <a:t>日</a:t>
            </a:r>
            <a:r>
              <a:rPr lang="en-US" altLang="zh-CN" kern="100" dirty="0">
                <a:effectLst/>
                <a:latin typeface="Calibri" panose="020F0502020204030204" pitchFamily="34" charset="0"/>
                <a:ea typeface="宋体" panose="02010600030101010101" pitchFamily="2" charset="-122"/>
                <a:cs typeface="Times New Roman" panose="02020603050405020304" pitchFamily="18" charset="0"/>
              </a:rPr>
              <a:t> 24 </a:t>
            </a:r>
            <a:r>
              <a:rPr lang="zh-CN" altLang="zh-CN" kern="100" dirty="0">
                <a:effectLst/>
                <a:latin typeface="Calibri" panose="020F0502020204030204" pitchFamily="34" charset="0"/>
                <a:ea typeface="宋体" panose="02010600030101010101" pitchFamily="2" charset="-122"/>
                <a:cs typeface="Times New Roman" panose="02020603050405020304" pitchFamily="18" charset="0"/>
              </a:rPr>
              <a:t>小时降水量记录表</a:t>
            </a:r>
          </a:p>
        </p:txBody>
      </p:sp>
      <p:pic>
        <p:nvPicPr>
          <p:cNvPr id="8" name="图片 7">
            <a:extLst>
              <a:ext uri="{FF2B5EF4-FFF2-40B4-BE49-F238E27FC236}">
                <a16:creationId xmlns:a16="http://schemas.microsoft.com/office/drawing/2014/main" id="{618A8B44-358F-DE17-A803-8DAEC7F0A575}"/>
              </a:ext>
            </a:extLst>
          </p:cNvPr>
          <p:cNvPicPr>
            <a:picLocks noChangeAspect="1"/>
          </p:cNvPicPr>
          <p:nvPr/>
        </p:nvPicPr>
        <p:blipFill>
          <a:blip r:embed="rId5"/>
          <a:stretch>
            <a:fillRect/>
          </a:stretch>
        </p:blipFill>
        <p:spPr>
          <a:xfrm>
            <a:off x="3172970" y="2257030"/>
            <a:ext cx="5498756" cy="2343939"/>
          </a:xfrm>
          <a:prstGeom prst="rect">
            <a:avLst/>
          </a:prstGeom>
        </p:spPr>
      </p:pic>
      <p:sp>
        <p:nvSpPr>
          <p:cNvPr id="10" name="文本框 9">
            <a:extLst>
              <a:ext uri="{FF2B5EF4-FFF2-40B4-BE49-F238E27FC236}">
                <a16:creationId xmlns:a16="http://schemas.microsoft.com/office/drawing/2014/main" id="{4F83B460-8F2E-3E5B-8750-4DE7449FC896}"/>
              </a:ext>
            </a:extLst>
          </p:cNvPr>
          <p:cNvSpPr txBox="1"/>
          <p:nvPr/>
        </p:nvSpPr>
        <p:spPr>
          <a:xfrm>
            <a:off x="508543" y="4397939"/>
            <a:ext cx="6984656" cy="460382"/>
          </a:xfrm>
          <a:prstGeom prst="rect">
            <a:avLst/>
          </a:prstGeom>
          <a:noFill/>
        </p:spPr>
        <p:txBody>
          <a:bodyPr wrap="square">
            <a:spAutoFit/>
          </a:bodyPr>
          <a:lstStyle/>
          <a:p>
            <a:pPr indent="266700" algn="just">
              <a:lnSpc>
                <a:spcPct val="150000"/>
              </a:lnSpc>
            </a:pPr>
            <a:r>
              <a:rPr lang="zh-CN" altLang="en-US" kern="100" dirty="0">
                <a:effectLst/>
                <a:latin typeface="Calibri" panose="020F0502020204030204" pitchFamily="34" charset="0"/>
                <a:ea typeface="宋体" panose="02010600030101010101" pitchFamily="2" charset="-122"/>
                <a:cs typeface="Times New Roman" panose="02020603050405020304" pitchFamily="18" charset="0"/>
              </a:rPr>
              <a:t>☆完成统计表。</a:t>
            </a:r>
            <a:endParaRPr lang="zh-CN" alt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1" name="图片 10">
            <a:extLst>
              <a:ext uri="{FF2B5EF4-FFF2-40B4-BE49-F238E27FC236}">
                <a16:creationId xmlns:a16="http://schemas.microsoft.com/office/drawing/2014/main" id="{D3F0A366-88BE-F430-C4F8-CEF64F263267}"/>
              </a:ext>
            </a:extLst>
          </p:cNvPr>
          <p:cNvPicPr>
            <a:picLocks noChangeAspect="1"/>
          </p:cNvPicPr>
          <p:nvPr/>
        </p:nvPicPr>
        <p:blipFill>
          <a:blip r:embed="rId6"/>
          <a:stretch>
            <a:fillRect/>
          </a:stretch>
        </p:blipFill>
        <p:spPr>
          <a:xfrm>
            <a:off x="2379177" y="4599794"/>
            <a:ext cx="7546628" cy="949511"/>
          </a:xfrm>
          <a:prstGeom prst="rect">
            <a:avLst/>
          </a:prstGeom>
        </p:spPr>
      </p:pic>
      <p:sp>
        <p:nvSpPr>
          <p:cNvPr id="13" name="文本框 12">
            <a:extLst>
              <a:ext uri="{FF2B5EF4-FFF2-40B4-BE49-F238E27FC236}">
                <a16:creationId xmlns:a16="http://schemas.microsoft.com/office/drawing/2014/main" id="{239DA128-DB40-801E-6A50-12EF02D52D8F}"/>
              </a:ext>
            </a:extLst>
          </p:cNvPr>
          <p:cNvSpPr txBox="1"/>
          <p:nvPr/>
        </p:nvSpPr>
        <p:spPr>
          <a:xfrm>
            <a:off x="642746" y="5647802"/>
            <a:ext cx="9179153" cy="646331"/>
          </a:xfrm>
          <a:prstGeom prst="rect">
            <a:avLst/>
          </a:prstGeom>
          <a:noFill/>
        </p:spPr>
        <p:txBody>
          <a:bodyPr wrap="square">
            <a:spAutoFit/>
          </a:bodyPr>
          <a:lstStyle/>
          <a:p>
            <a:pPr indent="266700" algn="l"/>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这个月降雨量如何？</a:t>
            </a:r>
          </a:p>
          <a:p>
            <a:r>
              <a:rPr lang="zh-CN" altLang="zh-CN" sz="18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1800" dirty="0">
                <a:effectLst/>
                <a:ea typeface="Calibri" panose="020F0502020204030204" pitchFamily="34" charset="0"/>
                <a:cs typeface="Times New Roman" panose="02020603050405020304" pitchFamily="18" charset="0"/>
              </a:rPr>
              <a:t> </a:t>
            </a:r>
            <a:r>
              <a:rPr lang="zh-CN" altLang="zh-CN" sz="1800" dirty="0">
                <a:effectLst/>
                <a:latin typeface="Calibri" panose="020F0502020204030204" pitchFamily="34" charset="0"/>
                <a:ea typeface="宋体" panose="02010600030101010101" pitchFamily="2" charset="-122"/>
                <a:cs typeface="Times New Roman" panose="02020603050405020304" pitchFamily="18" charset="0"/>
              </a:rPr>
              <a:t>查看</a:t>
            </a:r>
            <a:r>
              <a:rPr lang="en-US" altLang="zh-CN" sz="1800" dirty="0">
                <a:effectLst/>
                <a:latin typeface="Calibri" panose="020F0502020204030204" pitchFamily="34" charset="0"/>
                <a:ea typeface="宋体" panose="02010600030101010101" pitchFamily="2" charset="-122"/>
                <a:cs typeface="Times New Roman" panose="02020603050405020304" pitchFamily="18" charset="0"/>
              </a:rPr>
              <a:t>12</a:t>
            </a:r>
            <a:r>
              <a:rPr lang="zh-CN" altLang="zh-CN" sz="1800" dirty="0">
                <a:effectLst/>
                <a:latin typeface="Calibri" panose="020F0502020204030204" pitchFamily="34" charset="0"/>
                <a:ea typeface="宋体" panose="02010600030101010101" pitchFamily="2" charset="-122"/>
                <a:cs typeface="Times New Roman" panose="02020603050405020304" pitchFamily="18" charset="0"/>
              </a:rPr>
              <a:t>月份降水量预测报告，你会给农民伯伯什么建议？</a:t>
            </a:r>
            <a:endParaRPr lang="zh-CN" altLang="en-US" dirty="0"/>
          </a:p>
        </p:txBody>
      </p:sp>
    </p:spTree>
    <p:extLst>
      <p:ext uri="{BB962C8B-B14F-4D97-AF65-F5344CB8AC3E}">
        <p14:creationId xmlns:p14="http://schemas.microsoft.com/office/powerpoint/2010/main" val="8797297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675" y="368300"/>
            <a:ext cx="11296650" cy="6126883"/>
            <a:chOff x="447675" y="368300"/>
            <a:chExt cx="11296650" cy="6126883"/>
          </a:xfrm>
        </p:grpSpPr>
        <p:grpSp>
          <p:nvGrpSpPr>
            <p:cNvPr id="15" name="组合 14"/>
            <p:cNvGrpSpPr/>
            <p:nvPr/>
          </p:nvGrpSpPr>
          <p:grpSpPr>
            <a:xfrm>
              <a:off x="447675" y="368300"/>
              <a:ext cx="11296650" cy="6126883"/>
              <a:chOff x="447675" y="368300"/>
              <a:chExt cx="11296650" cy="6126883"/>
            </a:xfrm>
            <a:solidFill>
              <a:schemeClr val="bg1"/>
            </a:solidFill>
          </p:grpSpPr>
          <p:sp>
            <p:nvSpPr>
              <p:cNvPr id="19" name="任意多边形: 形状 18"/>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任意多边形: 形状 19"/>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6" name="矩形 15"/>
            <p:cNvSpPr/>
            <p:nvPr/>
          </p:nvSpPr>
          <p:spPr>
            <a:xfrm>
              <a:off x="11082528" y="5880044"/>
              <a:ext cx="661797" cy="604173"/>
            </a:xfrm>
            <a:prstGeom prst="rect">
              <a:avLst/>
            </a:prstGeom>
            <a:blipFill>
              <a:blip r:embed="rId4"/>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23" name="矩形 22">
            <a:extLst>
              <a:ext uri="{FF2B5EF4-FFF2-40B4-BE49-F238E27FC236}">
                <a16:creationId xmlns:a16="http://schemas.microsoft.com/office/drawing/2014/main" id="{7683F622-EF63-A695-57FE-D0AFC02DA338}"/>
              </a:ext>
            </a:extLst>
          </p:cNvPr>
          <p:cNvSpPr/>
          <p:nvPr/>
        </p:nvSpPr>
        <p:spPr>
          <a:xfrm>
            <a:off x="447675" y="362817"/>
            <a:ext cx="2925720" cy="638080"/>
          </a:xfrm>
          <a:prstGeom prst="rect">
            <a:avLst/>
          </a:prstGeom>
          <a:blipFill>
            <a:blip r:embed="rId4">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PA-文本框 6">
            <a:extLst>
              <a:ext uri="{FF2B5EF4-FFF2-40B4-BE49-F238E27FC236}">
                <a16:creationId xmlns:a16="http://schemas.microsoft.com/office/drawing/2014/main" id="{1CF8EBC5-B682-F55A-1497-B2E67ECCCEB5}"/>
              </a:ext>
            </a:extLst>
          </p:cNvPr>
          <p:cNvSpPr txBox="1"/>
          <p:nvPr>
            <p:custDataLst>
              <p:tags r:id="rId1"/>
            </p:custDataLst>
          </p:nvPr>
        </p:nvSpPr>
        <p:spPr>
          <a:xfrm>
            <a:off x="642746" y="466431"/>
            <a:ext cx="2607081" cy="584775"/>
          </a:xfrm>
          <a:prstGeom prst="rect">
            <a:avLst/>
          </a:prstGeom>
          <a:noFill/>
        </p:spPr>
        <p:txBody>
          <a:bodyPr wrap="square" rtlCol="0">
            <a:spAutoFit/>
          </a:bodyPr>
          <a:lstStyle/>
          <a:p>
            <a:pPr algn="dist"/>
            <a:r>
              <a:rPr lang="zh-CN" altLang="en-US" sz="1600" b="1" dirty="0">
                <a:solidFill>
                  <a:schemeClr val="bg1"/>
                </a:solidFill>
                <a:cs typeface="+mn-ea"/>
                <a:sym typeface="+mn-lt"/>
              </a:rPr>
              <a:t>“图形与几何”领域作业设计的策略</a:t>
            </a:r>
          </a:p>
        </p:txBody>
      </p:sp>
      <p:sp>
        <p:nvSpPr>
          <p:cNvPr id="4" name="文本框 3">
            <a:extLst>
              <a:ext uri="{FF2B5EF4-FFF2-40B4-BE49-F238E27FC236}">
                <a16:creationId xmlns:a16="http://schemas.microsoft.com/office/drawing/2014/main" id="{8D084EC6-772D-A34D-E260-4A49BF41F699}"/>
              </a:ext>
            </a:extLst>
          </p:cNvPr>
          <p:cNvSpPr txBox="1"/>
          <p:nvPr/>
        </p:nvSpPr>
        <p:spPr>
          <a:xfrm>
            <a:off x="2458995" y="677875"/>
            <a:ext cx="9347114" cy="830997"/>
          </a:xfrm>
          <a:prstGeom prst="rect">
            <a:avLst/>
          </a:prstGeom>
          <a:noFill/>
        </p:spPr>
        <p:txBody>
          <a:bodyPr wrap="square">
            <a:spAutoFit/>
          </a:bodyPr>
          <a:lstStyle/>
          <a:p>
            <a:pPr indent="266700" algn="ctr"/>
            <a:r>
              <a:rPr lang="zh-CN" altLang="en-US" sz="2400" b="1" kern="100" dirty="0">
                <a:latin typeface="Calibri" panose="020F0502020204030204" pitchFamily="34" charset="0"/>
                <a:ea typeface="宋体" panose="02010600030101010101" pitchFamily="2" charset="-122"/>
                <a:cs typeface="Times New Roman" panose="02020603050405020304" pitchFamily="18" charset="0"/>
              </a:rPr>
              <a:t>②生活类实践作业</a:t>
            </a:r>
          </a:p>
          <a:p>
            <a:pPr indent="266700" algn="ct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latin typeface="Calibri" panose="020F0502020204030204" pitchFamily="34" charset="0"/>
                <a:ea typeface="宋体" panose="02010600030101010101" pitchFamily="2" charset="-122"/>
                <a:cs typeface="Times New Roman" panose="02020603050405020304" pitchFamily="18" charset="0"/>
              </a:rPr>
              <a:t>案例九</a:t>
            </a: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 </a:t>
            </a:r>
            <a:r>
              <a:rPr lang="zh-CN" altLang="en-US" sz="2400" b="1" kern="100" dirty="0">
                <a:latin typeface="Calibri" panose="020F0502020204030204" pitchFamily="34" charset="0"/>
                <a:ea typeface="宋体" panose="02010600030101010101" pitchFamily="2" charset="-122"/>
                <a:cs typeface="Times New Roman" panose="02020603050405020304" pitchFamily="18" charset="0"/>
              </a:rPr>
              <a:t>三上</a:t>
            </a: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latin typeface="Calibri" panose="020F0502020204030204" pitchFamily="34" charset="0"/>
                <a:ea typeface="宋体" panose="02010600030101010101" pitchFamily="2" charset="-122"/>
                <a:cs typeface="Times New Roman" panose="02020603050405020304" pitchFamily="18" charset="0"/>
              </a:rPr>
              <a:t>辨认方向</a:t>
            </a: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latin typeface="Calibri" panose="020F0502020204030204" pitchFamily="34" charset="0"/>
                <a:ea typeface="宋体" panose="02010600030101010101" pitchFamily="2" charset="-122"/>
                <a:cs typeface="Times New Roman" panose="02020603050405020304" pitchFamily="18" charset="0"/>
              </a:rPr>
              <a:t>作业设计节选</a:t>
            </a:r>
          </a:p>
        </p:txBody>
      </p:sp>
      <p:sp>
        <p:nvSpPr>
          <p:cNvPr id="6" name="文本框 5">
            <a:extLst>
              <a:ext uri="{FF2B5EF4-FFF2-40B4-BE49-F238E27FC236}">
                <a16:creationId xmlns:a16="http://schemas.microsoft.com/office/drawing/2014/main" id="{93B80FF6-CC43-7298-7BCE-1F964B15A70E}"/>
              </a:ext>
            </a:extLst>
          </p:cNvPr>
          <p:cNvSpPr txBox="1"/>
          <p:nvPr/>
        </p:nvSpPr>
        <p:spPr>
          <a:xfrm>
            <a:off x="894320" y="1602075"/>
            <a:ext cx="4958148" cy="1200329"/>
          </a:xfrm>
          <a:prstGeom prst="rect">
            <a:avLst/>
          </a:prstGeom>
          <a:noFill/>
        </p:spPr>
        <p:txBody>
          <a:bodyPr wrap="square">
            <a:spAutoFit/>
          </a:bodyPr>
          <a:lstStyle/>
          <a:p>
            <a:pPr indent="266700" algn="l"/>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☆☆辨认方向。</a:t>
            </a:r>
          </a:p>
          <a:p>
            <a:pPr indent="266700" algn="l"/>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在家楼下辨认东、西、南、北、东南、东北、西南、西北</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8</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个方向，并把从各个方向看到的物体记录下来。</a:t>
            </a:r>
          </a:p>
        </p:txBody>
      </p:sp>
      <p:pic>
        <p:nvPicPr>
          <p:cNvPr id="7" name="图片 6">
            <a:extLst>
              <a:ext uri="{FF2B5EF4-FFF2-40B4-BE49-F238E27FC236}">
                <a16:creationId xmlns:a16="http://schemas.microsoft.com/office/drawing/2014/main" id="{93123B04-376F-36E6-4AD6-E97CC0964A9B}"/>
              </a:ext>
            </a:extLst>
          </p:cNvPr>
          <p:cNvPicPr>
            <a:picLocks noChangeAspect="1"/>
          </p:cNvPicPr>
          <p:nvPr/>
        </p:nvPicPr>
        <p:blipFill>
          <a:blip r:embed="rId5"/>
          <a:stretch>
            <a:fillRect/>
          </a:stretch>
        </p:blipFill>
        <p:spPr>
          <a:xfrm>
            <a:off x="1812325" y="2553396"/>
            <a:ext cx="3325533" cy="2045043"/>
          </a:xfrm>
          <a:prstGeom prst="rect">
            <a:avLst/>
          </a:prstGeom>
        </p:spPr>
      </p:pic>
      <p:sp>
        <p:nvSpPr>
          <p:cNvPr id="10" name="文本框 9">
            <a:extLst>
              <a:ext uri="{FF2B5EF4-FFF2-40B4-BE49-F238E27FC236}">
                <a16:creationId xmlns:a16="http://schemas.microsoft.com/office/drawing/2014/main" id="{769819B8-8283-6887-F5EC-AF5EF53D51BF}"/>
              </a:ext>
            </a:extLst>
          </p:cNvPr>
          <p:cNvSpPr txBox="1"/>
          <p:nvPr/>
        </p:nvSpPr>
        <p:spPr>
          <a:xfrm>
            <a:off x="6334444" y="1720316"/>
            <a:ext cx="4748084" cy="369332"/>
          </a:xfrm>
          <a:prstGeom prst="rect">
            <a:avLst/>
          </a:prstGeom>
          <a:noFill/>
        </p:spPr>
        <p:txBody>
          <a:bodyPr wrap="square">
            <a:spAutoFit/>
          </a:bodyPr>
          <a:lstStyle/>
          <a:p>
            <a:pPr indent="266700"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 画一画我家附近的地图（简图）。</a:t>
            </a:r>
          </a:p>
        </p:txBody>
      </p:sp>
      <p:pic>
        <p:nvPicPr>
          <p:cNvPr id="11" name="图片 10">
            <a:extLst>
              <a:ext uri="{FF2B5EF4-FFF2-40B4-BE49-F238E27FC236}">
                <a16:creationId xmlns:a16="http://schemas.microsoft.com/office/drawing/2014/main" id="{1A554C07-3B0F-9F9D-1A2D-1B0F73ECC034}"/>
              </a:ext>
            </a:extLst>
          </p:cNvPr>
          <p:cNvPicPr>
            <a:picLocks noChangeAspect="1"/>
          </p:cNvPicPr>
          <p:nvPr/>
        </p:nvPicPr>
        <p:blipFill>
          <a:blip r:embed="rId6"/>
          <a:stretch>
            <a:fillRect/>
          </a:stretch>
        </p:blipFill>
        <p:spPr>
          <a:xfrm>
            <a:off x="6795752" y="2383482"/>
            <a:ext cx="3670421" cy="2442429"/>
          </a:xfrm>
          <a:prstGeom prst="rect">
            <a:avLst/>
          </a:prstGeom>
        </p:spPr>
      </p:pic>
      <p:sp>
        <p:nvSpPr>
          <p:cNvPr id="13" name="文本框 12">
            <a:extLst>
              <a:ext uri="{FF2B5EF4-FFF2-40B4-BE49-F238E27FC236}">
                <a16:creationId xmlns:a16="http://schemas.microsoft.com/office/drawing/2014/main" id="{D37950E5-3C26-7551-93B4-6366853E9300}"/>
              </a:ext>
            </a:extLst>
          </p:cNvPr>
          <p:cNvSpPr txBox="1"/>
          <p:nvPr/>
        </p:nvSpPr>
        <p:spPr>
          <a:xfrm>
            <a:off x="1889746" y="5130901"/>
            <a:ext cx="7925443" cy="646331"/>
          </a:xfrm>
          <a:prstGeom prst="rect">
            <a:avLst/>
          </a:prstGeom>
          <a:noFill/>
        </p:spPr>
        <p:txBody>
          <a:bodyPr wrap="square">
            <a:spAutoFit/>
          </a:bodyPr>
          <a:lstStyle/>
          <a:p>
            <a:pPr indent="266700" algn="l"/>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知识链接</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l"/>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辨认方向的工具有哪些？你能搜集相关的资料，和同学们分享交流吗？</a:t>
            </a:r>
          </a:p>
        </p:txBody>
      </p:sp>
    </p:spTree>
    <p:extLst>
      <p:ext uri="{BB962C8B-B14F-4D97-AF65-F5344CB8AC3E}">
        <p14:creationId xmlns:p14="http://schemas.microsoft.com/office/powerpoint/2010/main" val="22914498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47675" y="362817"/>
            <a:ext cx="11296650" cy="6132366"/>
            <a:chOff x="447675" y="362817"/>
            <a:chExt cx="11296650" cy="6132366"/>
          </a:xfrm>
        </p:grpSpPr>
        <p:grpSp>
          <p:nvGrpSpPr>
            <p:cNvPr id="14" name="组合 13"/>
            <p:cNvGrpSpPr/>
            <p:nvPr/>
          </p:nvGrpSpPr>
          <p:grpSpPr>
            <a:xfrm>
              <a:off x="447675" y="368300"/>
              <a:ext cx="11296650" cy="6126883"/>
              <a:chOff x="447675" y="368300"/>
              <a:chExt cx="11296650" cy="6126883"/>
            </a:xfrm>
            <a:solidFill>
              <a:schemeClr val="bg1"/>
            </a:solidFill>
          </p:grpSpPr>
          <p:sp>
            <p:nvSpPr>
              <p:cNvPr id="18" name="任意多边形: 形状 17"/>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9" name="任意多边形: 形状 18"/>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15" name="矩形 14"/>
            <p:cNvSpPr/>
            <p:nvPr/>
          </p:nvSpPr>
          <p:spPr>
            <a:xfrm>
              <a:off x="11082528" y="5880044"/>
              <a:ext cx="661797" cy="604173"/>
            </a:xfrm>
            <a:prstGeom prst="rect">
              <a:avLst/>
            </a:prstGeom>
            <a:blipFill>
              <a:blip r:embed="rId3"/>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6" name="矩形 15"/>
            <p:cNvSpPr/>
            <p:nvPr/>
          </p:nvSpPr>
          <p:spPr>
            <a:xfrm>
              <a:off x="447675" y="362817"/>
              <a:ext cx="2563749" cy="515007"/>
            </a:xfrm>
            <a:prstGeom prst="rect">
              <a:avLst/>
            </a:prstGeom>
            <a:blipFill>
              <a:blip r:embed="rId3">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21" name="组合 20">
            <a:extLst>
              <a:ext uri="{FF2B5EF4-FFF2-40B4-BE49-F238E27FC236}">
                <a16:creationId xmlns:a16="http://schemas.microsoft.com/office/drawing/2014/main" id="{97C7DFFA-A57B-1976-95CA-8516879315D5}"/>
              </a:ext>
            </a:extLst>
          </p:cNvPr>
          <p:cNvGrpSpPr/>
          <p:nvPr/>
        </p:nvGrpSpPr>
        <p:grpSpPr>
          <a:xfrm>
            <a:off x="447675" y="1535545"/>
            <a:ext cx="4431124" cy="3202641"/>
            <a:chOff x="598940" y="1418786"/>
            <a:chExt cx="5562601" cy="4020428"/>
          </a:xfrm>
        </p:grpSpPr>
        <p:sp>
          <p:nvSpPr>
            <p:cNvPr id="2" name="矩形 1"/>
            <p:cNvSpPr/>
            <p:nvPr/>
          </p:nvSpPr>
          <p:spPr>
            <a:xfrm>
              <a:off x="598940" y="1892975"/>
              <a:ext cx="5067300" cy="3072050"/>
            </a:xfrm>
            <a:prstGeom prst="rect">
              <a:avLst/>
            </a:prstGeom>
            <a:blipFill>
              <a:blip r:embed="rId4"/>
              <a:stretch>
                <a:fillRect t="-3334" b="-33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Rectangle 2"/>
            <p:cNvSpPr/>
            <p:nvPr/>
          </p:nvSpPr>
          <p:spPr>
            <a:xfrm>
              <a:off x="5666241" y="1418786"/>
              <a:ext cx="495300" cy="40204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0" name="矩形 9"/>
          <p:cNvSpPr/>
          <p:nvPr/>
        </p:nvSpPr>
        <p:spPr>
          <a:xfrm>
            <a:off x="7604045" y="1248318"/>
            <a:ext cx="1794577" cy="574453"/>
          </a:xfrm>
          <a:prstGeom prst="rect">
            <a:avLst/>
          </a:prstGeom>
        </p:spPr>
        <p:txBody>
          <a:bodyPr wrap="square" lIns="0" tIns="0" rIns="0" bIns="0">
            <a:spAutoFit/>
          </a:bodyPr>
          <a:lstStyle/>
          <a:p>
            <a:pPr lvl="0"/>
            <a:r>
              <a:rPr lang="zh-CN" altLang="en-US" sz="3735" b="1" dirty="0">
                <a:solidFill>
                  <a:schemeClr val="tx1">
                    <a:lumMod val="95000"/>
                    <a:lumOff val="5000"/>
                  </a:schemeClr>
                </a:solidFill>
                <a:cs typeface="+mn-ea"/>
                <a:sym typeface="+mn-lt"/>
              </a:rPr>
              <a:t>结束语</a:t>
            </a:r>
            <a:endParaRPr lang="en-US" altLang="zh-CN" sz="3735" b="1" dirty="0">
              <a:solidFill>
                <a:schemeClr val="tx1">
                  <a:lumMod val="95000"/>
                  <a:lumOff val="5000"/>
                </a:schemeClr>
              </a:solidFill>
              <a:cs typeface="+mn-ea"/>
              <a:sym typeface="+mn-lt"/>
            </a:endParaRPr>
          </a:p>
        </p:txBody>
      </p:sp>
      <p:sp>
        <p:nvSpPr>
          <p:cNvPr id="20" name="文本框 19">
            <a:extLst>
              <a:ext uri="{FF2B5EF4-FFF2-40B4-BE49-F238E27FC236}">
                <a16:creationId xmlns:a16="http://schemas.microsoft.com/office/drawing/2014/main" id="{542E913D-31E1-81F3-9879-A1F7FC96EA1E}"/>
              </a:ext>
            </a:extLst>
          </p:cNvPr>
          <p:cNvSpPr txBox="1"/>
          <p:nvPr/>
        </p:nvSpPr>
        <p:spPr>
          <a:xfrm>
            <a:off x="5315368" y="1970207"/>
            <a:ext cx="6098058" cy="3907095"/>
          </a:xfrm>
          <a:prstGeom prst="rect">
            <a:avLst/>
          </a:prstGeom>
          <a:noFill/>
        </p:spPr>
        <p:txBody>
          <a:bodyPr wrap="square">
            <a:spAutoFit/>
          </a:bodyPr>
          <a:lstStyle/>
          <a:p>
            <a:pPr indent="266700" algn="l">
              <a:lnSpc>
                <a:spcPct val="150000"/>
              </a:lnSpc>
            </a:pP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在作业设计的研究中我只是迈出了一小步，一些想法可能还不够成熟完善，还需要解决许多问题：同一类型的知识如何建立作业模型；怎样不增加教师的工作负担；图形与几何中出现的这些作业形式是否可以引用到数学的其他三个领域等。在今后的学习工作中还需进一步研究实践。</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Left)">
                                      <p:cBhvr>
                                        <p:cTn id="7" dur="500"/>
                                        <p:tgtEl>
                                          <p:spTgt spid="21"/>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2000"/>
                                  </p:iterate>
                                  <p:childTnLst>
                                    <p:set>
                                      <p:cBhvr>
                                        <p:cTn id="10" dur="1" fill="hold">
                                          <p:stCondLst>
                                            <p:cond delay="0"/>
                                          </p:stCondLst>
                                        </p:cTn>
                                        <p:tgtEl>
                                          <p:spTgt spid="10"/>
                                        </p:tgtEl>
                                        <p:attrNameLst>
                                          <p:attrName>style.visibility</p:attrName>
                                        </p:attrNameLst>
                                      </p:cBhvr>
                                      <p:to>
                                        <p:strVal val="visible"/>
                                      </p:to>
                                    </p:set>
                                    <p:set>
                                      <p:cBhvr>
                                        <p:cTn id="11" dur="455" fill="hold">
                                          <p:stCondLst>
                                            <p:cond delay="0"/>
                                          </p:stCondLst>
                                        </p:cTn>
                                        <p:tgtEl>
                                          <p:spTgt spid="10"/>
                                        </p:tgtEl>
                                        <p:attrNameLst>
                                          <p:attrName>style.rotation</p:attrName>
                                        </p:attrNameLst>
                                      </p:cBhvr>
                                      <p:to>
                                        <p:strVal val="-45.0"/>
                                      </p:to>
                                    </p:set>
                                    <p:anim calcmode="lin" valueType="num">
                                      <p:cBhvr>
                                        <p:cTn id="12"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54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3023347" y="-2423157"/>
            <a:ext cx="6145295" cy="11704318"/>
          </a:xfrm>
          <a:prstGeom prst="rect">
            <a:avLst/>
          </a:prstGeom>
          <a:effectLst>
            <a:outerShdw blurRad="419100" sx="102000" sy="102000" algn="ctr" rotWithShape="0">
              <a:schemeClr val="accent1">
                <a:alpha val="85000"/>
              </a:schemeClr>
            </a:outerShdw>
          </a:effectLst>
        </p:spPr>
      </p:pic>
      <p:sp>
        <p:nvSpPr>
          <p:cNvPr id="10" name="矩形 9"/>
          <p:cNvSpPr/>
          <p:nvPr/>
        </p:nvSpPr>
        <p:spPr>
          <a:xfrm rot="10800000">
            <a:off x="-11" y="1429480"/>
            <a:ext cx="12192000" cy="3999040"/>
          </a:xfrm>
          <a:prstGeom prst="rect">
            <a:avLst/>
          </a:prstGeom>
          <a:blipFill>
            <a:blip r:embed="rId4"/>
            <a:srcRect/>
            <a:stretch>
              <a:fillRect t="-32759" r="-23263" b="-645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rot="10800000">
            <a:off x="1746120" y="1429479"/>
            <a:ext cx="8699738" cy="399904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2624532" y="2665463"/>
            <a:ext cx="6942934" cy="1107996"/>
          </a:xfrm>
          <a:prstGeom prst="rect">
            <a:avLst/>
          </a:prstGeom>
          <a:no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sz="6600">
                <a:solidFill>
                  <a:schemeClr val="bg1"/>
                </a:solidFill>
                <a:effectLst>
                  <a:outerShdw blurRad="63500" sx="102000" sy="102000" algn="ctr" rotWithShape="0">
                    <a:schemeClr val="bg1">
                      <a:alpha val="20000"/>
                    </a:schemeClr>
                  </a:outerShdw>
                </a:effectLst>
                <a:latin typeface="汉仪综艺体简" pitchFamily="49" charset="-122"/>
                <a:ea typeface="汉仪综艺体简" pitchFamily="49" charset="-122"/>
                <a:cs typeface="+mn-ea"/>
              </a:defRPr>
            </a:lvl1pPr>
          </a:lstStyle>
          <a:p>
            <a:pPr algn="ctr"/>
            <a:r>
              <a:rPr lang="zh-CN" altLang="en-US" b="1" spc="300" dirty="0">
                <a:latin typeface="+mn-lt"/>
                <a:ea typeface="+mn-ea"/>
                <a:sym typeface="+mn-lt"/>
              </a:rPr>
              <a:t>谢谢观看</a:t>
            </a:r>
          </a:p>
        </p:txBody>
      </p:sp>
      <p:sp>
        <p:nvSpPr>
          <p:cNvPr id="4" name="文本框 3"/>
          <p:cNvSpPr txBox="1"/>
          <p:nvPr/>
        </p:nvSpPr>
        <p:spPr>
          <a:xfrm>
            <a:off x="3243943" y="3692358"/>
            <a:ext cx="5704114" cy="584775"/>
          </a:xfrm>
          <a:prstGeom prst="rect">
            <a:avLst/>
          </a:prstGeom>
          <a:noFill/>
        </p:spPr>
        <p:txBody>
          <a:bodyPr wrap="square" rtlCol="0">
            <a:spAutoFit/>
          </a:bodyPr>
          <a:lstStyle/>
          <a:p>
            <a:pPr algn="dist"/>
            <a:r>
              <a:rPr lang="en-US" altLang="zh-CN" sz="3200" dirty="0">
                <a:solidFill>
                  <a:schemeClr val="bg1"/>
                </a:solidFill>
                <a:cs typeface="+mn-ea"/>
                <a:sym typeface="+mn-lt"/>
              </a:rPr>
              <a:t>THANKYOU</a:t>
            </a:r>
            <a:endParaRPr lang="zh-CN" altLang="en-US" sz="32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bldLvl="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7675" y="362817"/>
            <a:ext cx="11296650" cy="6132366"/>
            <a:chOff x="447675" y="362817"/>
            <a:chExt cx="11296650" cy="6132366"/>
          </a:xfrm>
        </p:grpSpPr>
        <p:grpSp>
          <p:nvGrpSpPr>
            <p:cNvPr id="19" name="组合 18"/>
            <p:cNvGrpSpPr/>
            <p:nvPr/>
          </p:nvGrpSpPr>
          <p:grpSpPr>
            <a:xfrm>
              <a:off x="447675" y="368300"/>
              <a:ext cx="11296650" cy="6126883"/>
              <a:chOff x="447675" y="368300"/>
              <a:chExt cx="11296650" cy="6126883"/>
            </a:xfrm>
            <a:solidFill>
              <a:schemeClr val="bg1"/>
            </a:solidFill>
          </p:grpSpPr>
          <p:sp>
            <p:nvSpPr>
              <p:cNvPr id="23" name="任意多边形: 形状 22"/>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4" name="任意多边形: 形状 23"/>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20" name="矩形 19"/>
            <p:cNvSpPr/>
            <p:nvPr/>
          </p:nvSpPr>
          <p:spPr>
            <a:xfrm>
              <a:off x="11082528" y="5880044"/>
              <a:ext cx="661797" cy="604173"/>
            </a:xfrm>
            <a:prstGeom prst="rect">
              <a:avLst/>
            </a:prstGeom>
            <a:blipFill>
              <a:blip r:embed="rId11"/>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1" name="矩形 20"/>
            <p:cNvSpPr/>
            <p:nvPr/>
          </p:nvSpPr>
          <p:spPr>
            <a:xfrm>
              <a:off x="447675" y="362817"/>
              <a:ext cx="2925720" cy="638080"/>
            </a:xfrm>
            <a:prstGeom prst="rect">
              <a:avLst/>
            </a:prstGeom>
            <a:blipFill>
              <a:blip r:embed="rId11">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2" name="PA-文本框 6"/>
            <p:cNvSpPr txBox="1"/>
            <p:nvPr>
              <p:custDataLst>
                <p:tags r:id="rId8"/>
              </p:custDataLst>
            </p:nvPr>
          </p:nvSpPr>
          <p:spPr>
            <a:xfrm>
              <a:off x="642746" y="466431"/>
              <a:ext cx="2607081" cy="400110"/>
            </a:xfrm>
            <a:prstGeom prst="rect">
              <a:avLst/>
            </a:prstGeom>
            <a:noFill/>
          </p:spPr>
          <p:txBody>
            <a:bodyPr wrap="square" rtlCol="0">
              <a:spAutoFit/>
            </a:bodyPr>
            <a:lstStyle/>
            <a:p>
              <a:pPr algn="dist"/>
              <a:r>
                <a:rPr lang="zh-CN" altLang="en-US" sz="2000" b="1" dirty="0">
                  <a:solidFill>
                    <a:schemeClr val="bg1"/>
                  </a:solidFill>
                  <a:cs typeface="+mn-ea"/>
                  <a:sym typeface="+mn-lt"/>
                </a:rPr>
                <a:t>优化作业设计的意义</a:t>
              </a:r>
            </a:p>
          </p:txBody>
        </p:sp>
      </p:grpSp>
      <p:grpSp>
        <p:nvGrpSpPr>
          <p:cNvPr id="2" name="8fa55e09-efaf-4e99-b2a2-87871d37538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850527" y="3703338"/>
            <a:ext cx="4866797" cy="1924083"/>
            <a:chOff x="1967541" y="2539583"/>
            <a:chExt cx="8256918" cy="3264362"/>
          </a:xfrm>
        </p:grpSpPr>
        <p:sp>
          <p:nvSpPr>
            <p:cNvPr id="3" name="ïs1ïďè"/>
            <p:cNvSpPr/>
            <p:nvPr/>
          </p:nvSpPr>
          <p:spPr>
            <a:xfrm>
              <a:off x="1967541" y="3883732"/>
              <a:ext cx="3840427" cy="1920213"/>
            </a:xfrm>
            <a:prstGeom prst="diamond">
              <a:avLst/>
            </a:prstGeom>
            <a:pattFill prst="ltUp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 name="îŝ1iďè"/>
            <p:cNvSpPr/>
            <p:nvPr/>
          </p:nvSpPr>
          <p:spPr>
            <a:xfrm>
              <a:off x="1967541" y="3691711"/>
              <a:ext cx="3840427" cy="192021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išḻiďê"/>
            <p:cNvSpPr/>
            <p:nvPr/>
          </p:nvSpPr>
          <p:spPr>
            <a:xfrm>
              <a:off x="4175787" y="2731604"/>
              <a:ext cx="3840427" cy="1920213"/>
            </a:xfrm>
            <a:prstGeom prst="diamond">
              <a:avLst/>
            </a:prstGeom>
            <a:pattFill prst="ltUp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îšļîdè"/>
            <p:cNvSpPr/>
            <p:nvPr/>
          </p:nvSpPr>
          <p:spPr>
            <a:xfrm>
              <a:off x="4175787" y="2539583"/>
              <a:ext cx="3840427" cy="1920213"/>
            </a:xfrm>
            <a:prstGeom prst="diamond">
              <a:avLst/>
            </a:prstGeom>
            <a:blipFill>
              <a:blip r:embed="rId12"/>
              <a:srcRect/>
              <a:stretch>
                <a:fillRect l="-20015" r="-200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ïṩliḍê"/>
            <p:cNvSpPr/>
            <p:nvPr/>
          </p:nvSpPr>
          <p:spPr>
            <a:xfrm>
              <a:off x="6384032" y="3883732"/>
              <a:ext cx="3840427" cy="1920213"/>
            </a:xfrm>
            <a:prstGeom prst="diamond">
              <a:avLst/>
            </a:prstGeom>
            <a:pattFill prst="ltUp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ïṩļiḑe"/>
            <p:cNvSpPr/>
            <p:nvPr/>
          </p:nvSpPr>
          <p:spPr>
            <a:xfrm>
              <a:off x="6384032" y="3691711"/>
              <a:ext cx="3840427" cy="192021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iṩlidê"/>
            <p:cNvSpPr/>
            <p:nvPr/>
          </p:nvSpPr>
          <p:spPr bwMode="auto">
            <a:xfrm>
              <a:off x="5719778" y="3099945"/>
              <a:ext cx="759303" cy="729307"/>
            </a:xfrm>
            <a:custGeom>
              <a:avLst/>
              <a:gdLst>
                <a:gd name="T0" fmla="*/ 369 w 372"/>
                <a:gd name="T1" fmla="*/ 133 h 357"/>
                <a:gd name="T2" fmla="*/ 347 w 372"/>
                <a:gd name="T3" fmla="*/ 116 h 357"/>
                <a:gd name="T4" fmla="*/ 252 w 372"/>
                <a:gd name="T5" fmla="*/ 101 h 357"/>
                <a:gd name="T6" fmla="*/ 210 w 372"/>
                <a:gd name="T7" fmla="*/ 15 h 357"/>
                <a:gd name="T8" fmla="*/ 186 w 372"/>
                <a:gd name="T9" fmla="*/ 0 h 357"/>
                <a:gd name="T10" fmla="*/ 162 w 372"/>
                <a:gd name="T11" fmla="*/ 15 h 357"/>
                <a:gd name="T12" fmla="*/ 120 w 372"/>
                <a:gd name="T13" fmla="*/ 101 h 357"/>
                <a:gd name="T14" fmla="*/ 25 w 372"/>
                <a:gd name="T15" fmla="*/ 116 h 357"/>
                <a:gd name="T16" fmla="*/ 3 w 372"/>
                <a:gd name="T17" fmla="*/ 133 h 357"/>
                <a:gd name="T18" fmla="*/ 10 w 372"/>
                <a:gd name="T19" fmla="*/ 159 h 357"/>
                <a:gd name="T20" fmla="*/ 80 w 372"/>
                <a:gd name="T21" fmla="*/ 229 h 357"/>
                <a:gd name="T22" fmla="*/ 63 w 372"/>
                <a:gd name="T23" fmla="*/ 326 h 357"/>
                <a:gd name="T24" fmla="*/ 74 w 372"/>
                <a:gd name="T25" fmla="*/ 352 h 357"/>
                <a:gd name="T26" fmla="*/ 90 w 372"/>
                <a:gd name="T27" fmla="*/ 357 h 357"/>
                <a:gd name="T28" fmla="*/ 103 w 372"/>
                <a:gd name="T29" fmla="*/ 353 h 357"/>
                <a:gd name="T30" fmla="*/ 186 w 372"/>
                <a:gd name="T31" fmla="*/ 308 h 357"/>
                <a:gd name="T32" fmla="*/ 269 w 372"/>
                <a:gd name="T33" fmla="*/ 353 h 357"/>
                <a:gd name="T34" fmla="*/ 282 w 372"/>
                <a:gd name="T35" fmla="*/ 357 h 357"/>
                <a:gd name="T36" fmla="*/ 298 w 372"/>
                <a:gd name="T37" fmla="*/ 352 h 357"/>
                <a:gd name="T38" fmla="*/ 309 w 372"/>
                <a:gd name="T39" fmla="*/ 326 h 357"/>
                <a:gd name="T40" fmla="*/ 292 w 372"/>
                <a:gd name="T41" fmla="*/ 229 h 357"/>
                <a:gd name="T42" fmla="*/ 362 w 372"/>
                <a:gd name="T43" fmla="*/ 159 h 357"/>
                <a:gd name="T44" fmla="*/ 369 w 372"/>
                <a:gd name="T45" fmla="*/ 133 h 357"/>
                <a:gd name="T46" fmla="*/ 273 w 372"/>
                <a:gd name="T47" fmla="*/ 211 h 357"/>
                <a:gd name="T48" fmla="*/ 266 w 372"/>
                <a:gd name="T49" fmla="*/ 233 h 357"/>
                <a:gd name="T50" fmla="*/ 282 w 372"/>
                <a:gd name="T51" fmla="*/ 331 h 357"/>
                <a:gd name="T52" fmla="*/ 199 w 372"/>
                <a:gd name="T53" fmla="*/ 286 h 357"/>
                <a:gd name="T54" fmla="*/ 186 w 372"/>
                <a:gd name="T55" fmla="*/ 282 h 357"/>
                <a:gd name="T56" fmla="*/ 173 w 372"/>
                <a:gd name="T57" fmla="*/ 286 h 357"/>
                <a:gd name="T58" fmla="*/ 90 w 372"/>
                <a:gd name="T59" fmla="*/ 331 h 357"/>
                <a:gd name="T60" fmla="*/ 106 w 372"/>
                <a:gd name="T61" fmla="*/ 233 h 357"/>
                <a:gd name="T62" fmla="*/ 99 w 372"/>
                <a:gd name="T63" fmla="*/ 211 h 357"/>
                <a:gd name="T64" fmla="*/ 29 w 372"/>
                <a:gd name="T65" fmla="*/ 141 h 357"/>
                <a:gd name="T66" fmla="*/ 124 w 372"/>
                <a:gd name="T67" fmla="*/ 127 h 357"/>
                <a:gd name="T68" fmla="*/ 144 w 372"/>
                <a:gd name="T69" fmla="*/ 112 h 357"/>
                <a:gd name="T70" fmla="*/ 186 w 372"/>
                <a:gd name="T71" fmla="*/ 26 h 357"/>
                <a:gd name="T72" fmla="*/ 228 w 372"/>
                <a:gd name="T73" fmla="*/ 112 h 357"/>
                <a:gd name="T74" fmla="*/ 248 w 372"/>
                <a:gd name="T75" fmla="*/ 127 h 357"/>
                <a:gd name="T76" fmla="*/ 343 w 372"/>
                <a:gd name="T77" fmla="*/ 141 h 357"/>
                <a:gd name="T78" fmla="*/ 273 w 372"/>
                <a:gd name="T79" fmla="*/ 21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2" h="357">
                  <a:moveTo>
                    <a:pt x="369" y="133"/>
                  </a:moveTo>
                  <a:cubicBezTo>
                    <a:pt x="365" y="124"/>
                    <a:pt x="357" y="117"/>
                    <a:pt x="347" y="116"/>
                  </a:cubicBezTo>
                  <a:cubicBezTo>
                    <a:pt x="252" y="101"/>
                    <a:pt x="252" y="101"/>
                    <a:pt x="252" y="101"/>
                  </a:cubicBezTo>
                  <a:cubicBezTo>
                    <a:pt x="210" y="15"/>
                    <a:pt x="210" y="15"/>
                    <a:pt x="210" y="15"/>
                  </a:cubicBezTo>
                  <a:cubicBezTo>
                    <a:pt x="206" y="6"/>
                    <a:pt x="196" y="0"/>
                    <a:pt x="186" y="0"/>
                  </a:cubicBezTo>
                  <a:cubicBezTo>
                    <a:pt x="176" y="0"/>
                    <a:pt x="166" y="6"/>
                    <a:pt x="162" y="15"/>
                  </a:cubicBezTo>
                  <a:cubicBezTo>
                    <a:pt x="120" y="101"/>
                    <a:pt x="120" y="101"/>
                    <a:pt x="120" y="101"/>
                  </a:cubicBezTo>
                  <a:cubicBezTo>
                    <a:pt x="25" y="116"/>
                    <a:pt x="25" y="116"/>
                    <a:pt x="25" y="116"/>
                  </a:cubicBezTo>
                  <a:cubicBezTo>
                    <a:pt x="15" y="117"/>
                    <a:pt x="7" y="124"/>
                    <a:pt x="3" y="133"/>
                  </a:cubicBezTo>
                  <a:cubicBezTo>
                    <a:pt x="0" y="142"/>
                    <a:pt x="3" y="152"/>
                    <a:pt x="10" y="159"/>
                  </a:cubicBezTo>
                  <a:cubicBezTo>
                    <a:pt x="80" y="229"/>
                    <a:pt x="80" y="229"/>
                    <a:pt x="80" y="229"/>
                  </a:cubicBezTo>
                  <a:cubicBezTo>
                    <a:pt x="63" y="326"/>
                    <a:pt x="63" y="326"/>
                    <a:pt x="63" y="326"/>
                  </a:cubicBezTo>
                  <a:cubicBezTo>
                    <a:pt x="62" y="336"/>
                    <a:pt x="66" y="346"/>
                    <a:pt x="74" y="352"/>
                  </a:cubicBezTo>
                  <a:cubicBezTo>
                    <a:pt x="79" y="355"/>
                    <a:pt x="84" y="357"/>
                    <a:pt x="90" y="357"/>
                  </a:cubicBezTo>
                  <a:cubicBezTo>
                    <a:pt x="94" y="357"/>
                    <a:pt x="99" y="355"/>
                    <a:pt x="103" y="353"/>
                  </a:cubicBezTo>
                  <a:cubicBezTo>
                    <a:pt x="186" y="308"/>
                    <a:pt x="186" y="308"/>
                    <a:pt x="186" y="308"/>
                  </a:cubicBezTo>
                  <a:cubicBezTo>
                    <a:pt x="269" y="353"/>
                    <a:pt x="269" y="353"/>
                    <a:pt x="269" y="353"/>
                  </a:cubicBezTo>
                  <a:cubicBezTo>
                    <a:pt x="274" y="355"/>
                    <a:pt x="278" y="357"/>
                    <a:pt x="282" y="357"/>
                  </a:cubicBezTo>
                  <a:cubicBezTo>
                    <a:pt x="288" y="357"/>
                    <a:pt x="293" y="355"/>
                    <a:pt x="298" y="352"/>
                  </a:cubicBezTo>
                  <a:cubicBezTo>
                    <a:pt x="306" y="346"/>
                    <a:pt x="310" y="336"/>
                    <a:pt x="309" y="326"/>
                  </a:cubicBezTo>
                  <a:cubicBezTo>
                    <a:pt x="292" y="229"/>
                    <a:pt x="292" y="229"/>
                    <a:pt x="292" y="229"/>
                  </a:cubicBezTo>
                  <a:cubicBezTo>
                    <a:pt x="362" y="159"/>
                    <a:pt x="362" y="159"/>
                    <a:pt x="362" y="159"/>
                  </a:cubicBezTo>
                  <a:cubicBezTo>
                    <a:pt x="369" y="152"/>
                    <a:pt x="372" y="142"/>
                    <a:pt x="369" y="133"/>
                  </a:cubicBezTo>
                  <a:close/>
                  <a:moveTo>
                    <a:pt x="273" y="211"/>
                  </a:moveTo>
                  <a:cubicBezTo>
                    <a:pt x="267" y="217"/>
                    <a:pt x="265" y="225"/>
                    <a:pt x="266" y="233"/>
                  </a:cubicBezTo>
                  <a:cubicBezTo>
                    <a:pt x="282" y="331"/>
                    <a:pt x="282" y="331"/>
                    <a:pt x="282" y="331"/>
                  </a:cubicBezTo>
                  <a:cubicBezTo>
                    <a:pt x="199" y="286"/>
                    <a:pt x="199" y="286"/>
                    <a:pt x="199" y="286"/>
                  </a:cubicBezTo>
                  <a:cubicBezTo>
                    <a:pt x="195" y="284"/>
                    <a:pt x="190" y="282"/>
                    <a:pt x="186" y="282"/>
                  </a:cubicBezTo>
                  <a:cubicBezTo>
                    <a:pt x="182" y="282"/>
                    <a:pt x="177" y="284"/>
                    <a:pt x="173" y="286"/>
                  </a:cubicBezTo>
                  <a:cubicBezTo>
                    <a:pt x="90" y="331"/>
                    <a:pt x="90" y="331"/>
                    <a:pt x="90" y="331"/>
                  </a:cubicBezTo>
                  <a:cubicBezTo>
                    <a:pt x="106" y="233"/>
                    <a:pt x="106" y="233"/>
                    <a:pt x="106" y="233"/>
                  </a:cubicBezTo>
                  <a:cubicBezTo>
                    <a:pt x="107" y="225"/>
                    <a:pt x="105" y="217"/>
                    <a:pt x="99" y="211"/>
                  </a:cubicBezTo>
                  <a:cubicBezTo>
                    <a:pt x="29" y="141"/>
                    <a:pt x="29" y="141"/>
                    <a:pt x="29" y="141"/>
                  </a:cubicBezTo>
                  <a:cubicBezTo>
                    <a:pt x="124" y="127"/>
                    <a:pt x="124" y="127"/>
                    <a:pt x="124" y="127"/>
                  </a:cubicBezTo>
                  <a:cubicBezTo>
                    <a:pt x="133" y="126"/>
                    <a:pt x="141" y="120"/>
                    <a:pt x="144" y="112"/>
                  </a:cubicBezTo>
                  <a:cubicBezTo>
                    <a:pt x="186" y="26"/>
                    <a:pt x="186" y="26"/>
                    <a:pt x="186" y="26"/>
                  </a:cubicBezTo>
                  <a:cubicBezTo>
                    <a:pt x="228" y="112"/>
                    <a:pt x="228" y="112"/>
                    <a:pt x="228" y="112"/>
                  </a:cubicBezTo>
                  <a:cubicBezTo>
                    <a:pt x="231" y="120"/>
                    <a:pt x="239" y="126"/>
                    <a:pt x="248" y="127"/>
                  </a:cubicBezTo>
                  <a:cubicBezTo>
                    <a:pt x="343" y="141"/>
                    <a:pt x="343" y="141"/>
                    <a:pt x="343" y="141"/>
                  </a:cubicBezTo>
                  <a:lnTo>
                    <a:pt x="273" y="211"/>
                  </a:lnTo>
                  <a:close/>
                </a:path>
              </a:pathLst>
            </a:custGeom>
            <a:solidFill>
              <a:schemeClr val="bg1"/>
            </a:solidFill>
            <a:ln>
              <a:noFill/>
            </a:ln>
          </p:spPr>
          <p:txBody>
            <a:bodyPr anchor="ctr"/>
            <a:lstStyle/>
            <a:p>
              <a:pPr algn="ctr"/>
              <a:endParaRPr>
                <a:cs typeface="+mn-ea"/>
                <a:sym typeface="+mn-lt"/>
              </a:endParaRPr>
            </a:p>
          </p:txBody>
        </p:sp>
        <p:sp>
          <p:nvSpPr>
            <p:cNvPr id="10" name="íşlïdè"/>
            <p:cNvSpPr/>
            <p:nvPr/>
          </p:nvSpPr>
          <p:spPr bwMode="auto">
            <a:xfrm>
              <a:off x="3437490" y="4307147"/>
              <a:ext cx="836716" cy="603015"/>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bg1"/>
            </a:solidFill>
            <a:ln>
              <a:noFill/>
            </a:ln>
          </p:spPr>
          <p:txBody>
            <a:bodyPr anchor="ctr"/>
            <a:lstStyle/>
            <a:p>
              <a:pPr algn="ctr"/>
              <a:endParaRPr>
                <a:cs typeface="+mn-ea"/>
                <a:sym typeface="+mn-lt"/>
              </a:endParaRPr>
            </a:p>
          </p:txBody>
        </p:sp>
        <p:sp>
          <p:nvSpPr>
            <p:cNvPr id="11" name="îṡ1îḑé"/>
            <p:cNvSpPr/>
            <p:nvPr/>
          </p:nvSpPr>
          <p:spPr bwMode="auto">
            <a:xfrm>
              <a:off x="7909185" y="4215376"/>
              <a:ext cx="793380" cy="686231"/>
            </a:xfrm>
            <a:custGeom>
              <a:avLst/>
              <a:gdLst>
                <a:gd name="T0" fmla="*/ 494 w 555"/>
                <a:gd name="T1" fmla="*/ 60 h 479"/>
                <a:gd name="T2" fmla="*/ 277 w 555"/>
                <a:gd name="T3" fmla="*/ 56 h 479"/>
                <a:gd name="T4" fmla="*/ 61 w 555"/>
                <a:gd name="T5" fmla="*/ 60 h 479"/>
                <a:gd name="T6" fmla="*/ 61 w 555"/>
                <a:gd name="T7" fmla="*/ 280 h 479"/>
                <a:gd name="T8" fmla="*/ 242 w 555"/>
                <a:gd name="T9" fmla="*/ 460 h 479"/>
                <a:gd name="T10" fmla="*/ 312 w 555"/>
                <a:gd name="T11" fmla="*/ 460 h 479"/>
                <a:gd name="T12" fmla="*/ 494 w 555"/>
                <a:gd name="T13" fmla="*/ 280 h 479"/>
                <a:gd name="T14" fmla="*/ 494 w 555"/>
                <a:gd name="T15" fmla="*/ 60 h 479"/>
                <a:gd name="T16" fmla="*/ 470 w 555"/>
                <a:gd name="T17" fmla="*/ 257 h 479"/>
                <a:gd name="T18" fmla="*/ 289 w 555"/>
                <a:gd name="T19" fmla="*/ 436 h 479"/>
                <a:gd name="T20" fmla="*/ 266 w 555"/>
                <a:gd name="T21" fmla="*/ 436 h 479"/>
                <a:gd name="T22" fmla="*/ 84 w 555"/>
                <a:gd name="T23" fmla="*/ 257 h 479"/>
                <a:gd name="T24" fmla="*/ 84 w 555"/>
                <a:gd name="T25" fmla="*/ 83 h 479"/>
                <a:gd name="T26" fmla="*/ 255 w 555"/>
                <a:gd name="T27" fmla="*/ 80 h 479"/>
                <a:gd name="T28" fmla="*/ 277 w 555"/>
                <a:gd name="T29" fmla="*/ 100 h 479"/>
                <a:gd name="T30" fmla="*/ 300 w 555"/>
                <a:gd name="T31" fmla="*/ 80 h 479"/>
                <a:gd name="T32" fmla="*/ 470 w 555"/>
                <a:gd name="T33" fmla="*/ 83 h 479"/>
                <a:gd name="T34" fmla="*/ 470 w 555"/>
                <a:gd name="T35" fmla="*/ 25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5" h="479">
                  <a:moveTo>
                    <a:pt x="494" y="60"/>
                  </a:moveTo>
                  <a:cubicBezTo>
                    <a:pt x="434" y="1"/>
                    <a:pt x="339" y="0"/>
                    <a:pt x="277" y="56"/>
                  </a:cubicBezTo>
                  <a:cubicBezTo>
                    <a:pt x="216" y="0"/>
                    <a:pt x="121" y="1"/>
                    <a:pt x="61" y="60"/>
                  </a:cubicBezTo>
                  <a:cubicBezTo>
                    <a:pt x="0" y="121"/>
                    <a:pt x="0" y="219"/>
                    <a:pt x="61" y="280"/>
                  </a:cubicBezTo>
                  <a:cubicBezTo>
                    <a:pt x="79" y="298"/>
                    <a:pt x="242" y="460"/>
                    <a:pt x="242" y="460"/>
                  </a:cubicBezTo>
                  <a:cubicBezTo>
                    <a:pt x="262" y="479"/>
                    <a:pt x="293" y="479"/>
                    <a:pt x="312" y="460"/>
                  </a:cubicBezTo>
                  <a:cubicBezTo>
                    <a:pt x="312" y="460"/>
                    <a:pt x="492" y="282"/>
                    <a:pt x="494" y="280"/>
                  </a:cubicBezTo>
                  <a:cubicBezTo>
                    <a:pt x="555" y="219"/>
                    <a:pt x="555" y="121"/>
                    <a:pt x="494" y="60"/>
                  </a:cubicBezTo>
                  <a:close/>
                  <a:moveTo>
                    <a:pt x="470" y="257"/>
                  </a:moveTo>
                  <a:cubicBezTo>
                    <a:pt x="289" y="436"/>
                    <a:pt x="289" y="436"/>
                    <a:pt x="289" y="436"/>
                  </a:cubicBezTo>
                  <a:cubicBezTo>
                    <a:pt x="283" y="443"/>
                    <a:pt x="272" y="443"/>
                    <a:pt x="266" y="436"/>
                  </a:cubicBezTo>
                  <a:cubicBezTo>
                    <a:pt x="84" y="257"/>
                    <a:pt x="84" y="257"/>
                    <a:pt x="84" y="257"/>
                  </a:cubicBezTo>
                  <a:cubicBezTo>
                    <a:pt x="36" y="209"/>
                    <a:pt x="36" y="131"/>
                    <a:pt x="84" y="83"/>
                  </a:cubicBezTo>
                  <a:cubicBezTo>
                    <a:pt x="131" y="37"/>
                    <a:pt x="206" y="36"/>
                    <a:pt x="255" y="80"/>
                  </a:cubicBezTo>
                  <a:cubicBezTo>
                    <a:pt x="277" y="100"/>
                    <a:pt x="277" y="100"/>
                    <a:pt x="277" y="100"/>
                  </a:cubicBezTo>
                  <a:cubicBezTo>
                    <a:pt x="300" y="80"/>
                    <a:pt x="300" y="80"/>
                    <a:pt x="300" y="80"/>
                  </a:cubicBezTo>
                  <a:cubicBezTo>
                    <a:pt x="349" y="36"/>
                    <a:pt x="424" y="37"/>
                    <a:pt x="470" y="83"/>
                  </a:cubicBezTo>
                  <a:cubicBezTo>
                    <a:pt x="519" y="131"/>
                    <a:pt x="519" y="209"/>
                    <a:pt x="470" y="257"/>
                  </a:cubicBezTo>
                  <a:close/>
                </a:path>
              </a:pathLst>
            </a:custGeom>
            <a:solidFill>
              <a:schemeClr val="bg1"/>
            </a:solidFill>
            <a:ln>
              <a:noFill/>
            </a:ln>
          </p:spPr>
          <p:txBody>
            <a:bodyPr anchor="ctr"/>
            <a:lstStyle/>
            <a:p>
              <a:pPr algn="ctr"/>
              <a:endParaRPr>
                <a:cs typeface="+mn-ea"/>
                <a:sym typeface="+mn-lt"/>
              </a:endParaRPr>
            </a:p>
          </p:txBody>
        </p:sp>
      </p:grpSp>
      <p:grpSp>
        <p:nvGrpSpPr>
          <p:cNvPr id="25" name="组合 24">
            <a:extLst>
              <a:ext uri="{FF2B5EF4-FFF2-40B4-BE49-F238E27FC236}">
                <a16:creationId xmlns:a16="http://schemas.microsoft.com/office/drawing/2014/main" id="{CE3C5DF8-CD0D-E70F-9332-28BE793E63B4}"/>
              </a:ext>
            </a:extLst>
          </p:cNvPr>
          <p:cNvGrpSpPr/>
          <p:nvPr/>
        </p:nvGrpSpPr>
        <p:grpSpPr>
          <a:xfrm>
            <a:off x="557530" y="2363748"/>
            <a:ext cx="3243629" cy="3056196"/>
            <a:chOff x="557530" y="2363748"/>
            <a:chExt cx="3243629" cy="3056196"/>
          </a:xfrm>
        </p:grpSpPr>
        <p:sp>
          <p:nvSpPr>
            <p:cNvPr id="12" name="PA-文本框 6"/>
            <p:cNvSpPr txBox="1"/>
            <p:nvPr>
              <p:custDataLst>
                <p:tags r:id="rId6"/>
              </p:custDataLst>
            </p:nvPr>
          </p:nvSpPr>
          <p:spPr>
            <a:xfrm>
              <a:off x="666609" y="2363748"/>
              <a:ext cx="3024695" cy="461665"/>
            </a:xfrm>
            <a:prstGeom prst="rect">
              <a:avLst/>
            </a:prstGeom>
            <a:noFill/>
          </p:spPr>
          <p:txBody>
            <a:bodyPr wrap="square" rtlCol="0">
              <a:spAutoFit/>
            </a:bodyPr>
            <a:lstStyle/>
            <a:p>
              <a:pPr algn="ctr"/>
              <a:r>
                <a:rPr lang="en-US" altLang="zh-CN" sz="2400" b="1" dirty="0">
                  <a:solidFill>
                    <a:schemeClr val="tx1">
                      <a:lumMod val="75000"/>
                      <a:lumOff val="25000"/>
                    </a:schemeClr>
                  </a:solidFill>
                  <a:cs typeface="+mn-ea"/>
                  <a:sym typeface="+mn-lt"/>
                </a:rPr>
                <a:t>1.</a:t>
              </a:r>
              <a:r>
                <a:rPr lang="zh-CN" altLang="en-US" sz="2400" b="1" dirty="0">
                  <a:solidFill>
                    <a:schemeClr val="tx1">
                      <a:lumMod val="75000"/>
                      <a:lumOff val="25000"/>
                    </a:schemeClr>
                  </a:solidFill>
                  <a:cs typeface="+mn-ea"/>
                  <a:sym typeface="+mn-lt"/>
                </a:rPr>
                <a:t>改变对作业的认知。</a:t>
              </a:r>
              <a:endParaRPr lang="en-US" sz="2400" b="1" dirty="0">
                <a:solidFill>
                  <a:schemeClr val="tx1">
                    <a:lumMod val="75000"/>
                    <a:lumOff val="25000"/>
                  </a:schemeClr>
                </a:solidFill>
                <a:cs typeface="+mn-ea"/>
                <a:sym typeface="+mn-lt"/>
              </a:endParaRPr>
            </a:p>
          </p:txBody>
        </p:sp>
        <p:sp>
          <p:nvSpPr>
            <p:cNvPr id="13" name="PA-文本框 42"/>
            <p:cNvSpPr txBox="1"/>
            <p:nvPr>
              <p:custDataLst>
                <p:tags r:id="rId7"/>
              </p:custDataLst>
            </p:nvPr>
          </p:nvSpPr>
          <p:spPr>
            <a:xfrm>
              <a:off x="557530" y="2842444"/>
              <a:ext cx="3243629" cy="2577500"/>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800" dirty="0">
                  <a:latin typeface="+mn-lt"/>
                  <a:ea typeface="+mn-ea"/>
                  <a:cs typeface="+mn-ea"/>
                  <a:sym typeface="+mn-lt"/>
                </a:rPr>
                <a:t>       作业的目的是为了促进学生更好地发展，作业的形式和内容都应该更开放，更加与时俱进。教师与家长都应该树立正确的作业观，从学生的发展需要出发，家长也要给予相应的支持。</a:t>
              </a:r>
              <a:endParaRPr lang="id-ID" sz="1800" dirty="0">
                <a:latin typeface="+mn-lt"/>
                <a:ea typeface="+mn-ea"/>
                <a:cs typeface="+mn-ea"/>
                <a:sym typeface="+mn-lt"/>
              </a:endParaRPr>
            </a:p>
          </p:txBody>
        </p:sp>
      </p:grpSp>
      <p:grpSp>
        <p:nvGrpSpPr>
          <p:cNvPr id="26" name="组合 25">
            <a:extLst>
              <a:ext uri="{FF2B5EF4-FFF2-40B4-BE49-F238E27FC236}">
                <a16:creationId xmlns:a16="http://schemas.microsoft.com/office/drawing/2014/main" id="{80C928FF-BF9C-7B75-A061-1E179C63BBA5}"/>
              </a:ext>
            </a:extLst>
          </p:cNvPr>
          <p:cNvGrpSpPr/>
          <p:nvPr/>
        </p:nvGrpSpPr>
        <p:grpSpPr>
          <a:xfrm>
            <a:off x="4716945" y="737917"/>
            <a:ext cx="3243628" cy="2773968"/>
            <a:chOff x="4716945" y="737917"/>
            <a:chExt cx="3243628" cy="2773968"/>
          </a:xfrm>
        </p:grpSpPr>
        <p:sp>
          <p:nvSpPr>
            <p:cNvPr id="14" name="PA-文本框 6"/>
            <p:cNvSpPr txBox="1"/>
            <p:nvPr>
              <p:custDataLst>
                <p:tags r:id="rId4"/>
              </p:custDataLst>
            </p:nvPr>
          </p:nvSpPr>
          <p:spPr>
            <a:xfrm>
              <a:off x="4982340" y="737917"/>
              <a:ext cx="2721448" cy="830997"/>
            </a:xfrm>
            <a:prstGeom prst="rect">
              <a:avLst/>
            </a:prstGeom>
            <a:noFill/>
          </p:spPr>
          <p:txBody>
            <a:bodyPr wrap="square" rtlCol="0">
              <a:spAutoFit/>
            </a:bodyPr>
            <a:lstStyle/>
            <a:p>
              <a:pPr algn="ctr"/>
              <a:r>
                <a:rPr lang="en-US" altLang="zh-CN" sz="2400" b="1" dirty="0">
                  <a:solidFill>
                    <a:schemeClr val="tx1">
                      <a:lumMod val="75000"/>
                      <a:lumOff val="25000"/>
                    </a:schemeClr>
                  </a:solidFill>
                  <a:cs typeface="+mn-ea"/>
                  <a:sym typeface="+mn-lt"/>
                </a:rPr>
                <a:t>2.</a:t>
              </a:r>
              <a:r>
                <a:rPr lang="zh-CN" altLang="en-US" sz="2400" b="1" dirty="0">
                  <a:solidFill>
                    <a:schemeClr val="tx1">
                      <a:lumMod val="75000"/>
                      <a:lumOff val="25000"/>
                    </a:schemeClr>
                  </a:solidFill>
                  <a:cs typeface="+mn-ea"/>
                  <a:sym typeface="+mn-lt"/>
                </a:rPr>
                <a:t>提高作业效率，实现轻负高质。</a:t>
              </a:r>
              <a:endParaRPr lang="en-US" sz="2400" b="1" dirty="0">
                <a:solidFill>
                  <a:schemeClr val="tx1">
                    <a:lumMod val="75000"/>
                    <a:lumOff val="25000"/>
                  </a:schemeClr>
                </a:solidFill>
                <a:cs typeface="+mn-ea"/>
                <a:sym typeface="+mn-lt"/>
              </a:endParaRPr>
            </a:p>
          </p:txBody>
        </p:sp>
        <p:sp>
          <p:nvSpPr>
            <p:cNvPr id="15" name="PA-文本框 42"/>
            <p:cNvSpPr txBox="1"/>
            <p:nvPr>
              <p:custDataLst>
                <p:tags r:id="rId5"/>
              </p:custDataLst>
            </p:nvPr>
          </p:nvSpPr>
          <p:spPr>
            <a:xfrm>
              <a:off x="4716945" y="1654582"/>
              <a:ext cx="3243628" cy="185730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800" dirty="0">
                  <a:latin typeface="+mn-lt"/>
                  <a:ea typeface="+mn-ea"/>
                  <a:cs typeface="+mn-ea"/>
                  <a:sym typeface="+mn-lt"/>
                </a:rPr>
                <a:t>       优化后的作业题目精简，形式新颖，分层布置，减轻了学生的课业负担，使每个层次的孩子都能获得相应的发展，获得学习上的成就感。</a:t>
              </a:r>
              <a:endParaRPr lang="id-ID" sz="1800" dirty="0">
                <a:latin typeface="+mn-lt"/>
                <a:ea typeface="+mn-ea"/>
                <a:cs typeface="+mn-ea"/>
                <a:sym typeface="+mn-lt"/>
              </a:endParaRPr>
            </a:p>
          </p:txBody>
        </p:sp>
      </p:grpSp>
      <p:grpSp>
        <p:nvGrpSpPr>
          <p:cNvPr id="27" name="组合 26">
            <a:extLst>
              <a:ext uri="{FF2B5EF4-FFF2-40B4-BE49-F238E27FC236}">
                <a16:creationId xmlns:a16="http://schemas.microsoft.com/office/drawing/2014/main" id="{9410E7FB-6315-5919-AA41-2242E5B9D1D6}"/>
              </a:ext>
            </a:extLst>
          </p:cNvPr>
          <p:cNvGrpSpPr/>
          <p:nvPr/>
        </p:nvGrpSpPr>
        <p:grpSpPr>
          <a:xfrm>
            <a:off x="8624860" y="2024831"/>
            <a:ext cx="3229320" cy="3095005"/>
            <a:chOff x="8624860" y="2024831"/>
            <a:chExt cx="3229320" cy="3095005"/>
          </a:xfrm>
        </p:grpSpPr>
        <p:sp>
          <p:nvSpPr>
            <p:cNvPr id="16" name="PA-文本框 6"/>
            <p:cNvSpPr txBox="1"/>
            <p:nvPr>
              <p:custDataLst>
                <p:tags r:id="rId2"/>
              </p:custDataLst>
            </p:nvPr>
          </p:nvSpPr>
          <p:spPr>
            <a:xfrm>
              <a:off x="8717324" y="2024831"/>
              <a:ext cx="3136856" cy="461665"/>
            </a:xfrm>
            <a:prstGeom prst="rect">
              <a:avLst/>
            </a:prstGeom>
            <a:noFill/>
          </p:spPr>
          <p:txBody>
            <a:bodyPr wrap="square" rtlCol="0">
              <a:spAutoFit/>
            </a:bodyPr>
            <a:lstStyle/>
            <a:p>
              <a:pPr algn="ctr"/>
              <a:r>
                <a:rPr lang="en-US" altLang="zh-CN" sz="2400" b="1" dirty="0">
                  <a:solidFill>
                    <a:schemeClr val="tx1">
                      <a:lumMod val="75000"/>
                      <a:lumOff val="25000"/>
                    </a:schemeClr>
                  </a:solidFill>
                  <a:cs typeface="+mn-ea"/>
                  <a:sym typeface="+mn-lt"/>
                </a:rPr>
                <a:t>3.</a:t>
              </a:r>
              <a:r>
                <a:rPr lang="zh-CN" altLang="en-US" sz="2400" b="1" dirty="0">
                  <a:solidFill>
                    <a:schemeClr val="tx1">
                      <a:lumMod val="75000"/>
                      <a:lumOff val="25000"/>
                    </a:schemeClr>
                  </a:solidFill>
                  <a:cs typeface="+mn-ea"/>
                  <a:sym typeface="+mn-lt"/>
                </a:rPr>
                <a:t>促进教师专业发展。</a:t>
              </a:r>
              <a:endParaRPr lang="en-US" sz="2400" b="1" dirty="0">
                <a:solidFill>
                  <a:schemeClr val="tx1">
                    <a:lumMod val="75000"/>
                    <a:lumOff val="25000"/>
                  </a:schemeClr>
                </a:solidFill>
                <a:cs typeface="+mn-ea"/>
                <a:sym typeface="+mn-lt"/>
              </a:endParaRPr>
            </a:p>
          </p:txBody>
        </p:sp>
        <p:sp>
          <p:nvSpPr>
            <p:cNvPr id="17" name="PA-文本框 42"/>
            <p:cNvSpPr txBox="1"/>
            <p:nvPr>
              <p:custDataLst>
                <p:tags r:id="rId3"/>
              </p:custDataLst>
            </p:nvPr>
          </p:nvSpPr>
          <p:spPr>
            <a:xfrm>
              <a:off x="8624860" y="2542336"/>
              <a:ext cx="3229320" cy="2577500"/>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800" dirty="0">
                  <a:latin typeface="+mn-lt"/>
                  <a:ea typeface="+mn-ea"/>
                  <a:cs typeface="+mn-ea"/>
                  <a:sym typeface="+mn-lt"/>
                </a:rPr>
                <a:t>       教师通过优化作业设计，增强了教师作业设计的意识，准确把握课程标准的要求以及教材的编写意图，掌握作业设计的策略与技巧，提高了教师的作业设计能力，从而运用作业促进学生有效的学习。</a:t>
              </a:r>
              <a:endParaRPr lang="id-ID" sz="1800" dirty="0">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1000" fill="hold"/>
                                        <p:tgtEl>
                                          <p:spTgt spid="25"/>
                                        </p:tgtEl>
                                        <p:attrNameLst>
                                          <p:attrName>ppt_w</p:attrName>
                                        </p:attrNameLst>
                                      </p:cBhvr>
                                      <p:tavLst>
                                        <p:tav tm="0">
                                          <p:val>
                                            <p:strVal val="#ppt_w*0.70"/>
                                          </p:val>
                                        </p:tav>
                                        <p:tav tm="100000">
                                          <p:val>
                                            <p:strVal val="#ppt_w"/>
                                          </p:val>
                                        </p:tav>
                                      </p:tavLst>
                                    </p:anim>
                                    <p:anim calcmode="lin" valueType="num">
                                      <p:cBhvr>
                                        <p:cTn id="14" dur="1000" fill="hold"/>
                                        <p:tgtEl>
                                          <p:spTgt spid="25"/>
                                        </p:tgtEl>
                                        <p:attrNameLst>
                                          <p:attrName>ppt_h</p:attrName>
                                        </p:attrNameLst>
                                      </p:cBhvr>
                                      <p:tavLst>
                                        <p:tav tm="0">
                                          <p:val>
                                            <p:strVal val="#ppt_h"/>
                                          </p:val>
                                        </p:tav>
                                        <p:tav tm="100000">
                                          <p:val>
                                            <p:strVal val="#ppt_h"/>
                                          </p:val>
                                        </p:tav>
                                      </p:tavLst>
                                    </p:anim>
                                    <p:animEffect transition="in" filter="fade">
                                      <p:cBhvr>
                                        <p:cTn id="15" dur="1000"/>
                                        <p:tgtEl>
                                          <p:spTgt spid="25"/>
                                        </p:tgtEl>
                                      </p:cBhvr>
                                    </p:animEffect>
                                  </p:childTnLst>
                                </p:cTn>
                              </p:par>
                            </p:childTnLst>
                          </p:cTn>
                        </p:par>
                        <p:par>
                          <p:cTn id="16" fill="hold">
                            <p:stCondLst>
                              <p:cond delay="1500"/>
                            </p:stCondLst>
                            <p:childTnLst>
                              <p:par>
                                <p:cTn id="17" presetID="55"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strVal val="#ppt_w*0.70"/>
                                          </p:val>
                                        </p:tav>
                                        <p:tav tm="100000">
                                          <p:val>
                                            <p:strVal val="#ppt_w"/>
                                          </p:val>
                                        </p:tav>
                                      </p:tavLst>
                                    </p:anim>
                                    <p:anim calcmode="lin" valueType="num">
                                      <p:cBhvr>
                                        <p:cTn id="20" dur="1000" fill="hold"/>
                                        <p:tgtEl>
                                          <p:spTgt spid="26"/>
                                        </p:tgtEl>
                                        <p:attrNameLst>
                                          <p:attrName>ppt_h</p:attrName>
                                        </p:attrNameLst>
                                      </p:cBhvr>
                                      <p:tavLst>
                                        <p:tav tm="0">
                                          <p:val>
                                            <p:strVal val="#ppt_h"/>
                                          </p:val>
                                        </p:tav>
                                        <p:tav tm="100000">
                                          <p:val>
                                            <p:strVal val="#ppt_h"/>
                                          </p:val>
                                        </p:tav>
                                      </p:tavLst>
                                    </p:anim>
                                    <p:animEffect transition="in" filter="fade">
                                      <p:cBhvr>
                                        <p:cTn id="21" dur="1000"/>
                                        <p:tgtEl>
                                          <p:spTgt spid="26"/>
                                        </p:tgtEl>
                                      </p:cBhvr>
                                    </p:animEffect>
                                  </p:childTnLst>
                                </p:cTn>
                              </p:par>
                            </p:childTnLst>
                          </p:cTn>
                        </p:par>
                        <p:par>
                          <p:cTn id="22" fill="hold">
                            <p:stCondLst>
                              <p:cond delay="2500"/>
                            </p:stCondLst>
                            <p:childTnLst>
                              <p:par>
                                <p:cTn id="23" presetID="55"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strVal val="#ppt_w*0.70"/>
                                          </p:val>
                                        </p:tav>
                                        <p:tav tm="100000">
                                          <p:val>
                                            <p:strVal val="#ppt_w"/>
                                          </p:val>
                                        </p:tav>
                                      </p:tavLst>
                                    </p:anim>
                                    <p:anim calcmode="lin" valueType="num">
                                      <p:cBhvr>
                                        <p:cTn id="26" dur="1000" fill="hold"/>
                                        <p:tgtEl>
                                          <p:spTgt spid="27"/>
                                        </p:tgtEl>
                                        <p:attrNameLst>
                                          <p:attrName>ppt_h</p:attrName>
                                        </p:attrNameLst>
                                      </p:cBhvr>
                                      <p:tavLst>
                                        <p:tav tm="0">
                                          <p:val>
                                            <p:strVal val="#ppt_h"/>
                                          </p:val>
                                        </p:tav>
                                        <p:tav tm="100000">
                                          <p:val>
                                            <p:strVal val="#ppt_h"/>
                                          </p:val>
                                        </p:tav>
                                      </p:tavLst>
                                    </p:anim>
                                    <p:animEffect transition="in" filter="fade">
                                      <p:cBhvr>
                                        <p:cTn id="2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6"/>
          <a:stretch>
            <a:fillRect/>
          </a:stretch>
        </p:blipFill>
        <p:spPr>
          <a:xfrm rot="5400000">
            <a:off x="3023347" y="-2423157"/>
            <a:ext cx="6145295" cy="11704318"/>
          </a:xfrm>
          <a:prstGeom prst="rect">
            <a:avLst/>
          </a:prstGeom>
          <a:effectLst>
            <a:outerShdw blurRad="419100" sx="102000" sy="102000" algn="ctr" rotWithShape="0">
              <a:schemeClr val="accent1">
                <a:alpha val="85000"/>
              </a:schemeClr>
            </a:outerShdw>
          </a:effectLst>
        </p:spPr>
      </p:pic>
      <p:sp>
        <p:nvSpPr>
          <p:cNvPr id="10" name="矩形 9"/>
          <p:cNvSpPr/>
          <p:nvPr/>
        </p:nvSpPr>
        <p:spPr>
          <a:xfrm rot="10800000">
            <a:off x="1746120" y="1429479"/>
            <a:ext cx="8699738" cy="399904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PA-组合 1"/>
          <p:cNvGrpSpPr/>
          <p:nvPr>
            <p:custDataLst>
              <p:tags r:id="rId1"/>
            </p:custDataLst>
          </p:nvPr>
        </p:nvGrpSpPr>
        <p:grpSpPr>
          <a:xfrm>
            <a:off x="2388728" y="1883988"/>
            <a:ext cx="5148893" cy="2331235"/>
            <a:chOff x="1039650" y="1018620"/>
            <a:chExt cx="5148893" cy="2331235"/>
          </a:xfrm>
        </p:grpSpPr>
        <p:sp>
          <p:nvSpPr>
            <p:cNvPr id="5" name="PA-文本框 4"/>
            <p:cNvSpPr txBox="1"/>
            <p:nvPr>
              <p:custDataLst>
                <p:tags r:id="rId2"/>
              </p:custDataLst>
            </p:nvPr>
          </p:nvSpPr>
          <p:spPr>
            <a:xfrm>
              <a:off x="1039650" y="1018620"/>
              <a:ext cx="2138157" cy="1862048"/>
            </a:xfrm>
            <a:prstGeom prst="rect">
              <a:avLst/>
            </a:prstGeom>
            <a:noFill/>
          </p:spPr>
          <p:txBody>
            <a:bodyPr wrap="square" rtlCol="0">
              <a:spAutoFit/>
            </a:bodyPr>
            <a:lstStyle/>
            <a:p>
              <a:r>
                <a:rPr lang="en-US" altLang="zh-CN" sz="11500" spc="300" dirty="0">
                  <a:solidFill>
                    <a:schemeClr val="bg1"/>
                  </a:solidFill>
                  <a:cs typeface="+mn-ea"/>
                  <a:sym typeface="+mn-lt"/>
                </a:rPr>
                <a:t>02.</a:t>
              </a:r>
              <a:endParaRPr lang="zh-CN" altLang="en-US" sz="11500" spc="300" dirty="0">
                <a:solidFill>
                  <a:schemeClr val="bg1"/>
                </a:solidFill>
                <a:cs typeface="+mn-ea"/>
                <a:sym typeface="+mn-lt"/>
              </a:endParaRPr>
            </a:p>
          </p:txBody>
        </p:sp>
        <p:sp>
          <p:nvSpPr>
            <p:cNvPr id="6" name="PA-文本框 7"/>
            <p:cNvSpPr txBox="1"/>
            <p:nvPr>
              <p:custDataLst>
                <p:tags r:id="rId3"/>
              </p:custDataLst>
            </p:nvPr>
          </p:nvSpPr>
          <p:spPr>
            <a:xfrm>
              <a:off x="1131562" y="2703524"/>
              <a:ext cx="5056981" cy="646331"/>
            </a:xfrm>
            <a:prstGeom prst="rect">
              <a:avLst/>
            </a:prstGeom>
            <a:noFill/>
          </p:spPr>
          <p:txBody>
            <a:bodyPr wrap="square" rtlCol="0">
              <a:spAutoFit/>
            </a:bodyPr>
            <a:lstStyle/>
            <a:p>
              <a:r>
                <a:rPr lang="zh-CN" altLang="en-US" sz="3600" spc="300" dirty="0">
                  <a:solidFill>
                    <a:schemeClr val="bg1"/>
                  </a:solidFill>
                  <a:cs typeface="+mn-ea"/>
                  <a:sym typeface="+mn-lt"/>
                </a:rPr>
                <a:t>作业设计的理论依据</a:t>
              </a:r>
            </a:p>
          </p:txBody>
        </p:sp>
      </p:grpSp>
    </p:spTree>
    <p:extLst>
      <p:ext uri="{BB962C8B-B14F-4D97-AF65-F5344CB8AC3E}">
        <p14:creationId xmlns:p14="http://schemas.microsoft.com/office/powerpoint/2010/main" val="31190635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42" presetClass="path" presetSubtype="0" accel="50000" decel="50000" fill="hold" nodeType="withEffect">
                                  <p:stCondLst>
                                    <p:cond delay="700"/>
                                  </p:stCondLst>
                                  <p:childTnLst>
                                    <p:animMotion origin="layout" path="M 0.03555 -0.04583 L -4.79167E-6 0.00023 " pathEditMode="relative" ptsTypes="">
                                      <p:cBhvr>
                                        <p:cTn id="9" dur="1000" fill="hold"/>
                                        <p:tgtEl>
                                          <p:spTgt spid="4"/>
                                        </p:tgtEl>
                                        <p:attrNameLst>
                                          <p:attrName>ppt_x</p:attrName>
                                          <p:attrName>ppt_y</p:attrName>
                                        </p:attrNameLst>
                                      </p:cBhvr>
                                    </p:animMotion>
                                  </p:childTnLst>
                                </p:cTn>
                              </p:par>
                            </p:childTnLst>
                          </p:cTn>
                        </p:par>
                        <p:par>
                          <p:cTn id="10" fill="hold">
                            <p:stCondLst>
                              <p:cond delay="17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7675" y="362817"/>
            <a:ext cx="11296650" cy="6132366"/>
            <a:chOff x="447675" y="362817"/>
            <a:chExt cx="11296650" cy="6132366"/>
          </a:xfrm>
        </p:grpSpPr>
        <p:grpSp>
          <p:nvGrpSpPr>
            <p:cNvPr id="19" name="组合 18"/>
            <p:cNvGrpSpPr/>
            <p:nvPr/>
          </p:nvGrpSpPr>
          <p:grpSpPr>
            <a:xfrm>
              <a:off x="447675" y="368300"/>
              <a:ext cx="11296650" cy="6126883"/>
              <a:chOff x="447675" y="368300"/>
              <a:chExt cx="11296650" cy="6126883"/>
            </a:xfrm>
            <a:solidFill>
              <a:schemeClr val="bg1"/>
            </a:solidFill>
          </p:grpSpPr>
          <p:sp>
            <p:nvSpPr>
              <p:cNvPr id="23" name="任意多边形: 形状 22"/>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4" name="任意多边形: 形状 23"/>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20" name="矩形 19"/>
            <p:cNvSpPr/>
            <p:nvPr/>
          </p:nvSpPr>
          <p:spPr>
            <a:xfrm>
              <a:off x="11082528" y="5880044"/>
              <a:ext cx="661797" cy="604173"/>
            </a:xfrm>
            <a:prstGeom prst="rect">
              <a:avLst/>
            </a:prstGeom>
            <a:blipFill>
              <a:blip r:embed="rId4"/>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1" name="矩形 20"/>
            <p:cNvSpPr/>
            <p:nvPr/>
          </p:nvSpPr>
          <p:spPr>
            <a:xfrm>
              <a:off x="447675" y="362817"/>
              <a:ext cx="2925720" cy="638080"/>
            </a:xfrm>
            <a:prstGeom prst="rect">
              <a:avLst/>
            </a:prstGeom>
            <a:blipFill>
              <a:blip r:embed="rId4">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2" name="PA-文本框 6"/>
            <p:cNvSpPr txBox="1"/>
            <p:nvPr>
              <p:custDataLst>
                <p:tags r:id="rId1"/>
              </p:custDataLst>
            </p:nvPr>
          </p:nvSpPr>
          <p:spPr>
            <a:xfrm>
              <a:off x="642746" y="466431"/>
              <a:ext cx="2607081" cy="400110"/>
            </a:xfrm>
            <a:prstGeom prst="rect">
              <a:avLst/>
            </a:prstGeom>
            <a:noFill/>
          </p:spPr>
          <p:txBody>
            <a:bodyPr wrap="square" rtlCol="0">
              <a:spAutoFit/>
            </a:bodyPr>
            <a:lstStyle/>
            <a:p>
              <a:pPr algn="dist"/>
              <a:r>
                <a:rPr lang="zh-CN" altLang="en-US" sz="2000" b="1" dirty="0">
                  <a:solidFill>
                    <a:schemeClr val="bg1"/>
                  </a:solidFill>
                  <a:cs typeface="+mn-ea"/>
                  <a:sym typeface="+mn-lt"/>
                </a:rPr>
                <a:t>作业设计的理论依据</a:t>
              </a:r>
            </a:p>
          </p:txBody>
        </p:sp>
      </p:grpSp>
      <p:sp>
        <p:nvSpPr>
          <p:cNvPr id="25" name="矩形 24">
            <a:extLst>
              <a:ext uri="{FF2B5EF4-FFF2-40B4-BE49-F238E27FC236}">
                <a16:creationId xmlns:a16="http://schemas.microsoft.com/office/drawing/2014/main" id="{4733C7C3-8862-48CD-3740-185F3A057C3E}"/>
              </a:ext>
            </a:extLst>
          </p:cNvPr>
          <p:cNvSpPr/>
          <p:nvPr/>
        </p:nvSpPr>
        <p:spPr>
          <a:xfrm>
            <a:off x="1385506" y="1771681"/>
            <a:ext cx="4129105" cy="4342189"/>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p>
        </p:txBody>
      </p:sp>
      <p:sp>
        <p:nvSpPr>
          <p:cNvPr id="26" name="AutoShape 12">
            <a:extLst>
              <a:ext uri="{FF2B5EF4-FFF2-40B4-BE49-F238E27FC236}">
                <a16:creationId xmlns:a16="http://schemas.microsoft.com/office/drawing/2014/main" id="{862254F6-04AD-A46A-510A-920496058FC0}"/>
              </a:ext>
            </a:extLst>
          </p:cNvPr>
          <p:cNvSpPr>
            <a:spLocks noChangeArrowheads="1"/>
          </p:cNvSpPr>
          <p:nvPr/>
        </p:nvSpPr>
        <p:spPr bwMode="auto">
          <a:xfrm>
            <a:off x="1385506" y="1376727"/>
            <a:ext cx="4451418" cy="575641"/>
          </a:xfrm>
          <a:prstGeom prst="homePlate">
            <a:avLst>
              <a:gd name="adj" fmla="val 63872"/>
            </a:avLst>
          </a:prstGeom>
          <a:solidFill>
            <a:schemeClr val="accent1"/>
          </a:solidFill>
          <a:ln w="9525">
            <a:noFill/>
            <a:miter lim="800000"/>
            <a:headEnd/>
            <a:tailEnd/>
          </a:ln>
        </p:spPr>
        <p:txBody>
          <a:bodyPr wrap="none" lIns="91436" tIns="45717" rIns="91436" bIns="45717" anchor="ctr"/>
          <a:lstStyle/>
          <a:p>
            <a:pPr algn="ctr"/>
            <a:r>
              <a:rPr lang="en-US" altLang="zh-CN" sz="2400" b="1" dirty="0">
                <a:solidFill>
                  <a:prstClr val="white"/>
                </a:solidFill>
                <a:latin typeface="微软雅黑" pitchFamily="34" charset="-122"/>
                <a:ea typeface="微软雅黑" pitchFamily="34" charset="-122"/>
              </a:rPr>
              <a:t>1.</a:t>
            </a:r>
            <a:r>
              <a:rPr lang="zh-CN" altLang="en-US" sz="2400" b="1" dirty="0">
                <a:solidFill>
                  <a:prstClr val="white"/>
                </a:solidFill>
                <a:latin typeface="微软雅黑" pitchFamily="34" charset="-122"/>
                <a:ea typeface="微软雅黑" pitchFamily="34" charset="-122"/>
              </a:rPr>
              <a:t>数学课程标准</a:t>
            </a:r>
          </a:p>
        </p:txBody>
      </p:sp>
      <p:sp>
        <p:nvSpPr>
          <p:cNvPr id="27" name="TextBox 3">
            <a:extLst>
              <a:ext uri="{FF2B5EF4-FFF2-40B4-BE49-F238E27FC236}">
                <a16:creationId xmlns:a16="http://schemas.microsoft.com/office/drawing/2014/main" id="{24C76663-D6A5-6DC0-2DD6-19FC4FE8165B}"/>
              </a:ext>
            </a:extLst>
          </p:cNvPr>
          <p:cNvSpPr txBox="1"/>
          <p:nvPr/>
        </p:nvSpPr>
        <p:spPr>
          <a:xfrm>
            <a:off x="1517947" y="2095532"/>
            <a:ext cx="3710896" cy="4018338"/>
          </a:xfrm>
          <a:prstGeom prst="rect">
            <a:avLst/>
          </a:prstGeom>
          <a:noFill/>
        </p:spPr>
        <p:txBody>
          <a:bodyPr wrap="square" lIns="91436" tIns="45717" rIns="91436" bIns="45717" rtlCol="0">
            <a:spAutoFit/>
          </a:bodyPr>
          <a:lstStyle/>
          <a:p>
            <a:pPr>
              <a:lnSpc>
                <a:spcPct val="130000"/>
              </a:lnSpc>
            </a:pPr>
            <a:r>
              <a:rPr lang="zh-CN" altLang="en-US" dirty="0">
                <a:solidFill>
                  <a:schemeClr val="tx1">
                    <a:lumMod val="65000"/>
                    <a:lumOff val="35000"/>
                  </a:schemeClr>
                </a:solidFill>
                <a:latin typeface="微软雅黑" pitchFamily="34" charset="-122"/>
                <a:ea typeface="微软雅黑" pitchFamily="34" charset="-122"/>
              </a:rPr>
              <a:t>       课程标准在“课程性质”中指出数学课程要使学生掌握必备的基础知识和基本技能，培养学生的</a:t>
            </a:r>
            <a:r>
              <a:rPr lang="zh-CN" altLang="en-US" dirty="0">
                <a:solidFill>
                  <a:srgbClr val="FF0000"/>
                </a:solidFill>
                <a:latin typeface="微软雅黑" pitchFamily="34" charset="-122"/>
                <a:ea typeface="微软雅黑" pitchFamily="34" charset="-122"/>
              </a:rPr>
              <a:t>抽象思维</a:t>
            </a:r>
            <a:r>
              <a:rPr lang="zh-CN" altLang="en-US" dirty="0">
                <a:solidFill>
                  <a:schemeClr val="tx1">
                    <a:lumMod val="65000"/>
                    <a:lumOff val="35000"/>
                  </a:schemeClr>
                </a:solidFill>
                <a:latin typeface="微软雅黑" pitchFamily="34" charset="-122"/>
                <a:ea typeface="微软雅黑" pitchFamily="34" charset="-122"/>
              </a:rPr>
              <a:t>和</a:t>
            </a:r>
            <a:r>
              <a:rPr lang="zh-CN" altLang="en-US" dirty="0">
                <a:solidFill>
                  <a:srgbClr val="FF0000"/>
                </a:solidFill>
                <a:latin typeface="微软雅黑" pitchFamily="34" charset="-122"/>
                <a:ea typeface="微软雅黑" pitchFamily="34" charset="-122"/>
              </a:rPr>
              <a:t>推理能力</a:t>
            </a:r>
            <a:r>
              <a:rPr lang="zh-CN" altLang="en-US" dirty="0">
                <a:solidFill>
                  <a:schemeClr val="tx1">
                    <a:lumMod val="65000"/>
                    <a:lumOff val="35000"/>
                  </a:schemeClr>
                </a:solidFill>
                <a:latin typeface="微软雅黑" pitchFamily="34" charset="-122"/>
                <a:ea typeface="微软雅黑" pitchFamily="34" charset="-122"/>
              </a:rPr>
              <a:t>，培养学生的</a:t>
            </a:r>
            <a:r>
              <a:rPr lang="zh-CN" altLang="en-US" dirty="0">
                <a:solidFill>
                  <a:srgbClr val="FF0000"/>
                </a:solidFill>
                <a:latin typeface="微软雅黑" pitchFamily="34" charset="-122"/>
                <a:ea typeface="微软雅黑" pitchFamily="34" charset="-122"/>
              </a:rPr>
              <a:t>创新意识</a:t>
            </a:r>
            <a:r>
              <a:rPr lang="zh-CN" altLang="en-US" dirty="0">
                <a:solidFill>
                  <a:schemeClr val="tx1">
                    <a:lumMod val="65000"/>
                    <a:lumOff val="35000"/>
                  </a:schemeClr>
                </a:solidFill>
                <a:latin typeface="微软雅黑" pitchFamily="34" charset="-122"/>
                <a:ea typeface="微软雅黑" pitchFamily="34" charset="-122"/>
              </a:rPr>
              <a:t>和</a:t>
            </a:r>
            <a:r>
              <a:rPr lang="zh-CN" altLang="en-US" dirty="0">
                <a:solidFill>
                  <a:srgbClr val="FF0000"/>
                </a:solidFill>
                <a:latin typeface="微软雅黑" pitchFamily="34" charset="-122"/>
                <a:ea typeface="微软雅黑" pitchFamily="34" charset="-122"/>
              </a:rPr>
              <a:t>实践能力</a:t>
            </a:r>
            <a:r>
              <a:rPr lang="zh-CN" altLang="en-US" dirty="0">
                <a:solidFill>
                  <a:schemeClr val="tx1">
                    <a:lumMod val="65000"/>
                    <a:lumOff val="35000"/>
                  </a:schemeClr>
                </a:solidFill>
                <a:latin typeface="微软雅黑" pitchFamily="34" charset="-122"/>
                <a:ea typeface="微软雅黑" pitchFamily="34" charset="-122"/>
              </a:rPr>
              <a:t>，促进学生在情感、态度与价值观等方面的发展。</a:t>
            </a:r>
            <a:endParaRPr lang="en-US" altLang="zh-CN" dirty="0">
              <a:solidFill>
                <a:schemeClr val="tx1">
                  <a:lumMod val="65000"/>
                  <a:lumOff val="35000"/>
                </a:schemeClr>
              </a:solidFill>
              <a:latin typeface="微软雅黑" pitchFamily="34" charset="-122"/>
              <a:ea typeface="微软雅黑" pitchFamily="34" charset="-122"/>
            </a:endParaRPr>
          </a:p>
          <a:p>
            <a:pPr>
              <a:lnSpc>
                <a:spcPct val="130000"/>
              </a:lnSpc>
            </a:pPr>
            <a:r>
              <a:rPr lang="zh-CN" altLang="en-US" dirty="0">
                <a:solidFill>
                  <a:schemeClr val="tx1">
                    <a:lumMod val="65000"/>
                    <a:lumOff val="35000"/>
                  </a:schemeClr>
                </a:solidFill>
                <a:latin typeface="微软雅黑" pitchFamily="34" charset="-122"/>
                <a:ea typeface="微软雅黑" pitchFamily="34" charset="-122"/>
              </a:rPr>
              <a:t>       课标还指出数学一方面应该面向</a:t>
            </a:r>
            <a:r>
              <a:rPr lang="zh-CN" altLang="en-US" dirty="0">
                <a:solidFill>
                  <a:srgbClr val="FF0000"/>
                </a:solidFill>
                <a:latin typeface="微软雅黑" pitchFamily="34" charset="-122"/>
                <a:ea typeface="微软雅黑" pitchFamily="34" charset="-122"/>
              </a:rPr>
              <a:t>全体学生</a:t>
            </a:r>
            <a:r>
              <a:rPr lang="zh-CN" altLang="en-US" dirty="0">
                <a:solidFill>
                  <a:schemeClr val="tx1">
                    <a:lumMod val="65000"/>
                    <a:lumOff val="35000"/>
                  </a:schemeClr>
                </a:solidFill>
                <a:latin typeface="微软雅黑" pitchFamily="34" charset="-122"/>
                <a:ea typeface="微软雅黑" pitchFamily="34" charset="-122"/>
              </a:rPr>
              <a:t>，使得人人都能获得良好的数学教育；另一方面要根据学生的差异进行</a:t>
            </a:r>
            <a:r>
              <a:rPr lang="zh-CN" altLang="en-US" dirty="0">
                <a:solidFill>
                  <a:srgbClr val="FF0000"/>
                </a:solidFill>
                <a:latin typeface="微软雅黑" pitchFamily="34" charset="-122"/>
                <a:ea typeface="微软雅黑" pitchFamily="34" charset="-122"/>
              </a:rPr>
              <a:t>因材施教</a:t>
            </a:r>
            <a:r>
              <a:rPr lang="zh-CN" altLang="en-US" dirty="0">
                <a:solidFill>
                  <a:schemeClr val="tx1">
                    <a:lumMod val="65000"/>
                    <a:lumOff val="35000"/>
                  </a:schemeClr>
                </a:solidFill>
                <a:latin typeface="微软雅黑" pitchFamily="34" charset="-122"/>
                <a:ea typeface="微软雅黑" pitchFamily="34" charset="-122"/>
              </a:rPr>
              <a:t>，不同的人能在数学上要获得不同的发展。</a:t>
            </a:r>
          </a:p>
        </p:txBody>
      </p:sp>
      <p:sp>
        <p:nvSpPr>
          <p:cNvPr id="28" name="矩形 27">
            <a:extLst>
              <a:ext uri="{FF2B5EF4-FFF2-40B4-BE49-F238E27FC236}">
                <a16:creationId xmlns:a16="http://schemas.microsoft.com/office/drawing/2014/main" id="{EA2AC78C-3752-6FFA-57F1-ACE7847A5325}"/>
              </a:ext>
            </a:extLst>
          </p:cNvPr>
          <p:cNvSpPr/>
          <p:nvPr/>
        </p:nvSpPr>
        <p:spPr>
          <a:xfrm>
            <a:off x="6234017" y="1771681"/>
            <a:ext cx="4129105" cy="4342189"/>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p>
        </p:txBody>
      </p:sp>
      <p:sp>
        <p:nvSpPr>
          <p:cNvPr id="29" name="AutoShape 12">
            <a:extLst>
              <a:ext uri="{FF2B5EF4-FFF2-40B4-BE49-F238E27FC236}">
                <a16:creationId xmlns:a16="http://schemas.microsoft.com/office/drawing/2014/main" id="{1ED8AF64-A740-5EB7-4D92-8CCB5E4ABD59}"/>
              </a:ext>
            </a:extLst>
          </p:cNvPr>
          <p:cNvSpPr>
            <a:spLocks noChangeArrowheads="1"/>
          </p:cNvSpPr>
          <p:nvPr/>
        </p:nvSpPr>
        <p:spPr bwMode="auto">
          <a:xfrm flipH="1">
            <a:off x="5911700" y="1376727"/>
            <a:ext cx="4451419" cy="575641"/>
          </a:xfrm>
          <a:prstGeom prst="homePlate">
            <a:avLst>
              <a:gd name="adj" fmla="val 63872"/>
            </a:avLst>
          </a:prstGeom>
          <a:solidFill>
            <a:schemeClr val="accent2"/>
          </a:solidFill>
          <a:ln w="9525">
            <a:noFill/>
            <a:miter lim="800000"/>
            <a:headEnd/>
            <a:tailEnd/>
          </a:ln>
        </p:spPr>
        <p:txBody>
          <a:bodyPr wrap="none" lIns="91436" tIns="45717" rIns="91436" bIns="45717" anchor="ctr"/>
          <a:lstStyle/>
          <a:p>
            <a:pPr algn="ctr"/>
            <a:r>
              <a:rPr lang="en-US" altLang="zh-CN" sz="2400" b="1" dirty="0">
                <a:solidFill>
                  <a:prstClr val="white"/>
                </a:solidFill>
                <a:latin typeface="微软雅黑" pitchFamily="34" charset="-122"/>
                <a:ea typeface="微软雅黑" pitchFamily="34" charset="-122"/>
              </a:rPr>
              <a:t>2.</a:t>
            </a:r>
            <a:r>
              <a:rPr lang="zh-CN" altLang="en-US" sz="2400" b="1" dirty="0">
                <a:solidFill>
                  <a:prstClr val="white"/>
                </a:solidFill>
                <a:latin typeface="微软雅黑" pitchFamily="34" charset="-122"/>
                <a:ea typeface="微软雅黑" pitchFamily="34" charset="-122"/>
              </a:rPr>
              <a:t>建构主义理论</a:t>
            </a:r>
          </a:p>
        </p:txBody>
      </p:sp>
      <p:sp>
        <p:nvSpPr>
          <p:cNvPr id="30" name="TextBox 6">
            <a:extLst>
              <a:ext uri="{FF2B5EF4-FFF2-40B4-BE49-F238E27FC236}">
                <a16:creationId xmlns:a16="http://schemas.microsoft.com/office/drawing/2014/main" id="{36BAFA16-55C0-8147-DA91-736675B401FA}"/>
              </a:ext>
            </a:extLst>
          </p:cNvPr>
          <p:cNvSpPr txBox="1"/>
          <p:nvPr/>
        </p:nvSpPr>
        <p:spPr>
          <a:xfrm>
            <a:off x="6452442" y="2095532"/>
            <a:ext cx="3710896" cy="4018338"/>
          </a:xfrm>
          <a:prstGeom prst="rect">
            <a:avLst/>
          </a:prstGeom>
          <a:noFill/>
        </p:spPr>
        <p:txBody>
          <a:bodyPr wrap="square" lIns="91436" tIns="45717" rIns="91436" bIns="45717" rtlCol="0">
            <a:spAutoFit/>
          </a:bodyPr>
          <a:lstStyle/>
          <a:p>
            <a:pPr>
              <a:lnSpc>
                <a:spcPct val="130000"/>
              </a:lnSpc>
            </a:pPr>
            <a:r>
              <a:rPr lang="zh-CN" altLang="en-US" dirty="0">
                <a:solidFill>
                  <a:schemeClr val="tx1">
                    <a:lumMod val="65000"/>
                    <a:lumOff val="35000"/>
                  </a:schemeClr>
                </a:solidFill>
                <a:latin typeface="微软雅黑" pitchFamily="34" charset="-122"/>
                <a:ea typeface="微软雅黑" pitchFamily="34" charset="-122"/>
              </a:rPr>
              <a:t>       建构主义认为学习是学生建构自己知识的过程。学生在接受信息时不是被动的，而是</a:t>
            </a:r>
            <a:r>
              <a:rPr lang="zh-CN" altLang="en-US" dirty="0">
                <a:solidFill>
                  <a:srgbClr val="FF0000"/>
                </a:solidFill>
                <a:latin typeface="微软雅黑" pitchFamily="34" charset="-122"/>
                <a:ea typeface="微软雅黑" pitchFamily="34" charset="-122"/>
              </a:rPr>
              <a:t>主动地建构</a:t>
            </a:r>
            <a:r>
              <a:rPr lang="zh-CN" altLang="en-US" dirty="0">
                <a:solidFill>
                  <a:schemeClr val="tx1">
                    <a:lumMod val="65000"/>
                    <a:lumOff val="35000"/>
                  </a:schemeClr>
                </a:solidFill>
                <a:latin typeface="微软雅黑" pitchFamily="34" charset="-122"/>
                <a:ea typeface="微软雅黑" pitchFamily="34" charset="-122"/>
              </a:rPr>
              <a:t>知识的意义。学习是学习者根据自己的经验背景，</a:t>
            </a:r>
            <a:r>
              <a:rPr lang="zh-CN" altLang="en-US" dirty="0">
                <a:solidFill>
                  <a:srgbClr val="FF0000"/>
                </a:solidFill>
                <a:latin typeface="微软雅黑" pitchFamily="34" charset="-122"/>
                <a:ea typeface="微软雅黑" pitchFamily="34" charset="-122"/>
              </a:rPr>
              <a:t>主动选择</a:t>
            </a:r>
            <a:r>
              <a:rPr lang="zh-CN" altLang="en-US" dirty="0">
                <a:solidFill>
                  <a:schemeClr val="tx1">
                    <a:lumMod val="65000"/>
                    <a:lumOff val="35000"/>
                  </a:schemeClr>
                </a:solidFill>
                <a:latin typeface="微软雅黑" pitchFamily="34" charset="-122"/>
                <a:ea typeface="微软雅黑" pitchFamily="34" charset="-122"/>
              </a:rPr>
              <a:t>、</a:t>
            </a:r>
            <a:r>
              <a:rPr lang="zh-CN" altLang="en-US" dirty="0">
                <a:solidFill>
                  <a:srgbClr val="FF0000"/>
                </a:solidFill>
                <a:latin typeface="微软雅黑" pitchFamily="34" charset="-122"/>
                <a:ea typeface="微软雅黑" pitchFamily="34" charset="-122"/>
              </a:rPr>
              <a:t>分析</a:t>
            </a:r>
            <a:r>
              <a:rPr lang="zh-CN" altLang="en-US" dirty="0">
                <a:solidFill>
                  <a:schemeClr val="tx1">
                    <a:lumMod val="65000"/>
                    <a:lumOff val="35000"/>
                  </a:schemeClr>
                </a:solidFill>
                <a:latin typeface="微软雅黑" pitchFamily="34" charset="-122"/>
                <a:ea typeface="微软雅黑" pitchFamily="34" charset="-122"/>
              </a:rPr>
              <a:t>和</a:t>
            </a:r>
            <a:r>
              <a:rPr lang="zh-CN" altLang="en-US" dirty="0">
                <a:solidFill>
                  <a:srgbClr val="FF0000"/>
                </a:solidFill>
                <a:latin typeface="微软雅黑" pitchFamily="34" charset="-122"/>
                <a:ea typeface="微软雅黑" pitchFamily="34" charset="-122"/>
              </a:rPr>
              <a:t>处理</a:t>
            </a:r>
            <a:r>
              <a:rPr lang="zh-CN" altLang="en-US" dirty="0">
                <a:solidFill>
                  <a:schemeClr val="tx1">
                    <a:lumMod val="65000"/>
                    <a:lumOff val="35000"/>
                  </a:schemeClr>
                </a:solidFill>
                <a:latin typeface="微软雅黑" pitchFamily="34" charset="-122"/>
                <a:ea typeface="微软雅黑" pitchFamily="34" charset="-122"/>
              </a:rPr>
              <a:t>外部信息。 根据</a:t>
            </a:r>
            <a:r>
              <a:rPr lang="zh-CN" altLang="en-US" dirty="0">
                <a:solidFill>
                  <a:srgbClr val="FF0000"/>
                </a:solidFill>
                <a:latin typeface="微软雅黑" pitchFamily="34" charset="-122"/>
                <a:ea typeface="微软雅黑" pitchFamily="34" charset="-122"/>
              </a:rPr>
              <a:t>已有知识经验</a:t>
            </a:r>
            <a:r>
              <a:rPr lang="zh-CN" altLang="en-US" dirty="0">
                <a:solidFill>
                  <a:schemeClr val="tx1">
                    <a:lumMod val="65000"/>
                    <a:lumOff val="35000"/>
                  </a:schemeClr>
                </a:solidFill>
                <a:latin typeface="微软雅黑" pitchFamily="34" charset="-122"/>
                <a:ea typeface="微软雅黑" pitchFamily="34" charset="-122"/>
              </a:rPr>
              <a:t>对所接收到的信息进行解释，生成了个人的意义。不同的知识经验存在于个体的头脑中，调动不同的知识经验，对所收到的信息做出不同的解释。</a:t>
            </a:r>
          </a:p>
        </p:txBody>
      </p:sp>
    </p:spTree>
    <p:extLst>
      <p:ext uri="{BB962C8B-B14F-4D97-AF65-F5344CB8AC3E}">
        <p14:creationId xmlns:p14="http://schemas.microsoft.com/office/powerpoint/2010/main" val="2544736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27"/>
                                        </p:tgtEl>
                                        <p:attrNameLst>
                                          <p:attrName>style.visibility</p:attrName>
                                        </p:attrNameLst>
                                      </p:cBhvr>
                                      <p:to>
                                        <p:strVal val="visible"/>
                                      </p:to>
                                    </p:set>
                                    <p:animEffect transition="in" filter="wipe(left)">
                                      <p:cBhvr>
                                        <p:cTn id="16" dur="100"/>
                                        <p:tgtEl>
                                          <p:spTgt spid="27"/>
                                        </p:tgtEl>
                                      </p:cBhvr>
                                    </p:animEffect>
                                  </p:childTnLst>
                                </p:cTn>
                              </p:par>
                              <p:par>
                                <p:cTn id="17" presetID="36" presetClass="emph" presetSubtype="0" fill="hold" grpId="1" nodeType="withEffect">
                                  <p:stCondLst>
                                    <p:cond delay="0"/>
                                  </p:stCondLst>
                                  <p:iterate type="lt">
                                    <p:tmPct val="30000"/>
                                  </p:iterate>
                                  <p:childTnLst>
                                    <p:animScale>
                                      <p:cBhvr>
                                        <p:cTn id="18" dur="50" autoRev="1" fill="hold">
                                          <p:stCondLst>
                                            <p:cond delay="0"/>
                                          </p:stCondLst>
                                        </p:cTn>
                                        <p:tgtEl>
                                          <p:spTgt spid="27"/>
                                        </p:tgtEl>
                                      </p:cBhvr>
                                      <p:to x="80000" y="100000"/>
                                    </p:animScale>
                                    <p:anim by="(#ppt_w*0.10)" calcmode="lin" valueType="num">
                                      <p:cBhvr>
                                        <p:cTn id="19" dur="50" autoRev="1" fill="hold">
                                          <p:stCondLst>
                                            <p:cond delay="0"/>
                                          </p:stCondLst>
                                        </p:cTn>
                                        <p:tgtEl>
                                          <p:spTgt spid="27"/>
                                        </p:tgtEl>
                                        <p:attrNameLst>
                                          <p:attrName>ppt_x</p:attrName>
                                        </p:attrNameLst>
                                      </p:cBhvr>
                                    </p:anim>
                                    <p:anim by="(-#ppt_w*0.10)" calcmode="lin" valueType="num">
                                      <p:cBhvr>
                                        <p:cTn id="20" dur="50" autoRev="1" fill="hold">
                                          <p:stCondLst>
                                            <p:cond delay="0"/>
                                          </p:stCondLst>
                                        </p:cTn>
                                        <p:tgtEl>
                                          <p:spTgt spid="27"/>
                                        </p:tgtEl>
                                        <p:attrNameLst>
                                          <p:attrName>ppt_y</p:attrName>
                                        </p:attrNameLst>
                                      </p:cBhvr>
                                    </p:anim>
                                    <p:animRot by="-480000">
                                      <p:cBhvr>
                                        <p:cTn id="21" dur="50" autoRev="1" fill="hold">
                                          <p:stCondLst>
                                            <p:cond delay="0"/>
                                          </p:stCondLst>
                                        </p:cTn>
                                        <p:tgtEl>
                                          <p:spTgt spid="27"/>
                                        </p:tgtEl>
                                        <p:attrNameLst>
                                          <p:attrName>r</p:attrName>
                                        </p:attrNameLst>
                                      </p:cBhvr>
                                    </p:animRot>
                                  </p:childTnLst>
                                </p:cTn>
                              </p:par>
                            </p:childTnLst>
                          </p:cTn>
                        </p:par>
                        <p:par>
                          <p:cTn id="22" fill="hold">
                            <p:stCondLst>
                              <p:cond delay="5870"/>
                            </p:stCondLst>
                            <p:childTnLst>
                              <p:par>
                                <p:cTn id="23" presetID="2" presetClass="entr" presetSubtype="2"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1+#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childTnLst>
                          </p:cTn>
                        </p:par>
                        <p:par>
                          <p:cTn id="27" fill="hold">
                            <p:stCondLst>
                              <p:cond delay="637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687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30"/>
                                        </p:tgtEl>
                                        <p:attrNameLst>
                                          <p:attrName>style.visibility</p:attrName>
                                        </p:attrNameLst>
                                      </p:cBhvr>
                                      <p:to>
                                        <p:strVal val="visible"/>
                                      </p:to>
                                    </p:set>
                                    <p:animEffect transition="in" filter="wipe(left)">
                                      <p:cBhvr>
                                        <p:cTn id="34" dur="100"/>
                                        <p:tgtEl>
                                          <p:spTgt spid="30"/>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30"/>
                                        </p:tgtEl>
                                      </p:cBhvr>
                                      <p:to x="80000" y="100000"/>
                                    </p:animScale>
                                    <p:anim by="(#ppt_w*0.10)" calcmode="lin" valueType="num">
                                      <p:cBhvr>
                                        <p:cTn id="37" dur="50" autoRev="1" fill="hold">
                                          <p:stCondLst>
                                            <p:cond delay="0"/>
                                          </p:stCondLst>
                                        </p:cTn>
                                        <p:tgtEl>
                                          <p:spTgt spid="30"/>
                                        </p:tgtEl>
                                        <p:attrNameLst>
                                          <p:attrName>ppt_x</p:attrName>
                                        </p:attrNameLst>
                                      </p:cBhvr>
                                    </p:anim>
                                    <p:anim by="(-#ppt_w*0.10)" calcmode="lin" valueType="num">
                                      <p:cBhvr>
                                        <p:cTn id="38" dur="50" autoRev="1" fill="hold">
                                          <p:stCondLst>
                                            <p:cond delay="0"/>
                                          </p:stCondLst>
                                        </p:cTn>
                                        <p:tgtEl>
                                          <p:spTgt spid="30"/>
                                        </p:tgtEl>
                                        <p:attrNameLst>
                                          <p:attrName>ppt_y</p:attrName>
                                        </p:attrNameLst>
                                      </p:cBhvr>
                                    </p:anim>
                                    <p:animRot by="-480000">
                                      <p:cBhvr>
                                        <p:cTn id="39" dur="50" autoRev="1" fill="hold">
                                          <p:stCondLst>
                                            <p:cond delay="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7" grpId="1"/>
      <p:bldP spid="28" grpId="0" animBg="1"/>
      <p:bldP spid="29" grpId="0" animBg="1"/>
      <p:bldP spid="30" grpId="0"/>
      <p:bldP spid="3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6"/>
          <a:stretch>
            <a:fillRect/>
          </a:stretch>
        </p:blipFill>
        <p:spPr>
          <a:xfrm rot="5400000">
            <a:off x="3023347" y="-2423157"/>
            <a:ext cx="6145295" cy="11704318"/>
          </a:xfrm>
          <a:prstGeom prst="rect">
            <a:avLst/>
          </a:prstGeom>
          <a:effectLst>
            <a:outerShdw blurRad="419100" sx="102000" sy="102000" algn="ctr" rotWithShape="0">
              <a:schemeClr val="accent1">
                <a:alpha val="85000"/>
              </a:schemeClr>
            </a:outerShdw>
          </a:effectLst>
        </p:spPr>
      </p:pic>
      <p:sp>
        <p:nvSpPr>
          <p:cNvPr id="10" name="矩形 9"/>
          <p:cNvSpPr/>
          <p:nvPr/>
        </p:nvSpPr>
        <p:spPr>
          <a:xfrm rot="10800000">
            <a:off x="1746120" y="1429479"/>
            <a:ext cx="8699738" cy="399904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PA-组合 1"/>
          <p:cNvGrpSpPr/>
          <p:nvPr>
            <p:custDataLst>
              <p:tags r:id="rId1"/>
            </p:custDataLst>
          </p:nvPr>
        </p:nvGrpSpPr>
        <p:grpSpPr>
          <a:xfrm>
            <a:off x="2388728" y="1883988"/>
            <a:ext cx="5148893" cy="2331235"/>
            <a:chOff x="1039650" y="1018620"/>
            <a:chExt cx="5148893" cy="2331235"/>
          </a:xfrm>
        </p:grpSpPr>
        <p:sp>
          <p:nvSpPr>
            <p:cNvPr id="5" name="PA-文本框 4"/>
            <p:cNvSpPr txBox="1"/>
            <p:nvPr>
              <p:custDataLst>
                <p:tags r:id="rId2"/>
              </p:custDataLst>
            </p:nvPr>
          </p:nvSpPr>
          <p:spPr>
            <a:xfrm>
              <a:off x="1039650" y="1018620"/>
              <a:ext cx="2138157" cy="1862048"/>
            </a:xfrm>
            <a:prstGeom prst="rect">
              <a:avLst/>
            </a:prstGeom>
            <a:noFill/>
          </p:spPr>
          <p:txBody>
            <a:bodyPr wrap="square" rtlCol="0">
              <a:spAutoFit/>
            </a:bodyPr>
            <a:lstStyle/>
            <a:p>
              <a:r>
                <a:rPr lang="en-US" altLang="zh-CN" sz="11500" spc="300" dirty="0">
                  <a:solidFill>
                    <a:schemeClr val="bg1"/>
                  </a:solidFill>
                  <a:cs typeface="+mn-ea"/>
                  <a:sym typeface="+mn-lt"/>
                </a:rPr>
                <a:t>03.</a:t>
              </a:r>
              <a:endParaRPr lang="zh-CN" altLang="en-US" sz="11500" spc="300" dirty="0">
                <a:solidFill>
                  <a:schemeClr val="bg1"/>
                </a:solidFill>
                <a:cs typeface="+mn-ea"/>
                <a:sym typeface="+mn-lt"/>
              </a:endParaRPr>
            </a:p>
          </p:txBody>
        </p:sp>
        <p:sp>
          <p:nvSpPr>
            <p:cNvPr id="6" name="PA-文本框 7"/>
            <p:cNvSpPr txBox="1"/>
            <p:nvPr>
              <p:custDataLst>
                <p:tags r:id="rId3"/>
              </p:custDataLst>
            </p:nvPr>
          </p:nvSpPr>
          <p:spPr>
            <a:xfrm>
              <a:off x="1131562" y="2703524"/>
              <a:ext cx="5056981" cy="646331"/>
            </a:xfrm>
            <a:prstGeom prst="rect">
              <a:avLst/>
            </a:prstGeom>
            <a:noFill/>
          </p:spPr>
          <p:txBody>
            <a:bodyPr wrap="square" rtlCol="0">
              <a:spAutoFit/>
            </a:bodyPr>
            <a:lstStyle/>
            <a:p>
              <a:r>
                <a:rPr lang="zh-CN" altLang="en-US" sz="3600" spc="300" dirty="0">
                  <a:solidFill>
                    <a:schemeClr val="bg1"/>
                  </a:solidFill>
                  <a:cs typeface="+mn-ea"/>
                  <a:sym typeface="+mn-lt"/>
                </a:rPr>
                <a:t>作业设计的原则</a:t>
              </a:r>
            </a:p>
          </p:txBody>
        </p:sp>
      </p:grpSp>
    </p:spTree>
    <p:extLst>
      <p:ext uri="{BB962C8B-B14F-4D97-AF65-F5344CB8AC3E}">
        <p14:creationId xmlns:p14="http://schemas.microsoft.com/office/powerpoint/2010/main" val="37570439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42" presetClass="path" presetSubtype="0" accel="50000" decel="50000" fill="hold" nodeType="withEffect">
                                  <p:stCondLst>
                                    <p:cond delay="700"/>
                                  </p:stCondLst>
                                  <p:childTnLst>
                                    <p:animMotion origin="layout" path="M 0.03555 -0.04583 L -4.79167E-6 0.00023 " pathEditMode="relative" ptsTypes="">
                                      <p:cBhvr>
                                        <p:cTn id="9" dur="1000" fill="hold"/>
                                        <p:tgtEl>
                                          <p:spTgt spid="4"/>
                                        </p:tgtEl>
                                        <p:attrNameLst>
                                          <p:attrName>ppt_x</p:attrName>
                                          <p:attrName>ppt_y</p:attrName>
                                        </p:attrNameLst>
                                      </p:cBhvr>
                                    </p:animMotion>
                                  </p:childTnLst>
                                </p:cTn>
                              </p:par>
                            </p:childTnLst>
                          </p:cTn>
                        </p:par>
                        <p:par>
                          <p:cTn id="10" fill="hold">
                            <p:stCondLst>
                              <p:cond delay="17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447675" y="368300"/>
            <a:ext cx="11296650" cy="6126883"/>
            <a:chOff x="447675" y="368300"/>
            <a:chExt cx="11296650" cy="6126883"/>
          </a:xfrm>
        </p:grpSpPr>
        <p:grpSp>
          <p:nvGrpSpPr>
            <p:cNvPr id="34" name="组合 33"/>
            <p:cNvGrpSpPr/>
            <p:nvPr/>
          </p:nvGrpSpPr>
          <p:grpSpPr>
            <a:xfrm>
              <a:off x="447675" y="368300"/>
              <a:ext cx="11296650" cy="6126883"/>
              <a:chOff x="447675" y="368300"/>
              <a:chExt cx="11296650" cy="6126883"/>
            </a:xfrm>
            <a:solidFill>
              <a:schemeClr val="bg1"/>
            </a:solidFill>
          </p:grpSpPr>
          <p:sp>
            <p:nvSpPr>
              <p:cNvPr id="38" name="任意多边形: 形状 37"/>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9" name="任意多边形: 形状 38"/>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35" name="矩形 34"/>
            <p:cNvSpPr/>
            <p:nvPr/>
          </p:nvSpPr>
          <p:spPr>
            <a:xfrm>
              <a:off x="11082528" y="5880044"/>
              <a:ext cx="661797" cy="604173"/>
            </a:xfrm>
            <a:prstGeom prst="rect">
              <a:avLst/>
            </a:prstGeom>
            <a:blipFill>
              <a:blip r:embed="rId5"/>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7" name="PA-文本框 6"/>
            <p:cNvSpPr txBox="1"/>
            <p:nvPr>
              <p:custDataLst>
                <p:tags r:id="rId2"/>
              </p:custDataLst>
            </p:nvPr>
          </p:nvSpPr>
          <p:spPr>
            <a:xfrm>
              <a:off x="642746" y="466431"/>
              <a:ext cx="2173605" cy="307777"/>
            </a:xfrm>
            <a:prstGeom prst="rect">
              <a:avLst/>
            </a:prstGeom>
            <a:noFill/>
          </p:spPr>
          <p:txBody>
            <a:bodyPr wrap="square" rtlCol="0">
              <a:spAutoFit/>
            </a:bodyPr>
            <a:lstStyle/>
            <a:p>
              <a:pPr algn="dist"/>
              <a:r>
                <a:rPr lang="zh-CN" altLang="en-US" sz="1400" b="1" dirty="0">
                  <a:solidFill>
                    <a:schemeClr val="bg1"/>
                  </a:solidFill>
                  <a:cs typeface="+mn-ea"/>
                  <a:sym typeface="+mn-lt"/>
                </a:rPr>
                <a:t>输入您的标题</a:t>
              </a:r>
              <a:endParaRPr lang="en-US" sz="1400" b="1" dirty="0">
                <a:solidFill>
                  <a:schemeClr val="bg1"/>
                </a:solidFill>
                <a:cs typeface="+mn-ea"/>
                <a:sym typeface="+mn-lt"/>
              </a:endParaRPr>
            </a:p>
          </p:txBody>
        </p:sp>
      </p:grpSp>
      <p:sp>
        <p:nvSpPr>
          <p:cNvPr id="40" name="矩形 39">
            <a:extLst>
              <a:ext uri="{FF2B5EF4-FFF2-40B4-BE49-F238E27FC236}">
                <a16:creationId xmlns:a16="http://schemas.microsoft.com/office/drawing/2014/main" id="{DFFF766F-68E1-11EA-BF5D-EBDADBF37DAB}"/>
              </a:ext>
            </a:extLst>
          </p:cNvPr>
          <p:cNvSpPr/>
          <p:nvPr/>
        </p:nvSpPr>
        <p:spPr>
          <a:xfrm>
            <a:off x="447675" y="362817"/>
            <a:ext cx="2925720" cy="638080"/>
          </a:xfrm>
          <a:prstGeom prst="rect">
            <a:avLst/>
          </a:prstGeom>
          <a:blipFill>
            <a:blip r:embed="rId5">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1" name="PA-文本框 6">
            <a:extLst>
              <a:ext uri="{FF2B5EF4-FFF2-40B4-BE49-F238E27FC236}">
                <a16:creationId xmlns:a16="http://schemas.microsoft.com/office/drawing/2014/main" id="{AA16A746-47D0-B88C-1EB7-F05EA76C68F0}"/>
              </a:ext>
            </a:extLst>
          </p:cNvPr>
          <p:cNvSpPr txBox="1"/>
          <p:nvPr>
            <p:custDataLst>
              <p:tags r:id="rId1"/>
            </p:custDataLst>
          </p:nvPr>
        </p:nvSpPr>
        <p:spPr>
          <a:xfrm>
            <a:off x="642746" y="466431"/>
            <a:ext cx="2607081" cy="400110"/>
          </a:xfrm>
          <a:prstGeom prst="rect">
            <a:avLst/>
          </a:prstGeom>
          <a:noFill/>
        </p:spPr>
        <p:txBody>
          <a:bodyPr wrap="square" rtlCol="0">
            <a:spAutoFit/>
          </a:bodyPr>
          <a:lstStyle/>
          <a:p>
            <a:pPr algn="dist"/>
            <a:r>
              <a:rPr lang="zh-CN" altLang="en-US" sz="2000" b="1" dirty="0">
                <a:solidFill>
                  <a:schemeClr val="bg1"/>
                </a:solidFill>
                <a:cs typeface="+mn-ea"/>
                <a:sym typeface="+mn-lt"/>
              </a:rPr>
              <a:t>作业设计的原则</a:t>
            </a:r>
          </a:p>
        </p:txBody>
      </p:sp>
      <p:cxnSp>
        <p:nvCxnSpPr>
          <p:cNvPr id="56" name="Straight Arrow Connector 16">
            <a:extLst>
              <a:ext uri="{FF2B5EF4-FFF2-40B4-BE49-F238E27FC236}">
                <a16:creationId xmlns:a16="http://schemas.microsoft.com/office/drawing/2014/main" id="{8C29A7F3-2437-718B-49A2-98FA4040D5D4}"/>
              </a:ext>
            </a:extLst>
          </p:cNvPr>
          <p:cNvCxnSpPr/>
          <p:nvPr/>
        </p:nvCxnSpPr>
        <p:spPr>
          <a:xfrm flipV="1">
            <a:off x="4421947" y="1789191"/>
            <a:ext cx="2810110" cy="3"/>
          </a:xfrm>
          <a:prstGeom prst="straightConnector1">
            <a:avLst/>
          </a:prstGeom>
          <a:noFill/>
          <a:ln w="6350" cap="flat" cmpd="sng" algn="ctr">
            <a:solidFill>
              <a:sysClr val="window" lastClr="FFFFFF">
                <a:lumMod val="65000"/>
              </a:sysClr>
            </a:solidFill>
            <a:prstDash val="solid"/>
            <a:miter lim="800000"/>
            <a:tailEnd type="arrow"/>
          </a:ln>
          <a:effectLst/>
        </p:spPr>
      </p:cxnSp>
      <p:cxnSp>
        <p:nvCxnSpPr>
          <p:cNvPr id="57" name="Straight Arrow Connector 18">
            <a:extLst>
              <a:ext uri="{FF2B5EF4-FFF2-40B4-BE49-F238E27FC236}">
                <a16:creationId xmlns:a16="http://schemas.microsoft.com/office/drawing/2014/main" id="{BCFB07A2-6C56-03B1-091C-B204B6E5D7F8}"/>
              </a:ext>
            </a:extLst>
          </p:cNvPr>
          <p:cNvCxnSpPr/>
          <p:nvPr/>
        </p:nvCxnSpPr>
        <p:spPr>
          <a:xfrm>
            <a:off x="4828295" y="2601989"/>
            <a:ext cx="2403763" cy="0"/>
          </a:xfrm>
          <a:prstGeom prst="straightConnector1">
            <a:avLst/>
          </a:prstGeom>
          <a:noFill/>
          <a:ln w="6350" cap="flat" cmpd="sng" algn="ctr">
            <a:solidFill>
              <a:sysClr val="window" lastClr="FFFFFF">
                <a:lumMod val="65000"/>
              </a:sysClr>
            </a:solidFill>
            <a:prstDash val="solid"/>
            <a:miter lim="800000"/>
            <a:tailEnd type="arrow"/>
          </a:ln>
          <a:effectLst/>
        </p:spPr>
      </p:cxnSp>
      <p:cxnSp>
        <p:nvCxnSpPr>
          <p:cNvPr id="58" name="Straight Arrow Connector 19">
            <a:extLst>
              <a:ext uri="{FF2B5EF4-FFF2-40B4-BE49-F238E27FC236}">
                <a16:creationId xmlns:a16="http://schemas.microsoft.com/office/drawing/2014/main" id="{2AD53907-5CB4-AEF5-CD53-9092D535514D}"/>
              </a:ext>
            </a:extLst>
          </p:cNvPr>
          <p:cNvCxnSpPr/>
          <p:nvPr/>
        </p:nvCxnSpPr>
        <p:spPr>
          <a:xfrm flipV="1">
            <a:off x="5336229" y="3414791"/>
            <a:ext cx="1895829" cy="3"/>
          </a:xfrm>
          <a:prstGeom prst="straightConnector1">
            <a:avLst/>
          </a:prstGeom>
          <a:noFill/>
          <a:ln w="6350" cap="flat" cmpd="sng" algn="ctr">
            <a:solidFill>
              <a:sysClr val="window" lastClr="FFFFFF">
                <a:lumMod val="65000"/>
              </a:sysClr>
            </a:solidFill>
            <a:prstDash val="solid"/>
            <a:miter lim="800000"/>
            <a:tailEnd type="arrow"/>
          </a:ln>
          <a:effectLst/>
        </p:spPr>
      </p:cxnSp>
      <p:sp>
        <p:nvSpPr>
          <p:cNvPr id="59" name="Freeform 10">
            <a:extLst>
              <a:ext uri="{FF2B5EF4-FFF2-40B4-BE49-F238E27FC236}">
                <a16:creationId xmlns:a16="http://schemas.microsoft.com/office/drawing/2014/main" id="{62471F18-A7EA-AD3C-BFC1-AAEEC99DDA10}"/>
              </a:ext>
            </a:extLst>
          </p:cNvPr>
          <p:cNvSpPr>
            <a:spLocks/>
          </p:cNvSpPr>
          <p:nvPr/>
        </p:nvSpPr>
        <p:spPr bwMode="auto">
          <a:xfrm>
            <a:off x="2355171" y="3873301"/>
            <a:ext cx="3623777" cy="1285976"/>
          </a:xfrm>
          <a:custGeom>
            <a:avLst/>
            <a:gdLst>
              <a:gd name="T0" fmla="*/ 2168 w 2435"/>
              <a:gd name="T1" fmla="*/ 2 h 864"/>
              <a:gd name="T2" fmla="*/ 2435 w 2435"/>
              <a:gd name="T3" fmla="*/ 480 h 864"/>
              <a:gd name="T4" fmla="*/ 1223 w 2435"/>
              <a:gd name="T5" fmla="*/ 861 h 864"/>
              <a:gd name="T6" fmla="*/ 1223 w 2435"/>
              <a:gd name="T7" fmla="*/ 864 h 864"/>
              <a:gd name="T8" fmla="*/ 1220 w 2435"/>
              <a:gd name="T9" fmla="*/ 861 h 864"/>
              <a:gd name="T10" fmla="*/ 1220 w 2435"/>
              <a:gd name="T11" fmla="*/ 864 h 864"/>
              <a:gd name="T12" fmla="*/ 1220 w 2435"/>
              <a:gd name="T13" fmla="*/ 861 h 864"/>
              <a:gd name="T14" fmla="*/ 0 w 2435"/>
              <a:gd name="T15" fmla="*/ 478 h 864"/>
              <a:gd name="T16" fmla="*/ 268 w 2435"/>
              <a:gd name="T17" fmla="*/ 0 h 864"/>
              <a:gd name="T18" fmla="*/ 1220 w 2435"/>
              <a:gd name="T19" fmla="*/ 299 h 864"/>
              <a:gd name="T20" fmla="*/ 2168 w 2435"/>
              <a:gd name="T21" fmla="*/ 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35" h="864">
                <a:moveTo>
                  <a:pt x="2168" y="2"/>
                </a:moveTo>
                <a:lnTo>
                  <a:pt x="2435" y="480"/>
                </a:lnTo>
                <a:lnTo>
                  <a:pt x="1223" y="861"/>
                </a:lnTo>
                <a:lnTo>
                  <a:pt x="1223" y="864"/>
                </a:lnTo>
                <a:lnTo>
                  <a:pt x="1220" y="861"/>
                </a:lnTo>
                <a:lnTo>
                  <a:pt x="1220" y="864"/>
                </a:lnTo>
                <a:lnTo>
                  <a:pt x="1220" y="861"/>
                </a:lnTo>
                <a:lnTo>
                  <a:pt x="0" y="478"/>
                </a:lnTo>
                <a:lnTo>
                  <a:pt x="268" y="0"/>
                </a:lnTo>
                <a:lnTo>
                  <a:pt x="1220" y="299"/>
                </a:lnTo>
                <a:lnTo>
                  <a:pt x="2168" y="2"/>
                </a:lnTo>
                <a:close/>
              </a:path>
            </a:pathLst>
          </a:custGeom>
          <a:solidFill>
            <a:srgbClr val="6280D1"/>
          </a:solidFill>
          <a:ln w="19050" cap="flat" cmpd="sng" algn="ctr">
            <a:noFill/>
            <a:prstDash val="solid"/>
            <a:miter lim="800000"/>
          </a:ln>
          <a:effec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a:cs typeface="+mn-cs"/>
            </a:endParaRPr>
          </a:p>
        </p:txBody>
      </p:sp>
      <p:sp>
        <p:nvSpPr>
          <p:cNvPr id="60" name="Freeform 11">
            <a:extLst>
              <a:ext uri="{FF2B5EF4-FFF2-40B4-BE49-F238E27FC236}">
                <a16:creationId xmlns:a16="http://schemas.microsoft.com/office/drawing/2014/main" id="{82008515-C3C4-C9DF-7527-1735E8BE5E09}"/>
              </a:ext>
            </a:extLst>
          </p:cNvPr>
          <p:cNvSpPr>
            <a:spLocks/>
          </p:cNvSpPr>
          <p:nvPr/>
        </p:nvSpPr>
        <p:spPr bwMode="auto">
          <a:xfrm>
            <a:off x="2832882" y="3018963"/>
            <a:ext cx="2669839" cy="1134159"/>
          </a:xfrm>
          <a:custGeom>
            <a:avLst/>
            <a:gdLst>
              <a:gd name="T0" fmla="*/ 1529 w 1794"/>
              <a:gd name="T1" fmla="*/ 2 h 762"/>
              <a:gd name="T2" fmla="*/ 1794 w 1794"/>
              <a:gd name="T3" fmla="*/ 481 h 762"/>
              <a:gd name="T4" fmla="*/ 902 w 1794"/>
              <a:gd name="T5" fmla="*/ 762 h 762"/>
              <a:gd name="T6" fmla="*/ 902 w 1794"/>
              <a:gd name="T7" fmla="*/ 762 h 762"/>
              <a:gd name="T8" fmla="*/ 899 w 1794"/>
              <a:gd name="T9" fmla="*/ 762 h 762"/>
              <a:gd name="T10" fmla="*/ 899 w 1794"/>
              <a:gd name="T11" fmla="*/ 762 h 762"/>
              <a:gd name="T12" fmla="*/ 899 w 1794"/>
              <a:gd name="T13" fmla="*/ 762 h 762"/>
              <a:gd name="T14" fmla="*/ 0 w 1794"/>
              <a:gd name="T15" fmla="*/ 478 h 762"/>
              <a:gd name="T16" fmla="*/ 267 w 1794"/>
              <a:gd name="T17" fmla="*/ 0 h 762"/>
              <a:gd name="T18" fmla="*/ 899 w 1794"/>
              <a:gd name="T19" fmla="*/ 200 h 762"/>
              <a:gd name="T20" fmla="*/ 1529 w 1794"/>
              <a:gd name="T21" fmla="*/ 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4" h="762">
                <a:moveTo>
                  <a:pt x="1529" y="2"/>
                </a:moveTo>
                <a:lnTo>
                  <a:pt x="1794" y="481"/>
                </a:lnTo>
                <a:lnTo>
                  <a:pt x="902" y="762"/>
                </a:lnTo>
                <a:lnTo>
                  <a:pt x="902" y="762"/>
                </a:lnTo>
                <a:lnTo>
                  <a:pt x="899" y="762"/>
                </a:lnTo>
                <a:lnTo>
                  <a:pt x="899" y="762"/>
                </a:lnTo>
                <a:lnTo>
                  <a:pt x="899" y="762"/>
                </a:lnTo>
                <a:lnTo>
                  <a:pt x="0" y="478"/>
                </a:lnTo>
                <a:lnTo>
                  <a:pt x="267" y="0"/>
                </a:lnTo>
                <a:lnTo>
                  <a:pt x="899" y="200"/>
                </a:lnTo>
                <a:lnTo>
                  <a:pt x="1529" y="2"/>
                </a:lnTo>
                <a:close/>
              </a:path>
            </a:pathLst>
          </a:custGeom>
          <a:solidFill>
            <a:srgbClr val="95AEEC"/>
          </a:solidFill>
          <a:ln w="19050" cap="flat" cmpd="sng" algn="ctr">
            <a:noFill/>
            <a:prstDash val="solid"/>
            <a:miter lim="800000"/>
          </a:ln>
          <a:effec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a:cs typeface="+mn-cs"/>
            </a:endParaRPr>
          </a:p>
        </p:txBody>
      </p:sp>
      <p:sp>
        <p:nvSpPr>
          <p:cNvPr id="61" name="Freeform 12">
            <a:extLst>
              <a:ext uri="{FF2B5EF4-FFF2-40B4-BE49-F238E27FC236}">
                <a16:creationId xmlns:a16="http://schemas.microsoft.com/office/drawing/2014/main" id="{789116DD-48BE-4CBF-F32B-E34AD7E5BE02}"/>
              </a:ext>
            </a:extLst>
          </p:cNvPr>
          <p:cNvSpPr>
            <a:spLocks/>
          </p:cNvSpPr>
          <p:nvPr/>
        </p:nvSpPr>
        <p:spPr bwMode="auto">
          <a:xfrm>
            <a:off x="3295714" y="2185459"/>
            <a:ext cx="1742686" cy="989784"/>
          </a:xfrm>
          <a:custGeom>
            <a:avLst/>
            <a:gdLst>
              <a:gd name="T0" fmla="*/ 907 w 1171"/>
              <a:gd name="T1" fmla="*/ 3 h 665"/>
              <a:gd name="T2" fmla="*/ 1171 w 1171"/>
              <a:gd name="T3" fmla="*/ 481 h 665"/>
              <a:gd name="T4" fmla="*/ 591 w 1171"/>
              <a:gd name="T5" fmla="*/ 665 h 665"/>
              <a:gd name="T6" fmla="*/ 591 w 1171"/>
              <a:gd name="T7" fmla="*/ 665 h 665"/>
              <a:gd name="T8" fmla="*/ 588 w 1171"/>
              <a:gd name="T9" fmla="*/ 665 h 665"/>
              <a:gd name="T10" fmla="*/ 588 w 1171"/>
              <a:gd name="T11" fmla="*/ 665 h 665"/>
              <a:gd name="T12" fmla="*/ 588 w 1171"/>
              <a:gd name="T13" fmla="*/ 665 h 665"/>
              <a:gd name="T14" fmla="*/ 0 w 1171"/>
              <a:gd name="T15" fmla="*/ 479 h 665"/>
              <a:gd name="T16" fmla="*/ 268 w 1171"/>
              <a:gd name="T17" fmla="*/ 0 h 665"/>
              <a:gd name="T18" fmla="*/ 588 w 1171"/>
              <a:gd name="T19" fmla="*/ 102 h 665"/>
              <a:gd name="T20" fmla="*/ 907 w 1171"/>
              <a:gd name="T21" fmla="*/ 3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1" h="665">
                <a:moveTo>
                  <a:pt x="907" y="3"/>
                </a:moveTo>
                <a:lnTo>
                  <a:pt x="1171" y="481"/>
                </a:lnTo>
                <a:lnTo>
                  <a:pt x="591" y="665"/>
                </a:lnTo>
                <a:lnTo>
                  <a:pt x="591" y="665"/>
                </a:lnTo>
                <a:lnTo>
                  <a:pt x="588" y="665"/>
                </a:lnTo>
                <a:lnTo>
                  <a:pt x="588" y="665"/>
                </a:lnTo>
                <a:lnTo>
                  <a:pt x="588" y="665"/>
                </a:lnTo>
                <a:lnTo>
                  <a:pt x="0" y="479"/>
                </a:lnTo>
                <a:lnTo>
                  <a:pt x="268" y="0"/>
                </a:lnTo>
                <a:lnTo>
                  <a:pt x="588" y="102"/>
                </a:lnTo>
                <a:lnTo>
                  <a:pt x="907" y="3"/>
                </a:lnTo>
                <a:close/>
              </a:path>
            </a:pathLst>
          </a:custGeom>
          <a:solidFill>
            <a:srgbClr val="6280D1"/>
          </a:solidFill>
          <a:ln w="19050" cap="flat" cmpd="sng" algn="ctr">
            <a:noFill/>
            <a:prstDash val="solid"/>
            <a:miter lim="800000"/>
          </a:ln>
          <a:effec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a:cs typeface="+mn-cs"/>
            </a:endParaRPr>
          </a:p>
        </p:txBody>
      </p:sp>
      <p:sp>
        <p:nvSpPr>
          <p:cNvPr id="62" name="Freeform 13">
            <a:extLst>
              <a:ext uri="{FF2B5EF4-FFF2-40B4-BE49-F238E27FC236}">
                <a16:creationId xmlns:a16="http://schemas.microsoft.com/office/drawing/2014/main" id="{04ED1E63-D0DE-6A5A-05BE-33D090668B5B}"/>
              </a:ext>
            </a:extLst>
          </p:cNvPr>
          <p:cNvSpPr>
            <a:spLocks/>
          </p:cNvSpPr>
          <p:nvPr/>
        </p:nvSpPr>
        <p:spPr bwMode="auto">
          <a:xfrm>
            <a:off x="3773427" y="1332605"/>
            <a:ext cx="791725" cy="839456"/>
          </a:xfrm>
          <a:custGeom>
            <a:avLst/>
            <a:gdLst>
              <a:gd name="T0" fmla="*/ 532 w 532"/>
              <a:gd name="T1" fmla="*/ 480 h 564"/>
              <a:gd name="T2" fmla="*/ 270 w 532"/>
              <a:gd name="T3" fmla="*/ 562 h 564"/>
              <a:gd name="T4" fmla="*/ 270 w 532"/>
              <a:gd name="T5" fmla="*/ 564 h 564"/>
              <a:gd name="T6" fmla="*/ 267 w 532"/>
              <a:gd name="T7" fmla="*/ 562 h 564"/>
              <a:gd name="T8" fmla="*/ 267 w 532"/>
              <a:gd name="T9" fmla="*/ 564 h 564"/>
              <a:gd name="T10" fmla="*/ 267 w 532"/>
              <a:gd name="T11" fmla="*/ 562 h 564"/>
              <a:gd name="T12" fmla="*/ 0 w 532"/>
              <a:gd name="T13" fmla="*/ 478 h 564"/>
              <a:gd name="T14" fmla="*/ 265 w 532"/>
              <a:gd name="T15" fmla="*/ 0 h 564"/>
              <a:gd name="T16" fmla="*/ 265 w 532"/>
              <a:gd name="T17" fmla="*/ 0 h 564"/>
              <a:gd name="T18" fmla="*/ 532 w 532"/>
              <a:gd name="T19" fmla="*/ 48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564">
                <a:moveTo>
                  <a:pt x="532" y="480"/>
                </a:moveTo>
                <a:lnTo>
                  <a:pt x="270" y="562"/>
                </a:lnTo>
                <a:lnTo>
                  <a:pt x="270" y="564"/>
                </a:lnTo>
                <a:lnTo>
                  <a:pt x="267" y="562"/>
                </a:lnTo>
                <a:lnTo>
                  <a:pt x="267" y="564"/>
                </a:lnTo>
                <a:lnTo>
                  <a:pt x="267" y="562"/>
                </a:lnTo>
                <a:lnTo>
                  <a:pt x="0" y="478"/>
                </a:lnTo>
                <a:lnTo>
                  <a:pt x="265" y="0"/>
                </a:lnTo>
                <a:lnTo>
                  <a:pt x="265" y="0"/>
                </a:lnTo>
                <a:lnTo>
                  <a:pt x="532" y="480"/>
                </a:lnTo>
                <a:close/>
              </a:path>
            </a:pathLst>
          </a:custGeom>
          <a:solidFill>
            <a:srgbClr val="95AEEC"/>
          </a:solidFill>
          <a:ln w="19050" cap="flat" cmpd="sng" algn="ctr">
            <a:noFill/>
            <a:prstDash val="solid"/>
            <a:miter lim="800000"/>
          </a:ln>
          <a:effec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a:cs typeface="+mn-cs"/>
            </a:endParaRPr>
          </a:p>
        </p:txBody>
      </p:sp>
      <p:cxnSp>
        <p:nvCxnSpPr>
          <p:cNvPr id="63" name="Straight Arrow Connector 20">
            <a:extLst>
              <a:ext uri="{FF2B5EF4-FFF2-40B4-BE49-F238E27FC236}">
                <a16:creationId xmlns:a16="http://schemas.microsoft.com/office/drawing/2014/main" id="{CC3D62AA-8899-071B-418A-605C4B279C1F}"/>
              </a:ext>
            </a:extLst>
          </p:cNvPr>
          <p:cNvCxnSpPr/>
          <p:nvPr/>
        </p:nvCxnSpPr>
        <p:spPr>
          <a:xfrm flipV="1">
            <a:off x="5827001" y="4227594"/>
            <a:ext cx="1405056" cy="3"/>
          </a:xfrm>
          <a:prstGeom prst="straightConnector1">
            <a:avLst/>
          </a:prstGeom>
          <a:noFill/>
          <a:ln w="6350" cap="flat" cmpd="sng" algn="ctr">
            <a:solidFill>
              <a:sysClr val="window" lastClr="FFFFFF">
                <a:lumMod val="65000"/>
              </a:sysClr>
            </a:solidFill>
            <a:prstDash val="solid"/>
            <a:miter lim="800000"/>
            <a:tailEnd type="arrow"/>
          </a:ln>
          <a:effectLst/>
        </p:spPr>
      </p:cxnSp>
      <p:sp>
        <p:nvSpPr>
          <p:cNvPr id="64" name="Freeform 9">
            <a:extLst>
              <a:ext uri="{FF2B5EF4-FFF2-40B4-BE49-F238E27FC236}">
                <a16:creationId xmlns:a16="http://schemas.microsoft.com/office/drawing/2014/main" id="{90E28AFB-871B-5D6A-6C9D-EA30B0451B4B}"/>
              </a:ext>
            </a:extLst>
          </p:cNvPr>
          <p:cNvSpPr>
            <a:spLocks/>
          </p:cNvSpPr>
          <p:nvPr/>
        </p:nvSpPr>
        <p:spPr bwMode="auto">
          <a:xfrm>
            <a:off x="1884895" y="4723176"/>
            <a:ext cx="4568786" cy="1434816"/>
          </a:xfrm>
          <a:custGeom>
            <a:avLst/>
            <a:gdLst>
              <a:gd name="T0" fmla="*/ 2803 w 3070"/>
              <a:gd name="T1" fmla="*/ 2 h 964"/>
              <a:gd name="T2" fmla="*/ 3070 w 3070"/>
              <a:gd name="T3" fmla="*/ 481 h 964"/>
              <a:gd name="T4" fmla="*/ 1539 w 3070"/>
              <a:gd name="T5" fmla="*/ 962 h 964"/>
              <a:gd name="T6" fmla="*/ 1539 w 3070"/>
              <a:gd name="T7" fmla="*/ 964 h 964"/>
              <a:gd name="T8" fmla="*/ 1536 w 3070"/>
              <a:gd name="T9" fmla="*/ 964 h 964"/>
              <a:gd name="T10" fmla="*/ 1536 w 3070"/>
              <a:gd name="T11" fmla="*/ 964 h 964"/>
              <a:gd name="T12" fmla="*/ 1536 w 3070"/>
              <a:gd name="T13" fmla="*/ 962 h 964"/>
              <a:gd name="T14" fmla="*/ 0 w 3070"/>
              <a:gd name="T15" fmla="*/ 479 h 964"/>
              <a:gd name="T16" fmla="*/ 265 w 3070"/>
              <a:gd name="T17" fmla="*/ 0 h 964"/>
              <a:gd name="T18" fmla="*/ 1536 w 3070"/>
              <a:gd name="T19" fmla="*/ 402 h 964"/>
              <a:gd name="T20" fmla="*/ 2803 w 3070"/>
              <a:gd name="T21" fmla="*/ 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964">
                <a:moveTo>
                  <a:pt x="2803" y="2"/>
                </a:moveTo>
                <a:lnTo>
                  <a:pt x="3070" y="481"/>
                </a:lnTo>
                <a:lnTo>
                  <a:pt x="1539" y="962"/>
                </a:lnTo>
                <a:lnTo>
                  <a:pt x="1539" y="964"/>
                </a:lnTo>
                <a:lnTo>
                  <a:pt x="1536" y="964"/>
                </a:lnTo>
                <a:lnTo>
                  <a:pt x="1536" y="964"/>
                </a:lnTo>
                <a:lnTo>
                  <a:pt x="1536" y="962"/>
                </a:lnTo>
                <a:lnTo>
                  <a:pt x="0" y="479"/>
                </a:lnTo>
                <a:lnTo>
                  <a:pt x="265" y="0"/>
                </a:lnTo>
                <a:lnTo>
                  <a:pt x="1536" y="402"/>
                </a:lnTo>
                <a:lnTo>
                  <a:pt x="2803" y="2"/>
                </a:lnTo>
                <a:close/>
              </a:path>
            </a:pathLst>
          </a:custGeom>
          <a:solidFill>
            <a:srgbClr val="95AEEC"/>
          </a:solidFill>
          <a:ln w="19050" cap="flat" cmpd="sng" algn="ctr">
            <a:noFill/>
            <a:prstDash val="solid"/>
            <a:miter lim="800000"/>
          </a:ln>
          <a:effec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a:cs typeface="+mn-cs"/>
            </a:endParaRPr>
          </a:p>
        </p:txBody>
      </p:sp>
      <p:cxnSp>
        <p:nvCxnSpPr>
          <p:cNvPr id="65" name="Straight Arrow Connector 21">
            <a:extLst>
              <a:ext uri="{FF2B5EF4-FFF2-40B4-BE49-F238E27FC236}">
                <a16:creationId xmlns:a16="http://schemas.microsoft.com/office/drawing/2014/main" id="{BAEC951F-0421-ACA8-98A2-90DE77DD707A}"/>
              </a:ext>
            </a:extLst>
          </p:cNvPr>
          <p:cNvCxnSpPr/>
          <p:nvPr/>
        </p:nvCxnSpPr>
        <p:spPr>
          <a:xfrm>
            <a:off x="6250509" y="5040389"/>
            <a:ext cx="981548" cy="0"/>
          </a:xfrm>
          <a:prstGeom prst="straightConnector1">
            <a:avLst/>
          </a:prstGeom>
          <a:noFill/>
          <a:ln w="6350" cap="flat" cmpd="sng" algn="ctr">
            <a:solidFill>
              <a:sysClr val="window" lastClr="FFFFFF">
                <a:lumMod val="65000"/>
              </a:sysClr>
            </a:solidFill>
            <a:prstDash val="solid"/>
            <a:miter lim="800000"/>
            <a:tailEnd type="arrow"/>
          </a:ln>
          <a:effectLst/>
        </p:spPr>
      </p:cxnSp>
      <p:sp>
        <p:nvSpPr>
          <p:cNvPr id="66" name="Parallelogram 27">
            <a:extLst>
              <a:ext uri="{FF2B5EF4-FFF2-40B4-BE49-F238E27FC236}">
                <a16:creationId xmlns:a16="http://schemas.microsoft.com/office/drawing/2014/main" id="{E0E3EE69-5EB9-C314-CFFC-68284A319879}"/>
              </a:ext>
            </a:extLst>
          </p:cNvPr>
          <p:cNvSpPr/>
          <p:nvPr/>
        </p:nvSpPr>
        <p:spPr>
          <a:xfrm>
            <a:off x="7164789" y="1585992"/>
            <a:ext cx="2681891" cy="406400"/>
          </a:xfrm>
          <a:prstGeom prst="parallelogram">
            <a:avLst/>
          </a:prstGeom>
          <a:solidFill>
            <a:srgbClr val="95AEEC"/>
          </a:solidFill>
          <a:ln w="19050" cap="flat" cmpd="sng" algn="ctr">
            <a:noFill/>
            <a:prstDash val="solid"/>
            <a:miter lim="800000"/>
          </a:ln>
          <a:effectLst/>
        </p:spPr>
        <p:txBody>
          <a:bodyPr rtlCol="0" anchor="ctr"/>
          <a:lstStyle/>
          <a:p>
            <a:pPr lvl="0" algn="ctr">
              <a:defRPr/>
            </a:pPr>
            <a:r>
              <a:rPr lang="en-US" altLang="zh-CN" sz="2000" b="1" kern="0" dirty="0">
                <a:solidFill>
                  <a:prstClr val="white"/>
                </a:solidFill>
                <a:latin typeface="微软雅黑" panose="020B0503020204020204" pitchFamily="34" charset="-122"/>
                <a:cs typeface="Open Sans" pitchFamily="34" charset="0"/>
              </a:rPr>
              <a:t>1.</a:t>
            </a:r>
            <a:r>
              <a:rPr lang="zh-CN" altLang="en-US" sz="2000" b="1" kern="0" dirty="0">
                <a:solidFill>
                  <a:prstClr val="white"/>
                </a:solidFill>
                <a:latin typeface="微软雅黑" panose="020B0503020204020204" pitchFamily="34" charset="-122"/>
                <a:cs typeface="Open Sans" pitchFamily="34" charset="0"/>
              </a:rPr>
              <a:t>主体性原则</a:t>
            </a:r>
            <a:endParaRPr kumimoji="0" 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a:cs typeface="Open Sans" pitchFamily="34" charset="0"/>
            </a:endParaRPr>
          </a:p>
        </p:txBody>
      </p:sp>
      <p:sp>
        <p:nvSpPr>
          <p:cNvPr id="67" name="Parallelogram 28">
            <a:extLst>
              <a:ext uri="{FF2B5EF4-FFF2-40B4-BE49-F238E27FC236}">
                <a16:creationId xmlns:a16="http://schemas.microsoft.com/office/drawing/2014/main" id="{4788E299-2FF9-A05D-D313-06A16C4DD76D}"/>
              </a:ext>
            </a:extLst>
          </p:cNvPr>
          <p:cNvSpPr/>
          <p:nvPr/>
        </p:nvSpPr>
        <p:spPr>
          <a:xfrm>
            <a:off x="7164789" y="2398792"/>
            <a:ext cx="2681891" cy="406400"/>
          </a:xfrm>
          <a:prstGeom prst="parallelogram">
            <a:avLst/>
          </a:prstGeom>
          <a:solidFill>
            <a:srgbClr val="6280D1"/>
          </a:solidFill>
          <a:ln w="19050" cap="flat" cmpd="sng" algn="ctr">
            <a:noFill/>
            <a:prstDash val="solid"/>
            <a:miter lim="800000"/>
          </a:ln>
          <a:effectLst/>
        </p:spPr>
        <p:txBody>
          <a:bodyPr rtlCol="0" anchor="ctr"/>
          <a:lstStyle/>
          <a:p>
            <a:pPr lvl="0" algn="ctr">
              <a:defRPr/>
            </a:pPr>
            <a:r>
              <a:rPr lang="en-US" altLang="zh-CN" sz="2000" b="1" kern="0" dirty="0">
                <a:solidFill>
                  <a:prstClr val="white"/>
                </a:solidFill>
                <a:latin typeface="微软雅黑" panose="020B0503020204020204" pitchFamily="34" charset="-122"/>
                <a:cs typeface="Open Sans" pitchFamily="34" charset="0"/>
              </a:rPr>
              <a:t>2.</a:t>
            </a:r>
            <a:r>
              <a:rPr lang="zh-CN" altLang="en-US" sz="2000" b="1" kern="0" dirty="0">
                <a:solidFill>
                  <a:prstClr val="white"/>
                </a:solidFill>
                <a:latin typeface="微软雅黑" panose="020B0503020204020204" pitchFamily="34" charset="-122"/>
                <a:cs typeface="Open Sans" pitchFamily="34" charset="0"/>
              </a:rPr>
              <a:t>科学性原则</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a:cs typeface="Open Sans" pitchFamily="34" charset="0"/>
            </a:endParaRPr>
          </a:p>
        </p:txBody>
      </p:sp>
      <p:sp>
        <p:nvSpPr>
          <p:cNvPr id="68" name="Parallelogram 29">
            <a:extLst>
              <a:ext uri="{FF2B5EF4-FFF2-40B4-BE49-F238E27FC236}">
                <a16:creationId xmlns:a16="http://schemas.microsoft.com/office/drawing/2014/main" id="{C31D1321-750A-3119-D4AB-E6A0527239FF}"/>
              </a:ext>
            </a:extLst>
          </p:cNvPr>
          <p:cNvSpPr/>
          <p:nvPr/>
        </p:nvSpPr>
        <p:spPr>
          <a:xfrm>
            <a:off x="7164789" y="3211592"/>
            <a:ext cx="2681891" cy="406400"/>
          </a:xfrm>
          <a:prstGeom prst="parallelogram">
            <a:avLst/>
          </a:prstGeom>
          <a:solidFill>
            <a:srgbClr val="95AEEC"/>
          </a:solidFill>
          <a:ln w="19050" cap="flat" cmpd="sng" algn="ctr">
            <a:noFill/>
            <a:prstDash val="solid"/>
            <a:miter lim="800000"/>
          </a:ln>
          <a:effectLst/>
        </p:spPr>
        <p:txBody>
          <a:bodyPr rtlCol="0" anchor="ctr"/>
          <a:lstStyle/>
          <a:p>
            <a:pPr lvl="0" algn="ctr">
              <a:defRPr/>
            </a:pPr>
            <a:r>
              <a:rPr lang="en-US" altLang="zh-CN" sz="2000" b="1" kern="0" dirty="0">
                <a:solidFill>
                  <a:prstClr val="white"/>
                </a:solidFill>
                <a:latin typeface="微软雅黑" panose="020B0503020204020204" pitchFamily="34" charset="-122"/>
                <a:cs typeface="Open Sans" pitchFamily="34" charset="0"/>
              </a:rPr>
              <a:t>3.</a:t>
            </a:r>
            <a:r>
              <a:rPr lang="zh-CN" altLang="en-US" sz="2000" b="1" kern="0" dirty="0">
                <a:solidFill>
                  <a:prstClr val="white"/>
                </a:solidFill>
                <a:latin typeface="微软雅黑" panose="020B0503020204020204" pitchFamily="34" charset="-122"/>
                <a:cs typeface="Open Sans" pitchFamily="34" charset="0"/>
              </a:rPr>
              <a:t>多样性原则</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a:cs typeface="Open Sans" pitchFamily="34" charset="0"/>
            </a:endParaRPr>
          </a:p>
        </p:txBody>
      </p:sp>
      <p:sp>
        <p:nvSpPr>
          <p:cNvPr id="69" name="Parallelogram 30">
            <a:extLst>
              <a:ext uri="{FF2B5EF4-FFF2-40B4-BE49-F238E27FC236}">
                <a16:creationId xmlns:a16="http://schemas.microsoft.com/office/drawing/2014/main" id="{34FB3FD0-2EB1-2811-F0F4-F0DA89F42047}"/>
              </a:ext>
            </a:extLst>
          </p:cNvPr>
          <p:cNvSpPr/>
          <p:nvPr/>
        </p:nvSpPr>
        <p:spPr>
          <a:xfrm>
            <a:off x="7164789" y="4837192"/>
            <a:ext cx="2681891" cy="406400"/>
          </a:xfrm>
          <a:prstGeom prst="parallelogram">
            <a:avLst/>
          </a:prstGeom>
          <a:solidFill>
            <a:srgbClr val="95AEEC"/>
          </a:solidFill>
          <a:ln w="19050" cap="flat" cmpd="sng" algn="ctr">
            <a:noFill/>
            <a:prstDash val="solid"/>
            <a:miter lim="800000"/>
          </a:ln>
          <a:effectLst/>
        </p:spPr>
        <p:txBody>
          <a:bodyPr rtlCol="0" anchor="ctr"/>
          <a:lstStyle/>
          <a:p>
            <a:pPr lvl="0" algn="ctr">
              <a:defRPr/>
            </a:pPr>
            <a:r>
              <a:rPr lang="en-US" altLang="zh-CN" sz="2000" b="1" kern="0" dirty="0">
                <a:solidFill>
                  <a:prstClr val="white"/>
                </a:solidFill>
                <a:latin typeface="微软雅黑" panose="020B0503020204020204" pitchFamily="34" charset="-122"/>
                <a:cs typeface="Open Sans" pitchFamily="34" charset="0"/>
              </a:rPr>
              <a:t>5.</a:t>
            </a:r>
            <a:r>
              <a:rPr lang="zh-CN" altLang="en-US" sz="2000" b="1" kern="0" dirty="0">
                <a:solidFill>
                  <a:prstClr val="white"/>
                </a:solidFill>
                <a:latin typeface="微软雅黑" panose="020B0503020204020204" pitchFamily="34" charset="-122"/>
                <a:cs typeface="Open Sans" pitchFamily="34" charset="0"/>
              </a:rPr>
              <a:t>开放性原则</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a:cs typeface="Open Sans" pitchFamily="34" charset="0"/>
            </a:endParaRPr>
          </a:p>
        </p:txBody>
      </p:sp>
      <p:sp>
        <p:nvSpPr>
          <p:cNvPr id="70" name="Parallelogram 31">
            <a:extLst>
              <a:ext uri="{FF2B5EF4-FFF2-40B4-BE49-F238E27FC236}">
                <a16:creationId xmlns:a16="http://schemas.microsoft.com/office/drawing/2014/main" id="{355DB791-1F7E-D71F-8FE5-0C0FBD333CED}"/>
              </a:ext>
            </a:extLst>
          </p:cNvPr>
          <p:cNvSpPr/>
          <p:nvPr/>
        </p:nvSpPr>
        <p:spPr>
          <a:xfrm>
            <a:off x="7164789" y="4024392"/>
            <a:ext cx="2681891" cy="406400"/>
          </a:xfrm>
          <a:prstGeom prst="parallelogram">
            <a:avLst/>
          </a:prstGeom>
          <a:solidFill>
            <a:srgbClr val="6280D1"/>
          </a:solidFill>
          <a:ln w="19050" cap="flat" cmpd="sng" algn="ctr">
            <a:noFill/>
            <a:prstDash val="solid"/>
            <a:miter lim="800000"/>
          </a:ln>
          <a:effectLst/>
        </p:spPr>
        <p:txBody>
          <a:bodyPr rtlCol="0" anchor="ctr"/>
          <a:lstStyle/>
          <a:p>
            <a:pPr lvl="0" algn="ctr">
              <a:defRPr/>
            </a:pPr>
            <a:r>
              <a:rPr lang="en-US" altLang="zh-CN" sz="2000" b="1" kern="0" dirty="0">
                <a:solidFill>
                  <a:prstClr val="white"/>
                </a:solidFill>
                <a:latin typeface="微软雅黑" panose="020B0503020204020204" pitchFamily="34" charset="-122"/>
                <a:cs typeface="Open Sans" pitchFamily="34" charset="0"/>
              </a:rPr>
              <a:t>4.</a:t>
            </a:r>
            <a:r>
              <a:rPr lang="zh-CN" altLang="en-US" sz="2000" b="1" kern="0" dirty="0">
                <a:solidFill>
                  <a:prstClr val="white"/>
                </a:solidFill>
                <a:latin typeface="微软雅黑" panose="020B0503020204020204" pitchFamily="34" charset="-122"/>
                <a:cs typeface="Open Sans" pitchFamily="34" charset="0"/>
              </a:rPr>
              <a:t>生活性原则</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a:cs typeface="Open Sans" pitchFamily="34" charset="0"/>
            </a:endParaRPr>
          </a:p>
        </p:txBody>
      </p:sp>
    </p:spTree>
    <p:extLst>
      <p:ext uri="{BB962C8B-B14F-4D97-AF65-F5344CB8AC3E}">
        <p14:creationId xmlns:p14="http://schemas.microsoft.com/office/powerpoint/2010/main" val="37472631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ppt_x"/>
                                          </p:val>
                                        </p:tav>
                                        <p:tav tm="100000">
                                          <p:val>
                                            <p:strVal val="#ppt_x"/>
                                          </p:val>
                                        </p:tav>
                                      </p:tavLst>
                                    </p:anim>
                                    <p:anim calcmode="lin" valueType="num">
                                      <p:cBhvr additive="base">
                                        <p:cTn id="24" dur="500" fill="hold"/>
                                        <p:tgtEl>
                                          <p:spTgt spid="62"/>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p:cTn id="28" dur="500" fill="hold"/>
                                        <p:tgtEl>
                                          <p:spTgt spid="56"/>
                                        </p:tgtEl>
                                        <p:attrNameLst>
                                          <p:attrName>ppt_w</p:attrName>
                                        </p:attrNameLst>
                                      </p:cBhvr>
                                      <p:tavLst>
                                        <p:tav tm="0">
                                          <p:val>
                                            <p:fltVal val="0"/>
                                          </p:val>
                                        </p:tav>
                                        <p:tav tm="100000">
                                          <p:val>
                                            <p:strVal val="#ppt_w"/>
                                          </p:val>
                                        </p:tav>
                                      </p:tavLst>
                                    </p:anim>
                                    <p:anim calcmode="lin" valueType="num">
                                      <p:cBhvr>
                                        <p:cTn id="29" dur="500" fill="hold"/>
                                        <p:tgtEl>
                                          <p:spTgt spid="56"/>
                                        </p:tgtEl>
                                        <p:attrNameLst>
                                          <p:attrName>ppt_h</p:attrName>
                                        </p:attrNameLst>
                                      </p:cBhvr>
                                      <p:tavLst>
                                        <p:tav tm="0">
                                          <p:val>
                                            <p:fltVal val="0"/>
                                          </p:val>
                                        </p:tav>
                                        <p:tav tm="100000">
                                          <p:val>
                                            <p:strVal val="#ppt_h"/>
                                          </p:val>
                                        </p:tav>
                                      </p:tavLst>
                                    </p:anim>
                                    <p:animEffect transition="in" filter="fade">
                                      <p:cBhvr>
                                        <p:cTn id="30" dur="500"/>
                                        <p:tgtEl>
                                          <p:spTgt spid="56"/>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p:cTn id="34" dur="500" fill="hold"/>
                                        <p:tgtEl>
                                          <p:spTgt spid="66"/>
                                        </p:tgtEl>
                                        <p:attrNameLst>
                                          <p:attrName>ppt_w</p:attrName>
                                        </p:attrNameLst>
                                      </p:cBhvr>
                                      <p:tavLst>
                                        <p:tav tm="0">
                                          <p:val>
                                            <p:fltVal val="0"/>
                                          </p:val>
                                        </p:tav>
                                        <p:tav tm="100000">
                                          <p:val>
                                            <p:strVal val="#ppt_w"/>
                                          </p:val>
                                        </p:tav>
                                      </p:tavLst>
                                    </p:anim>
                                    <p:anim calcmode="lin" valueType="num">
                                      <p:cBhvr>
                                        <p:cTn id="35" dur="500" fill="hold"/>
                                        <p:tgtEl>
                                          <p:spTgt spid="66"/>
                                        </p:tgtEl>
                                        <p:attrNameLst>
                                          <p:attrName>ppt_h</p:attrName>
                                        </p:attrNameLst>
                                      </p:cBhvr>
                                      <p:tavLst>
                                        <p:tav tm="0">
                                          <p:val>
                                            <p:fltVal val="0"/>
                                          </p:val>
                                        </p:tav>
                                        <p:tav tm="100000">
                                          <p:val>
                                            <p:strVal val="#ppt_h"/>
                                          </p:val>
                                        </p:tav>
                                      </p:tavLst>
                                    </p:anim>
                                    <p:animEffect transition="in" filter="fade">
                                      <p:cBhvr>
                                        <p:cTn id="36" dur="500"/>
                                        <p:tgtEl>
                                          <p:spTgt spid="66"/>
                                        </p:tgtEl>
                                      </p:cBhvr>
                                    </p:animEffect>
                                  </p:childTnLst>
                                </p:cTn>
                              </p:par>
                            </p:childTnLst>
                          </p:cTn>
                        </p:par>
                        <p:par>
                          <p:cTn id="37" fill="hold">
                            <p:stCondLst>
                              <p:cond delay="1500"/>
                            </p:stCondLst>
                            <p:childTnLst>
                              <p:par>
                                <p:cTn id="38" presetID="53" presetClass="entr" presetSubtype="16"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Effect transition="in" filter="fade">
                                      <p:cBhvr>
                                        <p:cTn id="42" dur="500"/>
                                        <p:tgtEl>
                                          <p:spTgt spid="57"/>
                                        </p:tgtEl>
                                      </p:cBhvr>
                                    </p:animEffect>
                                  </p:childTnLst>
                                </p:cTn>
                              </p:par>
                            </p:childTnLst>
                          </p:cTn>
                        </p:par>
                        <p:par>
                          <p:cTn id="43" fill="hold">
                            <p:stCondLst>
                              <p:cond delay="2000"/>
                            </p:stCondLst>
                            <p:childTnLst>
                              <p:par>
                                <p:cTn id="44" presetID="53" presetClass="entr" presetSubtype="16" fill="hold" grpId="0" nodeType="afterEffect">
                                  <p:stCondLst>
                                    <p:cond delay="0"/>
                                  </p:stCondLst>
                                  <p:childTnLst>
                                    <p:set>
                                      <p:cBhvr>
                                        <p:cTn id="45" dur="1" fill="hold">
                                          <p:stCondLst>
                                            <p:cond delay="0"/>
                                          </p:stCondLst>
                                        </p:cTn>
                                        <p:tgtEl>
                                          <p:spTgt spid="67"/>
                                        </p:tgtEl>
                                        <p:attrNameLst>
                                          <p:attrName>style.visibility</p:attrName>
                                        </p:attrNameLst>
                                      </p:cBhvr>
                                      <p:to>
                                        <p:strVal val="visible"/>
                                      </p:to>
                                    </p:set>
                                    <p:anim calcmode="lin" valueType="num">
                                      <p:cBhvr>
                                        <p:cTn id="46" dur="500" fill="hold"/>
                                        <p:tgtEl>
                                          <p:spTgt spid="67"/>
                                        </p:tgtEl>
                                        <p:attrNameLst>
                                          <p:attrName>ppt_w</p:attrName>
                                        </p:attrNameLst>
                                      </p:cBhvr>
                                      <p:tavLst>
                                        <p:tav tm="0">
                                          <p:val>
                                            <p:fltVal val="0"/>
                                          </p:val>
                                        </p:tav>
                                        <p:tav tm="100000">
                                          <p:val>
                                            <p:strVal val="#ppt_w"/>
                                          </p:val>
                                        </p:tav>
                                      </p:tavLst>
                                    </p:anim>
                                    <p:anim calcmode="lin" valueType="num">
                                      <p:cBhvr>
                                        <p:cTn id="47" dur="500" fill="hold"/>
                                        <p:tgtEl>
                                          <p:spTgt spid="67"/>
                                        </p:tgtEl>
                                        <p:attrNameLst>
                                          <p:attrName>ppt_h</p:attrName>
                                        </p:attrNameLst>
                                      </p:cBhvr>
                                      <p:tavLst>
                                        <p:tav tm="0">
                                          <p:val>
                                            <p:fltVal val="0"/>
                                          </p:val>
                                        </p:tav>
                                        <p:tav tm="100000">
                                          <p:val>
                                            <p:strVal val="#ppt_h"/>
                                          </p:val>
                                        </p:tav>
                                      </p:tavLst>
                                    </p:anim>
                                    <p:animEffect transition="in" filter="fade">
                                      <p:cBhvr>
                                        <p:cTn id="48" dur="500"/>
                                        <p:tgtEl>
                                          <p:spTgt spid="67"/>
                                        </p:tgtEl>
                                      </p:cBhvr>
                                    </p:animEffect>
                                  </p:childTnLst>
                                </p:cTn>
                              </p:par>
                            </p:childTnLst>
                          </p:cTn>
                        </p:par>
                        <p:par>
                          <p:cTn id="49" fill="hold">
                            <p:stCondLst>
                              <p:cond delay="2500"/>
                            </p:stCondLst>
                            <p:childTnLst>
                              <p:par>
                                <p:cTn id="50" presetID="53" presetClass="entr" presetSubtype="16" fill="hold" nodeType="after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p:cTn id="52" dur="500" fill="hold"/>
                                        <p:tgtEl>
                                          <p:spTgt spid="58"/>
                                        </p:tgtEl>
                                        <p:attrNameLst>
                                          <p:attrName>ppt_w</p:attrName>
                                        </p:attrNameLst>
                                      </p:cBhvr>
                                      <p:tavLst>
                                        <p:tav tm="0">
                                          <p:val>
                                            <p:fltVal val="0"/>
                                          </p:val>
                                        </p:tav>
                                        <p:tav tm="100000">
                                          <p:val>
                                            <p:strVal val="#ppt_w"/>
                                          </p:val>
                                        </p:tav>
                                      </p:tavLst>
                                    </p:anim>
                                    <p:anim calcmode="lin" valueType="num">
                                      <p:cBhvr>
                                        <p:cTn id="53" dur="500" fill="hold"/>
                                        <p:tgtEl>
                                          <p:spTgt spid="58"/>
                                        </p:tgtEl>
                                        <p:attrNameLst>
                                          <p:attrName>ppt_h</p:attrName>
                                        </p:attrNameLst>
                                      </p:cBhvr>
                                      <p:tavLst>
                                        <p:tav tm="0">
                                          <p:val>
                                            <p:fltVal val="0"/>
                                          </p:val>
                                        </p:tav>
                                        <p:tav tm="100000">
                                          <p:val>
                                            <p:strVal val="#ppt_h"/>
                                          </p:val>
                                        </p:tav>
                                      </p:tavLst>
                                    </p:anim>
                                    <p:animEffect transition="in" filter="fade">
                                      <p:cBhvr>
                                        <p:cTn id="54" dur="500"/>
                                        <p:tgtEl>
                                          <p:spTgt spid="58"/>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3500"/>
                            </p:stCondLst>
                            <p:childTnLst>
                              <p:par>
                                <p:cTn id="62" presetID="53" presetClass="entr" presetSubtype="16"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500" fill="hold"/>
                                        <p:tgtEl>
                                          <p:spTgt spid="63"/>
                                        </p:tgtEl>
                                        <p:attrNameLst>
                                          <p:attrName>ppt_w</p:attrName>
                                        </p:attrNameLst>
                                      </p:cBhvr>
                                      <p:tavLst>
                                        <p:tav tm="0">
                                          <p:val>
                                            <p:fltVal val="0"/>
                                          </p:val>
                                        </p:tav>
                                        <p:tav tm="100000">
                                          <p:val>
                                            <p:strVal val="#ppt_w"/>
                                          </p:val>
                                        </p:tav>
                                      </p:tavLst>
                                    </p:anim>
                                    <p:anim calcmode="lin" valueType="num">
                                      <p:cBhvr>
                                        <p:cTn id="65" dur="500" fill="hold"/>
                                        <p:tgtEl>
                                          <p:spTgt spid="63"/>
                                        </p:tgtEl>
                                        <p:attrNameLst>
                                          <p:attrName>ppt_h</p:attrName>
                                        </p:attrNameLst>
                                      </p:cBhvr>
                                      <p:tavLst>
                                        <p:tav tm="0">
                                          <p:val>
                                            <p:fltVal val="0"/>
                                          </p:val>
                                        </p:tav>
                                        <p:tav tm="100000">
                                          <p:val>
                                            <p:strVal val="#ppt_h"/>
                                          </p:val>
                                        </p:tav>
                                      </p:tavLst>
                                    </p:anim>
                                    <p:animEffect transition="in" filter="fade">
                                      <p:cBhvr>
                                        <p:cTn id="66" dur="500"/>
                                        <p:tgtEl>
                                          <p:spTgt spid="63"/>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 calcmode="lin" valueType="num">
                                      <p:cBhvr>
                                        <p:cTn id="70" dur="500" fill="hold"/>
                                        <p:tgtEl>
                                          <p:spTgt spid="70"/>
                                        </p:tgtEl>
                                        <p:attrNameLst>
                                          <p:attrName>ppt_w</p:attrName>
                                        </p:attrNameLst>
                                      </p:cBhvr>
                                      <p:tavLst>
                                        <p:tav tm="0">
                                          <p:val>
                                            <p:fltVal val="0"/>
                                          </p:val>
                                        </p:tav>
                                        <p:tav tm="100000">
                                          <p:val>
                                            <p:strVal val="#ppt_w"/>
                                          </p:val>
                                        </p:tav>
                                      </p:tavLst>
                                    </p:anim>
                                    <p:anim calcmode="lin" valueType="num">
                                      <p:cBhvr>
                                        <p:cTn id="71" dur="500" fill="hold"/>
                                        <p:tgtEl>
                                          <p:spTgt spid="70"/>
                                        </p:tgtEl>
                                        <p:attrNameLst>
                                          <p:attrName>ppt_h</p:attrName>
                                        </p:attrNameLst>
                                      </p:cBhvr>
                                      <p:tavLst>
                                        <p:tav tm="0">
                                          <p:val>
                                            <p:fltVal val="0"/>
                                          </p:val>
                                        </p:tav>
                                        <p:tav tm="100000">
                                          <p:val>
                                            <p:strVal val="#ppt_h"/>
                                          </p:val>
                                        </p:tav>
                                      </p:tavLst>
                                    </p:anim>
                                    <p:animEffect transition="in" filter="fade">
                                      <p:cBhvr>
                                        <p:cTn id="72" dur="500"/>
                                        <p:tgtEl>
                                          <p:spTgt spid="70"/>
                                        </p:tgtEl>
                                      </p:cBhvr>
                                    </p:animEffect>
                                  </p:childTnLst>
                                </p:cTn>
                              </p:par>
                            </p:childTnLst>
                          </p:cTn>
                        </p:par>
                        <p:par>
                          <p:cTn id="73" fill="hold">
                            <p:stCondLst>
                              <p:cond delay="45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5000"/>
                            </p:stCondLst>
                            <p:childTnLst>
                              <p:par>
                                <p:cTn id="80" presetID="53" presetClass="entr" presetSubtype="16" fill="hold" grpId="0" nodeType="afterEffect">
                                  <p:stCondLst>
                                    <p:cond delay="0"/>
                                  </p:stCondLst>
                                  <p:childTnLst>
                                    <p:set>
                                      <p:cBhvr>
                                        <p:cTn id="81" dur="1" fill="hold">
                                          <p:stCondLst>
                                            <p:cond delay="0"/>
                                          </p:stCondLst>
                                        </p:cTn>
                                        <p:tgtEl>
                                          <p:spTgt spid="69"/>
                                        </p:tgtEl>
                                        <p:attrNameLst>
                                          <p:attrName>style.visibility</p:attrName>
                                        </p:attrNameLst>
                                      </p:cBhvr>
                                      <p:to>
                                        <p:strVal val="visible"/>
                                      </p:to>
                                    </p:set>
                                    <p:anim calcmode="lin" valueType="num">
                                      <p:cBhvr>
                                        <p:cTn id="82" dur="500" fill="hold"/>
                                        <p:tgtEl>
                                          <p:spTgt spid="69"/>
                                        </p:tgtEl>
                                        <p:attrNameLst>
                                          <p:attrName>ppt_w</p:attrName>
                                        </p:attrNameLst>
                                      </p:cBhvr>
                                      <p:tavLst>
                                        <p:tav tm="0">
                                          <p:val>
                                            <p:fltVal val="0"/>
                                          </p:val>
                                        </p:tav>
                                        <p:tav tm="100000">
                                          <p:val>
                                            <p:strVal val="#ppt_w"/>
                                          </p:val>
                                        </p:tav>
                                      </p:tavLst>
                                    </p:anim>
                                    <p:anim calcmode="lin" valueType="num">
                                      <p:cBhvr>
                                        <p:cTn id="83" dur="500" fill="hold"/>
                                        <p:tgtEl>
                                          <p:spTgt spid="69"/>
                                        </p:tgtEl>
                                        <p:attrNameLst>
                                          <p:attrName>ppt_h</p:attrName>
                                        </p:attrNameLst>
                                      </p:cBhvr>
                                      <p:tavLst>
                                        <p:tav tm="0">
                                          <p:val>
                                            <p:fltVal val="0"/>
                                          </p:val>
                                        </p:tav>
                                        <p:tav tm="100000">
                                          <p:val>
                                            <p:strVal val="#ppt_h"/>
                                          </p:val>
                                        </p:tav>
                                      </p:tavLst>
                                    </p:anim>
                                    <p:animEffect transition="in" filter="fade">
                                      <p:cBhvr>
                                        <p:cTn id="8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4" grpId="0" animBg="1"/>
      <p:bldP spid="66" grpId="0" animBg="1"/>
      <p:bldP spid="67" grpId="0" animBg="1"/>
      <p:bldP spid="68" grpId="0" animBg="1"/>
      <p:bldP spid="69"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47675" y="368300"/>
            <a:ext cx="11296650" cy="6126883"/>
            <a:chOff x="447675" y="368300"/>
            <a:chExt cx="11296650" cy="6126883"/>
          </a:xfrm>
        </p:grpSpPr>
        <p:grpSp>
          <p:nvGrpSpPr>
            <p:cNvPr id="22" name="组合 21"/>
            <p:cNvGrpSpPr/>
            <p:nvPr/>
          </p:nvGrpSpPr>
          <p:grpSpPr>
            <a:xfrm>
              <a:off x="447675" y="368300"/>
              <a:ext cx="11296650" cy="6126883"/>
              <a:chOff x="447675" y="368300"/>
              <a:chExt cx="11296650" cy="6126883"/>
            </a:xfrm>
            <a:solidFill>
              <a:schemeClr val="bg1"/>
            </a:solidFill>
          </p:grpSpPr>
          <p:sp>
            <p:nvSpPr>
              <p:cNvPr id="26" name="任意多边形: 形状 25"/>
              <p:cNvSpPr/>
              <p:nvPr/>
            </p:nvSpPr>
            <p:spPr>
              <a:xfrm flipH="1">
                <a:off x="447675" y="368300"/>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7" name="任意多边形: 形状 26"/>
              <p:cNvSpPr/>
              <p:nvPr/>
            </p:nvSpPr>
            <p:spPr>
              <a:xfrm>
                <a:off x="447675" y="373783"/>
                <a:ext cx="11296650" cy="6121400"/>
              </a:xfrm>
              <a:custGeom>
                <a:avLst/>
                <a:gdLst>
                  <a:gd name="connsiteX0" fmla="*/ 11255331 w 11296650"/>
                  <a:gd name="connsiteY0" fmla="*/ 4305299 h 6121400"/>
                  <a:gd name="connsiteX1" fmla="*/ 11296650 w 11296650"/>
                  <a:gd name="connsiteY1" fmla="*/ 4305299 h 6121400"/>
                  <a:gd name="connsiteX2" fmla="*/ 11296650 w 11296650"/>
                  <a:gd name="connsiteY2" fmla="*/ 6121400 h 6121400"/>
                  <a:gd name="connsiteX3" fmla="*/ 3590925 w 11296650"/>
                  <a:gd name="connsiteY3" fmla="*/ 6121400 h 6121400"/>
                  <a:gd name="connsiteX4" fmla="*/ 3590925 w 11296650"/>
                  <a:gd name="connsiteY4" fmla="*/ 6080081 h 6121400"/>
                  <a:gd name="connsiteX5" fmla="*/ 11255331 w 11296650"/>
                  <a:gd name="connsiteY5" fmla="*/ 6080081 h 6121400"/>
                  <a:gd name="connsiteX6" fmla="*/ 0 w 11296650"/>
                  <a:gd name="connsiteY6" fmla="*/ 0 h 6121400"/>
                  <a:gd name="connsiteX7" fmla="*/ 8335963 w 11296650"/>
                  <a:gd name="connsiteY7" fmla="*/ 0 h 6121400"/>
                  <a:gd name="connsiteX8" fmla="*/ 8335963 w 11296650"/>
                  <a:gd name="connsiteY8" fmla="*/ 41319 h 6121400"/>
                  <a:gd name="connsiteX9" fmla="*/ 41319 w 11296650"/>
                  <a:gd name="connsiteY9" fmla="*/ 41319 h 6121400"/>
                  <a:gd name="connsiteX10" fmla="*/ 41319 w 11296650"/>
                  <a:gd name="connsiteY10" fmla="*/ 1905000 h 6121400"/>
                  <a:gd name="connsiteX11" fmla="*/ 0 w 11296650"/>
                  <a:gd name="connsiteY11" fmla="*/ 1905000 h 6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6650" h="6121400">
                    <a:moveTo>
                      <a:pt x="11255331" y="4305299"/>
                    </a:moveTo>
                    <a:lnTo>
                      <a:pt x="11296650" y="4305299"/>
                    </a:lnTo>
                    <a:lnTo>
                      <a:pt x="11296650" y="6121400"/>
                    </a:lnTo>
                    <a:lnTo>
                      <a:pt x="3590925" y="6121400"/>
                    </a:lnTo>
                    <a:lnTo>
                      <a:pt x="3590925" y="6080081"/>
                    </a:lnTo>
                    <a:lnTo>
                      <a:pt x="11255331" y="6080081"/>
                    </a:lnTo>
                    <a:close/>
                    <a:moveTo>
                      <a:pt x="0" y="0"/>
                    </a:moveTo>
                    <a:lnTo>
                      <a:pt x="8335963" y="0"/>
                    </a:lnTo>
                    <a:lnTo>
                      <a:pt x="8335963" y="41319"/>
                    </a:lnTo>
                    <a:lnTo>
                      <a:pt x="41319" y="41319"/>
                    </a:lnTo>
                    <a:lnTo>
                      <a:pt x="41319" y="1905000"/>
                    </a:lnTo>
                    <a:lnTo>
                      <a:pt x="0" y="1905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23" name="矩形 22"/>
            <p:cNvSpPr/>
            <p:nvPr/>
          </p:nvSpPr>
          <p:spPr>
            <a:xfrm>
              <a:off x="11082528" y="5880044"/>
              <a:ext cx="661797" cy="604173"/>
            </a:xfrm>
            <a:prstGeom prst="rect">
              <a:avLst/>
            </a:prstGeom>
            <a:blipFill>
              <a:blip r:embed="rId4"/>
              <a:stretch>
                <a:fillRect l="-145871" r="-773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30" name="组合 29">
            <a:extLst>
              <a:ext uri="{FF2B5EF4-FFF2-40B4-BE49-F238E27FC236}">
                <a16:creationId xmlns:a16="http://schemas.microsoft.com/office/drawing/2014/main" id="{AD020D43-F59D-2C91-6689-165F153A9A92}"/>
              </a:ext>
            </a:extLst>
          </p:cNvPr>
          <p:cNvGrpSpPr/>
          <p:nvPr/>
        </p:nvGrpSpPr>
        <p:grpSpPr>
          <a:xfrm>
            <a:off x="844681" y="1892535"/>
            <a:ext cx="3470350" cy="3507368"/>
            <a:chOff x="1262288" y="1991389"/>
            <a:chExt cx="3691917" cy="3688022"/>
          </a:xfrm>
        </p:grpSpPr>
        <p:sp>
          <p:nvSpPr>
            <p:cNvPr id="3" name="ExtraShape1"/>
            <p:cNvSpPr/>
            <p:nvPr/>
          </p:nvSpPr>
          <p:spPr bwMode="auto">
            <a:xfrm>
              <a:off x="1303200" y="1991389"/>
              <a:ext cx="1634575" cy="2464526"/>
            </a:xfrm>
            <a:custGeom>
              <a:avLst/>
              <a:gdLst>
                <a:gd name="T0" fmla="*/ 272 w 272"/>
                <a:gd name="T1" fmla="*/ 34 h 411"/>
                <a:gd name="T2" fmla="*/ 149 w 272"/>
                <a:gd name="T3" fmla="*/ 411 h 411"/>
                <a:gd name="T4" fmla="*/ 94 w 272"/>
                <a:gd name="T5" fmla="*/ 370 h 411"/>
                <a:gd name="T6" fmla="*/ 6 w 272"/>
                <a:gd name="T7" fmla="*/ 239 h 411"/>
                <a:gd name="T8" fmla="*/ 9 w 272"/>
                <a:gd name="T9" fmla="*/ 200 h 411"/>
                <a:gd name="T10" fmla="*/ 21 w 272"/>
                <a:gd name="T11" fmla="*/ 194 h 411"/>
                <a:gd name="T12" fmla="*/ 66 w 272"/>
                <a:gd name="T13" fmla="*/ 169 h 411"/>
                <a:gd name="T14" fmla="*/ 65 w 272"/>
                <a:gd name="T15" fmla="*/ 127 h 411"/>
                <a:gd name="T16" fmla="*/ 67 w 272"/>
                <a:gd name="T17" fmla="*/ 102 h 411"/>
                <a:gd name="T18" fmla="*/ 98 w 272"/>
                <a:gd name="T19" fmla="*/ 72 h 411"/>
                <a:gd name="T20" fmla="*/ 116 w 272"/>
                <a:gd name="T21" fmla="*/ 70 h 411"/>
                <a:gd name="T22" fmla="*/ 166 w 272"/>
                <a:gd name="T23" fmla="*/ 71 h 411"/>
                <a:gd name="T24" fmla="*/ 187 w 272"/>
                <a:gd name="T25" fmla="*/ 32 h 411"/>
                <a:gd name="T26" fmla="*/ 200 w 272"/>
                <a:gd name="T27" fmla="*/ 14 h 411"/>
                <a:gd name="T28" fmla="*/ 243 w 272"/>
                <a:gd name="T29" fmla="*/ 2 h 411"/>
                <a:gd name="T30" fmla="*/ 260 w 272"/>
                <a:gd name="T31" fmla="*/ 10 h 411"/>
                <a:gd name="T32" fmla="*/ 272 w 272"/>
                <a:gd name="T33" fmla="*/ 3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2" h="411">
                  <a:moveTo>
                    <a:pt x="272" y="34"/>
                  </a:moveTo>
                  <a:cubicBezTo>
                    <a:pt x="153" y="134"/>
                    <a:pt x="110" y="257"/>
                    <a:pt x="149" y="411"/>
                  </a:cubicBezTo>
                  <a:cubicBezTo>
                    <a:pt x="129" y="396"/>
                    <a:pt x="110" y="384"/>
                    <a:pt x="94" y="370"/>
                  </a:cubicBezTo>
                  <a:cubicBezTo>
                    <a:pt x="53" y="334"/>
                    <a:pt x="25" y="290"/>
                    <a:pt x="6" y="239"/>
                  </a:cubicBezTo>
                  <a:cubicBezTo>
                    <a:pt x="0" y="225"/>
                    <a:pt x="5" y="213"/>
                    <a:pt x="9" y="200"/>
                  </a:cubicBezTo>
                  <a:cubicBezTo>
                    <a:pt x="10" y="197"/>
                    <a:pt x="17" y="194"/>
                    <a:pt x="21" y="194"/>
                  </a:cubicBezTo>
                  <a:cubicBezTo>
                    <a:pt x="43" y="198"/>
                    <a:pt x="56" y="190"/>
                    <a:pt x="66" y="169"/>
                  </a:cubicBezTo>
                  <a:cubicBezTo>
                    <a:pt x="75" y="153"/>
                    <a:pt x="78" y="141"/>
                    <a:pt x="65" y="127"/>
                  </a:cubicBezTo>
                  <a:cubicBezTo>
                    <a:pt x="56" y="118"/>
                    <a:pt x="58" y="110"/>
                    <a:pt x="67" y="102"/>
                  </a:cubicBezTo>
                  <a:cubicBezTo>
                    <a:pt x="78" y="93"/>
                    <a:pt x="88" y="82"/>
                    <a:pt x="98" y="72"/>
                  </a:cubicBezTo>
                  <a:cubicBezTo>
                    <a:pt x="104" y="66"/>
                    <a:pt x="110" y="64"/>
                    <a:pt x="116" y="70"/>
                  </a:cubicBezTo>
                  <a:cubicBezTo>
                    <a:pt x="133" y="87"/>
                    <a:pt x="147" y="82"/>
                    <a:pt x="166" y="71"/>
                  </a:cubicBezTo>
                  <a:cubicBezTo>
                    <a:pt x="184" y="61"/>
                    <a:pt x="191" y="51"/>
                    <a:pt x="187" y="32"/>
                  </a:cubicBezTo>
                  <a:cubicBezTo>
                    <a:pt x="185" y="22"/>
                    <a:pt x="189" y="16"/>
                    <a:pt x="200" y="14"/>
                  </a:cubicBezTo>
                  <a:cubicBezTo>
                    <a:pt x="214" y="11"/>
                    <a:pt x="228" y="6"/>
                    <a:pt x="243" y="2"/>
                  </a:cubicBezTo>
                  <a:cubicBezTo>
                    <a:pt x="250" y="0"/>
                    <a:pt x="256" y="2"/>
                    <a:pt x="260" y="10"/>
                  </a:cubicBezTo>
                  <a:cubicBezTo>
                    <a:pt x="264" y="18"/>
                    <a:pt x="268" y="26"/>
                    <a:pt x="272"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4" name="ExtraShape2"/>
            <p:cNvSpPr/>
            <p:nvPr/>
          </p:nvSpPr>
          <p:spPr bwMode="auto">
            <a:xfrm>
              <a:off x="3272873" y="3232420"/>
              <a:ext cx="1626782" cy="2446991"/>
            </a:xfrm>
            <a:custGeom>
              <a:avLst/>
              <a:gdLst>
                <a:gd name="T0" fmla="*/ 0 w 271"/>
                <a:gd name="T1" fmla="*/ 373 h 408"/>
                <a:gd name="T2" fmla="*/ 124 w 271"/>
                <a:gd name="T3" fmla="*/ 0 h 408"/>
                <a:gd name="T4" fmla="*/ 134 w 271"/>
                <a:gd name="T5" fmla="*/ 5 h 408"/>
                <a:gd name="T6" fmla="*/ 268 w 271"/>
                <a:gd name="T7" fmla="*/ 174 h 408"/>
                <a:gd name="T8" fmla="*/ 263 w 271"/>
                <a:gd name="T9" fmla="*/ 209 h 408"/>
                <a:gd name="T10" fmla="*/ 250 w 271"/>
                <a:gd name="T11" fmla="*/ 214 h 408"/>
                <a:gd name="T12" fmla="*/ 208 w 271"/>
                <a:gd name="T13" fmla="*/ 237 h 408"/>
                <a:gd name="T14" fmla="*/ 209 w 271"/>
                <a:gd name="T15" fmla="*/ 283 h 408"/>
                <a:gd name="T16" fmla="*/ 208 w 271"/>
                <a:gd name="T17" fmla="*/ 303 h 408"/>
                <a:gd name="T18" fmla="*/ 175 w 271"/>
                <a:gd name="T19" fmla="*/ 336 h 408"/>
                <a:gd name="T20" fmla="*/ 156 w 271"/>
                <a:gd name="T21" fmla="*/ 338 h 408"/>
                <a:gd name="T22" fmla="*/ 107 w 271"/>
                <a:gd name="T23" fmla="*/ 337 h 408"/>
                <a:gd name="T24" fmla="*/ 86 w 271"/>
                <a:gd name="T25" fmla="*/ 377 h 408"/>
                <a:gd name="T26" fmla="*/ 73 w 271"/>
                <a:gd name="T27" fmla="*/ 394 h 408"/>
                <a:gd name="T28" fmla="*/ 31 w 271"/>
                <a:gd name="T29" fmla="*/ 405 h 408"/>
                <a:gd name="T30" fmla="*/ 12 w 271"/>
                <a:gd name="T31" fmla="*/ 397 h 408"/>
                <a:gd name="T32" fmla="*/ 0 w 271"/>
                <a:gd name="T33" fmla="*/ 37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1" h="408">
                  <a:moveTo>
                    <a:pt x="0" y="373"/>
                  </a:moveTo>
                  <a:cubicBezTo>
                    <a:pt x="120" y="286"/>
                    <a:pt x="165" y="132"/>
                    <a:pt x="124" y="0"/>
                  </a:cubicBezTo>
                  <a:cubicBezTo>
                    <a:pt x="128" y="2"/>
                    <a:pt x="131" y="3"/>
                    <a:pt x="134" y="5"/>
                  </a:cubicBezTo>
                  <a:cubicBezTo>
                    <a:pt x="199" y="45"/>
                    <a:pt x="244" y="101"/>
                    <a:pt x="268" y="174"/>
                  </a:cubicBezTo>
                  <a:cubicBezTo>
                    <a:pt x="271" y="184"/>
                    <a:pt x="266" y="198"/>
                    <a:pt x="263" y="209"/>
                  </a:cubicBezTo>
                  <a:cubicBezTo>
                    <a:pt x="262" y="212"/>
                    <a:pt x="254" y="214"/>
                    <a:pt x="250" y="214"/>
                  </a:cubicBezTo>
                  <a:cubicBezTo>
                    <a:pt x="229" y="209"/>
                    <a:pt x="218" y="218"/>
                    <a:pt x="208" y="237"/>
                  </a:cubicBezTo>
                  <a:cubicBezTo>
                    <a:pt x="197" y="255"/>
                    <a:pt x="195" y="268"/>
                    <a:pt x="209" y="283"/>
                  </a:cubicBezTo>
                  <a:cubicBezTo>
                    <a:pt x="216" y="290"/>
                    <a:pt x="215" y="297"/>
                    <a:pt x="208" y="303"/>
                  </a:cubicBezTo>
                  <a:cubicBezTo>
                    <a:pt x="196" y="314"/>
                    <a:pt x="185" y="325"/>
                    <a:pt x="175" y="336"/>
                  </a:cubicBezTo>
                  <a:cubicBezTo>
                    <a:pt x="169" y="343"/>
                    <a:pt x="162" y="343"/>
                    <a:pt x="156" y="338"/>
                  </a:cubicBezTo>
                  <a:cubicBezTo>
                    <a:pt x="140" y="323"/>
                    <a:pt x="126" y="325"/>
                    <a:pt x="107" y="337"/>
                  </a:cubicBezTo>
                  <a:cubicBezTo>
                    <a:pt x="90" y="347"/>
                    <a:pt x="82" y="357"/>
                    <a:pt x="86" y="377"/>
                  </a:cubicBezTo>
                  <a:cubicBezTo>
                    <a:pt x="88" y="386"/>
                    <a:pt x="84" y="392"/>
                    <a:pt x="73" y="394"/>
                  </a:cubicBezTo>
                  <a:cubicBezTo>
                    <a:pt x="59" y="397"/>
                    <a:pt x="45" y="401"/>
                    <a:pt x="31" y="405"/>
                  </a:cubicBezTo>
                  <a:cubicBezTo>
                    <a:pt x="22" y="408"/>
                    <a:pt x="16" y="406"/>
                    <a:pt x="12" y="397"/>
                  </a:cubicBezTo>
                  <a:cubicBezTo>
                    <a:pt x="9" y="389"/>
                    <a:pt x="4" y="381"/>
                    <a:pt x="0" y="37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5" name="ExtraShape3"/>
            <p:cNvSpPr/>
            <p:nvPr/>
          </p:nvSpPr>
          <p:spPr bwMode="auto">
            <a:xfrm>
              <a:off x="2499421" y="2045940"/>
              <a:ext cx="2454784" cy="1624834"/>
            </a:xfrm>
            <a:custGeom>
              <a:avLst/>
              <a:gdLst>
                <a:gd name="T0" fmla="*/ 0 w 409"/>
                <a:gd name="T1" fmla="*/ 148 h 271"/>
                <a:gd name="T2" fmla="*/ 99 w 409"/>
                <a:gd name="T3" fmla="*/ 41 h 271"/>
                <a:gd name="T4" fmla="*/ 163 w 409"/>
                <a:gd name="T5" fmla="*/ 7 h 271"/>
                <a:gd name="T6" fmla="*/ 204 w 409"/>
                <a:gd name="T7" fmla="*/ 6 h 271"/>
                <a:gd name="T8" fmla="*/ 215 w 409"/>
                <a:gd name="T9" fmla="*/ 20 h 271"/>
                <a:gd name="T10" fmla="*/ 240 w 409"/>
                <a:gd name="T11" fmla="*/ 65 h 271"/>
                <a:gd name="T12" fmla="*/ 282 w 409"/>
                <a:gd name="T13" fmla="*/ 64 h 271"/>
                <a:gd name="T14" fmla="*/ 307 w 409"/>
                <a:gd name="T15" fmla="*/ 66 h 271"/>
                <a:gd name="T16" fmla="*/ 337 w 409"/>
                <a:gd name="T17" fmla="*/ 96 h 271"/>
                <a:gd name="T18" fmla="*/ 339 w 409"/>
                <a:gd name="T19" fmla="*/ 115 h 271"/>
                <a:gd name="T20" fmla="*/ 338 w 409"/>
                <a:gd name="T21" fmla="*/ 164 h 271"/>
                <a:gd name="T22" fmla="*/ 377 w 409"/>
                <a:gd name="T23" fmla="*/ 185 h 271"/>
                <a:gd name="T24" fmla="*/ 395 w 409"/>
                <a:gd name="T25" fmla="*/ 199 h 271"/>
                <a:gd name="T26" fmla="*/ 406 w 409"/>
                <a:gd name="T27" fmla="*/ 239 h 271"/>
                <a:gd name="T28" fmla="*/ 397 w 409"/>
                <a:gd name="T29" fmla="*/ 259 h 271"/>
                <a:gd name="T30" fmla="*/ 359 w 409"/>
                <a:gd name="T31" fmla="*/ 252 h 271"/>
                <a:gd name="T32" fmla="*/ 146 w 409"/>
                <a:gd name="T33" fmla="*/ 135 h 271"/>
                <a:gd name="T34" fmla="*/ 0 w 409"/>
                <a:gd name="T35" fmla="*/ 14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9" h="271">
                  <a:moveTo>
                    <a:pt x="0" y="148"/>
                  </a:moveTo>
                  <a:cubicBezTo>
                    <a:pt x="26" y="102"/>
                    <a:pt x="58" y="67"/>
                    <a:pt x="99" y="41"/>
                  </a:cubicBezTo>
                  <a:cubicBezTo>
                    <a:pt x="119" y="28"/>
                    <a:pt x="142" y="18"/>
                    <a:pt x="163" y="7"/>
                  </a:cubicBezTo>
                  <a:cubicBezTo>
                    <a:pt x="177" y="0"/>
                    <a:pt x="190" y="1"/>
                    <a:pt x="204" y="6"/>
                  </a:cubicBezTo>
                  <a:cubicBezTo>
                    <a:pt x="212" y="8"/>
                    <a:pt x="217" y="12"/>
                    <a:pt x="215" y="20"/>
                  </a:cubicBezTo>
                  <a:cubicBezTo>
                    <a:pt x="209" y="43"/>
                    <a:pt x="220" y="54"/>
                    <a:pt x="240" y="65"/>
                  </a:cubicBezTo>
                  <a:cubicBezTo>
                    <a:pt x="256" y="74"/>
                    <a:pt x="268" y="77"/>
                    <a:pt x="282" y="64"/>
                  </a:cubicBezTo>
                  <a:cubicBezTo>
                    <a:pt x="290" y="55"/>
                    <a:pt x="299" y="56"/>
                    <a:pt x="307" y="66"/>
                  </a:cubicBezTo>
                  <a:cubicBezTo>
                    <a:pt x="316" y="77"/>
                    <a:pt x="327" y="87"/>
                    <a:pt x="337" y="96"/>
                  </a:cubicBezTo>
                  <a:cubicBezTo>
                    <a:pt x="343" y="102"/>
                    <a:pt x="345" y="109"/>
                    <a:pt x="339" y="115"/>
                  </a:cubicBezTo>
                  <a:cubicBezTo>
                    <a:pt x="324" y="131"/>
                    <a:pt x="326" y="145"/>
                    <a:pt x="338" y="164"/>
                  </a:cubicBezTo>
                  <a:cubicBezTo>
                    <a:pt x="348" y="181"/>
                    <a:pt x="357" y="189"/>
                    <a:pt x="377" y="185"/>
                  </a:cubicBezTo>
                  <a:cubicBezTo>
                    <a:pt x="387" y="183"/>
                    <a:pt x="393" y="188"/>
                    <a:pt x="395" y="199"/>
                  </a:cubicBezTo>
                  <a:cubicBezTo>
                    <a:pt x="398" y="213"/>
                    <a:pt x="403" y="226"/>
                    <a:pt x="406" y="239"/>
                  </a:cubicBezTo>
                  <a:cubicBezTo>
                    <a:pt x="409" y="249"/>
                    <a:pt x="406" y="255"/>
                    <a:pt x="397" y="259"/>
                  </a:cubicBezTo>
                  <a:cubicBezTo>
                    <a:pt x="375" y="271"/>
                    <a:pt x="375" y="271"/>
                    <a:pt x="359" y="252"/>
                  </a:cubicBezTo>
                  <a:cubicBezTo>
                    <a:pt x="302" y="186"/>
                    <a:pt x="231" y="148"/>
                    <a:pt x="146" y="135"/>
                  </a:cubicBezTo>
                  <a:cubicBezTo>
                    <a:pt x="97" y="128"/>
                    <a:pt x="50" y="133"/>
                    <a:pt x="0" y="14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6" name="ExtraShape4"/>
            <p:cNvSpPr/>
            <p:nvPr/>
          </p:nvSpPr>
          <p:spPr bwMode="auto">
            <a:xfrm>
              <a:off x="1262288" y="4005871"/>
              <a:ext cx="2448940" cy="1624834"/>
            </a:xfrm>
            <a:custGeom>
              <a:avLst/>
              <a:gdLst>
                <a:gd name="T0" fmla="*/ 34 w 408"/>
                <a:gd name="T1" fmla="*/ 0 h 271"/>
                <a:gd name="T2" fmla="*/ 408 w 408"/>
                <a:gd name="T3" fmla="*/ 124 h 271"/>
                <a:gd name="T4" fmla="*/ 341 w 408"/>
                <a:gd name="T5" fmla="*/ 206 h 271"/>
                <a:gd name="T6" fmla="*/ 236 w 408"/>
                <a:gd name="T7" fmla="*/ 267 h 271"/>
                <a:gd name="T8" fmla="*/ 199 w 408"/>
                <a:gd name="T9" fmla="*/ 262 h 271"/>
                <a:gd name="T10" fmla="*/ 194 w 408"/>
                <a:gd name="T11" fmla="*/ 249 h 271"/>
                <a:gd name="T12" fmla="*/ 170 w 408"/>
                <a:gd name="T13" fmla="*/ 206 h 271"/>
                <a:gd name="T14" fmla="*/ 125 w 408"/>
                <a:gd name="T15" fmla="*/ 208 h 271"/>
                <a:gd name="T16" fmla="*/ 104 w 408"/>
                <a:gd name="T17" fmla="*/ 206 h 271"/>
                <a:gd name="T18" fmla="*/ 71 w 408"/>
                <a:gd name="T19" fmla="*/ 174 h 271"/>
                <a:gd name="T20" fmla="*/ 70 w 408"/>
                <a:gd name="T21" fmla="*/ 155 h 271"/>
                <a:gd name="T22" fmla="*/ 71 w 408"/>
                <a:gd name="T23" fmla="*/ 106 h 271"/>
                <a:gd name="T24" fmla="*/ 31 w 408"/>
                <a:gd name="T25" fmla="*/ 85 h 271"/>
                <a:gd name="T26" fmla="*/ 14 w 408"/>
                <a:gd name="T27" fmla="*/ 72 h 271"/>
                <a:gd name="T28" fmla="*/ 2 w 408"/>
                <a:gd name="T29" fmla="*/ 31 h 271"/>
                <a:gd name="T30" fmla="*/ 11 w 408"/>
                <a:gd name="T31" fmla="*/ 11 h 271"/>
                <a:gd name="T32" fmla="*/ 34 w 408"/>
                <a:gd name="T33"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8" h="271">
                  <a:moveTo>
                    <a:pt x="34" y="0"/>
                  </a:moveTo>
                  <a:cubicBezTo>
                    <a:pt x="133" y="119"/>
                    <a:pt x="256" y="162"/>
                    <a:pt x="408" y="124"/>
                  </a:cubicBezTo>
                  <a:cubicBezTo>
                    <a:pt x="390" y="156"/>
                    <a:pt x="368" y="183"/>
                    <a:pt x="341" y="206"/>
                  </a:cubicBezTo>
                  <a:cubicBezTo>
                    <a:pt x="310" y="233"/>
                    <a:pt x="274" y="253"/>
                    <a:pt x="236" y="267"/>
                  </a:cubicBezTo>
                  <a:cubicBezTo>
                    <a:pt x="222" y="271"/>
                    <a:pt x="211" y="266"/>
                    <a:pt x="199" y="262"/>
                  </a:cubicBezTo>
                  <a:cubicBezTo>
                    <a:pt x="196" y="261"/>
                    <a:pt x="193" y="253"/>
                    <a:pt x="194" y="249"/>
                  </a:cubicBezTo>
                  <a:cubicBezTo>
                    <a:pt x="199" y="227"/>
                    <a:pt x="189" y="217"/>
                    <a:pt x="170" y="206"/>
                  </a:cubicBezTo>
                  <a:cubicBezTo>
                    <a:pt x="152" y="196"/>
                    <a:pt x="140" y="194"/>
                    <a:pt x="125" y="208"/>
                  </a:cubicBezTo>
                  <a:cubicBezTo>
                    <a:pt x="118" y="214"/>
                    <a:pt x="111" y="213"/>
                    <a:pt x="104" y="206"/>
                  </a:cubicBezTo>
                  <a:cubicBezTo>
                    <a:pt x="93" y="195"/>
                    <a:pt x="82" y="184"/>
                    <a:pt x="71" y="174"/>
                  </a:cubicBezTo>
                  <a:cubicBezTo>
                    <a:pt x="65" y="168"/>
                    <a:pt x="64" y="161"/>
                    <a:pt x="70" y="155"/>
                  </a:cubicBezTo>
                  <a:cubicBezTo>
                    <a:pt x="85" y="139"/>
                    <a:pt x="82" y="125"/>
                    <a:pt x="71" y="106"/>
                  </a:cubicBezTo>
                  <a:cubicBezTo>
                    <a:pt x="61" y="88"/>
                    <a:pt x="51" y="80"/>
                    <a:pt x="31" y="85"/>
                  </a:cubicBezTo>
                  <a:cubicBezTo>
                    <a:pt x="22" y="86"/>
                    <a:pt x="16" y="83"/>
                    <a:pt x="14" y="72"/>
                  </a:cubicBezTo>
                  <a:cubicBezTo>
                    <a:pt x="11" y="58"/>
                    <a:pt x="6" y="45"/>
                    <a:pt x="2" y="31"/>
                  </a:cubicBezTo>
                  <a:cubicBezTo>
                    <a:pt x="0" y="22"/>
                    <a:pt x="2" y="15"/>
                    <a:pt x="11" y="11"/>
                  </a:cubicBezTo>
                  <a:cubicBezTo>
                    <a:pt x="19" y="8"/>
                    <a:pt x="27" y="3"/>
                    <a:pt x="34" y="0"/>
                  </a:cubicBezTo>
                  <a:close/>
                </a:path>
              </a:pathLst>
            </a:custGeom>
            <a:blipFill>
              <a:blip r:embed="rId5"/>
              <a:stretch>
                <a:fillRect l="-20015" r="-20015"/>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7" name="ExtraShape5"/>
            <p:cNvSpPr/>
            <p:nvPr/>
          </p:nvSpPr>
          <p:spPr bwMode="auto">
            <a:xfrm>
              <a:off x="2499421" y="2045940"/>
              <a:ext cx="2070981" cy="886451"/>
            </a:xfrm>
            <a:custGeom>
              <a:avLst/>
              <a:gdLst>
                <a:gd name="T0" fmla="*/ 330 w 345"/>
                <a:gd name="T1" fmla="*/ 128 h 148"/>
                <a:gd name="T2" fmla="*/ 330 w 345"/>
                <a:gd name="T3" fmla="*/ 128 h 148"/>
                <a:gd name="T4" fmla="*/ 339 w 345"/>
                <a:gd name="T5" fmla="*/ 115 h 148"/>
                <a:gd name="T6" fmla="*/ 337 w 345"/>
                <a:gd name="T7" fmla="*/ 96 h 148"/>
                <a:gd name="T8" fmla="*/ 307 w 345"/>
                <a:gd name="T9" fmla="*/ 66 h 148"/>
                <a:gd name="T10" fmla="*/ 282 w 345"/>
                <a:gd name="T11" fmla="*/ 64 h 148"/>
                <a:gd name="T12" fmla="*/ 240 w 345"/>
                <a:gd name="T13" fmla="*/ 65 h 148"/>
                <a:gd name="T14" fmla="*/ 215 w 345"/>
                <a:gd name="T15" fmla="*/ 20 h 148"/>
                <a:gd name="T16" fmla="*/ 204 w 345"/>
                <a:gd name="T17" fmla="*/ 6 h 148"/>
                <a:gd name="T18" fmla="*/ 163 w 345"/>
                <a:gd name="T19" fmla="*/ 7 h 148"/>
                <a:gd name="T20" fmla="*/ 99 w 345"/>
                <a:gd name="T21" fmla="*/ 41 h 148"/>
                <a:gd name="T22" fmla="*/ 0 w 345"/>
                <a:gd name="T23" fmla="*/ 148 h 148"/>
                <a:gd name="T24" fmla="*/ 330 w 345"/>
                <a:gd name="T25" fmla="*/ 12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5" h="148">
                  <a:moveTo>
                    <a:pt x="330" y="128"/>
                  </a:moveTo>
                  <a:cubicBezTo>
                    <a:pt x="330" y="128"/>
                    <a:pt x="330" y="128"/>
                    <a:pt x="330" y="128"/>
                  </a:cubicBezTo>
                  <a:cubicBezTo>
                    <a:pt x="332" y="124"/>
                    <a:pt x="335" y="119"/>
                    <a:pt x="339" y="115"/>
                  </a:cubicBezTo>
                  <a:cubicBezTo>
                    <a:pt x="345" y="109"/>
                    <a:pt x="343" y="102"/>
                    <a:pt x="337" y="96"/>
                  </a:cubicBezTo>
                  <a:cubicBezTo>
                    <a:pt x="327" y="87"/>
                    <a:pt x="316" y="77"/>
                    <a:pt x="307" y="66"/>
                  </a:cubicBezTo>
                  <a:cubicBezTo>
                    <a:pt x="299" y="56"/>
                    <a:pt x="290" y="55"/>
                    <a:pt x="282" y="64"/>
                  </a:cubicBezTo>
                  <a:cubicBezTo>
                    <a:pt x="268" y="77"/>
                    <a:pt x="256" y="74"/>
                    <a:pt x="240" y="65"/>
                  </a:cubicBezTo>
                  <a:cubicBezTo>
                    <a:pt x="220" y="54"/>
                    <a:pt x="209" y="43"/>
                    <a:pt x="215" y="20"/>
                  </a:cubicBezTo>
                  <a:cubicBezTo>
                    <a:pt x="217" y="12"/>
                    <a:pt x="212" y="8"/>
                    <a:pt x="204" y="6"/>
                  </a:cubicBezTo>
                  <a:cubicBezTo>
                    <a:pt x="190" y="1"/>
                    <a:pt x="177" y="0"/>
                    <a:pt x="163" y="7"/>
                  </a:cubicBezTo>
                  <a:cubicBezTo>
                    <a:pt x="142" y="18"/>
                    <a:pt x="119" y="28"/>
                    <a:pt x="99" y="41"/>
                  </a:cubicBezTo>
                  <a:cubicBezTo>
                    <a:pt x="58" y="67"/>
                    <a:pt x="26" y="102"/>
                    <a:pt x="0" y="148"/>
                  </a:cubicBezTo>
                  <a:cubicBezTo>
                    <a:pt x="0" y="148"/>
                    <a:pt x="81" y="62"/>
                    <a:pt x="330" y="128"/>
                  </a:cubicBezTo>
                  <a:close/>
                </a:path>
              </a:pathLst>
            </a:custGeom>
            <a:blipFill>
              <a:blip r:embed="rId5"/>
              <a:stretch>
                <a:fillRect l="-20015" r="-20015"/>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8" name="ExtraShape6"/>
            <p:cNvSpPr/>
            <p:nvPr/>
          </p:nvSpPr>
          <p:spPr bwMode="auto">
            <a:xfrm>
              <a:off x="1303200" y="2375193"/>
              <a:ext cx="896191" cy="2080722"/>
            </a:xfrm>
            <a:custGeom>
              <a:avLst/>
              <a:gdLst>
                <a:gd name="T0" fmla="*/ 138 w 149"/>
                <a:gd name="T1" fmla="*/ 17 h 347"/>
                <a:gd name="T2" fmla="*/ 116 w 149"/>
                <a:gd name="T3" fmla="*/ 6 h 347"/>
                <a:gd name="T4" fmla="*/ 98 w 149"/>
                <a:gd name="T5" fmla="*/ 8 h 347"/>
                <a:gd name="T6" fmla="*/ 67 w 149"/>
                <a:gd name="T7" fmla="*/ 38 h 347"/>
                <a:gd name="T8" fmla="*/ 65 w 149"/>
                <a:gd name="T9" fmla="*/ 63 h 347"/>
                <a:gd name="T10" fmla="*/ 66 w 149"/>
                <a:gd name="T11" fmla="*/ 105 h 347"/>
                <a:gd name="T12" fmla="*/ 21 w 149"/>
                <a:gd name="T13" fmla="*/ 130 h 347"/>
                <a:gd name="T14" fmla="*/ 9 w 149"/>
                <a:gd name="T15" fmla="*/ 136 h 347"/>
                <a:gd name="T16" fmla="*/ 6 w 149"/>
                <a:gd name="T17" fmla="*/ 175 h 347"/>
                <a:gd name="T18" fmla="*/ 94 w 149"/>
                <a:gd name="T19" fmla="*/ 306 h 347"/>
                <a:gd name="T20" fmla="*/ 149 w 149"/>
                <a:gd name="T21" fmla="*/ 347 h 347"/>
                <a:gd name="T22" fmla="*/ 138 w 149"/>
                <a:gd name="T23" fmla="*/ 1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347">
                  <a:moveTo>
                    <a:pt x="138" y="17"/>
                  </a:moveTo>
                  <a:cubicBezTo>
                    <a:pt x="131" y="17"/>
                    <a:pt x="124" y="13"/>
                    <a:pt x="116" y="6"/>
                  </a:cubicBezTo>
                  <a:cubicBezTo>
                    <a:pt x="110" y="0"/>
                    <a:pt x="104" y="2"/>
                    <a:pt x="98" y="8"/>
                  </a:cubicBezTo>
                  <a:cubicBezTo>
                    <a:pt x="88" y="18"/>
                    <a:pt x="78" y="29"/>
                    <a:pt x="67" y="38"/>
                  </a:cubicBezTo>
                  <a:cubicBezTo>
                    <a:pt x="58" y="46"/>
                    <a:pt x="56" y="54"/>
                    <a:pt x="65" y="63"/>
                  </a:cubicBezTo>
                  <a:cubicBezTo>
                    <a:pt x="78" y="77"/>
                    <a:pt x="75" y="89"/>
                    <a:pt x="66" y="105"/>
                  </a:cubicBezTo>
                  <a:cubicBezTo>
                    <a:pt x="56" y="126"/>
                    <a:pt x="43" y="134"/>
                    <a:pt x="21" y="130"/>
                  </a:cubicBezTo>
                  <a:cubicBezTo>
                    <a:pt x="17" y="130"/>
                    <a:pt x="10" y="133"/>
                    <a:pt x="9" y="136"/>
                  </a:cubicBezTo>
                  <a:cubicBezTo>
                    <a:pt x="5" y="149"/>
                    <a:pt x="0" y="161"/>
                    <a:pt x="6" y="175"/>
                  </a:cubicBezTo>
                  <a:cubicBezTo>
                    <a:pt x="25" y="226"/>
                    <a:pt x="53" y="270"/>
                    <a:pt x="94" y="306"/>
                  </a:cubicBezTo>
                  <a:cubicBezTo>
                    <a:pt x="110" y="320"/>
                    <a:pt x="129" y="332"/>
                    <a:pt x="149" y="347"/>
                  </a:cubicBezTo>
                  <a:cubicBezTo>
                    <a:pt x="149" y="347"/>
                    <a:pt x="77" y="276"/>
                    <a:pt x="138" y="17"/>
                  </a:cubicBezTo>
                  <a:close/>
                </a:path>
              </a:pathLst>
            </a:custGeom>
            <a:blipFill>
              <a:blip r:embed="rId5"/>
              <a:stretch>
                <a:fillRect l="-20015" r="-20015"/>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9" name="ExtraShape7"/>
            <p:cNvSpPr/>
            <p:nvPr/>
          </p:nvSpPr>
          <p:spPr bwMode="auto">
            <a:xfrm>
              <a:off x="4017101" y="3232420"/>
              <a:ext cx="882554" cy="2057343"/>
            </a:xfrm>
            <a:custGeom>
              <a:avLst/>
              <a:gdLst>
                <a:gd name="T0" fmla="*/ 51 w 147"/>
                <a:gd name="T1" fmla="*/ 336 h 343"/>
                <a:gd name="T2" fmla="*/ 84 w 147"/>
                <a:gd name="T3" fmla="*/ 303 h 343"/>
                <a:gd name="T4" fmla="*/ 85 w 147"/>
                <a:gd name="T5" fmla="*/ 283 h 343"/>
                <a:gd name="T6" fmla="*/ 84 w 147"/>
                <a:gd name="T7" fmla="*/ 237 h 343"/>
                <a:gd name="T8" fmla="*/ 126 w 147"/>
                <a:gd name="T9" fmla="*/ 214 h 343"/>
                <a:gd name="T10" fmla="*/ 139 w 147"/>
                <a:gd name="T11" fmla="*/ 209 h 343"/>
                <a:gd name="T12" fmla="*/ 144 w 147"/>
                <a:gd name="T13" fmla="*/ 174 h 343"/>
                <a:gd name="T14" fmla="*/ 10 w 147"/>
                <a:gd name="T15" fmla="*/ 5 h 343"/>
                <a:gd name="T16" fmla="*/ 0 w 147"/>
                <a:gd name="T17" fmla="*/ 0 h 343"/>
                <a:gd name="T18" fmla="*/ 10 w 147"/>
                <a:gd name="T19" fmla="*/ 327 h 343"/>
                <a:gd name="T20" fmla="*/ 32 w 147"/>
                <a:gd name="T21" fmla="*/ 338 h 343"/>
                <a:gd name="T22" fmla="*/ 51 w 147"/>
                <a:gd name="T23" fmla="*/ 33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343">
                  <a:moveTo>
                    <a:pt x="51" y="336"/>
                  </a:moveTo>
                  <a:cubicBezTo>
                    <a:pt x="61" y="325"/>
                    <a:pt x="72" y="314"/>
                    <a:pt x="84" y="303"/>
                  </a:cubicBezTo>
                  <a:cubicBezTo>
                    <a:pt x="91" y="297"/>
                    <a:pt x="92" y="290"/>
                    <a:pt x="85" y="283"/>
                  </a:cubicBezTo>
                  <a:cubicBezTo>
                    <a:pt x="71" y="268"/>
                    <a:pt x="73" y="255"/>
                    <a:pt x="84" y="237"/>
                  </a:cubicBezTo>
                  <a:cubicBezTo>
                    <a:pt x="94" y="218"/>
                    <a:pt x="105" y="209"/>
                    <a:pt x="126" y="214"/>
                  </a:cubicBezTo>
                  <a:cubicBezTo>
                    <a:pt x="130" y="214"/>
                    <a:pt x="138" y="212"/>
                    <a:pt x="139" y="209"/>
                  </a:cubicBezTo>
                  <a:cubicBezTo>
                    <a:pt x="142" y="198"/>
                    <a:pt x="147" y="184"/>
                    <a:pt x="144" y="174"/>
                  </a:cubicBezTo>
                  <a:cubicBezTo>
                    <a:pt x="120" y="101"/>
                    <a:pt x="75" y="45"/>
                    <a:pt x="10" y="5"/>
                  </a:cubicBezTo>
                  <a:cubicBezTo>
                    <a:pt x="7" y="3"/>
                    <a:pt x="4" y="2"/>
                    <a:pt x="0" y="0"/>
                  </a:cubicBezTo>
                  <a:cubicBezTo>
                    <a:pt x="0" y="0"/>
                    <a:pt x="98" y="146"/>
                    <a:pt x="10" y="327"/>
                  </a:cubicBezTo>
                  <a:cubicBezTo>
                    <a:pt x="18" y="328"/>
                    <a:pt x="25" y="331"/>
                    <a:pt x="32" y="338"/>
                  </a:cubicBezTo>
                  <a:cubicBezTo>
                    <a:pt x="38" y="343"/>
                    <a:pt x="45" y="343"/>
                    <a:pt x="51" y="336"/>
                  </a:cubicBezTo>
                  <a:close/>
                </a:path>
              </a:pathLst>
            </a:custGeom>
            <a:blipFill>
              <a:blip r:embed="rId5"/>
              <a:stretch>
                <a:fillRect l="-20015" r="-20015"/>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10" name="ExtraShape8"/>
            <p:cNvSpPr/>
            <p:nvPr/>
          </p:nvSpPr>
          <p:spPr bwMode="auto">
            <a:xfrm>
              <a:off x="1262288" y="4005871"/>
              <a:ext cx="2448940" cy="1361822"/>
            </a:xfrm>
            <a:custGeom>
              <a:avLst/>
              <a:gdLst>
                <a:gd name="T0" fmla="*/ 34 w 408"/>
                <a:gd name="T1" fmla="*/ 0 h 227"/>
                <a:gd name="T2" fmla="*/ 11 w 408"/>
                <a:gd name="T3" fmla="*/ 11 h 227"/>
                <a:gd name="T4" fmla="*/ 2 w 408"/>
                <a:gd name="T5" fmla="*/ 31 h 227"/>
                <a:gd name="T6" fmla="*/ 14 w 408"/>
                <a:gd name="T7" fmla="*/ 72 h 227"/>
                <a:gd name="T8" fmla="*/ 31 w 408"/>
                <a:gd name="T9" fmla="*/ 85 h 227"/>
                <a:gd name="T10" fmla="*/ 71 w 408"/>
                <a:gd name="T11" fmla="*/ 106 h 227"/>
                <a:gd name="T12" fmla="*/ 79 w 408"/>
                <a:gd name="T13" fmla="*/ 141 h 227"/>
                <a:gd name="T14" fmla="*/ 83 w 408"/>
                <a:gd name="T15" fmla="*/ 143 h 227"/>
                <a:gd name="T16" fmla="*/ 408 w 408"/>
                <a:gd name="T17" fmla="*/ 124 h 227"/>
                <a:gd name="T18" fmla="*/ 34 w 408"/>
                <a:gd name="T19"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 h="227">
                  <a:moveTo>
                    <a:pt x="34" y="0"/>
                  </a:moveTo>
                  <a:cubicBezTo>
                    <a:pt x="27" y="3"/>
                    <a:pt x="19" y="8"/>
                    <a:pt x="11" y="11"/>
                  </a:cubicBezTo>
                  <a:cubicBezTo>
                    <a:pt x="2" y="15"/>
                    <a:pt x="0" y="22"/>
                    <a:pt x="2" y="31"/>
                  </a:cubicBezTo>
                  <a:cubicBezTo>
                    <a:pt x="6" y="45"/>
                    <a:pt x="11" y="58"/>
                    <a:pt x="14" y="72"/>
                  </a:cubicBezTo>
                  <a:cubicBezTo>
                    <a:pt x="16" y="83"/>
                    <a:pt x="22" y="86"/>
                    <a:pt x="31" y="85"/>
                  </a:cubicBezTo>
                  <a:cubicBezTo>
                    <a:pt x="51" y="80"/>
                    <a:pt x="61" y="88"/>
                    <a:pt x="71" y="106"/>
                  </a:cubicBezTo>
                  <a:cubicBezTo>
                    <a:pt x="79" y="119"/>
                    <a:pt x="83" y="130"/>
                    <a:pt x="79" y="141"/>
                  </a:cubicBezTo>
                  <a:cubicBezTo>
                    <a:pt x="80" y="142"/>
                    <a:pt x="81" y="143"/>
                    <a:pt x="83" y="143"/>
                  </a:cubicBezTo>
                  <a:cubicBezTo>
                    <a:pt x="272" y="227"/>
                    <a:pt x="408" y="124"/>
                    <a:pt x="408" y="124"/>
                  </a:cubicBezTo>
                  <a:cubicBezTo>
                    <a:pt x="256" y="162"/>
                    <a:pt x="133" y="119"/>
                    <a:pt x="3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11" name="ExtraShape9"/>
            <p:cNvSpPr>
              <a:spLocks noChangeAspect="1"/>
            </p:cNvSpPr>
            <p:nvPr/>
          </p:nvSpPr>
          <p:spPr bwMode="auto">
            <a:xfrm>
              <a:off x="2687234" y="3233231"/>
              <a:ext cx="798697" cy="1144554"/>
            </a:xfrm>
            <a:custGeom>
              <a:avLst/>
              <a:gdLst>
                <a:gd name="T0" fmla="*/ 4027 w 4458"/>
                <a:gd name="T1" fmla="*/ 4195 h 6398"/>
                <a:gd name="T2" fmla="*/ 3564 w 4458"/>
                <a:gd name="T3" fmla="*/ 2441 h 6398"/>
                <a:gd name="T4" fmla="*/ 3645 w 4458"/>
                <a:gd name="T5" fmla="*/ 1697 h 6398"/>
                <a:gd name="T6" fmla="*/ 2229 w 4458"/>
                <a:gd name="T7" fmla="*/ 0 h 6398"/>
                <a:gd name="T8" fmla="*/ 813 w 4458"/>
                <a:gd name="T9" fmla="*/ 1697 h 6398"/>
                <a:gd name="T10" fmla="*/ 894 w 4458"/>
                <a:gd name="T11" fmla="*/ 2441 h 6398"/>
                <a:gd name="T12" fmla="*/ 431 w 4458"/>
                <a:gd name="T13" fmla="*/ 4195 h 6398"/>
                <a:gd name="T14" fmla="*/ 197 w 4458"/>
                <a:gd name="T15" fmla="*/ 6071 h 6398"/>
                <a:gd name="T16" fmla="*/ 3614 w 4458"/>
                <a:gd name="T17" fmla="*/ 6398 h 6398"/>
                <a:gd name="T18" fmla="*/ 4384 w 4458"/>
                <a:gd name="T19" fmla="*/ 5357 h 6398"/>
                <a:gd name="T20" fmla="*/ 1799 w 4458"/>
                <a:gd name="T21" fmla="*/ 4449 h 6398"/>
                <a:gd name="T22" fmla="*/ 1942 w 4458"/>
                <a:gd name="T23" fmla="*/ 4430 h 6398"/>
                <a:gd name="T24" fmla="*/ 2516 w 4458"/>
                <a:gd name="T25" fmla="*/ 4430 h 6398"/>
                <a:gd name="T26" fmla="*/ 2659 w 4458"/>
                <a:gd name="T27" fmla="*/ 4449 h 6398"/>
                <a:gd name="T28" fmla="*/ 3107 w 4458"/>
                <a:gd name="T29" fmla="*/ 4000 h 6398"/>
                <a:gd name="T30" fmla="*/ 3257 w 4458"/>
                <a:gd name="T31" fmla="*/ 3908 h 6398"/>
                <a:gd name="T32" fmla="*/ 2197 w 4458"/>
                <a:gd name="T33" fmla="*/ 5599 h 6398"/>
                <a:gd name="T34" fmla="*/ 1201 w 4458"/>
                <a:gd name="T35" fmla="*/ 3908 h 6398"/>
                <a:gd name="T36" fmla="*/ 1351 w 4458"/>
                <a:gd name="T37" fmla="*/ 4000 h 6398"/>
                <a:gd name="T38" fmla="*/ 2229 w 4458"/>
                <a:gd name="T39" fmla="*/ 1703 h 6398"/>
                <a:gd name="T40" fmla="*/ 3431 w 4458"/>
                <a:gd name="T41" fmla="*/ 2092 h 6398"/>
                <a:gd name="T42" fmla="*/ 3132 w 4458"/>
                <a:gd name="T43" fmla="*/ 2441 h 6398"/>
                <a:gd name="T44" fmla="*/ 2508 w 4458"/>
                <a:gd name="T45" fmla="*/ 3335 h 6398"/>
                <a:gd name="T46" fmla="*/ 2673 w 4458"/>
                <a:gd name="T47" fmla="*/ 3888 h 6398"/>
                <a:gd name="T48" fmla="*/ 2426 w 4458"/>
                <a:gd name="T49" fmla="*/ 4215 h 6398"/>
                <a:gd name="T50" fmla="*/ 2229 w 4458"/>
                <a:gd name="T51" fmla="*/ 4143 h 6398"/>
                <a:gd name="T52" fmla="*/ 2032 w 4458"/>
                <a:gd name="T53" fmla="*/ 4215 h 6398"/>
                <a:gd name="T54" fmla="*/ 1784 w 4458"/>
                <a:gd name="T55" fmla="*/ 3888 h 6398"/>
                <a:gd name="T56" fmla="*/ 1950 w 4458"/>
                <a:gd name="T57" fmla="*/ 3335 h 6398"/>
                <a:gd name="T58" fmla="*/ 1326 w 4458"/>
                <a:gd name="T59" fmla="*/ 2441 h 6398"/>
                <a:gd name="T60" fmla="*/ 1027 w 4458"/>
                <a:gd name="T61" fmla="*/ 2092 h 6398"/>
                <a:gd name="T62" fmla="*/ 2229 w 4458"/>
                <a:gd name="T63" fmla="*/ 1703 h 6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58" h="6398">
                  <a:moveTo>
                    <a:pt x="4384" y="5357"/>
                  </a:moveTo>
                  <a:lnTo>
                    <a:pt x="4027" y="4195"/>
                  </a:lnTo>
                  <a:cubicBezTo>
                    <a:pt x="3955" y="3958"/>
                    <a:pt x="3782" y="3778"/>
                    <a:pt x="3564" y="3688"/>
                  </a:cubicBezTo>
                  <a:lnTo>
                    <a:pt x="3564" y="2441"/>
                  </a:lnTo>
                  <a:cubicBezTo>
                    <a:pt x="3630" y="2362"/>
                    <a:pt x="3682" y="2264"/>
                    <a:pt x="3706" y="2153"/>
                  </a:cubicBezTo>
                  <a:cubicBezTo>
                    <a:pt x="3743" y="1985"/>
                    <a:pt x="3716" y="1823"/>
                    <a:pt x="3645" y="1697"/>
                  </a:cubicBezTo>
                  <a:cubicBezTo>
                    <a:pt x="3666" y="1634"/>
                    <a:pt x="3678" y="1553"/>
                    <a:pt x="3678" y="1449"/>
                  </a:cubicBezTo>
                  <a:cubicBezTo>
                    <a:pt x="3678" y="649"/>
                    <a:pt x="3029" y="0"/>
                    <a:pt x="2229" y="0"/>
                  </a:cubicBezTo>
                  <a:cubicBezTo>
                    <a:pt x="1429" y="0"/>
                    <a:pt x="780" y="649"/>
                    <a:pt x="780" y="1449"/>
                  </a:cubicBezTo>
                  <a:cubicBezTo>
                    <a:pt x="780" y="1553"/>
                    <a:pt x="792" y="1634"/>
                    <a:pt x="813" y="1697"/>
                  </a:cubicBezTo>
                  <a:cubicBezTo>
                    <a:pt x="742" y="1823"/>
                    <a:pt x="715" y="1985"/>
                    <a:pt x="752" y="2153"/>
                  </a:cubicBezTo>
                  <a:cubicBezTo>
                    <a:pt x="776" y="2264"/>
                    <a:pt x="828" y="2362"/>
                    <a:pt x="894" y="2441"/>
                  </a:cubicBezTo>
                  <a:lnTo>
                    <a:pt x="894" y="3688"/>
                  </a:lnTo>
                  <a:cubicBezTo>
                    <a:pt x="676" y="3778"/>
                    <a:pt x="503" y="3958"/>
                    <a:pt x="431" y="4195"/>
                  </a:cubicBezTo>
                  <a:lnTo>
                    <a:pt x="74" y="5356"/>
                  </a:lnTo>
                  <a:cubicBezTo>
                    <a:pt x="0" y="5600"/>
                    <a:pt x="46" y="5867"/>
                    <a:pt x="197" y="6071"/>
                  </a:cubicBezTo>
                  <a:cubicBezTo>
                    <a:pt x="348" y="6276"/>
                    <a:pt x="590" y="6398"/>
                    <a:pt x="844" y="6398"/>
                  </a:cubicBezTo>
                  <a:lnTo>
                    <a:pt x="3614" y="6398"/>
                  </a:lnTo>
                  <a:cubicBezTo>
                    <a:pt x="3868" y="6398"/>
                    <a:pt x="4110" y="6276"/>
                    <a:pt x="4261" y="6071"/>
                  </a:cubicBezTo>
                  <a:cubicBezTo>
                    <a:pt x="4412" y="5867"/>
                    <a:pt x="4458" y="5600"/>
                    <a:pt x="4384" y="5357"/>
                  </a:cubicBezTo>
                  <a:close/>
                  <a:moveTo>
                    <a:pt x="1569" y="4231"/>
                  </a:moveTo>
                  <a:cubicBezTo>
                    <a:pt x="1577" y="4352"/>
                    <a:pt x="1675" y="4449"/>
                    <a:pt x="1799" y="4449"/>
                  </a:cubicBezTo>
                  <a:cubicBezTo>
                    <a:pt x="1857" y="4449"/>
                    <a:pt x="1909" y="4425"/>
                    <a:pt x="1950" y="4390"/>
                  </a:cubicBezTo>
                  <a:cubicBezTo>
                    <a:pt x="1948" y="4404"/>
                    <a:pt x="1942" y="4416"/>
                    <a:pt x="1942" y="4430"/>
                  </a:cubicBezTo>
                  <a:cubicBezTo>
                    <a:pt x="1942" y="4589"/>
                    <a:pt x="2070" y="4718"/>
                    <a:pt x="2229" y="4718"/>
                  </a:cubicBezTo>
                  <a:cubicBezTo>
                    <a:pt x="2388" y="4718"/>
                    <a:pt x="2516" y="4589"/>
                    <a:pt x="2516" y="4430"/>
                  </a:cubicBezTo>
                  <a:cubicBezTo>
                    <a:pt x="2516" y="4416"/>
                    <a:pt x="2510" y="4404"/>
                    <a:pt x="2508" y="4390"/>
                  </a:cubicBezTo>
                  <a:cubicBezTo>
                    <a:pt x="2549" y="4425"/>
                    <a:pt x="2601" y="4449"/>
                    <a:pt x="2659" y="4449"/>
                  </a:cubicBezTo>
                  <a:cubicBezTo>
                    <a:pt x="2782" y="4449"/>
                    <a:pt x="2881" y="4352"/>
                    <a:pt x="2889" y="4231"/>
                  </a:cubicBezTo>
                  <a:cubicBezTo>
                    <a:pt x="3011" y="4222"/>
                    <a:pt x="3107" y="4124"/>
                    <a:pt x="3107" y="4000"/>
                  </a:cubicBezTo>
                  <a:cubicBezTo>
                    <a:pt x="3107" y="3967"/>
                    <a:pt x="3100" y="3936"/>
                    <a:pt x="3088" y="3908"/>
                  </a:cubicBezTo>
                  <a:lnTo>
                    <a:pt x="3257" y="3908"/>
                  </a:lnTo>
                  <a:cubicBezTo>
                    <a:pt x="3271" y="3908"/>
                    <a:pt x="3285" y="3910"/>
                    <a:pt x="3298" y="3911"/>
                  </a:cubicBezTo>
                  <a:cubicBezTo>
                    <a:pt x="3126" y="4341"/>
                    <a:pt x="2586" y="5604"/>
                    <a:pt x="2197" y="5599"/>
                  </a:cubicBezTo>
                  <a:cubicBezTo>
                    <a:pt x="1815" y="5594"/>
                    <a:pt x="1310" y="4342"/>
                    <a:pt x="1148" y="3912"/>
                  </a:cubicBezTo>
                  <a:cubicBezTo>
                    <a:pt x="1165" y="3910"/>
                    <a:pt x="1183" y="3908"/>
                    <a:pt x="1201" y="3908"/>
                  </a:cubicBezTo>
                  <a:lnTo>
                    <a:pt x="1370" y="3908"/>
                  </a:lnTo>
                  <a:cubicBezTo>
                    <a:pt x="1358" y="3936"/>
                    <a:pt x="1351" y="3967"/>
                    <a:pt x="1351" y="4000"/>
                  </a:cubicBezTo>
                  <a:cubicBezTo>
                    <a:pt x="1351" y="4124"/>
                    <a:pt x="1447" y="4222"/>
                    <a:pt x="1569" y="4231"/>
                  </a:cubicBezTo>
                  <a:close/>
                  <a:moveTo>
                    <a:pt x="2229" y="1703"/>
                  </a:moveTo>
                  <a:cubicBezTo>
                    <a:pt x="2725" y="1703"/>
                    <a:pt x="3162" y="1912"/>
                    <a:pt x="3423" y="1881"/>
                  </a:cubicBezTo>
                  <a:cubicBezTo>
                    <a:pt x="3443" y="1941"/>
                    <a:pt x="3448" y="2016"/>
                    <a:pt x="3431" y="2092"/>
                  </a:cubicBezTo>
                  <a:cubicBezTo>
                    <a:pt x="3404" y="2217"/>
                    <a:pt x="3321" y="2320"/>
                    <a:pt x="3231" y="2344"/>
                  </a:cubicBezTo>
                  <a:cubicBezTo>
                    <a:pt x="3184" y="2357"/>
                    <a:pt x="3146" y="2393"/>
                    <a:pt x="3132" y="2441"/>
                  </a:cubicBezTo>
                  <a:cubicBezTo>
                    <a:pt x="3033" y="2779"/>
                    <a:pt x="2832" y="3049"/>
                    <a:pt x="2581" y="3182"/>
                  </a:cubicBezTo>
                  <a:cubicBezTo>
                    <a:pt x="2525" y="3211"/>
                    <a:pt x="2496" y="3273"/>
                    <a:pt x="2508" y="3335"/>
                  </a:cubicBezTo>
                  <a:lnTo>
                    <a:pt x="2603" y="3795"/>
                  </a:lnTo>
                  <a:cubicBezTo>
                    <a:pt x="2612" y="3836"/>
                    <a:pt x="2639" y="3868"/>
                    <a:pt x="2673" y="3888"/>
                  </a:cubicBezTo>
                  <a:cubicBezTo>
                    <a:pt x="2657" y="3917"/>
                    <a:pt x="2646" y="3949"/>
                    <a:pt x="2644" y="3985"/>
                  </a:cubicBezTo>
                  <a:cubicBezTo>
                    <a:pt x="2522" y="3993"/>
                    <a:pt x="2426" y="4092"/>
                    <a:pt x="2426" y="4215"/>
                  </a:cubicBezTo>
                  <a:cubicBezTo>
                    <a:pt x="2426" y="4218"/>
                    <a:pt x="2427" y="4221"/>
                    <a:pt x="2427" y="4224"/>
                  </a:cubicBezTo>
                  <a:cubicBezTo>
                    <a:pt x="2376" y="4174"/>
                    <a:pt x="2306" y="4143"/>
                    <a:pt x="2229" y="4143"/>
                  </a:cubicBezTo>
                  <a:cubicBezTo>
                    <a:pt x="2152" y="4143"/>
                    <a:pt x="2082" y="4174"/>
                    <a:pt x="2031" y="4224"/>
                  </a:cubicBezTo>
                  <a:cubicBezTo>
                    <a:pt x="2031" y="4221"/>
                    <a:pt x="2032" y="4218"/>
                    <a:pt x="2032" y="4215"/>
                  </a:cubicBezTo>
                  <a:cubicBezTo>
                    <a:pt x="2032" y="4092"/>
                    <a:pt x="1936" y="3993"/>
                    <a:pt x="1814" y="3985"/>
                  </a:cubicBezTo>
                  <a:cubicBezTo>
                    <a:pt x="1812" y="3949"/>
                    <a:pt x="1801" y="3917"/>
                    <a:pt x="1784" y="3888"/>
                  </a:cubicBezTo>
                  <a:cubicBezTo>
                    <a:pt x="1819" y="3868"/>
                    <a:pt x="1846" y="3836"/>
                    <a:pt x="1854" y="3795"/>
                  </a:cubicBezTo>
                  <a:lnTo>
                    <a:pt x="1950" y="3335"/>
                  </a:lnTo>
                  <a:cubicBezTo>
                    <a:pt x="1962" y="3273"/>
                    <a:pt x="1933" y="3211"/>
                    <a:pt x="1877" y="3182"/>
                  </a:cubicBezTo>
                  <a:cubicBezTo>
                    <a:pt x="1626" y="3049"/>
                    <a:pt x="1425" y="2779"/>
                    <a:pt x="1326" y="2441"/>
                  </a:cubicBezTo>
                  <a:cubicBezTo>
                    <a:pt x="1312" y="2393"/>
                    <a:pt x="1274" y="2357"/>
                    <a:pt x="1226" y="2344"/>
                  </a:cubicBezTo>
                  <a:cubicBezTo>
                    <a:pt x="1136" y="2321"/>
                    <a:pt x="1054" y="2217"/>
                    <a:pt x="1027" y="2092"/>
                  </a:cubicBezTo>
                  <a:cubicBezTo>
                    <a:pt x="1010" y="2016"/>
                    <a:pt x="1015" y="1941"/>
                    <a:pt x="1034" y="1881"/>
                  </a:cubicBezTo>
                  <a:cubicBezTo>
                    <a:pt x="1295" y="1912"/>
                    <a:pt x="1733" y="1703"/>
                    <a:pt x="2229" y="1703"/>
                  </a:cubicBezTo>
                  <a:close/>
                </a:path>
              </a:pathLst>
            </a:custGeom>
            <a:solidFill>
              <a:schemeClr val="accent1"/>
            </a:solidFill>
            <a:ln>
              <a:noFill/>
            </a:ln>
          </p:spPr>
          <p:txBody>
            <a:bodyPr anchor="ctr"/>
            <a:lstStyle/>
            <a:p>
              <a:pPr algn="ctr"/>
              <a:endParaRPr dirty="0">
                <a:cs typeface="+mn-ea"/>
                <a:sym typeface="+mn-lt"/>
              </a:endParaRPr>
            </a:p>
          </p:txBody>
        </p:sp>
      </p:grpSp>
      <p:sp>
        <p:nvSpPr>
          <p:cNvPr id="28" name="矩形 27">
            <a:extLst>
              <a:ext uri="{FF2B5EF4-FFF2-40B4-BE49-F238E27FC236}">
                <a16:creationId xmlns:a16="http://schemas.microsoft.com/office/drawing/2014/main" id="{3A85A3EE-2A80-C7C7-C606-18772625C3DB}"/>
              </a:ext>
            </a:extLst>
          </p:cNvPr>
          <p:cNvSpPr/>
          <p:nvPr/>
        </p:nvSpPr>
        <p:spPr>
          <a:xfrm>
            <a:off x="447675" y="362817"/>
            <a:ext cx="2925720" cy="638080"/>
          </a:xfrm>
          <a:prstGeom prst="rect">
            <a:avLst/>
          </a:prstGeom>
          <a:blipFill>
            <a:blip r:embed="rId4">
              <a:lum bright="-22000"/>
            </a:blip>
            <a:srcRect/>
            <a:stretch>
              <a:fillRect t="-45369" b="-41737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9" name="PA-文本框 6">
            <a:extLst>
              <a:ext uri="{FF2B5EF4-FFF2-40B4-BE49-F238E27FC236}">
                <a16:creationId xmlns:a16="http://schemas.microsoft.com/office/drawing/2014/main" id="{9BD862A1-E734-18E9-2518-CB28651C4BA7}"/>
              </a:ext>
            </a:extLst>
          </p:cNvPr>
          <p:cNvSpPr txBox="1"/>
          <p:nvPr>
            <p:custDataLst>
              <p:tags r:id="rId1"/>
            </p:custDataLst>
          </p:nvPr>
        </p:nvSpPr>
        <p:spPr>
          <a:xfrm>
            <a:off x="642746" y="466431"/>
            <a:ext cx="2607081" cy="400110"/>
          </a:xfrm>
          <a:prstGeom prst="rect">
            <a:avLst/>
          </a:prstGeom>
          <a:noFill/>
        </p:spPr>
        <p:txBody>
          <a:bodyPr wrap="square" rtlCol="0">
            <a:spAutoFit/>
          </a:bodyPr>
          <a:lstStyle/>
          <a:p>
            <a:pPr algn="dist"/>
            <a:r>
              <a:rPr lang="zh-CN" altLang="en-US" sz="2000" b="1" dirty="0">
                <a:solidFill>
                  <a:schemeClr val="bg1"/>
                </a:solidFill>
                <a:cs typeface="+mn-ea"/>
                <a:sym typeface="+mn-lt"/>
              </a:rPr>
              <a:t>作业设计的原则</a:t>
            </a:r>
          </a:p>
        </p:txBody>
      </p:sp>
      <p:sp>
        <p:nvSpPr>
          <p:cNvPr id="31" name="矩形 30">
            <a:extLst>
              <a:ext uri="{FF2B5EF4-FFF2-40B4-BE49-F238E27FC236}">
                <a16:creationId xmlns:a16="http://schemas.microsoft.com/office/drawing/2014/main" id="{63A2ACBE-A7EE-7789-7063-1786821D89E6}"/>
              </a:ext>
            </a:extLst>
          </p:cNvPr>
          <p:cNvSpPr/>
          <p:nvPr/>
        </p:nvSpPr>
        <p:spPr>
          <a:xfrm>
            <a:off x="6656287" y="880550"/>
            <a:ext cx="3012871" cy="492443"/>
          </a:xfrm>
          <a:prstGeom prst="rect">
            <a:avLst/>
          </a:prstGeom>
        </p:spPr>
        <p:txBody>
          <a:bodyPr wrap="square" lIns="0" tIns="0" rIns="0" bIns="0">
            <a:spAutoFit/>
          </a:bodyPr>
          <a:lstStyle/>
          <a:p>
            <a:pPr lvl="0"/>
            <a:r>
              <a:rPr lang="en-US" altLang="zh-CN" sz="3200" b="1" dirty="0">
                <a:solidFill>
                  <a:schemeClr val="tx1">
                    <a:lumMod val="95000"/>
                    <a:lumOff val="5000"/>
                  </a:schemeClr>
                </a:solidFill>
                <a:cs typeface="+mn-ea"/>
                <a:sym typeface="+mn-lt"/>
              </a:rPr>
              <a:t>1.</a:t>
            </a:r>
            <a:r>
              <a:rPr lang="zh-CN" altLang="en-US" sz="3200" b="1" dirty="0">
                <a:solidFill>
                  <a:schemeClr val="tx1">
                    <a:lumMod val="95000"/>
                    <a:lumOff val="5000"/>
                  </a:schemeClr>
                </a:solidFill>
                <a:cs typeface="+mn-ea"/>
                <a:sym typeface="+mn-lt"/>
              </a:rPr>
              <a:t>主体性原则</a:t>
            </a:r>
          </a:p>
        </p:txBody>
      </p:sp>
      <p:sp>
        <p:nvSpPr>
          <p:cNvPr id="33" name="文本框 32">
            <a:extLst>
              <a:ext uri="{FF2B5EF4-FFF2-40B4-BE49-F238E27FC236}">
                <a16:creationId xmlns:a16="http://schemas.microsoft.com/office/drawing/2014/main" id="{15474B55-3F5E-BEC6-AEE4-4E35DE17AFC7}"/>
              </a:ext>
            </a:extLst>
          </p:cNvPr>
          <p:cNvSpPr txBox="1"/>
          <p:nvPr/>
        </p:nvSpPr>
        <p:spPr>
          <a:xfrm>
            <a:off x="4695546" y="1557667"/>
            <a:ext cx="6566437" cy="4649221"/>
          </a:xfrm>
          <a:prstGeom prst="rect">
            <a:avLst/>
          </a:prstGeom>
          <a:noFill/>
        </p:spPr>
        <p:txBody>
          <a:bodyPr wrap="square">
            <a:spAutoFit/>
          </a:bodyPr>
          <a:lstStyle/>
          <a:p>
            <a:pPr indent="266700" algn="just">
              <a:lnSpc>
                <a:spcPct val="150000"/>
              </a:lnSpc>
            </a:pP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学生是完成作业的主体，作业的设计既要符合学生的认知特点，还要符合学生的学习“口味”。要创设生动有趣的作业情境，充分调动学生学习的积极性，激发学生的求知欲；让学生多感官参与，通过动手实践、自主探索、合作交流等方式，积极主动地进行个性化的学习。</a:t>
            </a:r>
          </a:p>
          <a:p>
            <a:pPr>
              <a:lnSpc>
                <a:spcPct val="150000"/>
              </a:lnSpc>
            </a:pPr>
            <a:r>
              <a:rPr lang="en-US" altLang="zh-CN" sz="2000" dirty="0">
                <a:effectLst/>
                <a:ea typeface="宋体" panose="02010600030101010101" pitchFamily="2" charset="-122"/>
                <a:cs typeface="Times New Roman" panose="02020603050405020304" pitchFamily="18" charset="0"/>
              </a:rPr>
              <a:t>       </a:t>
            </a:r>
            <a:r>
              <a:rPr lang="zh-CN" altLang="zh-CN" sz="2000" dirty="0">
                <a:effectLst/>
                <a:ea typeface="宋体" panose="02010600030101010101" pitchFamily="2" charset="-122"/>
                <a:cs typeface="Times New Roman" panose="02020603050405020304" pitchFamily="18" charset="0"/>
              </a:rPr>
              <a:t>教师要布置能充分发挥学生主观能动性的作业如“设计春游出行路线”、“一道题小老师” 等。 这些让学生掌握主动权的作业总是特别能得到学生的青睐， 比起枯燥单调的练习，学生在这样的作业中更能发挥主动性，进行合作探究，发展数学高阶思维。</a:t>
            </a:r>
            <a:endParaRPr lang="zh-CN" altLang="en-US" sz="2000" dirty="0"/>
          </a:p>
        </p:txBody>
      </p:sp>
    </p:spTree>
    <p:extLst>
      <p:ext uri="{BB962C8B-B14F-4D97-AF65-F5344CB8AC3E}">
        <p14:creationId xmlns:p14="http://schemas.microsoft.com/office/powerpoint/2010/main" val="19624973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randombar(horizontal)">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1C194EAC-58AE-4A7C-B92C-10DC29A5AB6E"/>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Users\codi\Desktop\20190420包图\4"/>
  <p:tag name="ISPRING_PRESENTATION_TITLE" val="5a34118360"/>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1.2"/>
</p:tagLst>
</file>

<file path=ppt/tags/tag11.xml><?xml version="1.0" encoding="utf-8"?>
<p:tagLst xmlns:a="http://schemas.openxmlformats.org/drawingml/2006/main" xmlns:r="http://schemas.openxmlformats.org/officeDocument/2006/relationships" xmlns:p="http://schemas.openxmlformats.org/presentationml/2006/main">
  <p:tag name="PA" val="v5.1.2"/>
</p:tagLst>
</file>

<file path=ppt/tags/tag12.xml><?xml version="1.0" encoding="utf-8"?>
<p:tagLst xmlns:a="http://schemas.openxmlformats.org/drawingml/2006/main" xmlns:r="http://schemas.openxmlformats.org/officeDocument/2006/relationships" xmlns:p="http://schemas.openxmlformats.org/presentationml/2006/main">
  <p:tag name="PA" val="v5.1.2"/>
</p:tagLst>
</file>

<file path=ppt/tags/tag13.xml><?xml version="1.0" encoding="utf-8"?>
<p:tagLst xmlns:a="http://schemas.openxmlformats.org/drawingml/2006/main" xmlns:r="http://schemas.openxmlformats.org/officeDocument/2006/relationships" xmlns:p="http://schemas.openxmlformats.org/presentationml/2006/main">
  <p:tag name="PA" val="v5.1.2"/>
</p:tagLst>
</file>

<file path=ppt/tags/tag14.xml><?xml version="1.0" encoding="utf-8"?>
<p:tagLst xmlns:a="http://schemas.openxmlformats.org/drawingml/2006/main" xmlns:r="http://schemas.openxmlformats.org/officeDocument/2006/relationships" xmlns:p="http://schemas.openxmlformats.org/presentationml/2006/main">
  <p:tag name="PA" val="v5.1.0"/>
</p:tagLst>
</file>

<file path=ppt/tags/tag15.xml><?xml version="1.0" encoding="utf-8"?>
<p:tagLst xmlns:a="http://schemas.openxmlformats.org/drawingml/2006/main" xmlns:r="http://schemas.openxmlformats.org/officeDocument/2006/relationships" xmlns:p="http://schemas.openxmlformats.org/presentationml/2006/main">
  <p:tag name="PA" val="v5.1.2"/>
</p:tagLst>
</file>

<file path=ppt/tags/tag16.xml><?xml version="1.0" encoding="utf-8"?>
<p:tagLst xmlns:a="http://schemas.openxmlformats.org/drawingml/2006/main" xmlns:r="http://schemas.openxmlformats.org/officeDocument/2006/relationships" xmlns:p="http://schemas.openxmlformats.org/presentationml/2006/main">
  <p:tag name="PA" val="v5.1.2"/>
</p:tagLst>
</file>

<file path=ppt/tags/tag17.xml><?xml version="1.0" encoding="utf-8"?>
<p:tagLst xmlns:a="http://schemas.openxmlformats.org/drawingml/2006/main" xmlns:r="http://schemas.openxmlformats.org/officeDocument/2006/relationships" xmlns:p="http://schemas.openxmlformats.org/presentationml/2006/main">
  <p:tag name="PA" val="v5.1.2"/>
</p:tagLst>
</file>

<file path=ppt/tags/tag18.xml><?xml version="1.0" encoding="utf-8"?>
<p:tagLst xmlns:a="http://schemas.openxmlformats.org/drawingml/2006/main" xmlns:r="http://schemas.openxmlformats.org/officeDocument/2006/relationships" xmlns:p="http://schemas.openxmlformats.org/presentationml/2006/main">
  <p:tag name="PA" val="v5.1.0"/>
</p:tagLst>
</file>

<file path=ppt/tags/tag19.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PA" val="v5.1.2"/>
</p:tagLst>
</file>

<file path=ppt/tags/tag21.xml><?xml version="1.0" encoding="utf-8"?>
<p:tagLst xmlns:a="http://schemas.openxmlformats.org/drawingml/2006/main" xmlns:r="http://schemas.openxmlformats.org/officeDocument/2006/relationships" xmlns:p="http://schemas.openxmlformats.org/presentationml/2006/main">
  <p:tag name="PA" val="v5.1.2"/>
</p:tagLst>
</file>

<file path=ppt/tags/tag22.xml><?xml version="1.0" encoding="utf-8"?>
<p:tagLst xmlns:a="http://schemas.openxmlformats.org/drawingml/2006/main" xmlns:r="http://schemas.openxmlformats.org/officeDocument/2006/relationships" xmlns:p="http://schemas.openxmlformats.org/presentationml/2006/main">
  <p:tag name="PA" val="v5.1.0"/>
</p:tagLst>
</file>

<file path=ppt/tags/tag23.xml><?xml version="1.0" encoding="utf-8"?>
<p:tagLst xmlns:a="http://schemas.openxmlformats.org/drawingml/2006/main" xmlns:r="http://schemas.openxmlformats.org/officeDocument/2006/relationships" xmlns:p="http://schemas.openxmlformats.org/presentationml/2006/main">
  <p:tag name="PA" val="v5.1.0"/>
</p:tagLst>
</file>

<file path=ppt/tags/tag24.xml><?xml version="1.0" encoding="utf-8"?>
<p:tagLst xmlns:a="http://schemas.openxmlformats.org/drawingml/2006/main" xmlns:r="http://schemas.openxmlformats.org/officeDocument/2006/relationships" xmlns:p="http://schemas.openxmlformats.org/presentationml/2006/main">
  <p:tag name="PA" val="v5.1.0"/>
</p:tagLst>
</file>

<file path=ppt/tags/tag25.xml><?xml version="1.0" encoding="utf-8"?>
<p:tagLst xmlns:a="http://schemas.openxmlformats.org/drawingml/2006/main" xmlns:r="http://schemas.openxmlformats.org/officeDocument/2006/relationships" xmlns:p="http://schemas.openxmlformats.org/presentationml/2006/main">
  <p:tag name="PA" val="v5.1.0"/>
</p:tagLst>
</file>

<file path=ppt/tags/tag26.xml><?xml version="1.0" encoding="utf-8"?>
<p:tagLst xmlns:a="http://schemas.openxmlformats.org/drawingml/2006/main" xmlns:r="http://schemas.openxmlformats.org/officeDocument/2006/relationships" xmlns:p="http://schemas.openxmlformats.org/presentationml/2006/main">
  <p:tag name="PA" val="v5.1.0"/>
</p:tagLst>
</file>

<file path=ppt/tags/tag27.xml><?xml version="1.0" encoding="utf-8"?>
<p:tagLst xmlns:a="http://schemas.openxmlformats.org/drawingml/2006/main" xmlns:r="http://schemas.openxmlformats.org/officeDocument/2006/relationships" xmlns:p="http://schemas.openxmlformats.org/presentationml/2006/main">
  <p:tag name="PA" val="v5.1.0"/>
</p:tagLst>
</file>

<file path=ppt/tags/tag28.xml><?xml version="1.0" encoding="utf-8"?>
<p:tagLst xmlns:a="http://schemas.openxmlformats.org/drawingml/2006/main" xmlns:r="http://schemas.openxmlformats.org/officeDocument/2006/relationships" xmlns:p="http://schemas.openxmlformats.org/presentationml/2006/main">
  <p:tag name="PA" val="v5.1.0"/>
</p:tagLst>
</file>

<file path=ppt/tags/tag29.xml><?xml version="1.0" encoding="utf-8"?>
<p:tagLst xmlns:a="http://schemas.openxmlformats.org/drawingml/2006/main" xmlns:r="http://schemas.openxmlformats.org/officeDocument/2006/relationships" xmlns:p="http://schemas.openxmlformats.org/presentationml/2006/main">
  <p:tag name="PA" val="v5.1.0"/>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0.xml><?xml version="1.0" encoding="utf-8"?>
<p:tagLst xmlns:a="http://schemas.openxmlformats.org/drawingml/2006/main" xmlns:r="http://schemas.openxmlformats.org/officeDocument/2006/relationships" xmlns:p="http://schemas.openxmlformats.org/presentationml/2006/main">
  <p:tag name="PA" val="v5.1.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5.1.0"/>
</p:tagLst>
</file>

<file path=ppt/tags/tag33.xml><?xml version="1.0" encoding="utf-8"?>
<p:tagLst xmlns:a="http://schemas.openxmlformats.org/drawingml/2006/main" xmlns:r="http://schemas.openxmlformats.org/officeDocument/2006/relationships" xmlns:p="http://schemas.openxmlformats.org/presentationml/2006/main">
  <p:tag name="PA" val="v5.1.2"/>
</p:tagLst>
</file>

<file path=ppt/tags/tag34.xml><?xml version="1.0" encoding="utf-8"?>
<p:tagLst xmlns:a="http://schemas.openxmlformats.org/drawingml/2006/main" xmlns:r="http://schemas.openxmlformats.org/officeDocument/2006/relationships" xmlns:p="http://schemas.openxmlformats.org/presentationml/2006/main">
  <p:tag name="PA" val="v5.1.2"/>
</p:tagLst>
</file>

<file path=ppt/tags/tag35.xml><?xml version="1.0" encoding="utf-8"?>
<p:tagLst xmlns:a="http://schemas.openxmlformats.org/drawingml/2006/main" xmlns:r="http://schemas.openxmlformats.org/officeDocument/2006/relationships" xmlns:p="http://schemas.openxmlformats.org/presentationml/2006/main">
  <p:tag name="PA" val="v5.1.2"/>
</p:tagLst>
</file>

<file path=ppt/tags/tag36.xml><?xml version="1.0" encoding="utf-8"?>
<p:tagLst xmlns:a="http://schemas.openxmlformats.org/drawingml/2006/main" xmlns:r="http://schemas.openxmlformats.org/officeDocument/2006/relationships" xmlns:p="http://schemas.openxmlformats.org/presentationml/2006/main">
  <p:tag name="PA" val="v5.1.0"/>
</p:tagLst>
</file>

<file path=ppt/tags/tag37.xml><?xml version="1.0" encoding="utf-8"?>
<p:tagLst xmlns:a="http://schemas.openxmlformats.org/drawingml/2006/main" xmlns:r="http://schemas.openxmlformats.org/officeDocument/2006/relationships" xmlns:p="http://schemas.openxmlformats.org/presentationml/2006/main">
  <p:tag name="PA" val="v5.1.0"/>
</p:tagLst>
</file>

<file path=ppt/tags/tag38.xml><?xml version="1.0" encoding="utf-8"?>
<p:tagLst xmlns:a="http://schemas.openxmlformats.org/drawingml/2006/main" xmlns:r="http://schemas.openxmlformats.org/officeDocument/2006/relationships" xmlns:p="http://schemas.openxmlformats.org/presentationml/2006/main">
  <p:tag name="PA" val="v5.1.0"/>
</p:tagLst>
</file>

<file path=ppt/tags/tag39.xml><?xml version="1.0" encoding="utf-8"?>
<p:tagLst xmlns:a="http://schemas.openxmlformats.org/drawingml/2006/main" xmlns:r="http://schemas.openxmlformats.org/officeDocument/2006/relationships" xmlns:p="http://schemas.openxmlformats.org/presentationml/2006/main">
  <p:tag name="PA" val="v5.1.0"/>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ags/tag40.xml><?xml version="1.0" encoding="utf-8"?>
<p:tagLst xmlns:a="http://schemas.openxmlformats.org/drawingml/2006/main" xmlns:r="http://schemas.openxmlformats.org/officeDocument/2006/relationships" xmlns:p="http://schemas.openxmlformats.org/presentationml/2006/main">
  <p:tag name="PA" val="v5.1.0"/>
</p:tagLst>
</file>

<file path=ppt/tags/tag41.xml><?xml version="1.0" encoding="utf-8"?>
<p:tagLst xmlns:a="http://schemas.openxmlformats.org/drawingml/2006/main" xmlns:r="http://schemas.openxmlformats.org/officeDocument/2006/relationships" xmlns:p="http://schemas.openxmlformats.org/presentationml/2006/main">
  <p:tag name="PA" val="v5.1.0"/>
</p:tagLst>
</file>

<file path=ppt/tags/tag42.xml><?xml version="1.0" encoding="utf-8"?>
<p:tagLst xmlns:a="http://schemas.openxmlformats.org/drawingml/2006/main" xmlns:r="http://schemas.openxmlformats.org/officeDocument/2006/relationships" xmlns:p="http://schemas.openxmlformats.org/presentationml/2006/main">
  <p:tag name="PA" val="v5.1.0"/>
</p:tagLst>
</file>

<file path=ppt/tags/tag43.xml><?xml version="1.0" encoding="utf-8"?>
<p:tagLst xmlns:a="http://schemas.openxmlformats.org/drawingml/2006/main" xmlns:r="http://schemas.openxmlformats.org/officeDocument/2006/relationships" xmlns:p="http://schemas.openxmlformats.org/presentationml/2006/main">
  <p:tag name="PA" val="v5.1.0"/>
</p:tagLst>
</file>

<file path=ppt/tags/tag44.xml><?xml version="1.0" encoding="utf-8"?>
<p:tagLst xmlns:a="http://schemas.openxmlformats.org/drawingml/2006/main" xmlns:r="http://schemas.openxmlformats.org/officeDocument/2006/relationships" xmlns:p="http://schemas.openxmlformats.org/presentationml/2006/main">
  <p:tag name="PA" val="v5.1.0"/>
</p:tagLst>
</file>

<file path=ppt/tags/tag45.xml><?xml version="1.0" encoding="utf-8"?>
<p:tagLst xmlns:a="http://schemas.openxmlformats.org/drawingml/2006/main" xmlns:r="http://schemas.openxmlformats.org/officeDocument/2006/relationships" xmlns:p="http://schemas.openxmlformats.org/presentationml/2006/main">
  <p:tag name="PA" val="v5.1.0"/>
</p:tagLst>
</file>

<file path=ppt/tags/tag46.xml><?xml version="1.0" encoding="utf-8"?>
<p:tagLst xmlns:a="http://schemas.openxmlformats.org/drawingml/2006/main" xmlns:r="http://schemas.openxmlformats.org/officeDocument/2006/relationships" xmlns:p="http://schemas.openxmlformats.org/presentationml/2006/main">
  <p:tag name="PA" val="v5.1.0"/>
</p:tagLst>
</file>

<file path=ppt/tags/tag47.xml><?xml version="1.0" encoding="utf-8"?>
<p:tagLst xmlns:a="http://schemas.openxmlformats.org/drawingml/2006/main" xmlns:r="http://schemas.openxmlformats.org/officeDocument/2006/relationships" xmlns:p="http://schemas.openxmlformats.org/presentationml/2006/main">
  <p:tag name="PA" val="v5.1.0"/>
</p:tagLst>
</file>

<file path=ppt/tags/tag48.xml><?xml version="1.0" encoding="utf-8"?>
<p:tagLst xmlns:a="http://schemas.openxmlformats.org/drawingml/2006/main" xmlns:r="http://schemas.openxmlformats.org/officeDocument/2006/relationships" xmlns:p="http://schemas.openxmlformats.org/presentationml/2006/main">
  <p:tag name="PA" val="v5.1.0"/>
</p:tagLst>
</file>

<file path=ppt/tags/tag49.xml><?xml version="1.0" encoding="utf-8"?>
<p:tagLst xmlns:a="http://schemas.openxmlformats.org/drawingml/2006/main" xmlns:r="http://schemas.openxmlformats.org/officeDocument/2006/relationships" xmlns:p="http://schemas.openxmlformats.org/presentationml/2006/main">
  <p:tag name="PA" val="v5.1.0"/>
</p:tagLst>
</file>

<file path=ppt/tags/tag5.xml><?xml version="1.0" encoding="utf-8"?>
<p:tagLst xmlns:a="http://schemas.openxmlformats.org/drawingml/2006/main" xmlns:r="http://schemas.openxmlformats.org/officeDocument/2006/relationships" xmlns:p="http://schemas.openxmlformats.org/presentationml/2006/main">
  <p:tag name="PA" val="v5.1.2"/>
</p:tagLst>
</file>

<file path=ppt/tags/tag50.xml><?xml version="1.0" encoding="utf-8"?>
<p:tagLst xmlns:a="http://schemas.openxmlformats.org/drawingml/2006/main" xmlns:r="http://schemas.openxmlformats.org/officeDocument/2006/relationships" xmlns:p="http://schemas.openxmlformats.org/presentationml/2006/main">
  <p:tag name="PA" val="v5.1.0"/>
</p:tagLst>
</file>

<file path=ppt/tags/tag51.xml><?xml version="1.0" encoding="utf-8"?>
<p:tagLst xmlns:a="http://schemas.openxmlformats.org/drawingml/2006/main" xmlns:r="http://schemas.openxmlformats.org/officeDocument/2006/relationships" xmlns:p="http://schemas.openxmlformats.org/presentationml/2006/main">
  <p:tag name="PA" val="v5.1.0"/>
</p:tagLst>
</file>

<file path=ppt/tags/tag52.xml><?xml version="1.0" encoding="utf-8"?>
<p:tagLst xmlns:a="http://schemas.openxmlformats.org/drawingml/2006/main" xmlns:r="http://schemas.openxmlformats.org/officeDocument/2006/relationships" xmlns:p="http://schemas.openxmlformats.org/presentationml/2006/main">
  <p:tag name="PA" val="v5.1.0"/>
</p:tagLst>
</file>

<file path=ppt/tags/tag53.xml><?xml version="1.0" encoding="utf-8"?>
<p:tagLst xmlns:a="http://schemas.openxmlformats.org/drawingml/2006/main" xmlns:r="http://schemas.openxmlformats.org/officeDocument/2006/relationships" xmlns:p="http://schemas.openxmlformats.org/presentationml/2006/main">
  <p:tag name="PA" val="v5.1.0"/>
</p:tagLst>
</file>

<file path=ppt/tags/tag54.xml><?xml version="1.0" encoding="utf-8"?>
<p:tagLst xmlns:a="http://schemas.openxmlformats.org/drawingml/2006/main" xmlns:r="http://schemas.openxmlformats.org/officeDocument/2006/relationships" xmlns:p="http://schemas.openxmlformats.org/presentationml/2006/main">
  <p:tag name="PA" val="v5.1.0"/>
</p:tagLst>
</file>

<file path=ppt/tags/tag55.xml><?xml version="1.0" encoding="utf-8"?>
<p:tagLst xmlns:a="http://schemas.openxmlformats.org/drawingml/2006/main" xmlns:r="http://schemas.openxmlformats.org/officeDocument/2006/relationships" xmlns:p="http://schemas.openxmlformats.org/presentationml/2006/main">
  <p:tag name="PA" val="v5.1.0"/>
</p:tagLst>
</file>

<file path=ppt/tags/tag56.xml><?xml version="1.0" encoding="utf-8"?>
<p:tagLst xmlns:a="http://schemas.openxmlformats.org/drawingml/2006/main" xmlns:r="http://schemas.openxmlformats.org/officeDocument/2006/relationships" xmlns:p="http://schemas.openxmlformats.org/presentationml/2006/main">
  <p:tag name="PA" val="v5.1.0"/>
</p:tagLst>
</file>

<file path=ppt/tags/tag57.xml><?xml version="1.0" encoding="utf-8"?>
<p:tagLst xmlns:a="http://schemas.openxmlformats.org/drawingml/2006/main" xmlns:r="http://schemas.openxmlformats.org/officeDocument/2006/relationships" xmlns:p="http://schemas.openxmlformats.org/presentationml/2006/main">
  <p:tag name="PA" val="v5.1.0"/>
</p:tagLst>
</file>

<file path=ppt/tags/tag58.xml><?xml version="1.0" encoding="utf-8"?>
<p:tagLst xmlns:a="http://schemas.openxmlformats.org/drawingml/2006/main" xmlns:r="http://schemas.openxmlformats.org/officeDocument/2006/relationships" xmlns:p="http://schemas.openxmlformats.org/presentationml/2006/main">
  <p:tag name="PA" val="v5.1.0"/>
</p:tagLst>
</file>

<file path=ppt/tags/tag59.xml><?xml version="1.0" encoding="utf-8"?>
<p:tagLst xmlns:a="http://schemas.openxmlformats.org/drawingml/2006/main" xmlns:r="http://schemas.openxmlformats.org/officeDocument/2006/relationships" xmlns:p="http://schemas.openxmlformats.org/presentationml/2006/main">
  <p:tag name="PA" val="v5.1.0"/>
</p:tagLst>
</file>

<file path=ppt/tags/tag6.xml><?xml version="1.0" encoding="utf-8"?>
<p:tagLst xmlns:a="http://schemas.openxmlformats.org/drawingml/2006/main" xmlns:r="http://schemas.openxmlformats.org/officeDocument/2006/relationships" xmlns:p="http://schemas.openxmlformats.org/presentationml/2006/main">
  <p:tag name="PA" val="v5.1.2"/>
</p:tagLst>
</file>

<file path=ppt/tags/tag60.xml><?xml version="1.0" encoding="utf-8"?>
<p:tagLst xmlns:a="http://schemas.openxmlformats.org/drawingml/2006/main" xmlns:r="http://schemas.openxmlformats.org/officeDocument/2006/relationships" xmlns:p="http://schemas.openxmlformats.org/presentationml/2006/main">
  <p:tag name="PA" val="v5.1.0"/>
</p:tagLst>
</file>

<file path=ppt/tags/tag61.xml><?xml version="1.0" encoding="utf-8"?>
<p:tagLst xmlns:a="http://schemas.openxmlformats.org/drawingml/2006/main" xmlns:r="http://schemas.openxmlformats.org/officeDocument/2006/relationships" xmlns:p="http://schemas.openxmlformats.org/presentationml/2006/main">
  <p:tag name="PA" val="v5.1.0"/>
</p:tagLst>
</file>

<file path=ppt/tags/tag62.xml><?xml version="1.0" encoding="utf-8"?>
<p:tagLst xmlns:a="http://schemas.openxmlformats.org/drawingml/2006/main" xmlns:r="http://schemas.openxmlformats.org/officeDocument/2006/relationships" xmlns:p="http://schemas.openxmlformats.org/presentationml/2006/main">
  <p:tag name="PA" val="v5.1.0"/>
</p:tagLst>
</file>

<file path=ppt/tags/tag63.xml><?xml version="1.0" encoding="utf-8"?>
<p:tagLst xmlns:a="http://schemas.openxmlformats.org/drawingml/2006/main" xmlns:r="http://schemas.openxmlformats.org/officeDocument/2006/relationships" xmlns:p="http://schemas.openxmlformats.org/presentationml/2006/main">
  <p:tag name="PA" val="v5.1.0"/>
</p:tagLst>
</file>

<file path=ppt/tags/tag64.xml><?xml version="1.0" encoding="utf-8"?>
<p:tagLst xmlns:a="http://schemas.openxmlformats.org/drawingml/2006/main" xmlns:r="http://schemas.openxmlformats.org/officeDocument/2006/relationships" xmlns:p="http://schemas.openxmlformats.org/presentationml/2006/main">
  <p:tag name="PA" val="v5.1.0"/>
</p:tagLst>
</file>

<file path=ppt/tags/tag65.xml><?xml version="1.0" encoding="utf-8"?>
<p:tagLst xmlns:a="http://schemas.openxmlformats.org/drawingml/2006/main" xmlns:r="http://schemas.openxmlformats.org/officeDocument/2006/relationships" xmlns:p="http://schemas.openxmlformats.org/presentationml/2006/main">
  <p:tag name="PA" val="v5.1.0"/>
</p:tagLst>
</file>

<file path=ppt/tags/tag66.xml><?xml version="1.0" encoding="utf-8"?>
<p:tagLst xmlns:a="http://schemas.openxmlformats.org/drawingml/2006/main" xmlns:r="http://schemas.openxmlformats.org/officeDocument/2006/relationships" xmlns:p="http://schemas.openxmlformats.org/presentationml/2006/main">
  <p:tag name="PA" val="v5.1.0"/>
</p:tagLst>
</file>

<file path=ppt/tags/tag67.xml><?xml version="1.0" encoding="utf-8"?>
<p:tagLst xmlns:a="http://schemas.openxmlformats.org/drawingml/2006/main" xmlns:r="http://schemas.openxmlformats.org/officeDocument/2006/relationships" xmlns:p="http://schemas.openxmlformats.org/presentationml/2006/main">
  <p:tag name="PA" val="v5.1.0"/>
</p:tagLst>
</file>

<file path=ppt/tags/tag68.xml><?xml version="1.0" encoding="utf-8"?>
<p:tagLst xmlns:a="http://schemas.openxmlformats.org/drawingml/2006/main" xmlns:r="http://schemas.openxmlformats.org/officeDocument/2006/relationships" xmlns:p="http://schemas.openxmlformats.org/presentationml/2006/main">
  <p:tag name="PA" val="v5.1.0"/>
</p:tagLst>
</file>

<file path=ppt/tags/tag69.xml><?xml version="1.0" encoding="utf-8"?>
<p:tagLst xmlns:a="http://schemas.openxmlformats.org/drawingml/2006/main" xmlns:r="http://schemas.openxmlformats.org/officeDocument/2006/relationships" xmlns:p="http://schemas.openxmlformats.org/presentationml/2006/main">
  <p:tag name="PA" val="v5.1.0"/>
</p:tagLst>
</file>

<file path=ppt/tags/tag7.xml><?xml version="1.0" encoding="utf-8"?>
<p:tagLst xmlns:a="http://schemas.openxmlformats.org/drawingml/2006/main" xmlns:r="http://schemas.openxmlformats.org/officeDocument/2006/relationships" xmlns:p="http://schemas.openxmlformats.org/presentationml/2006/main">
  <p:tag name="ISLIDE.DIAGRAM" val="8fa55e09-efaf-4e99-b2a2-87871d375380"/>
</p:tagLst>
</file>

<file path=ppt/tags/tag70.xml><?xml version="1.0" encoding="utf-8"?>
<p:tagLst xmlns:a="http://schemas.openxmlformats.org/drawingml/2006/main" xmlns:r="http://schemas.openxmlformats.org/officeDocument/2006/relationships" xmlns:p="http://schemas.openxmlformats.org/presentationml/2006/main">
  <p:tag name="PA" val="v5.1.0"/>
</p:tagLst>
</file>

<file path=ppt/tags/tag71.xml><?xml version="1.0" encoding="utf-8"?>
<p:tagLst xmlns:a="http://schemas.openxmlformats.org/drawingml/2006/main" xmlns:r="http://schemas.openxmlformats.org/officeDocument/2006/relationships" xmlns:p="http://schemas.openxmlformats.org/presentationml/2006/main">
  <p:tag name="PA" val="v5.1.0"/>
</p:tagLst>
</file>

<file path=ppt/tags/tag72.xml><?xml version="1.0" encoding="utf-8"?>
<p:tagLst xmlns:a="http://schemas.openxmlformats.org/drawingml/2006/main" xmlns:r="http://schemas.openxmlformats.org/officeDocument/2006/relationships" xmlns:p="http://schemas.openxmlformats.org/presentationml/2006/main">
  <p:tag name="PA" val="v5.1.0"/>
</p:tagLst>
</file>

<file path=ppt/tags/tag73.xml><?xml version="1.0" encoding="utf-8"?>
<p:tagLst xmlns:a="http://schemas.openxmlformats.org/drawingml/2006/main" xmlns:r="http://schemas.openxmlformats.org/officeDocument/2006/relationships" xmlns:p="http://schemas.openxmlformats.org/presentationml/2006/main">
  <p:tag name="PA" val="v5.1.0"/>
</p:tagLst>
</file>

<file path=ppt/tags/tag74.xml><?xml version="1.0" encoding="utf-8"?>
<p:tagLst xmlns:a="http://schemas.openxmlformats.org/drawingml/2006/main" xmlns:r="http://schemas.openxmlformats.org/officeDocument/2006/relationships" xmlns:p="http://schemas.openxmlformats.org/presentationml/2006/main">
  <p:tag name="PA" val="v5.1.0"/>
</p:tagLst>
</file>

<file path=ppt/tags/tag75.xml><?xml version="1.0" encoding="utf-8"?>
<p:tagLst xmlns:a="http://schemas.openxmlformats.org/drawingml/2006/main" xmlns:r="http://schemas.openxmlformats.org/officeDocument/2006/relationships" xmlns:p="http://schemas.openxmlformats.org/presentationml/2006/main">
  <p:tag name="PA" val="v5.1.0"/>
</p:tagLst>
</file>

<file path=ppt/tags/tag76.xml><?xml version="1.0" encoding="utf-8"?>
<p:tagLst xmlns:a="http://schemas.openxmlformats.org/drawingml/2006/main" xmlns:r="http://schemas.openxmlformats.org/officeDocument/2006/relationships" xmlns:p="http://schemas.openxmlformats.org/presentationml/2006/main">
  <p:tag name="PA" val="v5.1.0"/>
</p:tagLst>
</file>

<file path=ppt/tags/tag77.xml><?xml version="1.0" encoding="utf-8"?>
<p:tagLst xmlns:a="http://schemas.openxmlformats.org/drawingml/2006/main" xmlns:r="http://schemas.openxmlformats.org/officeDocument/2006/relationships" xmlns:p="http://schemas.openxmlformats.org/presentationml/2006/main">
  <p:tag name="PA" val="v5.1.0"/>
</p:tagLst>
</file>

<file path=ppt/tags/tag78.xml><?xml version="1.0" encoding="utf-8"?>
<p:tagLst xmlns:a="http://schemas.openxmlformats.org/drawingml/2006/main" xmlns:r="http://schemas.openxmlformats.org/officeDocument/2006/relationships" xmlns:p="http://schemas.openxmlformats.org/presentationml/2006/main">
  <p:tag name="PA" val="v5.1.0"/>
</p:tagLst>
</file>

<file path=ppt/tags/tag79.xml><?xml version="1.0" encoding="utf-8"?>
<p:tagLst xmlns:a="http://schemas.openxmlformats.org/drawingml/2006/main" xmlns:r="http://schemas.openxmlformats.org/officeDocument/2006/relationships" xmlns:p="http://schemas.openxmlformats.org/presentationml/2006/main">
  <p:tag name="PA" val="v5.1.0"/>
</p:tagLst>
</file>

<file path=ppt/tags/tag8.xml><?xml version="1.0" encoding="utf-8"?>
<p:tagLst xmlns:a="http://schemas.openxmlformats.org/drawingml/2006/main" xmlns:r="http://schemas.openxmlformats.org/officeDocument/2006/relationships" xmlns:p="http://schemas.openxmlformats.org/presentationml/2006/main">
  <p:tag name="PA" val="v5.1.2"/>
</p:tagLst>
</file>

<file path=ppt/tags/tag80.xml><?xml version="1.0" encoding="utf-8"?>
<p:tagLst xmlns:a="http://schemas.openxmlformats.org/drawingml/2006/main" xmlns:r="http://schemas.openxmlformats.org/officeDocument/2006/relationships" xmlns:p="http://schemas.openxmlformats.org/presentationml/2006/main">
  <p:tag name="PA" val="v5.1.0"/>
</p:tagLst>
</file>

<file path=ppt/tags/tag81.xml><?xml version="1.0" encoding="utf-8"?>
<p:tagLst xmlns:a="http://schemas.openxmlformats.org/drawingml/2006/main" xmlns:r="http://schemas.openxmlformats.org/officeDocument/2006/relationships" xmlns:p="http://schemas.openxmlformats.org/presentationml/2006/main">
  <p:tag name="PA" val="v5.1.0"/>
</p:tagLst>
</file>

<file path=ppt/tags/tag82.xml><?xml version="1.0" encoding="utf-8"?>
<p:tagLst xmlns:a="http://schemas.openxmlformats.org/drawingml/2006/main" xmlns:r="http://schemas.openxmlformats.org/officeDocument/2006/relationships" xmlns:p="http://schemas.openxmlformats.org/presentationml/2006/main">
  <p:tag name="PA" val="v5.1.0"/>
</p:tagLst>
</file>

<file path=ppt/tags/tag9.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第一PPT，www.1ppt.com">
  <a:themeElements>
    <a:clrScheme name="自定义 26">
      <a:dk1>
        <a:srgbClr val="000000"/>
      </a:dk1>
      <a:lt1>
        <a:srgbClr val="FFFFFF"/>
      </a:lt1>
      <a:dk2>
        <a:srgbClr val="44546A"/>
      </a:dk2>
      <a:lt2>
        <a:srgbClr val="E7E6E6"/>
      </a:lt2>
      <a:accent1>
        <a:srgbClr val="556FC9"/>
      </a:accent1>
      <a:accent2>
        <a:srgbClr val="959FD4"/>
      </a:accent2>
      <a:accent3>
        <a:srgbClr val="A5A5A5"/>
      </a:accent3>
      <a:accent4>
        <a:srgbClr val="FFC000"/>
      </a:accent4>
      <a:accent5>
        <a:srgbClr val="5B9BD5"/>
      </a:accent5>
      <a:accent6>
        <a:srgbClr val="70AD47"/>
      </a:accent6>
      <a:hlink>
        <a:srgbClr val="0563C1"/>
      </a:hlink>
      <a:folHlink>
        <a:srgbClr val="954F72"/>
      </a:folHlink>
    </a:clrScheme>
    <a:fontScheme name="xx0r1tx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xx0r1tx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3220</Words>
  <Application>Microsoft Office PowerPoint</Application>
  <PresentationFormat>宽屏</PresentationFormat>
  <Paragraphs>176</Paragraphs>
  <Slides>36</Slides>
  <Notes>36</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36</vt:i4>
      </vt:variant>
    </vt:vector>
  </HeadingPairs>
  <TitlesOfParts>
    <vt:vector size="43" baseType="lpstr">
      <vt:lpstr>等线</vt:lpstr>
      <vt:lpstr>微软雅黑</vt:lpstr>
      <vt:lpstr>Arial</vt:lpstr>
      <vt:lpstr>Arial Black</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蓝色水彩</dc:title>
  <dc:creator>第一PPT</dc:creator>
  <cp:keywords>www.1ppt.com</cp:keywords>
  <dc:description>www.1ppt.com</dc:description>
  <cp:lastModifiedBy>微软用户</cp:lastModifiedBy>
  <cp:revision>32</cp:revision>
  <dcterms:created xsi:type="dcterms:W3CDTF">2019-04-09T08:29:00Z</dcterms:created>
  <dcterms:modified xsi:type="dcterms:W3CDTF">2023-12-01T14:33:57Z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BF63D6B21A6445028237A190E316D5E4_12</vt:lpwstr>
  </property>
  <property fmtid="{D5CDD505-2E9C-101B-9397-08002B2CF9AE}" pid="3" name="KSOProductBuildVer">
    <vt:lpwstr>2052-12.1.0.15374</vt:lpwstr>
  </property>
</Properties>
</file>